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3" r:id="rId2"/>
    <p:sldMasterId id="2147483685" r:id="rId3"/>
    <p:sldMasterId id="2147483698" r:id="rId4"/>
    <p:sldMasterId id="2147483710" r:id="rId5"/>
    <p:sldMasterId id="2147483729" r:id="rId6"/>
    <p:sldMasterId id="2147483748" r:id="rId7"/>
    <p:sldMasterId id="2147483761" r:id="rId8"/>
  </p:sldMasterIdLst>
  <p:notesMasterIdLst>
    <p:notesMasterId r:id="rId60"/>
  </p:notesMasterIdLst>
  <p:handoutMasterIdLst>
    <p:handoutMasterId r:id="rId61"/>
  </p:handoutMasterIdLst>
  <p:sldIdLst>
    <p:sldId id="1362" r:id="rId9"/>
    <p:sldId id="1393" r:id="rId10"/>
    <p:sldId id="1394" r:id="rId11"/>
    <p:sldId id="1397" r:id="rId12"/>
    <p:sldId id="1367" r:id="rId13"/>
    <p:sldId id="1307" r:id="rId14"/>
    <p:sldId id="1359" r:id="rId15"/>
    <p:sldId id="1374" r:id="rId16"/>
    <p:sldId id="1323" r:id="rId17"/>
    <p:sldId id="1341" r:id="rId18"/>
    <p:sldId id="1354" r:id="rId19"/>
    <p:sldId id="1353" r:id="rId20"/>
    <p:sldId id="1324" r:id="rId21"/>
    <p:sldId id="1340" r:id="rId22"/>
    <p:sldId id="1429" r:id="rId23"/>
    <p:sldId id="1344" r:id="rId24"/>
    <p:sldId id="1402" r:id="rId25"/>
    <p:sldId id="1294" r:id="rId26"/>
    <p:sldId id="1403" r:id="rId27"/>
    <p:sldId id="1404" r:id="rId28"/>
    <p:sldId id="1405" r:id="rId29"/>
    <p:sldId id="1406" r:id="rId30"/>
    <p:sldId id="1422" r:id="rId31"/>
    <p:sldId id="1308" r:id="rId32"/>
    <p:sldId id="1309" r:id="rId33"/>
    <p:sldId id="1310" r:id="rId34"/>
    <p:sldId id="1419" r:id="rId35"/>
    <p:sldId id="1311" r:id="rId36"/>
    <p:sldId id="1312" r:id="rId37"/>
    <p:sldId id="1421" r:id="rId38"/>
    <p:sldId id="1313" r:id="rId39"/>
    <p:sldId id="1339" r:id="rId40"/>
    <p:sldId id="1295" r:id="rId41"/>
    <p:sldId id="1296" r:id="rId42"/>
    <p:sldId id="1245" r:id="rId43"/>
    <p:sldId id="1358" r:id="rId44"/>
    <p:sldId id="1331" r:id="rId45"/>
    <p:sldId id="1332" r:id="rId46"/>
    <p:sldId id="1297" r:id="rId47"/>
    <p:sldId id="1333" r:id="rId48"/>
    <p:sldId id="1368" r:id="rId49"/>
    <p:sldId id="1369" r:id="rId50"/>
    <p:sldId id="1418" r:id="rId51"/>
    <p:sldId id="1334" r:id="rId52"/>
    <p:sldId id="1335" r:id="rId53"/>
    <p:sldId id="1425" r:id="rId54"/>
    <p:sldId id="1426" r:id="rId55"/>
    <p:sldId id="1427" r:id="rId56"/>
    <p:sldId id="1327" r:id="rId57"/>
    <p:sldId id="1428" r:id="rId58"/>
    <p:sldId id="1300" r:id="rId5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3300"/>
    <a:srgbClr val="FF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7" autoAdjust="0"/>
    <p:restoredTop sz="94673" autoAdjust="0"/>
  </p:normalViewPr>
  <p:slideViewPr>
    <p:cSldViewPr showGuides="1">
      <p:cViewPr varScale="1">
        <p:scale>
          <a:sx n="142" d="100"/>
          <a:sy n="142" d="100"/>
        </p:scale>
        <p:origin x="840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4" Type="http://schemas.openxmlformats.org/officeDocument/2006/relationships/image" Target="../media/image6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FD3A09-9414-4793-AA34-AE4E1E45E4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3771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6360B0A-9F4B-456F-A4DF-017D8929E7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08224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144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37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0625" y="703263"/>
            <a:ext cx="4630738" cy="3473450"/>
          </a:xfrm>
          <a:ln/>
        </p:spPr>
      </p:sp>
      <p:sp>
        <p:nvSpPr>
          <p:cNvPr id="10209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6710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04780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9" y="4416425"/>
            <a:ext cx="5140325" cy="41830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15243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722313"/>
            <a:ext cx="4683125" cy="3513137"/>
          </a:xfrm>
          <a:ln/>
        </p:spPr>
      </p:sp>
      <p:sp>
        <p:nvSpPr>
          <p:cNvPr id="219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1" y="4441615"/>
            <a:ext cx="5140960" cy="413173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7667" tIns="48834" rIns="97667" bIns="48834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741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3263"/>
            <a:ext cx="4630738" cy="3473450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88761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3263"/>
            <a:ext cx="4632325" cy="3473450"/>
          </a:xfrm>
          <a:ln/>
        </p:spPr>
      </p:sp>
      <p:sp>
        <p:nvSpPr>
          <p:cNvPr id="175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02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326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4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51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05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80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2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3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8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5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1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27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74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D6AB2-8582-4F18-9A49-521CD15DC5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26A3-D2BA-464F-ACEA-8D6781EF0A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22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D6AB2-8582-4F18-9A49-521CD15DC5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26A3-D2BA-464F-ACEA-8D6781EF0A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896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D6AB2-8582-4F18-9A49-521CD15DC5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26A3-D2BA-464F-ACEA-8D6781EF0A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59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D6AB2-8582-4F18-9A49-521CD15DC5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26A3-D2BA-464F-ACEA-8D6781EF0A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509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D6AB2-8582-4F18-9A49-521CD15DC5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26A3-D2BA-464F-ACEA-8D6781EF0A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995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D6AB2-8582-4F18-9A49-521CD15DC5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26A3-D2BA-464F-ACEA-8D6781EF0A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038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D6AB2-8582-4F18-9A49-521CD15DC5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26A3-D2BA-464F-ACEA-8D6781EF0A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23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1"/>
            <a:ext cx="8686800" cy="83819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86800" cy="5334000"/>
          </a:xfrm>
        </p:spPr>
        <p:txBody>
          <a:bodyPr/>
          <a:lstStyle>
            <a:lvl1pPr marL="457200" indent="-457200" algn="l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2A39BDA-6CA1-4D80-A28F-38994819CA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9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D6AB2-8582-4F18-9A49-521CD15DC5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26A3-D2BA-464F-ACEA-8D6781EF0A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96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D6AB2-8582-4F18-9A49-521CD15DC5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26A3-D2BA-464F-ACEA-8D6781EF0A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15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D6AB2-8582-4F18-9A49-521CD15DC5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26A3-D2BA-464F-ACEA-8D6781EF0A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74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D6AB2-8582-4F18-9A49-521CD15DC5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26A3-D2BA-464F-ACEA-8D6781EF0A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880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1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1"/>
            <a:ext cx="8686800" cy="83819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86800" cy="5334000"/>
          </a:xfrm>
        </p:spPr>
        <p:txBody>
          <a:bodyPr/>
          <a:lstStyle>
            <a:lvl1pPr marL="457200" indent="-457200" algn="l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1pPr>
            <a:lvl2pPr marL="800100" indent="-342900" algn="l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7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1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48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5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2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3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6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2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0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2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1772-7B5D-4B56-B835-B64796912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859F-22B9-452D-B288-97753054A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45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1772-7B5D-4B56-B835-B64796912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859F-22B9-452D-B288-97753054A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491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1772-7B5D-4B56-B835-B64796912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859F-22B9-452D-B288-97753054A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933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1772-7B5D-4B56-B835-B64796912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859F-22B9-452D-B288-97753054A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5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86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1772-7B5D-4B56-B835-B64796912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859F-22B9-452D-B288-97753054A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059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1772-7B5D-4B56-B835-B64796912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859F-22B9-452D-B288-97753054A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208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1772-7B5D-4B56-B835-B64796912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859F-22B9-452D-B288-97753054A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30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1772-7B5D-4B56-B835-B64796912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859F-22B9-452D-B288-97753054A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7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1772-7B5D-4B56-B835-B64796912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859F-22B9-452D-B288-97753054A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941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1772-7B5D-4B56-B835-B64796912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859F-22B9-452D-B288-97753054A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4895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1772-7B5D-4B56-B835-B64796912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859F-22B9-452D-B288-97753054A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86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3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1"/>
            <a:ext cx="8686800" cy="83819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86800" cy="5334000"/>
          </a:xfrm>
        </p:spPr>
        <p:txBody>
          <a:bodyPr/>
          <a:lstStyle>
            <a:lvl1pPr marL="457200" indent="-457200" algn="l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8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00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4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37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6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609600" cy="365125"/>
          </a:xfrm>
        </p:spPr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55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533400" cy="365125"/>
          </a:xfrm>
        </p:spPr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4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25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0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2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0564" y="1001912"/>
            <a:ext cx="4402137" cy="714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743450" y="2303859"/>
            <a:ext cx="4114800" cy="3607594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55084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78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005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219200"/>
            <a:ext cx="40005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717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8016" y="1088136"/>
            <a:ext cx="8796528" cy="5193792"/>
          </a:xfrm>
          <a:prstGeom prst="rect">
            <a:avLst/>
          </a:prstGeom>
        </p:spPr>
        <p:txBody>
          <a:bodyPr>
            <a:normAutofit/>
          </a:bodyPr>
          <a:lstStyle>
            <a:lvl1pPr marL="234950" indent="-234950">
              <a:defRPr sz="2400">
                <a:latin typeface="+mn-lt"/>
              </a:defRPr>
            </a:lvl1pPr>
            <a:lvl2pPr marL="455613" indent="-220663">
              <a:defRPr sz="2400">
                <a:latin typeface="+mn-lt"/>
              </a:defRPr>
            </a:lvl2pPr>
            <a:lvl3pPr marL="690563" indent="-234950">
              <a:defRPr sz="2400">
                <a:latin typeface="+mn-lt"/>
              </a:defRPr>
            </a:lvl3pPr>
            <a:lvl4pPr marL="911225" indent="-220663">
              <a:defRPr sz="2400">
                <a:latin typeface="+mn-lt"/>
              </a:defRPr>
            </a:lvl4pPr>
            <a:lvl5pPr marL="1146175" indent="-234950">
              <a:defRPr sz="24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28016" y="0"/>
            <a:ext cx="8787384" cy="969264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3200" b="1">
                <a:solidFill>
                  <a:srgbClr val="CC3300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91338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F3923A78-938C-4F4B-8383-F5961286B56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2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219200"/>
            <a:ext cx="8153400" cy="5257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666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219200"/>
            <a:ext cx="81534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3924300"/>
            <a:ext cx="81534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577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219200"/>
            <a:ext cx="40005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3400" y="3924300"/>
            <a:ext cx="40005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86300" y="1219200"/>
            <a:ext cx="40005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711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10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1"/>
            <a:ext cx="8686800" cy="83819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86800" cy="5334000"/>
          </a:xfrm>
        </p:spPr>
        <p:txBody>
          <a:bodyPr/>
          <a:lstStyle>
            <a:lvl1pPr marL="457200" indent="-457200" algn="l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62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6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3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2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609600" cy="365125"/>
          </a:xfrm>
        </p:spPr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14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533400" cy="365125"/>
          </a:xfrm>
        </p:spPr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4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78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85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8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0564" y="1001912"/>
            <a:ext cx="4402137" cy="714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743450" y="2303859"/>
            <a:ext cx="4114800" cy="3607594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065867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005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219200"/>
            <a:ext cx="40005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750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8016" y="1088136"/>
            <a:ext cx="8796528" cy="5193792"/>
          </a:xfrm>
          <a:prstGeom prst="rect">
            <a:avLst/>
          </a:prstGeom>
        </p:spPr>
        <p:txBody>
          <a:bodyPr>
            <a:normAutofit/>
          </a:bodyPr>
          <a:lstStyle>
            <a:lvl1pPr marL="234950" indent="-234950">
              <a:defRPr sz="2400">
                <a:latin typeface="+mn-lt"/>
              </a:defRPr>
            </a:lvl1pPr>
            <a:lvl2pPr marL="455613" indent="-220663">
              <a:defRPr sz="2400">
                <a:latin typeface="+mn-lt"/>
              </a:defRPr>
            </a:lvl2pPr>
            <a:lvl3pPr marL="690563" indent="-234950">
              <a:defRPr sz="2400">
                <a:latin typeface="+mn-lt"/>
              </a:defRPr>
            </a:lvl3pPr>
            <a:lvl4pPr marL="911225" indent="-220663">
              <a:defRPr sz="2400">
                <a:latin typeface="+mn-lt"/>
              </a:defRPr>
            </a:lvl4pPr>
            <a:lvl5pPr marL="1146175" indent="-234950">
              <a:defRPr sz="24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28016" y="0"/>
            <a:ext cx="8787384" cy="969264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3200" b="1">
                <a:solidFill>
                  <a:srgbClr val="CC3300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91338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F3923A78-938C-4F4B-8383-F5961286B56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78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356350"/>
            <a:ext cx="609600" cy="365125"/>
          </a:xfrm>
        </p:spPr>
        <p:txBody>
          <a:bodyPr/>
          <a:lstStyle/>
          <a:p>
            <a:fld id="{B2A39BDA-6CA1-4D80-A28F-38994819CA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11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219200"/>
            <a:ext cx="8153400" cy="5257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460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219200"/>
            <a:ext cx="81534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3924300"/>
            <a:ext cx="81534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052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219200"/>
            <a:ext cx="40005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3400" y="3924300"/>
            <a:ext cx="40005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86300" y="1219200"/>
            <a:ext cx="40005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47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1"/>
            <a:ext cx="8686800" cy="83819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86800" cy="5334000"/>
          </a:xfrm>
        </p:spPr>
        <p:txBody>
          <a:bodyPr/>
          <a:lstStyle>
            <a:lvl1pPr marL="457200" indent="-457200" algn="l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9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9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0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4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3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62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4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6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7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49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1"/>
            <a:ext cx="8686800" cy="83819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86800" cy="5334000"/>
          </a:xfrm>
        </p:spPr>
        <p:txBody>
          <a:bodyPr/>
          <a:lstStyle>
            <a:lvl1pPr marL="457200" indent="-457200" algn="l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5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65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7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2A39BDA-6CA1-4D80-A28F-38994819CAB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ln w="22225" cmpd="dbl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36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D6AB2-8582-4F18-9A49-521CD15DC5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226A3-D2BA-464F-ACEA-8D6781EF0A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0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ln w="22225" cmpd="dbl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54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D1772-7B5D-4B56-B835-B64796912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2016-07-26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B859F-22B9-452D-B288-97753054A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4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22225" cmpd="dbl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98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22225" cmpd="dbl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70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ln w="22225" cmpd="dbl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01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ln w="22225" cmpd="dbl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13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anders@lbl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6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5.wmf"/><Relationship Id="rId5" Type="http://schemas.openxmlformats.org/officeDocument/2006/relationships/image" Target="../media/image22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4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../2011%20JAP%20Study%20of%20Ionization%20Localization%20in%20HIPIMS/2011-09-23%20Experiment%20-%20Nb%20in%20Ar/Stack%20of%20single%20frames.gi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hyperlink" Target="../2011%20JAP%20Study%20of%20Ionization%20Localization%20in%20HIPIMS/2011-09-23%20Experiment%20-%20Nb%20in%20Ar/Stack%20of%20single%20frames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56.wmf"/><Relationship Id="rId4" Type="http://schemas.openxmlformats.org/officeDocument/2006/relationships/oleObject" Target="../embeddings/oleObject8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64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13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14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gif"/><Relationship Id="rId12" Type="http://schemas.openxmlformats.org/officeDocument/2006/relationships/image" Target="../media/image90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3.gif"/><Relationship Id="rId11" Type="http://schemas.openxmlformats.org/officeDocument/2006/relationships/image" Target="../media/image340.png"/><Relationship Id="rId5" Type="http://schemas.openxmlformats.org/officeDocument/2006/relationships/image" Target="../media/image72.gif"/><Relationship Id="rId10" Type="http://schemas.openxmlformats.org/officeDocument/2006/relationships/image" Target="../media/image330.png"/><Relationship Id="rId4" Type="http://schemas.openxmlformats.org/officeDocument/2006/relationships/image" Target="../media/image400.png"/><Relationship Id="rId9" Type="http://schemas.openxmlformats.org/officeDocument/2006/relationships/image" Target="../media/image31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://www.sciencedirect.com/science?_ob=MiamiCaptionURL&amp;_method=retrieve&amp;_udi=B6TW0-52MJ8KC-7&amp;_image=B6TW0-52MJ8KC-7-M&amp;_ba=&amp;_fmt=full&amp;_orig=na&amp;_pii=S0040609011008467&amp;view=full&amp;_isHiQual=Y&amp;_acct=C000010260&amp;_version=1&amp;_urlVersion=0&amp;_userid=126038&amp;md5=f37578e465d0a6a323d9d2c77a0d91c1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1.png"/><Relationship Id="rId5" Type="http://schemas.openxmlformats.org/officeDocument/2006/relationships/image" Target="../media/image130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48.gif"/><Relationship Id="rId7" Type="http://schemas.openxmlformats.org/officeDocument/2006/relationships/image" Target="../media/image85.jpe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0.jpeg"/><Relationship Id="rId4" Type="http://schemas.openxmlformats.org/officeDocument/2006/relationships/hyperlink" Target="http://www.sciencedirect.com/science?_ob=MiamiCaptionURL&amp;_method=retrieve&amp;_udi=B6TW0-52MJ8KC-7&amp;_image=B6TW0-52MJ8KC-7-M&amp;_ba=&amp;_fmt=full&amp;_orig=na&amp;_pii=S0040609011008467&amp;view=full&amp;_isHiQual=Y&amp;_acct=C000010260&amp;_version=1&amp;_urlVersion=0&amp;_userid=126038&amp;md5=f37578e465d0a6a323d9d2c77a0d91c1" TargetMode="External"/><Relationship Id="rId9" Type="http://schemas.openxmlformats.org/officeDocument/2006/relationships/image" Target="../media/image8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-304800" y="1612079"/>
            <a:ext cx="7924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Wingdings" pitchFamily="2" charset="2"/>
              <a:buChar char="q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0" algn="ctr">
              <a:lnSpc>
                <a:spcPct val="90000"/>
              </a:lnSpc>
              <a:buFont typeface="Times New Roman" pitchFamily="18" charset="0"/>
              <a:buNone/>
            </a:pPr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Magnetron sputtering</a:t>
            </a: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 marL="914400" indent="0" algn="ctr">
              <a:lnSpc>
                <a:spcPct val="90000"/>
              </a:lnSpc>
              <a:buFont typeface="Times New Roman" pitchFamily="18" charset="0"/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New 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developments of a mature film deposition technique</a:t>
            </a:r>
            <a:endParaRPr lang="en-US" sz="14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914400" indent="0" algn="ctr">
              <a:lnSpc>
                <a:spcPct val="90000"/>
              </a:lnSpc>
              <a:buFont typeface="Times New Roman" pitchFamily="18" charset="0"/>
              <a:buNone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Andr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é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Anders</a:t>
            </a:r>
          </a:p>
          <a:p>
            <a:pPr marL="914400" indent="0" algn="ctr">
              <a:lnSpc>
                <a:spcPct val="90000"/>
              </a:lnSpc>
              <a:buFont typeface="Times New Roman" pitchFamily="18" charset="0"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Senior Scientist, Lawrence Berkeley National Laboratory</a:t>
            </a:r>
          </a:p>
          <a:p>
            <a:pPr marL="914400" indent="0" algn="ctr">
              <a:lnSpc>
                <a:spcPct val="90000"/>
              </a:lnSpc>
              <a:buFont typeface="Times New Roman" pitchFamily="18" charset="0"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Berkeley, California</a:t>
            </a:r>
          </a:p>
          <a:p>
            <a:pPr marL="914400" indent="0" algn="ctr">
              <a:lnSpc>
                <a:spcPct val="90000"/>
              </a:lnSpc>
              <a:buFont typeface="Times New Roman" pitchFamily="18" charset="0"/>
              <a:buNone/>
            </a:pPr>
            <a:r>
              <a:rPr lang="en-US" sz="2000" dirty="0" smtClean="0">
                <a:solidFill>
                  <a:schemeClr val="tx1"/>
                </a:solidFill>
                <a:hlinkClick r:id="rId3"/>
              </a:rPr>
              <a:t>aanders@lbl.gov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914400" indent="0" algn="ctr">
              <a:lnSpc>
                <a:spcPct val="90000"/>
              </a:lnSpc>
              <a:buFont typeface="Times New Roman" pitchFamily="18" charset="0"/>
              <a:buNone/>
            </a:pPr>
            <a:endParaRPr lang="en-US" sz="2000" dirty="0" smtClean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429000"/>
            <a:ext cx="1371600" cy="1040579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 bwMode="auto">
          <a:xfrm>
            <a:off x="190500" y="5486400"/>
            <a:ext cx="8763000" cy="108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482" tIns="47741" rIns="95482" bIns="47741" rtlCol="0">
            <a:spAutoFit/>
          </a:bodyPr>
          <a:lstStyle/>
          <a:p>
            <a:r>
              <a:rPr lang="en-US" sz="1600" i="1" dirty="0" smtClean="0"/>
              <a:t>Acknowledgments:</a:t>
            </a:r>
          </a:p>
          <a:p>
            <a:r>
              <a:rPr lang="en-US" sz="1600" i="1" dirty="0" smtClean="0"/>
              <a:t>This presentation includes results of several members of and visitors to  the Plasma Applications Group, including </a:t>
            </a:r>
            <a:r>
              <a:rPr lang="en-US" sz="1600" b="1" i="1" dirty="0" smtClean="0"/>
              <a:t>Yuchen Yang, </a:t>
            </a:r>
            <a:r>
              <a:rPr lang="en-US" sz="1600" b="1" i="1" dirty="0" err="1" smtClean="0"/>
              <a:t>Xue</a:t>
            </a:r>
            <a:r>
              <a:rPr lang="en-US" sz="1600" b="1" i="1" dirty="0" smtClean="0"/>
              <a:t> Shoe, </a:t>
            </a:r>
            <a:r>
              <a:rPr lang="en-US" sz="1600" b="1" i="1" dirty="0" err="1" smtClean="0"/>
              <a:t>Matjaz</a:t>
            </a:r>
            <a:r>
              <a:rPr lang="en-US" sz="1600" b="1" i="1" dirty="0" smtClean="0"/>
              <a:t> Panjan, Joakim Andersson, and </a:t>
            </a:r>
            <a:r>
              <a:rPr lang="en-US" sz="1600" b="1" i="1" dirty="0"/>
              <a:t>others</a:t>
            </a:r>
            <a:r>
              <a:rPr lang="en-US" sz="1600" i="1" dirty="0"/>
              <a:t>. W</a:t>
            </a:r>
            <a:r>
              <a:rPr lang="en-US" sz="1600" i="1" dirty="0" smtClean="0"/>
              <a:t>ork at LBNL is supported by the </a:t>
            </a:r>
            <a:r>
              <a:rPr lang="en-US" sz="1600" i="1" dirty="0"/>
              <a:t>U.S. Department of Energy under Contract No. DE-AC02-05CH11231. </a:t>
            </a:r>
            <a:endParaRPr lang="en-US" sz="1600" i="1" dirty="0" smtClean="0"/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>
          <a:xfrm>
            <a:off x="190500" y="152400"/>
            <a:ext cx="8763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b="0" dirty="0">
                <a:solidFill>
                  <a:schemeClr val="tx2"/>
                </a:solidFill>
                <a:effectLst/>
              </a:rPr>
              <a:t>7th International Workshop on Thin Films and New Ideas for Pushing the Limits of RF Superconductivity</a:t>
            </a:r>
          </a:p>
          <a:p>
            <a:pPr>
              <a:defRPr/>
            </a:pPr>
            <a:r>
              <a:rPr lang="en-US" sz="1600" b="0" dirty="0">
                <a:solidFill>
                  <a:schemeClr val="tx2"/>
                </a:solidFill>
                <a:effectLst/>
              </a:rPr>
              <a:t>July 27-29, 2016</a:t>
            </a:r>
          </a:p>
          <a:p>
            <a:pPr>
              <a:defRPr/>
            </a:pPr>
            <a:r>
              <a:rPr lang="en-US" sz="1600" b="0" dirty="0">
                <a:solidFill>
                  <a:schemeClr val="tx2"/>
                </a:solidFill>
                <a:effectLst/>
              </a:rPr>
              <a:t>Thomas Jefferson National Accelerator </a:t>
            </a:r>
            <a:r>
              <a:rPr lang="en-US" sz="1600" b="0" dirty="0" smtClean="0">
                <a:solidFill>
                  <a:schemeClr val="tx2"/>
                </a:solidFill>
                <a:effectLst/>
              </a:rPr>
              <a:t>Facility, Newport </a:t>
            </a:r>
            <a:r>
              <a:rPr lang="en-US" sz="1600" b="0" dirty="0">
                <a:solidFill>
                  <a:schemeClr val="tx2"/>
                </a:solidFill>
                <a:effectLst/>
              </a:rPr>
              <a:t>News, VA</a:t>
            </a:r>
            <a:endParaRPr lang="en-GB" sz="1600" b="0" dirty="0" smtClean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575"/>
            <a:ext cx="5410200" cy="565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5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dirty="0" smtClean="0"/>
              <a:t>Unbalanced Magnetron: </a:t>
            </a:r>
            <a:br>
              <a:rPr lang="en-US" dirty="0" smtClean="0"/>
            </a:br>
            <a:r>
              <a:rPr lang="en-US" sz="2400" dirty="0" smtClean="0"/>
              <a:t>A first step to using the plasma of the magnetron to assist film growth </a:t>
            </a:r>
          </a:p>
        </p:txBody>
      </p:sp>
      <p:sp>
        <p:nvSpPr>
          <p:cNvPr id="1035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5400" y="1263940"/>
            <a:ext cx="3848100" cy="334032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Unbalanced magnetic field allows electrons and ions to escape from target region, providing a means of ion assistance to film growth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</a:t>
            </a:r>
            <a:r>
              <a:rPr lang="en-US" baseline="-25000" dirty="0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 ~ 10</a:t>
            </a:r>
            <a:r>
              <a:rPr lang="en-US" baseline="30000" dirty="0" smtClean="0">
                <a:solidFill>
                  <a:schemeClr val="tx1"/>
                </a:solidFill>
              </a:rPr>
              <a:t>12 </a:t>
            </a:r>
            <a:r>
              <a:rPr lang="en-US" dirty="0" smtClean="0">
                <a:solidFill>
                  <a:schemeClr val="tx1"/>
                </a:solidFill>
              </a:rPr>
              <a:t>cm</a:t>
            </a:r>
            <a:r>
              <a:rPr lang="en-US" baseline="30000" dirty="0" smtClean="0">
                <a:solidFill>
                  <a:schemeClr val="tx1"/>
                </a:solidFill>
              </a:rPr>
              <a:t>-3</a:t>
            </a:r>
            <a:r>
              <a:rPr lang="en-US" dirty="0" smtClean="0">
                <a:solidFill>
                  <a:schemeClr val="tx1"/>
                </a:solidFill>
              </a:rPr>
              <a:t>, for up to a distance of 10 cm.</a:t>
            </a:r>
          </a:p>
        </p:txBody>
      </p:sp>
      <p:sp>
        <p:nvSpPr>
          <p:cNvPr id="1035269" name="Text Box 5"/>
          <p:cNvSpPr txBox="1">
            <a:spLocks noChangeArrowheads="1"/>
          </p:cNvSpPr>
          <p:nvPr/>
        </p:nvSpPr>
        <p:spPr bwMode="auto">
          <a:xfrm>
            <a:off x="1686513" y="6519446"/>
            <a:ext cx="5770973" cy="338554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600" dirty="0" smtClean="0"/>
              <a:t>B. Windows </a:t>
            </a:r>
            <a:r>
              <a:rPr lang="en-US" sz="1600" dirty="0"/>
              <a:t>and </a:t>
            </a:r>
            <a:r>
              <a:rPr lang="en-US" sz="1600" dirty="0" smtClean="0"/>
              <a:t>N.Savvides</a:t>
            </a:r>
            <a:r>
              <a:rPr lang="en-US" sz="1600" dirty="0"/>
              <a:t>, J. Vac. Sci. Technol. A </a:t>
            </a:r>
            <a:r>
              <a:rPr lang="en-US" sz="1600" b="1" dirty="0"/>
              <a:t>4</a:t>
            </a:r>
            <a:r>
              <a:rPr lang="en-US" sz="1600" dirty="0"/>
              <a:t>, 453 (1986)</a:t>
            </a:r>
          </a:p>
        </p:txBody>
      </p:sp>
      <p:sp>
        <p:nvSpPr>
          <p:cNvPr id="1035271" name="Line 7"/>
          <p:cNvSpPr>
            <a:spLocks noChangeShapeType="1"/>
          </p:cNvSpPr>
          <p:nvPr/>
        </p:nvSpPr>
        <p:spPr bwMode="auto">
          <a:xfrm flipV="1">
            <a:off x="1401919" y="3429000"/>
            <a:ext cx="0" cy="1524000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35272" name="Text Box 8"/>
          <p:cNvSpPr txBox="1">
            <a:spLocks noChangeArrowheads="1"/>
          </p:cNvSpPr>
          <p:nvPr/>
        </p:nvSpPr>
        <p:spPr bwMode="auto">
          <a:xfrm>
            <a:off x="685800" y="4419600"/>
            <a:ext cx="639919" cy="369332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/>
            <a:r>
              <a:rPr lang="en-US" dirty="0">
                <a:solidFill>
                  <a:srgbClr val="C00000"/>
                </a:solidFill>
                <a:latin typeface="Times New Roman" pitchFamily="18" charset="0"/>
              </a:rPr>
              <a:t>6 cm</a:t>
            </a:r>
          </a:p>
        </p:txBody>
      </p:sp>
    </p:spTree>
    <p:extLst>
      <p:ext uri="{BB962C8B-B14F-4D97-AF65-F5344CB8AC3E}">
        <p14:creationId xmlns:p14="http://schemas.microsoft.com/office/powerpoint/2010/main" val="216807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4" y="1143000"/>
            <a:ext cx="8084012" cy="507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8019" name="Rectangle 3"/>
          <p:cNvSpPr>
            <a:spLocks noChangeArrowheads="1"/>
          </p:cNvSpPr>
          <p:nvPr/>
        </p:nvSpPr>
        <p:spPr bwMode="auto">
          <a:xfrm>
            <a:off x="304800" y="0"/>
            <a:ext cx="8839200" cy="990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b"/>
          <a:lstStyle/>
          <a:p>
            <a:pPr marL="457200" indent="-457200" algn="ctr">
              <a:defRPr/>
            </a:pPr>
            <a:r>
              <a:rPr lang="en-US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1990s: i-PVD  </a:t>
            </a:r>
          </a:p>
          <a:p>
            <a:pPr marL="457200" indent="-457200" algn="ctr">
              <a:defRPr/>
            </a:pPr>
            <a:r>
              <a:rPr lang="en-US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Magnetron </a:t>
            </a:r>
            <a:r>
              <a:rPr lang="en-US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Discharge with </a:t>
            </a:r>
            <a:r>
              <a:rPr lang="en-US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Auxiliary Ionization</a:t>
            </a:r>
            <a:endParaRPr lang="en-US" sz="28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33301" y="2597064"/>
            <a:ext cx="6053138" cy="1301750"/>
            <a:chOff x="199" y="1776"/>
            <a:chExt cx="3813" cy="820"/>
          </a:xfrm>
        </p:grpSpPr>
        <p:pic>
          <p:nvPicPr>
            <p:cNvPr id="101990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" y="1776"/>
              <a:ext cx="3375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8022" name="Text Box 6"/>
            <p:cNvSpPr txBox="1">
              <a:spLocks noChangeArrowheads="1"/>
            </p:cNvSpPr>
            <p:nvPr/>
          </p:nvSpPr>
          <p:spPr bwMode="auto">
            <a:xfrm>
              <a:off x="3574" y="2051"/>
              <a:ext cx="438" cy="28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90488" tIns="44450" rIns="90488" bIns="44450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ICP</a:t>
              </a:r>
            </a:p>
          </p:txBody>
        </p:sp>
      </p:grpSp>
      <p:sp>
        <p:nvSpPr>
          <p:cNvPr id="1019911" name="Text Box 7"/>
          <p:cNvSpPr txBox="1">
            <a:spLocks noChangeArrowheads="1"/>
          </p:cNvSpPr>
          <p:nvPr/>
        </p:nvSpPr>
        <p:spPr bwMode="auto">
          <a:xfrm>
            <a:off x="1600200" y="6214646"/>
            <a:ext cx="6248400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US" sz="1600" dirty="0">
                <a:latin typeface="+mn-lt"/>
                <a:cs typeface="Courier New" pitchFamily="49" charset="0"/>
              </a:rPr>
              <a:t>S. M. Rossnagel and J. Hopwood, Appl. Phys. Lett. </a:t>
            </a:r>
            <a:r>
              <a:rPr lang="en-US" sz="1600" b="1" dirty="0">
                <a:latin typeface="+mn-lt"/>
                <a:cs typeface="Courier New" pitchFamily="49" charset="0"/>
              </a:rPr>
              <a:t>63</a:t>
            </a:r>
            <a:r>
              <a:rPr lang="en-US" sz="1600" dirty="0">
                <a:latin typeface="+mn-lt"/>
                <a:cs typeface="Courier New" pitchFamily="49" charset="0"/>
              </a:rPr>
              <a:t> (1993) 3285-3287</a:t>
            </a:r>
          </a:p>
        </p:txBody>
      </p:sp>
      <p:sp>
        <p:nvSpPr>
          <p:cNvPr id="1019912" name="Text Box 8"/>
          <p:cNvSpPr txBox="1">
            <a:spLocks noChangeArrowheads="1"/>
          </p:cNvSpPr>
          <p:nvPr/>
        </p:nvSpPr>
        <p:spPr bwMode="auto">
          <a:xfrm>
            <a:off x="0" y="6519446"/>
            <a:ext cx="9144000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US" sz="1600" i="1" dirty="0">
                <a:latin typeface="+mn-lt"/>
                <a:cs typeface="Courier New" pitchFamily="49" charset="0"/>
              </a:rPr>
              <a:t>Ionized Physical Vapor Deposition</a:t>
            </a:r>
            <a:r>
              <a:rPr lang="en-US" sz="1600" dirty="0">
                <a:latin typeface="+mn-lt"/>
                <a:cs typeface="Courier New" pitchFamily="49" charset="0"/>
              </a:rPr>
              <a:t>; </a:t>
            </a:r>
            <a:r>
              <a:rPr lang="en-US" sz="1600" i="1" dirty="0">
                <a:latin typeface="+mn-lt"/>
                <a:cs typeface="Courier New" pitchFamily="49" charset="0"/>
              </a:rPr>
              <a:t>Vol.</a:t>
            </a:r>
            <a:r>
              <a:rPr lang="en-US" sz="1600" dirty="0">
                <a:latin typeface="+mn-lt"/>
                <a:cs typeface="Courier New" pitchFamily="49" charset="0"/>
              </a:rPr>
              <a:t>, </a:t>
            </a:r>
            <a:r>
              <a:rPr lang="en-US" sz="1600" dirty="0" smtClean="0">
                <a:latin typeface="+mn-lt"/>
                <a:cs typeface="Courier New" pitchFamily="49" charset="0"/>
              </a:rPr>
              <a:t>ed. </a:t>
            </a:r>
            <a:r>
              <a:rPr lang="en-US" sz="1600" dirty="0">
                <a:latin typeface="+mn-lt"/>
                <a:cs typeface="Courier New" pitchFamily="49" charset="0"/>
              </a:rPr>
              <a:t>by J. A. Hopwood (Academic Press, San Diego, CA, 2000).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3687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1977: Early Report on Self-Sputtering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24000" y="6443246"/>
            <a:ext cx="6096000" cy="33855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N</a:t>
            </a:r>
            <a:r>
              <a:rPr lang="en-US" sz="1600" dirty="0">
                <a:latin typeface="Calibri" pitchFamily="34" charset="0"/>
              </a:rPr>
              <a:t>. Hosokawa, T. Tsukada, T. Misumi, J. Vac. Sci. Technol. </a:t>
            </a:r>
            <a:r>
              <a:rPr lang="en-US" sz="1600" b="1" dirty="0">
                <a:latin typeface="Calibri" pitchFamily="34" charset="0"/>
              </a:rPr>
              <a:t>14</a:t>
            </a:r>
            <a:r>
              <a:rPr lang="en-US" sz="1600" dirty="0">
                <a:latin typeface="Calibri" pitchFamily="34" charset="0"/>
              </a:rPr>
              <a:t> (1977) 143</a:t>
            </a:r>
            <a:r>
              <a:rPr lang="en-US" sz="1600" dirty="0" smtClean="0">
                <a:latin typeface="Calibri" pitchFamily="34" charset="0"/>
              </a:rPr>
              <a:t>.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08526"/>
            <a:ext cx="7313889" cy="3034719"/>
          </a:xfrm>
          <a:prstGeom prst="rect">
            <a:avLst/>
          </a:prstGeom>
        </p:spPr>
      </p:pic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6" y="1600200"/>
            <a:ext cx="6443661" cy="192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143001"/>
            <a:ext cx="8686800" cy="4572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dirty="0" smtClean="0"/>
              <a:t>Self-sputtering = sputtering of a target by ions of the target material</a:t>
            </a:r>
          </a:p>
        </p:txBody>
      </p:sp>
    </p:spTree>
    <p:extLst>
      <p:ext uri="{BB962C8B-B14F-4D97-AF65-F5344CB8AC3E}">
        <p14:creationId xmlns:p14="http://schemas.microsoft.com/office/powerpoint/2010/main" val="346884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85725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sz="3200" dirty="0" smtClean="0">
                <a:latin typeface="+mn-lt"/>
              </a:rPr>
              <a:t>Turning the Magnetron into </a:t>
            </a:r>
            <a:r>
              <a:rPr lang="en-US" dirty="0">
                <a:latin typeface="+mn-lt"/>
              </a:rPr>
              <a:t>a</a:t>
            </a:r>
            <a:r>
              <a:rPr lang="en-US" sz="3200" dirty="0" smtClean="0">
                <a:latin typeface="+mn-lt"/>
              </a:rPr>
              <a:t> Plasma Source</a:t>
            </a:r>
          </a:p>
        </p:txBody>
      </p:sp>
      <p:pic>
        <p:nvPicPr>
          <p:cNvPr id="5529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6" y="1161981"/>
            <a:ext cx="7924800" cy="523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65" name="Text Box 4"/>
          <p:cNvSpPr txBox="1">
            <a:spLocks noChangeArrowheads="1"/>
          </p:cNvSpPr>
          <p:nvPr/>
        </p:nvSpPr>
        <p:spPr bwMode="auto">
          <a:xfrm>
            <a:off x="1881680" y="6400800"/>
            <a:ext cx="5380640" cy="338554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US" sz="1600" dirty="0">
                <a:latin typeface="+mn-lt"/>
              </a:rPr>
              <a:t>V. Kouznetsov, </a:t>
            </a:r>
            <a:r>
              <a:rPr lang="en-US" sz="1600" i="1" dirty="0">
                <a:latin typeface="+mn-lt"/>
              </a:rPr>
              <a:t>et al</a:t>
            </a:r>
            <a:r>
              <a:rPr lang="en-US" sz="1600" dirty="0">
                <a:latin typeface="+mn-lt"/>
              </a:rPr>
              <a:t>., Surf. Coat. Technol. </a:t>
            </a:r>
            <a:r>
              <a:rPr lang="en-US" sz="1600" b="1" dirty="0">
                <a:latin typeface="+mn-lt"/>
              </a:rPr>
              <a:t>122</a:t>
            </a:r>
            <a:r>
              <a:rPr lang="en-US" sz="1600" dirty="0">
                <a:latin typeface="+mn-lt"/>
              </a:rPr>
              <a:t>, 290-293 (1999)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4278086" y="1676400"/>
            <a:ext cx="2819400" cy="711968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5482" tIns="47741" rIns="95482" bIns="47741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from the seminal (but not first) HiPIMS paper</a:t>
            </a:r>
          </a:p>
        </p:txBody>
      </p:sp>
    </p:spTree>
    <p:extLst>
      <p:ext uri="{BB962C8B-B14F-4D97-AF65-F5344CB8AC3E}">
        <p14:creationId xmlns:p14="http://schemas.microsoft.com/office/powerpoint/2010/main" val="35989838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0" name="Picture 3" descr="Cu_HIPIMS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2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762000"/>
          </a:xfrm>
          <a:ln w="9525"/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HiPIMS: ionization  of the sputtered atoms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62212" name="Text Box 4"/>
          <p:cNvSpPr txBox="1">
            <a:spLocks noChangeArrowheads="1"/>
          </p:cNvSpPr>
          <p:nvPr/>
        </p:nvSpPr>
        <p:spPr bwMode="auto">
          <a:xfrm>
            <a:off x="1600200" y="5334000"/>
            <a:ext cx="19986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2” magnetron</a:t>
            </a:r>
          </a:p>
        </p:txBody>
      </p:sp>
      <p:sp>
        <p:nvSpPr>
          <p:cNvPr id="862213" name="Text Box 5"/>
          <p:cNvSpPr txBox="1">
            <a:spLocks noChangeArrowheads="1"/>
          </p:cNvSpPr>
          <p:nvPr/>
        </p:nvSpPr>
        <p:spPr bwMode="auto">
          <a:xfrm>
            <a:off x="5791200" y="2971800"/>
            <a:ext cx="1828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Ion collector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1404257" y="5780314"/>
            <a:ext cx="2587459" cy="40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482" tIns="47741" rIns="95482" bIns="47741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Copper </a:t>
            </a:r>
            <a:r>
              <a:rPr lang="en-US" sz="2000" dirty="0">
                <a:solidFill>
                  <a:schemeClr val="bg1"/>
                </a:solidFill>
              </a:rPr>
              <a:t>Target in Argon</a:t>
            </a:r>
            <a:endParaRPr lang="en-US" sz="2000" dirty="0" smtClean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828800" y="6553200"/>
            <a:ext cx="5562600" cy="304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1600" dirty="0" smtClean="0">
                <a:latin typeface="Calibri" pitchFamily="34" charset="0"/>
              </a:rPr>
              <a:t>J</a:t>
            </a:r>
            <a:r>
              <a:rPr lang="en-US" sz="1600" dirty="0">
                <a:latin typeface="Calibri" pitchFamily="34" charset="0"/>
              </a:rPr>
              <a:t>. </a:t>
            </a:r>
            <a:r>
              <a:rPr lang="en-US" sz="1600" dirty="0" smtClean="0">
                <a:latin typeface="Calibri" pitchFamily="34" charset="0"/>
              </a:rPr>
              <a:t>Andersson and </a:t>
            </a:r>
            <a:r>
              <a:rPr lang="en-US" sz="1600" dirty="0">
                <a:latin typeface="Calibri" pitchFamily="34" charset="0"/>
              </a:rPr>
              <a:t>A. Anders, Phys. Rev. Lett. </a:t>
            </a:r>
            <a:r>
              <a:rPr lang="en-US" sz="1600" b="1" dirty="0">
                <a:latin typeface="Calibri" pitchFamily="34" charset="0"/>
              </a:rPr>
              <a:t>102</a:t>
            </a:r>
            <a:r>
              <a:rPr lang="en-US" sz="1600" dirty="0">
                <a:latin typeface="Calibri" pitchFamily="34" charset="0"/>
              </a:rPr>
              <a:t> (2009) 045003.</a:t>
            </a:r>
          </a:p>
          <a:p>
            <a:pPr algn="ctr" eaLnBrk="1" hangingPunct="1"/>
            <a:endParaRPr lang="en-US" sz="16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3203741" y="990600"/>
            <a:ext cx="1725428" cy="40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482" tIns="47741" rIns="95482" bIns="47741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ionized copper</a:t>
            </a:r>
            <a:endParaRPr lang="en-US" sz="2000" dirty="0" smtClean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971800" y="1394791"/>
            <a:ext cx="838200" cy="11960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9435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Arc-HIPIMS-UBM presen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6324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2590800" y="6439164"/>
            <a:ext cx="4648200" cy="34263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95482" tIns="47741" rIns="95482" bIns="47741">
            <a:spAutoFit/>
          </a:bodyPr>
          <a:lstStyle>
            <a:lvl1pPr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sz="1600" dirty="0" smtClean="0">
                <a:latin typeface="+mn-lt"/>
                <a:cs typeface="Courier New" pitchFamily="49" charset="0"/>
              </a:rPr>
              <a:t>C. </a:t>
            </a:r>
            <a:r>
              <a:rPr lang="en-GB" sz="1600" dirty="0" err="1" smtClean="0">
                <a:latin typeface="+mn-lt"/>
                <a:cs typeface="Courier New" pitchFamily="49" charset="0"/>
              </a:rPr>
              <a:t>Reinhard</a:t>
            </a:r>
            <a:r>
              <a:rPr lang="en-GB" sz="1600" dirty="0" smtClean="0">
                <a:latin typeface="+mn-lt"/>
                <a:cs typeface="Courier New" pitchFamily="49" charset="0"/>
              </a:rPr>
              <a:t> </a:t>
            </a:r>
            <a:r>
              <a:rPr lang="en-GB" sz="1600" dirty="0">
                <a:latin typeface="+mn-lt"/>
                <a:cs typeface="Courier New" pitchFamily="49" charset="0"/>
              </a:rPr>
              <a:t>et </a:t>
            </a:r>
            <a:r>
              <a:rPr lang="en-GB" sz="1600" dirty="0" smtClean="0">
                <a:latin typeface="+mn-lt"/>
                <a:cs typeface="Courier New" pitchFamily="49" charset="0"/>
              </a:rPr>
              <a:t>al., Thin </a:t>
            </a:r>
            <a:r>
              <a:rPr lang="en-GB" sz="1600" dirty="0">
                <a:latin typeface="+mn-lt"/>
                <a:cs typeface="Courier New" pitchFamily="49" charset="0"/>
              </a:rPr>
              <a:t>Solid </a:t>
            </a:r>
            <a:r>
              <a:rPr lang="en-GB" sz="1600" dirty="0" smtClean="0">
                <a:latin typeface="+mn-lt"/>
                <a:cs typeface="Courier New" pitchFamily="49" charset="0"/>
              </a:rPr>
              <a:t>Films 515 (2007) 3685</a:t>
            </a:r>
            <a:r>
              <a:rPr lang="en-GB" sz="1600" dirty="0">
                <a:latin typeface="+mn-lt"/>
                <a:cs typeface="Courier New" pitchFamily="49" charset="0"/>
              </a:rPr>
              <a:t>.</a:t>
            </a: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6521450" y="2379663"/>
            <a:ext cx="2266950" cy="973578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5482" tIns="47741" rIns="95482" bIns="47741">
            <a:spAutoFit/>
          </a:bodyPr>
          <a:lstStyle>
            <a:lvl1pPr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GB" sz="1900" dirty="0" smtClean="0">
                <a:solidFill>
                  <a:schemeClr val="bg1"/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HiPIMS </a:t>
            </a:r>
            <a:r>
              <a:rPr lang="en-GB" sz="1900" dirty="0">
                <a:solidFill>
                  <a:schemeClr val="bg1"/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contains mainly singly charged metal ions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6521450" y="766763"/>
            <a:ext cx="2266950" cy="681190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5482" tIns="47741" rIns="95482" bIns="47741">
            <a:spAutoFit/>
          </a:bodyPr>
          <a:lstStyle>
            <a:lvl1pPr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GB" sz="1900">
                <a:solidFill>
                  <a:schemeClr val="bg1"/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Arc contains multiply charged metal ions</a:t>
            </a: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6521450" y="4154488"/>
            <a:ext cx="2266950" cy="973578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5482" tIns="47741" rIns="95482" bIns="47741">
            <a:spAutoFit/>
          </a:bodyPr>
          <a:lstStyle>
            <a:lvl1pPr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GB" sz="1900" dirty="0">
                <a:solidFill>
                  <a:schemeClr val="bg1"/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Conventional sputtering contains </a:t>
            </a:r>
            <a:r>
              <a:rPr lang="en-GB" sz="1900" dirty="0" smtClean="0">
                <a:solidFill>
                  <a:schemeClr val="bg1"/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neutral </a:t>
            </a:r>
            <a:r>
              <a:rPr lang="en-GB" sz="1900" dirty="0">
                <a:solidFill>
                  <a:schemeClr val="bg1"/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metal atoms</a:t>
            </a:r>
          </a:p>
        </p:txBody>
      </p:sp>
    </p:spTree>
    <p:extLst>
      <p:ext uri="{BB962C8B-B14F-4D97-AF65-F5344CB8AC3E}">
        <p14:creationId xmlns:p14="http://schemas.microsoft.com/office/powerpoint/2010/main" val="18685768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0338" name="Picture 4" descr="Runaway_Cu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6073775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AutoShape 7"/>
          <p:cNvSpPr>
            <a:spLocks noChangeArrowheads="1"/>
          </p:cNvSpPr>
          <p:nvPr/>
        </p:nvSpPr>
        <p:spPr bwMode="auto">
          <a:xfrm>
            <a:off x="7200900" y="2667000"/>
            <a:ext cx="1866900" cy="1752600"/>
          </a:xfrm>
          <a:prstGeom prst="wedgeRoundRectCallout">
            <a:avLst>
              <a:gd name="adj1" fmla="val -168199"/>
              <a:gd name="adj2" fmla="val 22648"/>
              <a:gd name="adj3" fmla="val 1666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Look for this small change in voltage but huge effect in current!</a:t>
            </a:r>
          </a:p>
        </p:txBody>
      </p:sp>
      <p:sp>
        <p:nvSpPr>
          <p:cNvPr id="8192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7650"/>
            <a:ext cx="9144000" cy="628650"/>
          </a:xfrm>
          <a:ln/>
        </p:spPr>
        <p:txBody>
          <a:bodyPr anchor="b"/>
          <a:lstStyle/>
          <a:p>
            <a:r>
              <a:rPr lang="en-US" sz="3400" dirty="0"/>
              <a:t>Runaway of Self-Sputtering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867400" y="1279525"/>
            <a:ext cx="17621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" pitchFamily="30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" pitchFamily="30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" pitchFamily="30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" pitchFamily="30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" pitchFamily="3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0" charset="0"/>
              </a:defRPr>
            </a:lvl9pPr>
          </a:lstStyle>
          <a:p>
            <a:r>
              <a:rPr lang="en-US" sz="2000" dirty="0">
                <a:latin typeface="Calibri" pitchFamily="34" charset="0"/>
              </a:rPr>
              <a:t>Copper target, </a:t>
            </a:r>
          </a:p>
          <a:p>
            <a:r>
              <a:rPr lang="en-US" sz="2000" dirty="0">
                <a:latin typeface="Calibri" pitchFamily="34" charset="0"/>
              </a:rPr>
              <a:t>2” magnetron</a:t>
            </a:r>
          </a:p>
        </p:txBody>
      </p:sp>
      <p:sp>
        <p:nvSpPr>
          <p:cNvPr id="2190342" name="Text Box 6"/>
          <p:cNvSpPr txBox="1">
            <a:spLocks noChangeArrowheads="1"/>
          </p:cNvSpPr>
          <p:nvPr/>
        </p:nvSpPr>
        <p:spPr bwMode="auto">
          <a:xfrm>
            <a:off x="2257425" y="6521450"/>
            <a:ext cx="4629150" cy="338554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" pitchFamily="30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" pitchFamily="30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" pitchFamily="30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" pitchFamily="30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" pitchFamily="3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0" charset="0"/>
              </a:defRPr>
            </a:lvl9pPr>
          </a:lstStyle>
          <a:p>
            <a:pPr algn="ctr"/>
            <a:r>
              <a:rPr lang="en-US" sz="1600" dirty="0">
                <a:latin typeface="Calibri" pitchFamily="34" charset="0"/>
              </a:rPr>
              <a:t>A. Anders, </a:t>
            </a:r>
            <a:r>
              <a:rPr lang="en-US" sz="1600" i="1" dirty="0">
                <a:latin typeface="Calibri" pitchFamily="34" charset="0"/>
              </a:rPr>
              <a:t>et al.</a:t>
            </a:r>
            <a:r>
              <a:rPr lang="en-US" sz="1600" dirty="0">
                <a:latin typeface="Calibri" pitchFamily="34" charset="0"/>
              </a:rPr>
              <a:t>, J. Appl. Phys. </a:t>
            </a:r>
            <a:r>
              <a:rPr lang="en-US" sz="1600" b="1" dirty="0">
                <a:latin typeface="Calibri" pitchFamily="34" charset="0"/>
              </a:rPr>
              <a:t>103</a:t>
            </a:r>
            <a:r>
              <a:rPr lang="en-US" sz="1600" dirty="0">
                <a:latin typeface="Calibri" pitchFamily="34" charset="0"/>
              </a:rPr>
              <a:t> (2008) 039901</a:t>
            </a:r>
          </a:p>
        </p:txBody>
      </p:sp>
    </p:spTree>
    <p:extLst>
      <p:ext uri="{BB962C8B-B14F-4D97-AF65-F5344CB8AC3E}">
        <p14:creationId xmlns:p14="http://schemas.microsoft.com/office/powerpoint/2010/main" val="71343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0" y="6273225"/>
            <a:ext cx="9144000" cy="5847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N. Hosokawa </a:t>
            </a:r>
            <a:r>
              <a:rPr lang="en-US" sz="1600" dirty="0">
                <a:latin typeface="Calibri" pitchFamily="34" charset="0"/>
              </a:rPr>
              <a:t>et al</a:t>
            </a:r>
            <a:r>
              <a:rPr lang="en-US" sz="1600" dirty="0" smtClean="0">
                <a:latin typeface="Calibri" pitchFamily="34" charset="0"/>
              </a:rPr>
              <a:t>., Proc. </a:t>
            </a:r>
            <a:r>
              <a:rPr lang="en-US" sz="1600" dirty="0">
                <a:latin typeface="Calibri" pitchFamily="34" charset="0"/>
              </a:rPr>
              <a:t>8th Vac. Con., </a:t>
            </a:r>
            <a:r>
              <a:rPr lang="en-US" sz="1600" dirty="0" smtClean="0">
                <a:latin typeface="Calibri" pitchFamily="34" charset="0"/>
              </a:rPr>
              <a:t>(1980) 11; A. Anders</a:t>
            </a:r>
            <a:r>
              <a:rPr lang="en-US" sz="1600" dirty="0">
                <a:latin typeface="Calibri" pitchFamily="34" charset="0"/>
              </a:rPr>
              <a:t>, </a:t>
            </a:r>
            <a:r>
              <a:rPr lang="en-US" sz="1600" dirty="0" smtClean="0">
                <a:latin typeface="Calibri" pitchFamily="34" charset="0"/>
              </a:rPr>
              <a:t>Appl. Phys. </a:t>
            </a:r>
            <a:r>
              <a:rPr lang="en-US" sz="1600" dirty="0" err="1" smtClean="0">
                <a:latin typeface="Calibri" pitchFamily="34" charset="0"/>
              </a:rPr>
              <a:t>Lett</a:t>
            </a:r>
            <a:r>
              <a:rPr lang="en-US" sz="1600" dirty="0" smtClean="0">
                <a:latin typeface="Calibri" pitchFamily="34" charset="0"/>
              </a:rPr>
              <a:t>. </a:t>
            </a:r>
            <a:r>
              <a:rPr lang="en-US" sz="1600" dirty="0">
                <a:latin typeface="Calibri" pitchFamily="34" charset="0"/>
              </a:rPr>
              <a:t>92 (2008) 201501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A. Anders, Surf. Coat. Technol. 205 (2011) </a:t>
            </a:r>
            <a:r>
              <a:rPr lang="en-US" sz="1600" dirty="0" smtClean="0">
                <a:latin typeface="Calibri" pitchFamily="34" charset="0"/>
              </a:rPr>
              <a:t>S1. 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2050" name="Oval 3"/>
          <p:cNvSpPr>
            <a:spLocks noChangeArrowheads="1"/>
          </p:cNvSpPr>
          <p:nvPr/>
        </p:nvSpPr>
        <p:spPr bwMode="auto">
          <a:xfrm>
            <a:off x="2808288" y="2205038"/>
            <a:ext cx="3657600" cy="36576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Line 4"/>
          <p:cNvSpPr>
            <a:spLocks noChangeShapeType="1"/>
          </p:cNvSpPr>
          <p:nvPr/>
        </p:nvSpPr>
        <p:spPr bwMode="auto">
          <a:xfrm flipH="1">
            <a:off x="2951163" y="2960688"/>
            <a:ext cx="215900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Line 5"/>
          <p:cNvSpPr>
            <a:spLocks noChangeShapeType="1"/>
          </p:cNvSpPr>
          <p:nvPr/>
        </p:nvSpPr>
        <p:spPr bwMode="auto">
          <a:xfrm flipH="1" flipV="1">
            <a:off x="2514600" y="457200"/>
            <a:ext cx="76200" cy="304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Line 6"/>
          <p:cNvSpPr>
            <a:spLocks noChangeShapeType="1"/>
          </p:cNvSpPr>
          <p:nvPr/>
        </p:nvSpPr>
        <p:spPr bwMode="auto">
          <a:xfrm>
            <a:off x="3348038" y="5337175"/>
            <a:ext cx="227012" cy="1889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Line 7"/>
          <p:cNvSpPr>
            <a:spLocks noChangeShapeType="1"/>
          </p:cNvSpPr>
          <p:nvPr/>
        </p:nvSpPr>
        <p:spPr bwMode="auto">
          <a:xfrm flipV="1">
            <a:off x="5795963" y="5192713"/>
            <a:ext cx="252412" cy="2603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Line 8"/>
          <p:cNvSpPr>
            <a:spLocks noChangeShapeType="1"/>
          </p:cNvSpPr>
          <p:nvPr/>
        </p:nvSpPr>
        <p:spPr bwMode="auto">
          <a:xfrm flipH="1" flipV="1">
            <a:off x="6192838" y="3068638"/>
            <a:ext cx="179387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6" name="Text Box 9"/>
          <p:cNvSpPr txBox="1">
            <a:spLocks noChangeArrowheads="1"/>
          </p:cNvSpPr>
          <p:nvPr/>
        </p:nvSpPr>
        <p:spPr bwMode="auto">
          <a:xfrm>
            <a:off x="1001713" y="5867400"/>
            <a:ext cx="7086600" cy="4302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200" b="1">
                <a:latin typeface="Calibri" pitchFamily="34" charset="0"/>
              </a:rPr>
              <a:t>       target</a:t>
            </a:r>
          </a:p>
        </p:txBody>
      </p:sp>
      <p:graphicFrame>
        <p:nvGraphicFramePr>
          <p:cNvPr id="2057" name="Object 10"/>
          <p:cNvGraphicFramePr>
            <a:graphicFrameLocks noChangeAspect="1"/>
          </p:cNvGraphicFramePr>
          <p:nvPr/>
        </p:nvGraphicFramePr>
        <p:xfrm>
          <a:off x="5562600" y="2133600"/>
          <a:ext cx="4572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68" name="Equation" r:id="rId4" imgW="152334" imgH="139639" progId="Equation.DSMT4">
                  <p:embed/>
                </p:oleObj>
              </mc:Choice>
              <mc:Fallback>
                <p:oleObj name="Equation" r:id="rId4" imgW="152334" imgH="13963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133600"/>
                        <a:ext cx="457200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" name="Object 11"/>
          <p:cNvGraphicFramePr>
            <a:graphicFrameLocks noChangeAspect="1"/>
          </p:cNvGraphicFramePr>
          <p:nvPr/>
        </p:nvGraphicFramePr>
        <p:xfrm>
          <a:off x="4343400" y="5715000"/>
          <a:ext cx="635000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69" name="Equation" r:id="rId6" imgW="228600" imgH="228600" progId="Equation.DSMT4">
                  <p:embed/>
                </p:oleObj>
              </mc:Choice>
              <mc:Fallback>
                <p:oleObj name="Equation" r:id="rId6" imgW="228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5715000"/>
                        <a:ext cx="635000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9" name="Object 12"/>
          <p:cNvGraphicFramePr>
            <a:graphicFrameLocks noChangeAspect="1"/>
          </p:cNvGraphicFramePr>
          <p:nvPr/>
        </p:nvGraphicFramePr>
        <p:xfrm>
          <a:off x="2133600" y="3886200"/>
          <a:ext cx="4191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70" name="Equation" r:id="rId8" imgW="152268" imgH="203024" progId="Equation.DSMT4">
                  <p:embed/>
                </p:oleObj>
              </mc:Choice>
              <mc:Fallback>
                <p:oleObj name="Equation" r:id="rId8" imgW="152268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886200"/>
                        <a:ext cx="4191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0" name="Text Box 13"/>
          <p:cNvSpPr txBox="1">
            <a:spLocks noChangeArrowheads="1"/>
          </p:cNvSpPr>
          <p:nvPr/>
        </p:nvSpPr>
        <p:spPr bwMode="auto">
          <a:xfrm>
            <a:off x="1143000" y="76200"/>
            <a:ext cx="6858000" cy="43021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200" b="1">
                <a:latin typeface="Calibri" pitchFamily="34" charset="0"/>
              </a:rPr>
              <a:t>substrate</a:t>
            </a:r>
          </a:p>
        </p:txBody>
      </p:sp>
      <p:sp>
        <p:nvSpPr>
          <p:cNvPr id="2061" name="Freeform 14"/>
          <p:cNvSpPr>
            <a:spLocks/>
          </p:cNvSpPr>
          <p:nvPr/>
        </p:nvSpPr>
        <p:spPr bwMode="auto">
          <a:xfrm>
            <a:off x="2514600" y="533400"/>
            <a:ext cx="2286000" cy="1676400"/>
          </a:xfrm>
          <a:custGeom>
            <a:avLst/>
            <a:gdLst>
              <a:gd name="T0" fmla="*/ 2286000 w 1200"/>
              <a:gd name="T1" fmla="*/ 1676400 h 720"/>
              <a:gd name="T2" fmla="*/ 548640 w 1200"/>
              <a:gd name="T3" fmla="*/ 1005840 h 720"/>
              <a:gd name="T4" fmla="*/ 0 w 1200"/>
              <a:gd name="T5" fmla="*/ 0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00" h="720">
                <a:moveTo>
                  <a:pt x="1200" y="720"/>
                </a:moveTo>
                <a:cubicBezTo>
                  <a:pt x="844" y="636"/>
                  <a:pt x="488" y="552"/>
                  <a:pt x="288" y="432"/>
                </a:cubicBezTo>
                <a:cubicBezTo>
                  <a:pt x="88" y="312"/>
                  <a:pt x="48" y="72"/>
                  <a:pt x="0" y="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Line 15"/>
          <p:cNvSpPr>
            <a:spLocks noChangeShapeType="1"/>
          </p:cNvSpPr>
          <p:nvPr/>
        </p:nvSpPr>
        <p:spPr bwMode="auto">
          <a:xfrm flipV="1">
            <a:off x="6465888" y="533400"/>
            <a:ext cx="315912" cy="3581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5715000" y="914400"/>
            <a:ext cx="2341563" cy="439738"/>
          </a:xfrm>
          <a:prstGeom prst="rect">
            <a:avLst/>
          </a:prstGeom>
          <a:solidFill>
            <a:srgbClr val="FFFFCC"/>
          </a:solidFill>
          <a:ln w="12700">
            <a:solidFill>
              <a:srgbClr val="99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atoms to substrate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1176338" y="914400"/>
            <a:ext cx="2100262" cy="439738"/>
          </a:xfrm>
          <a:prstGeom prst="rect">
            <a:avLst/>
          </a:prstGeom>
          <a:solidFill>
            <a:srgbClr val="FFFFCC"/>
          </a:solidFill>
          <a:ln w="12700">
            <a:solidFill>
              <a:srgbClr val="99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ions to substrate</a:t>
            </a:r>
          </a:p>
        </p:txBody>
      </p:sp>
      <p:sp>
        <p:nvSpPr>
          <p:cNvPr id="51221" name="Text Box 20"/>
          <p:cNvSpPr txBox="1">
            <a:spLocks noChangeArrowheads="1"/>
          </p:cNvSpPr>
          <p:nvPr/>
        </p:nvSpPr>
        <p:spPr bwMode="auto">
          <a:xfrm>
            <a:off x="2895600" y="4267200"/>
            <a:ext cx="33528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>
              <a:defRPr/>
            </a:pPr>
            <a:r>
              <a:rPr lang="en-US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Sustained self-sputtering</a:t>
            </a:r>
          </a:p>
        </p:txBody>
      </p:sp>
      <p:graphicFrame>
        <p:nvGraphicFramePr>
          <p:cNvPr id="2066" name="Object 21"/>
          <p:cNvGraphicFramePr>
            <a:graphicFrameLocks noChangeAspect="1"/>
          </p:cNvGraphicFramePr>
          <p:nvPr/>
        </p:nvGraphicFramePr>
        <p:xfrm>
          <a:off x="3613150" y="4697413"/>
          <a:ext cx="208915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71" name="Equation" r:id="rId10" imgW="990360" imgH="228600" progId="Equation.DSMT4">
                  <p:embed/>
                </p:oleObj>
              </mc:Choice>
              <mc:Fallback>
                <p:oleObj name="Equation" r:id="rId10" imgW="9903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3150" y="4697413"/>
                        <a:ext cx="2089150" cy="4794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7" name="Text Box 22"/>
          <p:cNvSpPr txBox="1">
            <a:spLocks noChangeArrowheads="1"/>
          </p:cNvSpPr>
          <p:nvPr/>
        </p:nvSpPr>
        <p:spPr bwMode="auto">
          <a:xfrm>
            <a:off x="1001713" y="2816225"/>
            <a:ext cx="1893887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200">
                <a:solidFill>
                  <a:srgbClr val="0000FF"/>
                </a:solidFill>
                <a:latin typeface="Calibri" pitchFamily="34" charset="0"/>
              </a:rPr>
              <a:t>Probability for ions to return to the target</a:t>
            </a:r>
          </a:p>
        </p:txBody>
      </p:sp>
      <p:sp>
        <p:nvSpPr>
          <p:cNvPr id="2068" name="Text Box 23"/>
          <p:cNvSpPr txBox="1">
            <a:spLocks noChangeArrowheads="1"/>
          </p:cNvSpPr>
          <p:nvPr/>
        </p:nvSpPr>
        <p:spPr bwMode="auto">
          <a:xfrm>
            <a:off x="4913313" y="1447800"/>
            <a:ext cx="14112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200">
                <a:solidFill>
                  <a:srgbClr val="0000FF"/>
                </a:solidFill>
                <a:latin typeface="Calibri" pitchFamily="34" charset="0"/>
              </a:rPr>
              <a:t>Ionization</a:t>
            </a:r>
          </a:p>
          <a:p>
            <a:pPr algn="ctr"/>
            <a:r>
              <a:rPr lang="en-US" sz="2200">
                <a:solidFill>
                  <a:srgbClr val="0000FF"/>
                </a:solidFill>
                <a:latin typeface="Calibri" pitchFamily="34" charset="0"/>
              </a:rPr>
              <a:t>probability</a:t>
            </a:r>
          </a:p>
        </p:txBody>
      </p:sp>
      <p:sp>
        <p:nvSpPr>
          <p:cNvPr id="2069" name="Text Box 2"/>
          <p:cNvSpPr txBox="1">
            <a:spLocks noChangeArrowheads="1"/>
          </p:cNvSpPr>
          <p:nvPr/>
        </p:nvSpPr>
        <p:spPr bwMode="auto">
          <a:xfrm>
            <a:off x="5000625" y="5867400"/>
            <a:ext cx="251142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200">
                <a:solidFill>
                  <a:srgbClr val="0000FF"/>
                </a:solidFill>
                <a:latin typeface="Calibri" pitchFamily="34" charset="0"/>
              </a:rPr>
              <a:t>self-sputtering yield</a:t>
            </a:r>
          </a:p>
        </p:txBody>
      </p:sp>
      <p:sp>
        <p:nvSpPr>
          <p:cNvPr id="2" name="Text Box 20"/>
          <p:cNvSpPr txBox="1">
            <a:spLocks noChangeArrowheads="1"/>
          </p:cNvSpPr>
          <p:nvPr/>
        </p:nvSpPr>
        <p:spPr bwMode="auto">
          <a:xfrm>
            <a:off x="2971800" y="2819400"/>
            <a:ext cx="33528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Self-sputtering runaway</a:t>
            </a:r>
          </a:p>
        </p:txBody>
      </p:sp>
      <p:graphicFrame>
        <p:nvGraphicFramePr>
          <p:cNvPr id="2071" name="Object 21"/>
          <p:cNvGraphicFramePr>
            <a:graphicFrameLocks noChangeAspect="1"/>
          </p:cNvGraphicFramePr>
          <p:nvPr/>
        </p:nvGraphicFramePr>
        <p:xfrm>
          <a:off x="3613150" y="3249613"/>
          <a:ext cx="208915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72" name="Equation" r:id="rId12" imgW="990360" imgH="228600" progId="Equation.DSMT4">
                  <p:embed/>
                </p:oleObj>
              </mc:Choice>
              <mc:Fallback>
                <p:oleObj name="Equation" r:id="rId12" imgW="9903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3150" y="3249613"/>
                        <a:ext cx="2089150" cy="4794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5166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Electric </a:t>
            </a:r>
            <a:r>
              <a:rPr lang="en-US" sz="2800" dirty="0" smtClean="0"/>
              <a:t>Field </a:t>
            </a:r>
            <a:r>
              <a:rPr lang="en-US" sz="2800" dirty="0" smtClean="0"/>
              <a:t>in Magnetic Presheath</a:t>
            </a:r>
            <a:br>
              <a:rPr lang="en-US" sz="2800" dirty="0" smtClean="0"/>
            </a:br>
            <a:r>
              <a:rPr lang="en-US" sz="2800" dirty="0" smtClean="0"/>
              <a:t> Leads to High </a:t>
            </a:r>
            <a:r>
              <a:rPr lang="en-US" sz="2800" dirty="0"/>
              <a:t>R</a:t>
            </a:r>
            <a:r>
              <a:rPr lang="en-US" sz="2800" dirty="0" smtClean="0"/>
              <a:t>eturn </a:t>
            </a:r>
            <a:r>
              <a:rPr lang="en-US" sz="2800" dirty="0"/>
              <a:t>P</a:t>
            </a:r>
            <a:r>
              <a:rPr lang="en-US" sz="2800" dirty="0" smtClean="0"/>
              <a:t>robability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7630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Plasma potential in front of a racetrack of a magnetron (Nb sputtered in Ar), measured with </a:t>
            </a:r>
            <a:r>
              <a:rPr lang="en-US" sz="2000" dirty="0" smtClean="0"/>
              <a:t>an emissive </a:t>
            </a:r>
            <a:r>
              <a:rPr lang="en-US" sz="2000" dirty="0" smtClean="0"/>
              <a:t>probe </a:t>
            </a:r>
            <a:r>
              <a:rPr lang="en-US" sz="2000" dirty="0" smtClean="0">
                <a:sym typeface="Wingdings" pitchFamily="2" charset="2"/>
              </a:rPr>
              <a:t> Average ion acceleration is mostly toward to target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5" t="10796" r="8783" b="9230"/>
          <a:stretch/>
        </p:blipFill>
        <p:spPr bwMode="auto">
          <a:xfrm>
            <a:off x="2438400" y="1981200"/>
            <a:ext cx="5181601" cy="38223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316" y="1853625"/>
            <a:ext cx="2424062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Plasma potential</a:t>
            </a:r>
          </a:p>
          <a:p>
            <a:pPr algn="ctr"/>
            <a:r>
              <a:rPr lang="en-US" sz="1600" dirty="0"/>
              <a:t>w</a:t>
            </a:r>
            <a:r>
              <a:rPr lang="en-US" sz="1600" dirty="0" smtClean="0"/>
              <a:t>ith respect to ground, (V)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895600" y="5791956"/>
            <a:ext cx="1797864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Distance </a:t>
            </a:r>
            <a:r>
              <a:rPr lang="en-US" sz="1600" i="1" dirty="0" smtClean="0"/>
              <a:t>r</a:t>
            </a:r>
            <a:r>
              <a:rPr lang="en-US" sz="1600" dirty="0" smtClean="0"/>
              <a:t> from </a:t>
            </a:r>
          </a:p>
          <a:p>
            <a:pPr algn="ctr"/>
            <a:r>
              <a:rPr lang="en-US" sz="1600" dirty="0" smtClean="0"/>
              <a:t>target center, (mm)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0" y="5511151"/>
            <a:ext cx="1884491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Distance </a:t>
            </a:r>
            <a:r>
              <a:rPr lang="en-US" sz="1600" i="1" dirty="0"/>
              <a:t>z</a:t>
            </a:r>
            <a:r>
              <a:rPr lang="en-US" sz="1600" dirty="0" smtClean="0"/>
              <a:t> from </a:t>
            </a:r>
          </a:p>
          <a:p>
            <a:pPr algn="ctr"/>
            <a:r>
              <a:rPr lang="en-US" sz="1600" dirty="0" smtClean="0"/>
              <a:t>target surface, (mm)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364181" y="5590872"/>
            <a:ext cx="1120884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“racetrack”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476500" y="5302193"/>
            <a:ext cx="838200" cy="2886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62242" y="4559587"/>
            <a:ext cx="1112998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“magnetic</a:t>
            </a:r>
          </a:p>
          <a:p>
            <a:pPr algn="ctr"/>
            <a:r>
              <a:rPr lang="en-US" sz="1600" dirty="0"/>
              <a:t>p</a:t>
            </a:r>
            <a:r>
              <a:rPr lang="en-US" sz="1600" dirty="0" smtClean="0"/>
              <a:t>resheath”</a:t>
            </a:r>
            <a:endParaRPr lang="en-US" sz="1600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6519446"/>
            <a:ext cx="9144000" cy="3385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J</a:t>
            </a:r>
            <a:r>
              <a:rPr lang="en-US" sz="1600" dirty="0"/>
              <a:t>. Sanders, </a:t>
            </a:r>
            <a:r>
              <a:rPr lang="en-US" sz="1600" i="1" dirty="0" smtClean="0"/>
              <a:t>et al., </a:t>
            </a:r>
            <a:r>
              <a:rPr lang="en-US" sz="1600" dirty="0"/>
              <a:t>Rev. Sci. Instrum</a:t>
            </a:r>
            <a:r>
              <a:rPr lang="en-US" sz="1600" i="1" dirty="0"/>
              <a:t>.</a:t>
            </a:r>
            <a:r>
              <a:rPr lang="en-US" sz="1600" dirty="0"/>
              <a:t> </a:t>
            </a:r>
            <a:r>
              <a:rPr lang="en-US" sz="1600" b="1" dirty="0"/>
              <a:t>82</a:t>
            </a:r>
            <a:r>
              <a:rPr lang="en-US" sz="1600" dirty="0"/>
              <a:t> (2011) </a:t>
            </a:r>
            <a:r>
              <a:rPr lang="en-US" sz="1600" dirty="0" smtClean="0"/>
              <a:t>093505;   A. Rauch </a:t>
            </a:r>
            <a:r>
              <a:rPr lang="en-US" sz="1600" i="1" dirty="0" smtClean="0"/>
              <a:t>et al., </a:t>
            </a:r>
            <a:r>
              <a:rPr lang="en-US" sz="1600" dirty="0" smtClean="0"/>
              <a:t>J. Appl. Phys. </a:t>
            </a:r>
            <a:r>
              <a:rPr lang="en-US" sz="1600" b="1" dirty="0" smtClean="0"/>
              <a:t>111</a:t>
            </a:r>
            <a:r>
              <a:rPr lang="en-US" sz="1600" dirty="0" smtClean="0"/>
              <a:t> (2012</a:t>
            </a:r>
            <a:r>
              <a:rPr lang="en-US" sz="1600" dirty="0"/>
              <a:t>) 083302.</a:t>
            </a:r>
          </a:p>
        </p:txBody>
      </p:sp>
    </p:spTree>
    <p:extLst>
      <p:ext uri="{BB962C8B-B14F-4D97-AF65-F5344CB8AC3E}">
        <p14:creationId xmlns:p14="http://schemas.microsoft.com/office/powerpoint/2010/main" val="169779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Self-Sputter Yields</a:t>
            </a:r>
          </a:p>
        </p:txBody>
      </p:sp>
      <p:pic>
        <p:nvPicPr>
          <p:cNvPr id="1755139" name="Picture 3" descr="Fig2_selfsputter_yie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5791200" cy="5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5140" name="Text Box 4"/>
          <p:cNvSpPr txBox="1">
            <a:spLocks noChangeArrowheads="1"/>
          </p:cNvSpPr>
          <p:nvPr/>
        </p:nvSpPr>
        <p:spPr bwMode="auto">
          <a:xfrm>
            <a:off x="6172200" y="5638800"/>
            <a:ext cx="2743200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(for research on </a:t>
            </a:r>
            <a:r>
              <a:rPr lang="en-US" sz="1600" dirty="0" err="1" smtClean="0">
                <a:latin typeface="Calibri" pitchFamily="34" charset="0"/>
              </a:rPr>
              <a:t>Pseudosparks</a:t>
            </a:r>
            <a:r>
              <a:rPr lang="en-US" sz="1600" dirty="0" smtClean="0">
                <a:latin typeface="Calibri" pitchFamily="34" charset="0"/>
              </a:rPr>
              <a:t>)</a:t>
            </a:r>
          </a:p>
          <a:p>
            <a:r>
              <a:rPr lang="en-US" sz="1600" dirty="0" smtClean="0">
                <a:latin typeface="Calibri" pitchFamily="34" charset="0"/>
              </a:rPr>
              <a:t>A. Anders</a:t>
            </a:r>
            <a:r>
              <a:rPr lang="en-US" sz="1600" dirty="0">
                <a:latin typeface="Calibri" pitchFamily="34" charset="0"/>
              </a:rPr>
              <a:t>, et al., IEEE Trans. Plasma Sci. </a:t>
            </a:r>
            <a:r>
              <a:rPr lang="en-US" sz="1600" b="1" dirty="0">
                <a:latin typeface="Calibri" pitchFamily="34" charset="0"/>
              </a:rPr>
              <a:t>23</a:t>
            </a:r>
            <a:r>
              <a:rPr lang="en-US" sz="1600" dirty="0">
                <a:latin typeface="Calibri" pitchFamily="34" charset="0"/>
              </a:rPr>
              <a:t> (1995) 275</a:t>
            </a:r>
          </a:p>
        </p:txBody>
      </p:sp>
      <p:sp>
        <p:nvSpPr>
          <p:cNvPr id="1755141" name="Line 5"/>
          <p:cNvSpPr>
            <a:spLocks noChangeShapeType="1"/>
          </p:cNvSpPr>
          <p:nvPr/>
        </p:nvSpPr>
        <p:spPr bwMode="auto">
          <a:xfrm>
            <a:off x="1219200" y="2438400"/>
            <a:ext cx="449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42" name="Text Box 6"/>
          <p:cNvSpPr txBox="1">
            <a:spLocks noChangeArrowheads="1"/>
          </p:cNvSpPr>
          <p:nvPr/>
        </p:nvSpPr>
        <p:spPr bwMode="auto">
          <a:xfrm>
            <a:off x="6045200" y="925513"/>
            <a:ext cx="568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Ag</a:t>
            </a:r>
          </a:p>
        </p:txBody>
      </p:sp>
      <p:sp>
        <p:nvSpPr>
          <p:cNvPr id="1755143" name="Text Box 7"/>
          <p:cNvSpPr txBox="1">
            <a:spLocks noChangeArrowheads="1"/>
          </p:cNvSpPr>
          <p:nvPr/>
        </p:nvSpPr>
        <p:spPr bwMode="auto">
          <a:xfrm>
            <a:off x="6134100" y="1458913"/>
            <a:ext cx="5635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Cu</a:t>
            </a:r>
          </a:p>
        </p:txBody>
      </p:sp>
      <p:sp>
        <p:nvSpPr>
          <p:cNvPr id="1755144" name="Line 8"/>
          <p:cNvSpPr>
            <a:spLocks noChangeShapeType="1"/>
          </p:cNvSpPr>
          <p:nvPr/>
        </p:nvSpPr>
        <p:spPr bwMode="auto">
          <a:xfrm flipH="1">
            <a:off x="5715000" y="1219200"/>
            <a:ext cx="304800" cy="7620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45" name="Line 9"/>
          <p:cNvSpPr>
            <a:spLocks noChangeShapeType="1"/>
          </p:cNvSpPr>
          <p:nvPr/>
        </p:nvSpPr>
        <p:spPr bwMode="auto">
          <a:xfrm flipH="1" flipV="1">
            <a:off x="5791200" y="1524000"/>
            <a:ext cx="381000" cy="7620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755146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7162800" y="1676400"/>
          <a:ext cx="914400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702" name="Equation" r:id="rId5" imgW="330120" imgH="203040" progId="Equation.DSMT4">
                  <p:embed/>
                </p:oleObj>
              </mc:Choice>
              <mc:Fallback>
                <p:oleObj name="Equation" r:id="rId5" imgW="3301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1676400"/>
                        <a:ext cx="914400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5147" name="Text Box 11"/>
          <p:cNvSpPr txBox="1">
            <a:spLocks noChangeArrowheads="1"/>
          </p:cNvSpPr>
          <p:nvPr/>
        </p:nvSpPr>
        <p:spPr bwMode="auto">
          <a:xfrm>
            <a:off x="5867400" y="2133600"/>
            <a:ext cx="32766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200">
                <a:solidFill>
                  <a:srgbClr val="0000FF"/>
                </a:solidFill>
                <a:latin typeface="Calibri" pitchFamily="34" charset="0"/>
              </a:rPr>
              <a:t>is a necessary but not sufficient condition for sustained self-sputtering</a:t>
            </a:r>
          </a:p>
        </p:txBody>
      </p:sp>
      <p:sp>
        <p:nvSpPr>
          <p:cNvPr id="1755148" name="Oval 12"/>
          <p:cNvSpPr>
            <a:spLocks noChangeArrowheads="1"/>
          </p:cNvSpPr>
          <p:nvPr/>
        </p:nvSpPr>
        <p:spPr bwMode="auto">
          <a:xfrm>
            <a:off x="3124200" y="3429000"/>
            <a:ext cx="1447800" cy="838200"/>
          </a:xfrm>
          <a:prstGeom prst="ellips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49" name="Text Box 13"/>
          <p:cNvSpPr txBox="1">
            <a:spLocks noChangeArrowheads="1"/>
          </p:cNvSpPr>
          <p:nvPr/>
        </p:nvSpPr>
        <p:spPr bwMode="auto">
          <a:xfrm>
            <a:off x="5867400" y="3810000"/>
            <a:ext cx="32766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200">
                <a:solidFill>
                  <a:srgbClr val="CC0000"/>
                </a:solidFill>
                <a:latin typeface="Calibri" pitchFamily="34" charset="0"/>
              </a:rPr>
              <a:t>Note:</a:t>
            </a:r>
          </a:p>
          <a:p>
            <a:pPr algn="l"/>
            <a:r>
              <a:rPr lang="en-US" sz="2200">
                <a:solidFill>
                  <a:srgbClr val="CC0000"/>
                </a:solidFill>
                <a:latin typeface="Calibri" pitchFamily="34" charset="0"/>
              </a:rPr>
              <a:t>carbon cannot go in sustained self-sputtering </a:t>
            </a:r>
          </a:p>
        </p:txBody>
      </p:sp>
      <p:graphicFrame>
        <p:nvGraphicFramePr>
          <p:cNvPr id="1755150" name="Object 14"/>
          <p:cNvGraphicFramePr>
            <a:graphicFrameLocks noChangeAspect="1"/>
          </p:cNvGraphicFramePr>
          <p:nvPr/>
        </p:nvGraphicFramePr>
        <p:xfrm>
          <a:off x="6858000" y="3760788"/>
          <a:ext cx="12954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703" name="Equation" r:id="rId7" imgW="583920" imgH="228600" progId="Equation.DSMT4">
                  <p:embed/>
                </p:oleObj>
              </mc:Choice>
              <mc:Fallback>
                <p:oleObj name="Equation" r:id="rId7" imgW="5839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760788"/>
                        <a:ext cx="1295400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Sputtering Process</a:t>
            </a:r>
            <a:endParaRPr lang="en-US" dirty="0"/>
          </a:p>
        </p:txBody>
      </p:sp>
      <p:pic>
        <p:nvPicPr>
          <p:cNvPr id="2212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80" y="1066800"/>
            <a:ext cx="6524320" cy="54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6519446"/>
            <a:ext cx="9144000" cy="338554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" pitchFamily="30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" pitchFamily="30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" pitchFamily="30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" pitchFamily="30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" pitchFamily="3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30" charset="0"/>
              </a:defRPr>
            </a:lvl9pPr>
          </a:lstStyle>
          <a:p>
            <a:pPr algn="ctr"/>
            <a:r>
              <a:rPr lang="en-US" sz="1600" dirty="0" smtClean="0">
                <a:latin typeface="Calibri" pitchFamily="34" charset="0"/>
              </a:rPr>
              <a:t>This image, and the following, are from D. </a:t>
            </a:r>
            <a:r>
              <a:rPr lang="en-US" sz="1600" dirty="0" err="1" smtClean="0">
                <a:latin typeface="Calibri" pitchFamily="34" charset="0"/>
              </a:rPr>
              <a:t>Depla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en-US" sz="1600" i="1" dirty="0" smtClean="0">
                <a:latin typeface="Calibri" pitchFamily="34" charset="0"/>
              </a:rPr>
              <a:t>et al</a:t>
            </a:r>
            <a:r>
              <a:rPr lang="en-US" sz="1600" dirty="0" smtClean="0">
                <a:latin typeface="Calibri" pitchFamily="34" charset="0"/>
              </a:rPr>
              <a:t>. (Ed.), Reactive Magnetron Sputtering, Springer, 2008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6002" y="1685365"/>
            <a:ext cx="94558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light 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05200" y="1676400"/>
            <a:ext cx="108786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heavy 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70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Runaway can be observed for </a:t>
            </a:r>
            <a:r>
              <a:rPr lang="en-US" u="sng" dirty="0" smtClean="0"/>
              <a:t>all</a:t>
            </a:r>
            <a:r>
              <a:rPr lang="en-US" dirty="0" smtClean="0"/>
              <a:t> target materials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Runway in current is observed even for targets with extremely small self-sputtering yield, which </a:t>
            </a:r>
            <a:r>
              <a:rPr lang="en-US" dirty="0" smtClean="0"/>
              <a:t>initially was unexpected.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81199"/>
            <a:ext cx="5715000" cy="44782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6800" y="3459718"/>
            <a:ext cx="239815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graphite target in argon</a:t>
            </a:r>
            <a:endParaRPr lang="en-US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81200" y="6519446"/>
            <a:ext cx="5105400" cy="33855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dirty="0" smtClean="0"/>
              <a:t>A</a:t>
            </a:r>
            <a:r>
              <a:rPr lang="en-US" sz="1600" dirty="0"/>
              <a:t>. Anders, </a:t>
            </a:r>
            <a:r>
              <a:rPr lang="en-US" sz="1600" dirty="0" smtClean="0"/>
              <a:t>et al., </a:t>
            </a:r>
            <a:r>
              <a:rPr lang="en-US" sz="1600" dirty="0"/>
              <a:t>J. </a:t>
            </a:r>
            <a:r>
              <a:rPr lang="en-US" sz="1600" dirty="0" err="1"/>
              <a:t>Phys</a:t>
            </a:r>
            <a:r>
              <a:rPr lang="en-US" sz="1600" dirty="0"/>
              <a:t> D: Appl. Phys</a:t>
            </a:r>
            <a:r>
              <a:rPr lang="en-US" sz="1600" dirty="0" smtClean="0"/>
              <a:t>. </a:t>
            </a:r>
            <a:r>
              <a:rPr lang="en-US" sz="1600" b="1" dirty="0" smtClean="0"/>
              <a:t>45</a:t>
            </a:r>
            <a:r>
              <a:rPr lang="en-US" sz="1600" dirty="0" smtClean="0"/>
              <a:t> (2012) 012003.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10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Generalized Flux Model for HiPIMS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47694"/>
            <a:ext cx="7239000" cy="5431052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057400" y="6519446"/>
            <a:ext cx="5105400" cy="33855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dirty="0" smtClean="0"/>
              <a:t>A</a:t>
            </a:r>
            <a:r>
              <a:rPr lang="en-US" sz="1600" dirty="0"/>
              <a:t>. Anders, </a:t>
            </a:r>
            <a:r>
              <a:rPr lang="en-US" sz="1600" dirty="0" smtClean="0"/>
              <a:t>et al., </a:t>
            </a:r>
            <a:r>
              <a:rPr lang="en-US" sz="1600" dirty="0"/>
              <a:t>J. </a:t>
            </a:r>
            <a:r>
              <a:rPr lang="en-US" sz="1600" dirty="0" err="1"/>
              <a:t>Phys</a:t>
            </a:r>
            <a:r>
              <a:rPr lang="en-US" sz="1600" dirty="0"/>
              <a:t> D: Appl. Phys</a:t>
            </a:r>
            <a:r>
              <a:rPr lang="en-US" sz="1600" dirty="0" smtClean="0"/>
              <a:t>. 45 (2012) 012003.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676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Evidence for Gas-Recycling </a:t>
            </a:r>
            <a:r>
              <a:rPr lang="en-US" dirty="0" smtClean="0"/>
              <a:t>Model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2700" dirty="0" smtClean="0"/>
              <a:t>for low yield targets like carbon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86800" cy="51458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after runaway to high power, argon emission remains dominant: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81387"/>
            <a:ext cx="5951223" cy="4743213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057400" y="6519446"/>
            <a:ext cx="5105400" cy="33855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dirty="0" smtClean="0"/>
              <a:t>A</a:t>
            </a:r>
            <a:r>
              <a:rPr lang="en-US" sz="1600" dirty="0"/>
              <a:t>. Anders, </a:t>
            </a:r>
            <a:r>
              <a:rPr lang="en-US" sz="1600" i="1" dirty="0" smtClean="0"/>
              <a:t>et al</a:t>
            </a:r>
            <a:r>
              <a:rPr lang="en-US" sz="1600" dirty="0" smtClean="0"/>
              <a:t>., </a:t>
            </a:r>
            <a:r>
              <a:rPr lang="en-US" sz="1600" dirty="0"/>
              <a:t>J. </a:t>
            </a:r>
            <a:r>
              <a:rPr lang="en-US" sz="1600" dirty="0" err="1"/>
              <a:t>Phys</a:t>
            </a:r>
            <a:r>
              <a:rPr lang="en-US" sz="1600" dirty="0"/>
              <a:t> D: Appl. Phys</a:t>
            </a:r>
            <a:r>
              <a:rPr lang="en-US" sz="1600" dirty="0" smtClean="0"/>
              <a:t>. </a:t>
            </a:r>
            <a:r>
              <a:rPr lang="en-US" sz="1600" b="1" dirty="0" smtClean="0"/>
              <a:t>45</a:t>
            </a:r>
            <a:r>
              <a:rPr lang="en-US" sz="1600" dirty="0" smtClean="0"/>
              <a:t> (2012) 012003.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5920431" y="2943885"/>
            <a:ext cx="2650746" cy="342636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5482" tIns="47741" rIns="95482" bIns="47741" rtlCol="0">
            <a:spAutoFit/>
          </a:bodyPr>
          <a:lstStyle/>
          <a:p>
            <a:r>
              <a:rPr lang="en-US" sz="1600" dirty="0" smtClean="0">
                <a:latin typeface="+mn-lt"/>
              </a:rPr>
              <a:t>Below runaway, </a:t>
            </a:r>
            <a:r>
              <a:rPr lang="en-US" sz="1600" dirty="0" smtClean="0">
                <a:latin typeface="+mn-lt"/>
              </a:rPr>
              <a:t>at low </a:t>
            </a:r>
            <a:r>
              <a:rPr lang="en-US" sz="1600" dirty="0" smtClean="0">
                <a:latin typeface="+mn-lt"/>
              </a:rPr>
              <a:t>power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5920431" y="4934082"/>
            <a:ext cx="2696015" cy="342636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5482" tIns="47741" rIns="95482" bIns="47741" rtlCol="0">
            <a:spAutoFit/>
          </a:bodyPr>
          <a:lstStyle/>
          <a:p>
            <a:r>
              <a:rPr lang="en-US" sz="1600" dirty="0" smtClean="0"/>
              <a:t>above</a:t>
            </a:r>
            <a:r>
              <a:rPr lang="en-US" sz="1600" dirty="0" smtClean="0">
                <a:latin typeface="+mn-lt"/>
              </a:rPr>
              <a:t> runaway, </a:t>
            </a:r>
            <a:r>
              <a:rPr lang="en-US" sz="1600" dirty="0" smtClean="0">
                <a:latin typeface="+mn-lt"/>
              </a:rPr>
              <a:t>at high </a:t>
            </a:r>
            <a:r>
              <a:rPr lang="en-US" sz="1600" dirty="0" smtClean="0">
                <a:latin typeface="+mn-lt"/>
              </a:rPr>
              <a:t>power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3258208" y="4191132"/>
            <a:ext cx="2662223" cy="342636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5482" tIns="47741" rIns="95482" bIns="47741" rtlCol="0">
            <a:spAutoFit/>
          </a:bodyPr>
          <a:lstStyle/>
          <a:p>
            <a:r>
              <a:rPr lang="en-US" sz="1600" dirty="0" smtClean="0"/>
              <a:t>Look for C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/</a:t>
            </a:r>
            <a:r>
              <a:rPr lang="en-US" sz="1600" dirty="0" err="1" smtClean="0"/>
              <a:t>Ar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intensity ratio</a:t>
            </a:r>
            <a:endParaRPr lang="en-US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876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8" name="Picture 8" descr="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598060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31763"/>
            <a:ext cx="8534400" cy="736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HIPIMS </a:t>
            </a:r>
            <a:r>
              <a:rPr lang="en-US" sz="2800" dirty="0" smtClean="0">
                <a:latin typeface="+mn-lt"/>
              </a:rPr>
              <a:t>of Niobium:</a:t>
            </a:r>
            <a:r>
              <a:rPr lang="en-US" sz="2800" dirty="0" smtClean="0"/>
              <a:t> </a:t>
            </a:r>
            <a:r>
              <a:rPr lang="en-US" sz="2800" dirty="0"/>
              <a:t>Self-Sputtering </a:t>
            </a:r>
            <a:r>
              <a:rPr lang="en-US" sz="2800" dirty="0" smtClean="0"/>
              <a:t>AND Gas Recycling</a:t>
            </a:r>
            <a:endParaRPr lang="en-US" sz="2800" dirty="0">
              <a:latin typeface="+mn-lt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483475" cy="304800"/>
          </a:xfrm>
        </p:spPr>
        <p:txBody>
          <a:bodyPr>
            <a:noAutofit/>
          </a:bodyPr>
          <a:lstStyle/>
          <a:p>
            <a:pPr marL="114300" indent="0" algn="ctr">
              <a:buFont typeface="Zapf Dingbats" charset="2"/>
              <a:buNone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HIPIMS with Nb target , </a:t>
            </a: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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 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 cm</a:t>
            </a:r>
          </a:p>
        </p:txBody>
      </p:sp>
      <p:pic>
        <p:nvPicPr>
          <p:cNvPr id="97284" name="Picture 4" descr="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02" y="2357438"/>
            <a:ext cx="4436898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2466519" y="6531561"/>
            <a:ext cx="3922036" cy="33855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dirty="0" smtClean="0">
                <a:solidFill>
                  <a:prstClr val="black"/>
                </a:solidFill>
              </a:rPr>
              <a:t>A</a:t>
            </a:r>
            <a:r>
              <a:rPr lang="en-US" sz="1600" dirty="0">
                <a:solidFill>
                  <a:prstClr val="black"/>
                </a:solidFill>
              </a:rPr>
              <a:t>. Anders, Surf. Coat. Technol. </a:t>
            </a:r>
            <a:r>
              <a:rPr lang="en-US" sz="1600" b="1" dirty="0">
                <a:solidFill>
                  <a:prstClr val="black"/>
                </a:solidFill>
              </a:rPr>
              <a:t>205</a:t>
            </a:r>
            <a:r>
              <a:rPr lang="en-US" sz="1600" dirty="0">
                <a:solidFill>
                  <a:prstClr val="black"/>
                </a:solidFill>
              </a:rPr>
              <a:t> (2011) S1.</a:t>
            </a:r>
          </a:p>
        </p:txBody>
      </p:sp>
      <p:sp>
        <p:nvSpPr>
          <p:cNvPr id="97289" name="Text Box 9"/>
          <p:cNvSpPr txBox="1">
            <a:spLocks noChangeArrowheads="1"/>
          </p:cNvSpPr>
          <p:nvPr/>
        </p:nvSpPr>
        <p:spPr bwMode="auto">
          <a:xfrm>
            <a:off x="1066800" y="1885890"/>
            <a:ext cx="1766125" cy="400110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in 0.25 Pa of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Ar</a:t>
            </a:r>
            <a:endParaRPr lang="en-US" sz="2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</a:endParaRPr>
          </a:p>
        </p:txBody>
      </p: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5721545" y="1885890"/>
            <a:ext cx="1746055" cy="400110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0.50 Pa of Kr</a:t>
            </a:r>
          </a:p>
        </p:txBody>
      </p:sp>
    </p:spTree>
    <p:extLst>
      <p:ext uri="{BB962C8B-B14F-4D97-AF65-F5344CB8AC3E}">
        <p14:creationId xmlns:p14="http://schemas.microsoft.com/office/powerpoint/2010/main" val="74162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6781800" cy="678180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6519446"/>
            <a:ext cx="441960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A. Anders, </a:t>
            </a:r>
            <a:r>
              <a:rPr lang="en-US" sz="1600" i="1" dirty="0" smtClean="0">
                <a:solidFill>
                  <a:schemeClr val="bg1"/>
                </a:solidFill>
              </a:rPr>
              <a:t>et al.</a:t>
            </a:r>
            <a:r>
              <a:rPr lang="en-US" sz="1600" dirty="0" smtClean="0">
                <a:solidFill>
                  <a:schemeClr val="bg1"/>
                </a:solidFill>
              </a:rPr>
              <a:t>, J. Appl. Phys. </a:t>
            </a:r>
            <a:r>
              <a:rPr lang="en-US" sz="1600" b="1" dirty="0" smtClean="0">
                <a:solidFill>
                  <a:schemeClr val="bg1"/>
                </a:solidFill>
              </a:rPr>
              <a:t>111</a:t>
            </a:r>
            <a:r>
              <a:rPr lang="en-US" sz="1600" dirty="0" smtClean="0">
                <a:solidFill>
                  <a:schemeClr val="bg1"/>
                </a:solidFill>
              </a:rPr>
              <a:t> (2012</a:t>
            </a:r>
            <a:r>
              <a:rPr lang="en-US" sz="1600" dirty="0">
                <a:solidFill>
                  <a:schemeClr val="bg1"/>
                </a:solidFill>
              </a:rPr>
              <a:t>) 053304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Localization of Ionization and Self-Organization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1181099"/>
            <a:ext cx="2667000" cy="838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smtClean="0">
                <a:solidFill>
                  <a:schemeClr val="bg1"/>
                </a:solidFill>
              </a:rPr>
              <a:t>observed by several groups in the last years</a:t>
            </a:r>
            <a:endParaRPr lang="en-US" sz="2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5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9600" y="5984877"/>
            <a:ext cx="457200" cy="365125"/>
          </a:xfrm>
        </p:spPr>
        <p:txBody>
          <a:bodyPr/>
          <a:lstStyle/>
          <a:p>
            <a:fld id="{B2A39BDA-6CA1-4D80-A28F-38994819CAB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172846"/>
            <a:ext cx="1904999" cy="1904999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209800" y="6443246"/>
            <a:ext cx="4612776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A. Anders, </a:t>
            </a:r>
            <a:r>
              <a:rPr lang="en-US" sz="1600" i="1" dirty="0" smtClean="0">
                <a:solidFill>
                  <a:schemeClr val="bg1"/>
                </a:solidFill>
              </a:rPr>
              <a:t>et al.</a:t>
            </a:r>
            <a:r>
              <a:rPr lang="en-US" sz="1600" dirty="0" smtClean="0">
                <a:solidFill>
                  <a:schemeClr val="bg1"/>
                </a:solidFill>
              </a:rPr>
              <a:t>, J. Appl. Phys. </a:t>
            </a:r>
            <a:r>
              <a:rPr lang="en-US" sz="1600" b="1" dirty="0" smtClean="0">
                <a:solidFill>
                  <a:schemeClr val="bg1"/>
                </a:solidFill>
              </a:rPr>
              <a:t>111</a:t>
            </a:r>
            <a:r>
              <a:rPr lang="en-US" sz="1600" dirty="0" smtClean="0">
                <a:solidFill>
                  <a:schemeClr val="bg1"/>
                </a:solidFill>
              </a:rPr>
              <a:t> (2012</a:t>
            </a:r>
            <a:r>
              <a:rPr lang="en-US" sz="1600" dirty="0">
                <a:solidFill>
                  <a:schemeClr val="bg1"/>
                </a:solidFill>
              </a:rPr>
              <a:t>) 053304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Self-organization and Turbulence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C:\Users\aanders.LBL\Papers Talks\2011 tbd instability imaging HIPIMS\2011-09-23 Experiment\Princeton_Camera\Selected&amp;PNG_Rotated180°\s1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96646"/>
            <a:ext cx="19812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aanders.LBL\Papers Talks\2011 tbd instability imaging HIPIMS\2011-09-23 Experiment\Princeton_Camera\Selected&amp;PNG_Rotated180°\s14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096646"/>
            <a:ext cx="19812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aanders.LBL\Papers Talks\2011 tbd instability imaging HIPIMS\2011-09-23 Experiment\Princeton_Camera\Selected&amp;PNG_Rotated180°\s16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9" y="2920094"/>
            <a:ext cx="1910351" cy="191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aanders.LBL\Papers Talks\2011 tbd instability imaging HIPIMS\2011-09-23 Experiment\Princeton_Camera\Selected&amp;PNG_Rotated180°\s17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448" y="2920094"/>
            <a:ext cx="1910352" cy="191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aanders.LBL\Papers Talks\2011 tbd instability imaging HIPIMS\2011-09-23 Experiment\Princeton_Camera\Selected&amp;PNG_Rotated180°\s18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89560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 bwMode="auto">
          <a:xfrm>
            <a:off x="152400" y="762000"/>
            <a:ext cx="8833849" cy="40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482" tIns="47741" rIns="95482" bIns="47741" rtlCol="0">
            <a:spAutoFit/>
          </a:bodyPr>
          <a:lstStyle/>
          <a:p>
            <a:r>
              <a:rPr lang="en-US" sz="2000" u="sng" dirty="0" smtClean="0">
                <a:solidFill>
                  <a:srgbClr val="FFFF66"/>
                </a:solidFill>
              </a:rPr>
              <a:t>ALL</a:t>
            </a:r>
            <a:r>
              <a:rPr lang="en-US" sz="2000" dirty="0" smtClean="0">
                <a:solidFill>
                  <a:srgbClr val="FFFF66"/>
                </a:solidFill>
              </a:rPr>
              <a:t> of those  images were taken with Nb target, 0.27 Pa Ar, 50 µs pulse, 350 A peak.</a:t>
            </a:r>
          </a:p>
        </p:txBody>
      </p:sp>
      <p:pic>
        <p:nvPicPr>
          <p:cNvPr id="16" name="Picture 15" descr="C:\Users\aanders.LBL\Papers Talks\2011 tbd instability imaging HIPIMS\2011-09-23 Experiment\Princeton_Camera\Selected&amp;PNG_Rotated180°\s30-master25a no streak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339" y="1143000"/>
            <a:ext cx="1918879" cy="1918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aanders.LBL\Papers Talks\2011 tbd instability imaging HIPIMS\2011-09-23 Experiment\Princeton_Camera\Selected&amp;PNG_Rotated180°\s32-master25a no streak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898140"/>
            <a:ext cx="1902460" cy="1902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aanders.LBL\Papers Talks\2011 tbd instability imaging HIPIMS\2011-09-23 Experiment\Princeton_Camera\Selected&amp;PNG_Rotated180°\s19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01997"/>
            <a:ext cx="1899649" cy="189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aanders.LBL\Papers Talks\2011 tbd instability imaging HIPIMS\2011-09-23 Experiment\Princeton_Camera\Selected&amp;PNG_Rotated180°\s20.p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819400"/>
            <a:ext cx="20574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 bwMode="auto">
          <a:xfrm>
            <a:off x="228600" y="4572000"/>
            <a:ext cx="8605249" cy="15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482" tIns="47741" rIns="95482" bIns="47741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</a:t>
            </a:r>
            <a:r>
              <a:rPr lang="en-US" sz="2400" dirty="0" smtClean="0">
                <a:solidFill>
                  <a:schemeClr val="bg1"/>
                </a:solidFill>
              </a:rPr>
              <a:t>ach image is from a different pulse </a:t>
            </a:r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similarities and differences suggest that structures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show some interaction (self-self-organization)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show strong  changes, evolution, turbulence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4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-10160"/>
            <a:ext cx="9144000" cy="6872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4801"/>
            <a:ext cx="3048000" cy="121919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Side-on view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frame image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-10160"/>
            <a:ext cx="5943600" cy="673608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6528025"/>
            <a:ext cx="4436533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A. Anders, </a:t>
            </a:r>
            <a:r>
              <a:rPr lang="en-US" sz="1600" i="1" dirty="0" smtClean="0">
                <a:solidFill>
                  <a:schemeClr val="bg1"/>
                </a:solidFill>
              </a:rPr>
              <a:t>et al.</a:t>
            </a:r>
            <a:r>
              <a:rPr lang="en-US" sz="1600" dirty="0" smtClean="0">
                <a:solidFill>
                  <a:schemeClr val="bg1"/>
                </a:solidFill>
              </a:rPr>
              <a:t>, J. Appl. Phys. </a:t>
            </a:r>
            <a:r>
              <a:rPr lang="en-US" sz="1600" b="1" dirty="0" smtClean="0">
                <a:solidFill>
                  <a:schemeClr val="bg1"/>
                </a:solidFill>
              </a:rPr>
              <a:t>111</a:t>
            </a:r>
            <a:r>
              <a:rPr lang="en-US" sz="1600" dirty="0" smtClean="0">
                <a:solidFill>
                  <a:schemeClr val="bg1"/>
                </a:solidFill>
              </a:rPr>
              <a:t> (2012</a:t>
            </a:r>
            <a:r>
              <a:rPr lang="en-US" sz="1600" dirty="0">
                <a:solidFill>
                  <a:schemeClr val="bg1"/>
                </a:solidFill>
              </a:rPr>
              <a:t>) </a:t>
            </a:r>
            <a:r>
              <a:rPr lang="en-US" sz="1600" dirty="0" smtClean="0">
                <a:solidFill>
                  <a:schemeClr val="bg1"/>
                </a:solidFill>
              </a:rPr>
              <a:t>053304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0" y="2438400"/>
            <a:ext cx="1756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plasma flare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trailing the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ionization zone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029200" y="4038600"/>
            <a:ext cx="0" cy="838200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715000" y="2743200"/>
            <a:ext cx="1066800" cy="7620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953000" y="3276600"/>
            <a:ext cx="1905000" cy="12446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27506" y="4248090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775526" y="1653209"/>
            <a:ext cx="1967674" cy="40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482" tIns="47741" rIns="95482" bIns="47741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(10 ns  snapshot)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04947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0160"/>
            <a:ext cx="9144000" cy="6872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228601"/>
            <a:ext cx="4953000" cy="8381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Frame and Streak Camera Combination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356350"/>
            <a:ext cx="457200" cy="365125"/>
          </a:xfrm>
        </p:spPr>
        <p:txBody>
          <a:bodyPr/>
          <a:lstStyle/>
          <a:p>
            <a:fld id="{B2A39BDA-6CA1-4D80-A28F-38994819CAB5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2805165" cy="6858000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19558"/>
            <a:ext cx="4572000" cy="3385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A. Anders, </a:t>
            </a:r>
            <a:r>
              <a:rPr lang="en-US" sz="1600" i="1" dirty="0" smtClean="0"/>
              <a:t>et al</a:t>
            </a:r>
            <a:r>
              <a:rPr lang="en-US" sz="1600" dirty="0" smtClean="0"/>
              <a:t>., J. Appl. Phys. </a:t>
            </a:r>
            <a:r>
              <a:rPr lang="en-US" sz="1600" b="1" dirty="0" smtClean="0"/>
              <a:t>111</a:t>
            </a:r>
            <a:r>
              <a:rPr lang="en-US" sz="1600" dirty="0" smtClean="0"/>
              <a:t> (2012</a:t>
            </a:r>
            <a:r>
              <a:rPr lang="en-US" sz="1600" dirty="0"/>
              <a:t>) </a:t>
            </a:r>
            <a:r>
              <a:rPr lang="en-US" sz="1600" dirty="0" smtClean="0"/>
              <a:t>053304.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0" y="1600200"/>
            <a:ext cx="1364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end-on view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frame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3886200"/>
            <a:ext cx="1379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end-on view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streak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4601251"/>
            <a:ext cx="2971800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velocity of ionization zones:</a:t>
            </a: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just under 10,000 m/s,</a:t>
            </a: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depends on material.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0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7586" name="Picture 2" descr="C:\Users\aanders.LBL\downloaded or scanned images\sputtering and HiPIMS\2012-05-22 streak stack 20 microsec swee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6200" y="228601"/>
            <a:ext cx="8991600" cy="838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Streak image sequence, </a:t>
            </a:r>
            <a:r>
              <a:rPr lang="en-US" b="0" dirty="0" smtClean="0">
                <a:solidFill>
                  <a:prstClr val="white"/>
                </a:solidFill>
              </a:rPr>
              <a:t>20 </a:t>
            </a:r>
            <a:r>
              <a:rPr lang="en-US" b="0" dirty="0" smtClean="0">
                <a:solidFill>
                  <a:prstClr val="white"/>
                </a:solidFill>
                <a:latin typeface="Symbol" pitchFamily="18" charset="2"/>
              </a:rPr>
              <a:t>m</a:t>
            </a:r>
            <a:r>
              <a:rPr lang="en-US" b="0" dirty="0" smtClean="0">
                <a:solidFill>
                  <a:prstClr val="white"/>
                </a:solidFill>
              </a:rPr>
              <a:t>s sweep time</a:t>
            </a:r>
            <a:endParaRPr lang="en-US" b="0" dirty="0">
              <a:solidFill>
                <a:prstClr val="white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14400" y="1524000"/>
            <a:ext cx="0" cy="5029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14400" y="2514600"/>
            <a:ext cx="304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4400" y="4495800"/>
            <a:ext cx="304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4400" y="6553200"/>
            <a:ext cx="7239000" cy="0"/>
          </a:xfrm>
          <a:prstGeom prst="line">
            <a:avLst/>
          </a:prstGeom>
          <a:ln>
            <a:solidFill>
              <a:schemeClr val="bg1"/>
            </a:solidFill>
            <a:tailEnd type="arrow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200" y="1066800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z, (mm)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22815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2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0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551" y="42627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10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8042" y="62484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0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659842" y="1066800"/>
            <a:ext cx="4436533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A. Anders, </a:t>
            </a:r>
            <a:r>
              <a:rPr lang="en-US" sz="1600" i="1" dirty="0" smtClean="0">
                <a:solidFill>
                  <a:schemeClr val="bg1"/>
                </a:solidFill>
              </a:rPr>
              <a:t>et al</a:t>
            </a:r>
            <a:r>
              <a:rPr lang="en-US" sz="1600" dirty="0" smtClean="0">
                <a:solidFill>
                  <a:schemeClr val="bg1"/>
                </a:solidFill>
              </a:rPr>
              <a:t>., J. Appl. Phys. </a:t>
            </a:r>
            <a:r>
              <a:rPr lang="en-US" sz="1600" b="1" dirty="0" smtClean="0">
                <a:solidFill>
                  <a:schemeClr val="bg1"/>
                </a:solidFill>
              </a:rPr>
              <a:t>111</a:t>
            </a:r>
            <a:r>
              <a:rPr lang="en-US" sz="1600" dirty="0" smtClean="0">
                <a:solidFill>
                  <a:schemeClr val="bg1"/>
                </a:solidFill>
              </a:rPr>
              <a:t> (2012</a:t>
            </a:r>
            <a:r>
              <a:rPr lang="en-US" sz="1600" dirty="0">
                <a:solidFill>
                  <a:schemeClr val="bg1"/>
                </a:solidFill>
              </a:rPr>
              <a:t>) </a:t>
            </a:r>
            <a:r>
              <a:rPr lang="en-US" sz="1600" dirty="0" smtClean="0">
                <a:solidFill>
                  <a:schemeClr val="bg1"/>
                </a:solidFill>
              </a:rPr>
              <a:t>053304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32131" y="6276592"/>
            <a:ext cx="75693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time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577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29</a:t>
            </a:fld>
            <a:endParaRPr lang="en-US" dirty="0"/>
          </a:p>
        </p:txBody>
      </p:sp>
      <p:pic>
        <p:nvPicPr>
          <p:cNvPr id="66562" name="Picture 2" descr="C:\Users\aanders.LBL\Papers Talks\2012 APL ionization zones, Ni et al\2012-04 to 2012-6 data, images\2012-05-22_Nb_Ar\2012-05-22 streak images\png royal images\images 01-13 for animation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Example of Streak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mage, 20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s sweep time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14400" y="1524000"/>
            <a:ext cx="0" cy="5029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4400" y="2514600"/>
            <a:ext cx="304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14400" y="4495800"/>
            <a:ext cx="304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14400" y="6553200"/>
            <a:ext cx="304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200" y="1066800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z, (mm)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22815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551" y="42627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8042" y="62484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86035" y="1789092"/>
            <a:ext cx="26920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often greater tilt early in pulse: lower current, lower plasma density, slower flare</a:t>
            </a:r>
            <a:endParaRPr lang="en-US" sz="2200" dirty="0">
              <a:solidFill>
                <a:srgbClr val="FFFF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429000" y="3301663"/>
            <a:ext cx="0" cy="111793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95800" y="13716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flare originates at the ionization zone</a:t>
            </a:r>
            <a:endParaRPr lang="en-US" sz="2200" dirty="0">
              <a:solidFill>
                <a:srgbClr val="FFFF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352800" y="2281535"/>
            <a:ext cx="1600200" cy="381446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14400" y="6553200"/>
            <a:ext cx="7239000" cy="0"/>
          </a:xfrm>
          <a:prstGeom prst="line">
            <a:avLst/>
          </a:prstGeom>
          <a:ln>
            <a:solidFill>
              <a:schemeClr val="bg1"/>
            </a:solidFill>
            <a:tailEnd type="arrow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232131" y="6276592"/>
            <a:ext cx="75693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time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700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Sputtering Yield</a:t>
            </a:r>
            <a:endParaRPr lang="en-US" dirty="0"/>
          </a:p>
        </p:txBody>
      </p:sp>
      <p:pic>
        <p:nvPicPr>
          <p:cNvPr id="2213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64770"/>
            <a:ext cx="6324600" cy="551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9151" y="1545771"/>
            <a:ext cx="2411649" cy="457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Example: Ar</a:t>
            </a:r>
            <a:r>
              <a:rPr lang="en-US" baseline="30000" dirty="0" smtClean="0">
                <a:solidFill>
                  <a:schemeClr val="tx1"/>
                </a:solidFill>
              </a:rPr>
              <a:t>+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Cu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0" y="1295400"/>
            <a:ext cx="3254830" cy="1327521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5482" tIns="47741" rIns="95482" bIns="47741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in the relevant </a:t>
            </a:r>
            <a:r>
              <a:rPr lang="en-US" sz="2000" dirty="0" smtClean="0">
                <a:solidFill>
                  <a:srgbClr val="002060"/>
                </a:solidFill>
              </a:rPr>
              <a:t>ion region </a:t>
            </a:r>
            <a:r>
              <a:rPr lang="en-US" sz="2000" dirty="0" smtClean="0">
                <a:solidFill>
                  <a:srgbClr val="002060"/>
                </a:solidFill>
              </a:rPr>
              <a:t>between 100 and 1000 eV, yield ~ </a:t>
            </a:r>
            <a:r>
              <a:rPr lang="en-US" sz="2000" dirty="0" smtClean="0">
                <a:solidFill>
                  <a:srgbClr val="002060"/>
                </a:solidFill>
              </a:rPr>
              <a:t>(ion energy)</a:t>
            </a:r>
            <a:r>
              <a:rPr lang="en-US" sz="2000" baseline="30000" dirty="0" smtClean="0">
                <a:solidFill>
                  <a:srgbClr val="002060"/>
                </a:solidFill>
              </a:rPr>
              <a:t>1/2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Maximum at </a:t>
            </a:r>
            <a:r>
              <a:rPr lang="en-US" sz="2000" dirty="0" smtClean="0">
                <a:solidFill>
                  <a:srgbClr val="002060"/>
                </a:solidFill>
              </a:rPr>
              <a:t>about 10 keV</a:t>
            </a:r>
          </a:p>
        </p:txBody>
      </p:sp>
    </p:spTree>
    <p:extLst>
      <p:ext uri="{BB962C8B-B14F-4D97-AF65-F5344CB8AC3E}">
        <p14:creationId xmlns:p14="http://schemas.microsoft.com/office/powerpoint/2010/main" val="67089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562" name="Picture 2" descr="C:\Users\aanders.LBL\Papers Talks\2012 APL ionization zones, Ni et al\Figures\Fig02\Fig02withlabels_flattened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201383"/>
            <a:ext cx="9084566" cy="63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High Resolution Streak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57400" y="990600"/>
            <a:ext cx="61230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the greater the tilt the slower the speed in </a:t>
            </a:r>
            <a:r>
              <a:rPr lang="en-US" sz="2000" i="1" dirty="0" smtClean="0">
                <a:solidFill>
                  <a:srgbClr val="FFFF00"/>
                </a:solidFill>
              </a:rPr>
              <a:t>z</a:t>
            </a:r>
            <a:r>
              <a:rPr lang="en-US" sz="2000" dirty="0" smtClean="0">
                <a:solidFill>
                  <a:srgbClr val="FFFF00"/>
                </a:solidFill>
              </a:rPr>
              <a:t>-direction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greatest visible light intensity is at about </a:t>
            </a:r>
            <a:r>
              <a:rPr lang="en-US" sz="2000" i="1" dirty="0" smtClean="0">
                <a:solidFill>
                  <a:srgbClr val="FFFF00"/>
                </a:solidFill>
              </a:rPr>
              <a:t>z</a:t>
            </a:r>
            <a:r>
              <a:rPr lang="en-US" sz="2000" dirty="0" smtClean="0">
                <a:solidFill>
                  <a:srgbClr val="FFFF00"/>
                </a:solidFill>
              </a:rPr>
              <a:t> = 8 mm 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6519446"/>
            <a:ext cx="4343400" cy="3385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1600" dirty="0" smtClean="0"/>
              <a:t>P.A</a:t>
            </a:r>
            <a:r>
              <a:rPr lang="en-US" sz="1600" dirty="0"/>
              <a:t>. Ni, </a:t>
            </a:r>
            <a:r>
              <a:rPr lang="en-US" sz="1600" i="1" dirty="0" smtClean="0"/>
              <a:t>et al.</a:t>
            </a:r>
            <a:r>
              <a:rPr lang="en-US" sz="1600" dirty="0" smtClean="0"/>
              <a:t>, </a:t>
            </a:r>
            <a:r>
              <a:rPr lang="en-US" sz="1600" dirty="0"/>
              <a:t>Appl. Phys. </a:t>
            </a:r>
            <a:r>
              <a:rPr lang="en-US" sz="1600" dirty="0" err="1"/>
              <a:t>Lett</a:t>
            </a:r>
            <a:r>
              <a:rPr lang="en-US" sz="1600" dirty="0"/>
              <a:t>. </a:t>
            </a:r>
            <a:r>
              <a:rPr lang="en-US" sz="1600" b="1" dirty="0"/>
              <a:t>101</a:t>
            </a:r>
            <a:r>
              <a:rPr lang="en-US" sz="1600" dirty="0"/>
              <a:t> (2012) 224102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8761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322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8854" y="4572000"/>
            <a:ext cx="5257800" cy="68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Al, 0.25 Pa Ar, 100 A, 150 ns snapshots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1"/>
            <a:ext cx="8686800" cy="1142999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Spectroscopic Imaging: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End-on view through Spectral Filter. 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solidFill>
                  <a:schemeClr val="bg1"/>
                </a:solidFill>
              </a:rPr>
              <a:t>Evidence for Concentration of Ionization.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9639" name="Picture 7" descr="C:\Users\aanders\Papers Talks\2013 HIPIMS Conf. Braunschweig\presentation\IntlightAP4_250mPa_at44mysec100A12_mo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" y="1787139"/>
            <a:ext cx="166946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C:\Users\aanders\Papers Talks\2013 HIPIMS Conf. Braunschweig\presentation\Al650V100A394nmAl009_m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995" y="1618640"/>
            <a:ext cx="1816840" cy="18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1" name="Picture 9" descr="C:\Users\aanders\Papers Talks\2013 HIPIMS Conf. Braunschweig\presentation\Al650V100A630nmAl+06_mo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939" y="1637154"/>
            <a:ext cx="1879574" cy="184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itle 2"/>
          <p:cNvSpPr txBox="1">
            <a:spLocks/>
          </p:cNvSpPr>
          <p:nvPr/>
        </p:nvSpPr>
        <p:spPr>
          <a:xfrm>
            <a:off x="76200" y="3677516"/>
            <a:ext cx="1842014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000" dirty="0" smtClean="0">
                <a:solidFill>
                  <a:prstClr val="white"/>
                </a:solidFill>
              </a:rPr>
              <a:t>300-800 nm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1782995" y="3660310"/>
            <a:ext cx="1798405" cy="855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000" dirty="0" smtClean="0">
                <a:solidFill>
                  <a:prstClr val="white"/>
                </a:solidFill>
              </a:rPr>
              <a:t>Al I,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000" dirty="0" smtClean="0">
                <a:solidFill>
                  <a:prstClr val="white"/>
                </a:solidFill>
              </a:rPr>
              <a:t>from 3.14 eV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5457939" y="3687349"/>
            <a:ext cx="1819774" cy="952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000" dirty="0" smtClean="0">
                <a:solidFill>
                  <a:prstClr val="white"/>
                </a:solidFill>
              </a:rPr>
              <a:t>Al II,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000" dirty="0" smtClean="0">
                <a:solidFill>
                  <a:prstClr val="white"/>
                </a:solidFill>
              </a:rPr>
              <a:t>from 15.06 eV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7337514" y="3697182"/>
            <a:ext cx="1806486" cy="843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000" dirty="0" smtClean="0">
                <a:solidFill>
                  <a:prstClr val="white"/>
                </a:solidFill>
              </a:rPr>
              <a:t>Ar II,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000" dirty="0" smtClean="0">
                <a:solidFill>
                  <a:prstClr val="white"/>
                </a:solidFill>
              </a:rPr>
              <a:t>from 19.22 eV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599835" y="3677516"/>
            <a:ext cx="1858104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000" dirty="0" smtClean="0">
                <a:solidFill>
                  <a:prstClr val="white"/>
                </a:solidFill>
              </a:rPr>
              <a:t>Ar I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000" dirty="0" smtClean="0">
                <a:solidFill>
                  <a:prstClr val="white"/>
                </a:solidFill>
              </a:rPr>
              <a:t>from 13.3 eV</a:t>
            </a: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69643" name="Picture 11" descr="C:\Users\aanders\Papers Talks\2013 HIPIMS Conf. Braunschweig\presentation\Al650V100A694nmAr016_m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8473"/>
            <a:ext cx="1981200" cy="184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4" name="Picture 12" descr="C:\Users\aanders\Papers Talks\2013 HIPIMS Conf. Braunschweig\presentation\Al650V100A480nmAr+18_mo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617346"/>
            <a:ext cx="1866287" cy="188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381000" y="5181600"/>
            <a:ext cx="85344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/>
              <a:buChar char="à"/>
            </a:pP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ionization occurs primarily in the ionization zones, little elsewhere</a:t>
            </a:r>
          </a:p>
          <a:p>
            <a:pPr fontAlgn="auto">
              <a:spcAft>
                <a:spcPts val="0"/>
              </a:spcAft>
              <a:buFont typeface="Wingdings"/>
              <a:buChar char="à"/>
            </a:pP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the higher the upper excitation level the more focussed appears the plasma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057400" y="6523768"/>
            <a:ext cx="502920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A. Andersson,</a:t>
            </a:r>
            <a:r>
              <a:rPr lang="en-US" sz="1600" i="1" dirty="0" smtClean="0">
                <a:solidFill>
                  <a:schemeClr val="bg1"/>
                </a:solidFill>
                <a:latin typeface="Calibri"/>
              </a:rPr>
              <a:t> et al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., Appl. Phys. Lett. </a:t>
            </a:r>
            <a:r>
              <a:rPr lang="en-US" sz="1600" b="1" dirty="0" smtClean="0">
                <a:solidFill>
                  <a:schemeClr val="bg1"/>
                </a:solidFill>
                <a:latin typeface="Calibri"/>
              </a:rPr>
              <a:t>103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 (2013)</a:t>
            </a:r>
            <a:r>
              <a:rPr lang="en-US" sz="1600" dirty="0">
                <a:solidFill>
                  <a:schemeClr val="bg1"/>
                </a:solidFill>
                <a:latin typeface="Calibri"/>
              </a:rPr>
              <a:t> 054104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.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191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07062" y="1219080"/>
            <a:ext cx="142859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top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collector</a:t>
            </a:r>
            <a:endParaRPr lang="sl-SI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606691" y="5730812"/>
            <a:ext cx="181331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bottom</a:t>
            </a:r>
            <a:r>
              <a:rPr lang="sl-SI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collector</a:t>
            </a:r>
            <a:endParaRPr lang="sl-SI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114800" y="3383973"/>
            <a:ext cx="4847978" cy="3426784"/>
            <a:chOff x="4348308" y="3352800"/>
            <a:chExt cx="4847978" cy="3426784"/>
          </a:xfrm>
        </p:grpSpPr>
        <p:graphicFrame>
          <p:nvGraphicFramePr>
            <p:cNvPr id="47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1687771"/>
                </p:ext>
              </p:extLst>
            </p:nvPr>
          </p:nvGraphicFramePr>
          <p:xfrm>
            <a:off x="4348308" y="3352800"/>
            <a:ext cx="4847978" cy="34267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510" name="Graph" r:id="rId4" imgW="4275720" imgH="3022200" progId="Origin50.Graph">
                    <p:embed/>
                  </p:oleObj>
                </mc:Choice>
                <mc:Fallback>
                  <p:oleObj name="Graph" r:id="rId4" imgW="4275720" imgH="3022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8308" y="3352800"/>
                          <a:ext cx="4847978" cy="34267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" name="TextBox 47"/>
            <p:cNvSpPr txBox="1"/>
            <p:nvPr/>
          </p:nvSpPr>
          <p:spPr>
            <a:xfrm>
              <a:off x="6452828" y="4015740"/>
              <a:ext cx="126803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solidFill>
                    <a:prstClr val="black"/>
                  </a:solidFill>
                </a:rPr>
                <a:t>electrons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114800" y="338191"/>
            <a:ext cx="4847978" cy="3426782"/>
            <a:chOff x="4348308" y="307018"/>
            <a:chExt cx="4847978" cy="3426782"/>
          </a:xfrm>
        </p:grpSpPr>
        <p:graphicFrame>
          <p:nvGraphicFramePr>
            <p:cNvPr id="51" name="Object 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21427"/>
                </p:ext>
              </p:extLst>
            </p:nvPr>
          </p:nvGraphicFramePr>
          <p:xfrm>
            <a:off x="4348308" y="307018"/>
            <a:ext cx="4847978" cy="34267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511" name="Graph" r:id="rId6" imgW="4275720" imgH="3022200" progId="Origin50.Graph">
                    <p:embed/>
                  </p:oleObj>
                </mc:Choice>
                <mc:Fallback>
                  <p:oleObj name="Graph" r:id="rId6" imgW="4275720" imgH="3022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8308" y="307018"/>
                          <a:ext cx="4847978" cy="34267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TextBox 51"/>
            <p:cNvSpPr txBox="1"/>
            <p:nvPr/>
          </p:nvSpPr>
          <p:spPr>
            <a:xfrm>
              <a:off x="6858000" y="1066474"/>
              <a:ext cx="10695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solidFill>
                    <a:prstClr val="black"/>
                  </a:solidFill>
                </a:rPr>
                <a:t>Nb ions</a:t>
              </a:r>
              <a:endParaRPr lang="en-US" sz="2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91" name="Donut 90"/>
          <p:cNvSpPr/>
          <p:nvPr/>
        </p:nvSpPr>
        <p:spPr>
          <a:xfrm>
            <a:off x="427644" y="2163561"/>
            <a:ext cx="2871816" cy="2871810"/>
          </a:xfrm>
          <a:prstGeom prst="donut">
            <a:avLst>
              <a:gd name="adj" fmla="val 3136"/>
            </a:avLst>
          </a:prstGeom>
          <a:solidFill>
            <a:schemeClr val="bg1">
              <a:lumMod val="6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3200" dirty="0">
              <a:solidFill>
                <a:prstClr val="black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919996" y="1824625"/>
            <a:ext cx="115416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</a:t>
            </a:r>
            <a:endParaRPr lang="sl-SI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>
            <a:off x="1857428" y="1830437"/>
            <a:ext cx="0" cy="343450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>
            <a:off x="304800" y="3599637"/>
            <a:ext cx="325831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>
            <a:off x="587901" y="2326393"/>
            <a:ext cx="2542672" cy="2542668"/>
          </a:xfrm>
          <a:prstGeom prst="ellipse">
            <a:avLst/>
          </a:prstGeom>
          <a:solidFill>
            <a:schemeClr val="bg1">
              <a:lumMod val="85000"/>
              <a:alpha val="32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1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657600" y="3448938"/>
            <a:ext cx="115416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r>
              <a:rPr lang="sl-SI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</a:t>
            </a:r>
            <a:endParaRPr lang="sl-SI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637762" y="3256656"/>
            <a:ext cx="432168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drift</a:t>
            </a:r>
            <a:endParaRPr lang="sl-SI" dirty="0" smtClean="0">
              <a:solidFill>
                <a:prstClr val="black"/>
              </a:solidFill>
            </a:endParaRPr>
          </a:p>
        </p:txBody>
      </p:sp>
      <p:sp>
        <p:nvSpPr>
          <p:cNvPr id="98" name="Freeform 97"/>
          <p:cNvSpPr/>
          <p:nvPr/>
        </p:nvSpPr>
        <p:spPr>
          <a:xfrm>
            <a:off x="1591418" y="3123492"/>
            <a:ext cx="499326" cy="173548"/>
          </a:xfrm>
          <a:custGeom>
            <a:avLst/>
            <a:gdLst>
              <a:gd name="connsiteX0" fmla="*/ 349538 w 349538"/>
              <a:gd name="connsiteY0" fmla="*/ 92883 h 100641"/>
              <a:gd name="connsiteX1" fmla="*/ 192376 w 349538"/>
              <a:gd name="connsiteY1" fmla="*/ 14 h 100641"/>
              <a:gd name="connsiteX2" fmla="*/ 20926 w 349538"/>
              <a:gd name="connsiteY2" fmla="*/ 85739 h 100641"/>
              <a:gd name="connsiteX3" fmla="*/ 9019 w 349538"/>
              <a:gd name="connsiteY3" fmla="*/ 100026 h 100641"/>
              <a:gd name="connsiteX0" fmla="*/ 341815 w 341815"/>
              <a:gd name="connsiteY0" fmla="*/ 96899 h 104058"/>
              <a:gd name="connsiteX1" fmla="*/ 184653 w 341815"/>
              <a:gd name="connsiteY1" fmla="*/ 4030 h 104058"/>
              <a:gd name="connsiteX2" fmla="*/ 65590 w 341815"/>
              <a:gd name="connsiteY2" fmla="*/ 25461 h 104058"/>
              <a:gd name="connsiteX3" fmla="*/ 1296 w 341815"/>
              <a:gd name="connsiteY3" fmla="*/ 104042 h 104058"/>
              <a:gd name="connsiteX0" fmla="*/ 341815 w 341815"/>
              <a:gd name="connsiteY0" fmla="*/ 93433 h 100592"/>
              <a:gd name="connsiteX1" fmla="*/ 277521 w 341815"/>
              <a:gd name="connsiteY1" fmla="*/ 38664 h 100592"/>
              <a:gd name="connsiteX2" fmla="*/ 184653 w 341815"/>
              <a:gd name="connsiteY2" fmla="*/ 564 h 100592"/>
              <a:gd name="connsiteX3" fmla="*/ 65590 w 341815"/>
              <a:gd name="connsiteY3" fmla="*/ 21995 h 100592"/>
              <a:gd name="connsiteX4" fmla="*/ 1296 w 341815"/>
              <a:gd name="connsiteY4" fmla="*/ 100576 h 100592"/>
              <a:gd name="connsiteX0" fmla="*/ 341815 w 341815"/>
              <a:gd name="connsiteY0" fmla="*/ 92943 h 100102"/>
              <a:gd name="connsiteX1" fmla="*/ 296571 w 341815"/>
              <a:gd name="connsiteY1" fmla="*/ 26267 h 100102"/>
              <a:gd name="connsiteX2" fmla="*/ 184653 w 341815"/>
              <a:gd name="connsiteY2" fmla="*/ 74 h 100102"/>
              <a:gd name="connsiteX3" fmla="*/ 65590 w 341815"/>
              <a:gd name="connsiteY3" fmla="*/ 21505 h 100102"/>
              <a:gd name="connsiteX4" fmla="*/ 1296 w 341815"/>
              <a:gd name="connsiteY4" fmla="*/ 100086 h 100102"/>
              <a:gd name="connsiteX0" fmla="*/ 341815 w 341815"/>
              <a:gd name="connsiteY0" fmla="*/ 92943 h 100102"/>
              <a:gd name="connsiteX1" fmla="*/ 284665 w 341815"/>
              <a:gd name="connsiteY1" fmla="*/ 26267 h 100102"/>
              <a:gd name="connsiteX2" fmla="*/ 184653 w 341815"/>
              <a:gd name="connsiteY2" fmla="*/ 74 h 100102"/>
              <a:gd name="connsiteX3" fmla="*/ 65590 w 341815"/>
              <a:gd name="connsiteY3" fmla="*/ 21505 h 100102"/>
              <a:gd name="connsiteX4" fmla="*/ 1296 w 341815"/>
              <a:gd name="connsiteY4" fmla="*/ 100086 h 100102"/>
              <a:gd name="connsiteX0" fmla="*/ 341612 w 341612"/>
              <a:gd name="connsiteY0" fmla="*/ 92943 h 100102"/>
              <a:gd name="connsiteX1" fmla="*/ 284462 w 341612"/>
              <a:gd name="connsiteY1" fmla="*/ 26267 h 100102"/>
              <a:gd name="connsiteX2" fmla="*/ 184450 w 341612"/>
              <a:gd name="connsiteY2" fmla="*/ 74 h 100102"/>
              <a:gd name="connsiteX3" fmla="*/ 74912 w 341612"/>
              <a:gd name="connsiteY3" fmla="*/ 21505 h 100102"/>
              <a:gd name="connsiteX4" fmla="*/ 1093 w 341612"/>
              <a:gd name="connsiteY4" fmla="*/ 100086 h 100102"/>
              <a:gd name="connsiteX0" fmla="*/ 341656 w 341656"/>
              <a:gd name="connsiteY0" fmla="*/ 93078 h 100237"/>
              <a:gd name="connsiteX1" fmla="*/ 284506 w 341656"/>
              <a:gd name="connsiteY1" fmla="*/ 26402 h 100237"/>
              <a:gd name="connsiteX2" fmla="*/ 184494 w 341656"/>
              <a:gd name="connsiteY2" fmla="*/ 209 h 100237"/>
              <a:gd name="connsiteX3" fmla="*/ 72575 w 341656"/>
              <a:gd name="connsiteY3" fmla="*/ 19259 h 100237"/>
              <a:gd name="connsiteX4" fmla="*/ 1137 w 341656"/>
              <a:gd name="connsiteY4" fmla="*/ 100221 h 100237"/>
              <a:gd name="connsiteX0" fmla="*/ 341649 w 341649"/>
              <a:gd name="connsiteY0" fmla="*/ 100111 h 107270"/>
              <a:gd name="connsiteX1" fmla="*/ 284499 w 341649"/>
              <a:gd name="connsiteY1" fmla="*/ 33435 h 107270"/>
              <a:gd name="connsiteX2" fmla="*/ 182106 w 341649"/>
              <a:gd name="connsiteY2" fmla="*/ 99 h 107270"/>
              <a:gd name="connsiteX3" fmla="*/ 72568 w 341649"/>
              <a:gd name="connsiteY3" fmla="*/ 26292 h 107270"/>
              <a:gd name="connsiteX4" fmla="*/ 1130 w 341649"/>
              <a:gd name="connsiteY4" fmla="*/ 107254 h 107270"/>
              <a:gd name="connsiteX0" fmla="*/ 341649 w 341649"/>
              <a:gd name="connsiteY0" fmla="*/ 100111 h 107270"/>
              <a:gd name="connsiteX1" fmla="*/ 284499 w 341649"/>
              <a:gd name="connsiteY1" fmla="*/ 33435 h 107270"/>
              <a:gd name="connsiteX2" fmla="*/ 182106 w 341649"/>
              <a:gd name="connsiteY2" fmla="*/ 99 h 107270"/>
              <a:gd name="connsiteX3" fmla="*/ 72568 w 341649"/>
              <a:gd name="connsiteY3" fmla="*/ 26292 h 107270"/>
              <a:gd name="connsiteX4" fmla="*/ 1130 w 341649"/>
              <a:gd name="connsiteY4" fmla="*/ 107254 h 107270"/>
              <a:gd name="connsiteX0" fmla="*/ 346338 w 346338"/>
              <a:gd name="connsiteY0" fmla="*/ 100123 h 114424"/>
              <a:gd name="connsiteX1" fmla="*/ 289188 w 346338"/>
              <a:gd name="connsiteY1" fmla="*/ 33447 h 114424"/>
              <a:gd name="connsiteX2" fmla="*/ 186795 w 346338"/>
              <a:gd name="connsiteY2" fmla="*/ 111 h 114424"/>
              <a:gd name="connsiteX3" fmla="*/ 77257 w 346338"/>
              <a:gd name="connsiteY3" fmla="*/ 26304 h 114424"/>
              <a:gd name="connsiteX4" fmla="*/ 1057 w 346338"/>
              <a:gd name="connsiteY4" fmla="*/ 114410 h 114424"/>
              <a:gd name="connsiteX0" fmla="*/ 343993 w 343993"/>
              <a:gd name="connsiteY0" fmla="*/ 100132 h 119196"/>
              <a:gd name="connsiteX1" fmla="*/ 286843 w 343993"/>
              <a:gd name="connsiteY1" fmla="*/ 33456 h 119196"/>
              <a:gd name="connsiteX2" fmla="*/ 184450 w 343993"/>
              <a:gd name="connsiteY2" fmla="*/ 120 h 119196"/>
              <a:gd name="connsiteX3" fmla="*/ 74912 w 343993"/>
              <a:gd name="connsiteY3" fmla="*/ 26313 h 119196"/>
              <a:gd name="connsiteX4" fmla="*/ 1093 w 343993"/>
              <a:gd name="connsiteY4" fmla="*/ 119182 h 119196"/>
              <a:gd name="connsiteX0" fmla="*/ 342900 w 342900"/>
              <a:gd name="connsiteY0" fmla="*/ 100132 h 119182"/>
              <a:gd name="connsiteX1" fmla="*/ 285750 w 342900"/>
              <a:gd name="connsiteY1" fmla="*/ 33456 h 119182"/>
              <a:gd name="connsiteX2" fmla="*/ 183357 w 342900"/>
              <a:gd name="connsiteY2" fmla="*/ 120 h 119182"/>
              <a:gd name="connsiteX3" fmla="*/ 73819 w 342900"/>
              <a:gd name="connsiteY3" fmla="*/ 26313 h 119182"/>
              <a:gd name="connsiteX4" fmla="*/ 0 w 342900"/>
              <a:gd name="connsiteY4" fmla="*/ 119182 h 119182"/>
              <a:gd name="connsiteX0" fmla="*/ 342900 w 342900"/>
              <a:gd name="connsiteY0" fmla="*/ 100132 h 119182"/>
              <a:gd name="connsiteX1" fmla="*/ 285750 w 342900"/>
              <a:gd name="connsiteY1" fmla="*/ 33456 h 119182"/>
              <a:gd name="connsiteX2" fmla="*/ 183357 w 342900"/>
              <a:gd name="connsiteY2" fmla="*/ 120 h 119182"/>
              <a:gd name="connsiteX3" fmla="*/ 73819 w 342900"/>
              <a:gd name="connsiteY3" fmla="*/ 26313 h 119182"/>
              <a:gd name="connsiteX4" fmla="*/ 0 w 342900"/>
              <a:gd name="connsiteY4" fmla="*/ 119182 h 119182"/>
              <a:gd name="connsiteX0" fmla="*/ 342900 w 342900"/>
              <a:gd name="connsiteY0" fmla="*/ 100132 h 119182"/>
              <a:gd name="connsiteX1" fmla="*/ 285750 w 342900"/>
              <a:gd name="connsiteY1" fmla="*/ 33456 h 119182"/>
              <a:gd name="connsiteX2" fmla="*/ 183357 w 342900"/>
              <a:gd name="connsiteY2" fmla="*/ 120 h 119182"/>
              <a:gd name="connsiteX3" fmla="*/ 73819 w 342900"/>
              <a:gd name="connsiteY3" fmla="*/ 26313 h 119182"/>
              <a:gd name="connsiteX4" fmla="*/ 0 w 342900"/>
              <a:gd name="connsiteY4" fmla="*/ 119182 h 119182"/>
              <a:gd name="connsiteX0" fmla="*/ 347663 w 347663"/>
              <a:gd name="connsiteY0" fmla="*/ 104895 h 119182"/>
              <a:gd name="connsiteX1" fmla="*/ 285750 w 347663"/>
              <a:gd name="connsiteY1" fmla="*/ 33456 h 119182"/>
              <a:gd name="connsiteX2" fmla="*/ 183357 w 347663"/>
              <a:gd name="connsiteY2" fmla="*/ 120 h 119182"/>
              <a:gd name="connsiteX3" fmla="*/ 73819 w 347663"/>
              <a:gd name="connsiteY3" fmla="*/ 26313 h 119182"/>
              <a:gd name="connsiteX4" fmla="*/ 0 w 347663"/>
              <a:gd name="connsiteY4" fmla="*/ 119182 h 119182"/>
              <a:gd name="connsiteX0" fmla="*/ 347663 w 347663"/>
              <a:gd name="connsiteY0" fmla="*/ 104895 h 119182"/>
              <a:gd name="connsiteX1" fmla="*/ 285750 w 347663"/>
              <a:gd name="connsiteY1" fmla="*/ 33456 h 119182"/>
              <a:gd name="connsiteX2" fmla="*/ 183357 w 347663"/>
              <a:gd name="connsiteY2" fmla="*/ 120 h 119182"/>
              <a:gd name="connsiteX3" fmla="*/ 73819 w 347663"/>
              <a:gd name="connsiteY3" fmla="*/ 26313 h 119182"/>
              <a:gd name="connsiteX4" fmla="*/ 0 w 347663"/>
              <a:gd name="connsiteY4" fmla="*/ 119182 h 119182"/>
              <a:gd name="connsiteX0" fmla="*/ 338138 w 338138"/>
              <a:gd name="connsiteY0" fmla="*/ 100132 h 119182"/>
              <a:gd name="connsiteX1" fmla="*/ 285750 w 338138"/>
              <a:gd name="connsiteY1" fmla="*/ 33456 h 119182"/>
              <a:gd name="connsiteX2" fmla="*/ 183357 w 338138"/>
              <a:gd name="connsiteY2" fmla="*/ 120 h 119182"/>
              <a:gd name="connsiteX3" fmla="*/ 73819 w 338138"/>
              <a:gd name="connsiteY3" fmla="*/ 26313 h 119182"/>
              <a:gd name="connsiteX4" fmla="*/ 0 w 338138"/>
              <a:gd name="connsiteY4" fmla="*/ 119182 h 119182"/>
              <a:gd name="connsiteX0" fmla="*/ 342901 w 342901"/>
              <a:gd name="connsiteY0" fmla="*/ 97751 h 119182"/>
              <a:gd name="connsiteX1" fmla="*/ 285750 w 342901"/>
              <a:gd name="connsiteY1" fmla="*/ 33456 h 119182"/>
              <a:gd name="connsiteX2" fmla="*/ 183357 w 342901"/>
              <a:gd name="connsiteY2" fmla="*/ 120 h 119182"/>
              <a:gd name="connsiteX3" fmla="*/ 73819 w 342901"/>
              <a:gd name="connsiteY3" fmla="*/ 26313 h 119182"/>
              <a:gd name="connsiteX4" fmla="*/ 0 w 342901"/>
              <a:gd name="connsiteY4" fmla="*/ 119182 h 119182"/>
              <a:gd name="connsiteX0" fmla="*/ 342901 w 342901"/>
              <a:gd name="connsiteY0" fmla="*/ 97751 h 119182"/>
              <a:gd name="connsiteX1" fmla="*/ 285750 w 342901"/>
              <a:gd name="connsiteY1" fmla="*/ 33456 h 119182"/>
              <a:gd name="connsiteX2" fmla="*/ 183357 w 342901"/>
              <a:gd name="connsiteY2" fmla="*/ 120 h 119182"/>
              <a:gd name="connsiteX3" fmla="*/ 73819 w 342901"/>
              <a:gd name="connsiteY3" fmla="*/ 26313 h 119182"/>
              <a:gd name="connsiteX4" fmla="*/ 0 w 342901"/>
              <a:gd name="connsiteY4" fmla="*/ 119182 h 11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1" h="119182">
                <a:moveTo>
                  <a:pt x="342901" y="97751"/>
                </a:moveTo>
                <a:cubicBezTo>
                  <a:pt x="325042" y="69572"/>
                  <a:pt x="311944" y="48934"/>
                  <a:pt x="285750" y="33456"/>
                </a:cubicBezTo>
                <a:cubicBezTo>
                  <a:pt x="259556" y="17978"/>
                  <a:pt x="240110" y="1310"/>
                  <a:pt x="183357" y="120"/>
                </a:cubicBezTo>
                <a:cubicBezTo>
                  <a:pt x="126604" y="-1070"/>
                  <a:pt x="104378" y="6469"/>
                  <a:pt x="73819" y="26313"/>
                </a:cubicBezTo>
                <a:cubicBezTo>
                  <a:pt x="43260" y="46157"/>
                  <a:pt x="35916" y="48936"/>
                  <a:pt x="0" y="119182"/>
                </a:cubicBezTo>
              </a:path>
            </a:pathLst>
          </a:cu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 sz="3200" dirty="0">
              <a:solidFill>
                <a:prstClr val="black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805454" y="3548441"/>
            <a:ext cx="110960" cy="110960"/>
          </a:xfrm>
          <a:prstGeom prst="ellips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3200">
              <a:solidFill>
                <a:prstClr val="black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839851" y="3579958"/>
            <a:ext cx="45720" cy="457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3200">
              <a:solidFill>
                <a:prstClr val="white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911790" y="3537522"/>
            <a:ext cx="123968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r>
              <a:rPr lang="sl-SI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</a:t>
            </a:r>
          </a:p>
        </p:txBody>
      </p:sp>
      <p:grpSp>
        <p:nvGrpSpPr>
          <p:cNvPr id="108" name="Group 107"/>
          <p:cNvGrpSpPr/>
          <p:nvPr/>
        </p:nvGrpSpPr>
        <p:grpSpPr>
          <a:xfrm rot="20700000">
            <a:off x="933632" y="2673068"/>
            <a:ext cx="1847342" cy="1847340"/>
            <a:chOff x="-1981200" y="2362200"/>
            <a:chExt cx="1719898" cy="1719896"/>
          </a:xfrm>
        </p:grpSpPr>
        <p:sp>
          <p:nvSpPr>
            <p:cNvPr id="109" name="Donut 108"/>
            <p:cNvSpPr/>
            <p:nvPr/>
          </p:nvSpPr>
          <p:spPr>
            <a:xfrm>
              <a:off x="-1981200" y="2362200"/>
              <a:ext cx="1719898" cy="1719896"/>
            </a:xfrm>
            <a:prstGeom prst="donut">
              <a:avLst>
                <a:gd name="adj" fmla="val 4091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chemeClr val="accent2">
                  <a:lumMod val="40000"/>
                  <a:lumOff val="60000"/>
                </a:schemeClr>
              </a:solidFill>
            </a:ln>
            <a:effectLst>
              <a:glow rad="139700">
                <a:schemeClr val="accent2">
                  <a:lumMod val="60000"/>
                  <a:lumOff val="4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3200">
                <a:solidFill>
                  <a:prstClr val="black"/>
                </a:solidFill>
              </a:endParaRPr>
            </a:p>
          </p:txBody>
        </p:sp>
        <p:sp>
          <p:nvSpPr>
            <p:cNvPr id="110" name="Freeform 109"/>
            <p:cNvSpPr/>
            <p:nvPr/>
          </p:nvSpPr>
          <p:spPr>
            <a:xfrm rot="6169156">
              <a:off x="-773862" y="2401554"/>
              <a:ext cx="338043" cy="499832"/>
            </a:xfrm>
            <a:custGeom>
              <a:avLst/>
              <a:gdLst>
                <a:gd name="connsiteX0" fmla="*/ 30506 w 435241"/>
                <a:gd name="connsiteY0" fmla="*/ 486690 h 640438"/>
                <a:gd name="connsiteX1" fmla="*/ 22414 w 435241"/>
                <a:gd name="connsiteY1" fmla="*/ 17351 h 640438"/>
                <a:gd name="connsiteX2" fmla="*/ 281359 w 435241"/>
                <a:gd name="connsiteY2" fmla="*/ 114456 h 640438"/>
                <a:gd name="connsiteX3" fmla="*/ 435108 w 435241"/>
                <a:gd name="connsiteY3" fmla="*/ 243928 h 640438"/>
                <a:gd name="connsiteX4" fmla="*/ 257083 w 435241"/>
                <a:gd name="connsiteY4" fmla="*/ 324849 h 640438"/>
                <a:gd name="connsiteX5" fmla="*/ 14322 w 435241"/>
                <a:gd name="connsiteY5" fmla="*/ 640438 h 640438"/>
                <a:gd name="connsiteX0" fmla="*/ 15059 w 454719"/>
                <a:gd name="connsiteY0" fmla="*/ 628770 h 649168"/>
                <a:gd name="connsiteX1" fmla="*/ 41892 w 454719"/>
                <a:gd name="connsiteY1" fmla="*/ 26081 h 649168"/>
                <a:gd name="connsiteX2" fmla="*/ 300837 w 454719"/>
                <a:gd name="connsiteY2" fmla="*/ 123186 h 649168"/>
                <a:gd name="connsiteX3" fmla="*/ 454586 w 454719"/>
                <a:gd name="connsiteY3" fmla="*/ 252658 h 649168"/>
                <a:gd name="connsiteX4" fmla="*/ 276561 w 454719"/>
                <a:gd name="connsiteY4" fmla="*/ 333579 h 649168"/>
                <a:gd name="connsiteX5" fmla="*/ 33800 w 454719"/>
                <a:gd name="connsiteY5" fmla="*/ 649168 h 649168"/>
                <a:gd name="connsiteX0" fmla="*/ 15059 w 454719"/>
                <a:gd name="connsiteY0" fmla="*/ 628770 h 628770"/>
                <a:gd name="connsiteX1" fmla="*/ 41892 w 454719"/>
                <a:gd name="connsiteY1" fmla="*/ 26081 h 628770"/>
                <a:gd name="connsiteX2" fmla="*/ 300837 w 454719"/>
                <a:gd name="connsiteY2" fmla="*/ 123186 h 628770"/>
                <a:gd name="connsiteX3" fmla="*/ 454586 w 454719"/>
                <a:gd name="connsiteY3" fmla="*/ 252658 h 628770"/>
                <a:gd name="connsiteX4" fmla="*/ 276561 w 454719"/>
                <a:gd name="connsiteY4" fmla="*/ 333579 h 628770"/>
                <a:gd name="connsiteX5" fmla="*/ 27450 w 454719"/>
                <a:gd name="connsiteY5" fmla="*/ 623768 h 628770"/>
                <a:gd name="connsiteX0" fmla="*/ 5359 w 445005"/>
                <a:gd name="connsiteY0" fmla="*/ 631614 h 631614"/>
                <a:gd name="connsiteX1" fmla="*/ 95692 w 445005"/>
                <a:gd name="connsiteY1" fmla="*/ 25750 h 631614"/>
                <a:gd name="connsiteX2" fmla="*/ 291137 w 445005"/>
                <a:gd name="connsiteY2" fmla="*/ 126030 h 631614"/>
                <a:gd name="connsiteX3" fmla="*/ 444886 w 445005"/>
                <a:gd name="connsiteY3" fmla="*/ 255502 h 631614"/>
                <a:gd name="connsiteX4" fmla="*/ 266861 w 445005"/>
                <a:gd name="connsiteY4" fmla="*/ 336423 h 631614"/>
                <a:gd name="connsiteX5" fmla="*/ 17750 w 445005"/>
                <a:gd name="connsiteY5" fmla="*/ 626612 h 631614"/>
                <a:gd name="connsiteX0" fmla="*/ 5359 w 445005"/>
                <a:gd name="connsiteY0" fmla="*/ 637327 h 637327"/>
                <a:gd name="connsiteX1" fmla="*/ 95692 w 445005"/>
                <a:gd name="connsiteY1" fmla="*/ 25113 h 637327"/>
                <a:gd name="connsiteX2" fmla="*/ 291137 w 445005"/>
                <a:gd name="connsiteY2" fmla="*/ 131743 h 637327"/>
                <a:gd name="connsiteX3" fmla="*/ 444886 w 445005"/>
                <a:gd name="connsiteY3" fmla="*/ 261215 h 637327"/>
                <a:gd name="connsiteX4" fmla="*/ 266861 w 445005"/>
                <a:gd name="connsiteY4" fmla="*/ 342136 h 637327"/>
                <a:gd name="connsiteX5" fmla="*/ 17750 w 445005"/>
                <a:gd name="connsiteY5" fmla="*/ 632325 h 637327"/>
                <a:gd name="connsiteX0" fmla="*/ 5736 w 445382"/>
                <a:gd name="connsiteY0" fmla="*/ 613900 h 613900"/>
                <a:gd name="connsiteX1" fmla="*/ 96069 w 445382"/>
                <a:gd name="connsiteY1" fmla="*/ 1686 h 613900"/>
                <a:gd name="connsiteX2" fmla="*/ 291514 w 445382"/>
                <a:gd name="connsiteY2" fmla="*/ 108316 h 613900"/>
                <a:gd name="connsiteX3" fmla="*/ 445263 w 445382"/>
                <a:gd name="connsiteY3" fmla="*/ 237788 h 613900"/>
                <a:gd name="connsiteX4" fmla="*/ 267238 w 445382"/>
                <a:gd name="connsiteY4" fmla="*/ 318709 h 613900"/>
                <a:gd name="connsiteX5" fmla="*/ 18127 w 445382"/>
                <a:gd name="connsiteY5" fmla="*/ 608898 h 613900"/>
                <a:gd name="connsiteX0" fmla="*/ 5736 w 450486"/>
                <a:gd name="connsiteY0" fmla="*/ 613900 h 613900"/>
                <a:gd name="connsiteX1" fmla="*/ 96069 w 450486"/>
                <a:gd name="connsiteY1" fmla="*/ 1686 h 613900"/>
                <a:gd name="connsiteX2" fmla="*/ 291514 w 450486"/>
                <a:gd name="connsiteY2" fmla="*/ 108316 h 613900"/>
                <a:gd name="connsiteX3" fmla="*/ 445263 w 450486"/>
                <a:gd name="connsiteY3" fmla="*/ 237788 h 613900"/>
                <a:gd name="connsiteX4" fmla="*/ 267238 w 450486"/>
                <a:gd name="connsiteY4" fmla="*/ 318709 h 613900"/>
                <a:gd name="connsiteX5" fmla="*/ 18127 w 450486"/>
                <a:gd name="connsiteY5" fmla="*/ 608898 h 613900"/>
                <a:gd name="connsiteX0" fmla="*/ 5736 w 450486"/>
                <a:gd name="connsiteY0" fmla="*/ 613900 h 613900"/>
                <a:gd name="connsiteX1" fmla="*/ 96069 w 450486"/>
                <a:gd name="connsiteY1" fmla="*/ 1686 h 613900"/>
                <a:gd name="connsiteX2" fmla="*/ 291514 w 450486"/>
                <a:gd name="connsiteY2" fmla="*/ 108316 h 613900"/>
                <a:gd name="connsiteX3" fmla="*/ 445263 w 450486"/>
                <a:gd name="connsiteY3" fmla="*/ 237788 h 613900"/>
                <a:gd name="connsiteX4" fmla="*/ 267238 w 450486"/>
                <a:gd name="connsiteY4" fmla="*/ 318709 h 613900"/>
                <a:gd name="connsiteX5" fmla="*/ 18127 w 450486"/>
                <a:gd name="connsiteY5" fmla="*/ 608898 h 613900"/>
                <a:gd name="connsiteX0" fmla="*/ 5736 w 449420"/>
                <a:gd name="connsiteY0" fmla="*/ 613900 h 613900"/>
                <a:gd name="connsiteX1" fmla="*/ 96069 w 449420"/>
                <a:gd name="connsiteY1" fmla="*/ 1686 h 613900"/>
                <a:gd name="connsiteX2" fmla="*/ 291514 w 449420"/>
                <a:gd name="connsiteY2" fmla="*/ 108316 h 613900"/>
                <a:gd name="connsiteX3" fmla="*/ 445263 w 449420"/>
                <a:gd name="connsiteY3" fmla="*/ 237788 h 613900"/>
                <a:gd name="connsiteX4" fmla="*/ 267238 w 449420"/>
                <a:gd name="connsiteY4" fmla="*/ 318709 h 613900"/>
                <a:gd name="connsiteX5" fmla="*/ 18127 w 449420"/>
                <a:gd name="connsiteY5" fmla="*/ 608898 h 613900"/>
                <a:gd name="connsiteX0" fmla="*/ 5736 w 449420"/>
                <a:gd name="connsiteY0" fmla="*/ 613900 h 613900"/>
                <a:gd name="connsiteX1" fmla="*/ 96069 w 449420"/>
                <a:gd name="connsiteY1" fmla="*/ 1686 h 613900"/>
                <a:gd name="connsiteX2" fmla="*/ 291514 w 449420"/>
                <a:gd name="connsiteY2" fmla="*/ 108316 h 613900"/>
                <a:gd name="connsiteX3" fmla="*/ 445263 w 449420"/>
                <a:gd name="connsiteY3" fmla="*/ 237788 h 613900"/>
                <a:gd name="connsiteX4" fmla="*/ 267238 w 449420"/>
                <a:gd name="connsiteY4" fmla="*/ 318709 h 613900"/>
                <a:gd name="connsiteX5" fmla="*/ 18127 w 449420"/>
                <a:gd name="connsiteY5" fmla="*/ 608898 h 613900"/>
                <a:gd name="connsiteX0" fmla="*/ 5736 w 445263"/>
                <a:gd name="connsiteY0" fmla="*/ 613900 h 613900"/>
                <a:gd name="connsiteX1" fmla="*/ 96069 w 445263"/>
                <a:gd name="connsiteY1" fmla="*/ 1686 h 613900"/>
                <a:gd name="connsiteX2" fmla="*/ 291514 w 445263"/>
                <a:gd name="connsiteY2" fmla="*/ 108316 h 613900"/>
                <a:gd name="connsiteX3" fmla="*/ 445263 w 445263"/>
                <a:gd name="connsiteY3" fmla="*/ 237788 h 613900"/>
                <a:gd name="connsiteX4" fmla="*/ 267238 w 445263"/>
                <a:gd name="connsiteY4" fmla="*/ 318709 h 613900"/>
                <a:gd name="connsiteX5" fmla="*/ 18127 w 445263"/>
                <a:gd name="connsiteY5" fmla="*/ 608898 h 613900"/>
                <a:gd name="connsiteX0" fmla="*/ 5418 w 444945"/>
                <a:gd name="connsiteY0" fmla="*/ 639117 h 639117"/>
                <a:gd name="connsiteX1" fmla="*/ 95751 w 444945"/>
                <a:gd name="connsiteY1" fmla="*/ 26903 h 639117"/>
                <a:gd name="connsiteX2" fmla="*/ 297546 w 444945"/>
                <a:gd name="connsiteY2" fmla="*/ 124008 h 639117"/>
                <a:gd name="connsiteX3" fmla="*/ 444945 w 444945"/>
                <a:gd name="connsiteY3" fmla="*/ 263005 h 639117"/>
                <a:gd name="connsiteX4" fmla="*/ 266920 w 444945"/>
                <a:gd name="connsiteY4" fmla="*/ 343926 h 639117"/>
                <a:gd name="connsiteX5" fmla="*/ 17809 w 444945"/>
                <a:gd name="connsiteY5" fmla="*/ 634115 h 639117"/>
                <a:gd name="connsiteX0" fmla="*/ 5418 w 444945"/>
                <a:gd name="connsiteY0" fmla="*/ 639117 h 639117"/>
                <a:gd name="connsiteX1" fmla="*/ 95751 w 444945"/>
                <a:gd name="connsiteY1" fmla="*/ 26903 h 639117"/>
                <a:gd name="connsiteX2" fmla="*/ 297546 w 444945"/>
                <a:gd name="connsiteY2" fmla="*/ 124008 h 639117"/>
                <a:gd name="connsiteX3" fmla="*/ 444945 w 444945"/>
                <a:gd name="connsiteY3" fmla="*/ 263005 h 639117"/>
                <a:gd name="connsiteX4" fmla="*/ 228820 w 444945"/>
                <a:gd name="connsiteY4" fmla="*/ 385201 h 639117"/>
                <a:gd name="connsiteX5" fmla="*/ 17809 w 444945"/>
                <a:gd name="connsiteY5" fmla="*/ 634115 h 639117"/>
                <a:gd name="connsiteX0" fmla="*/ 5418 w 444945"/>
                <a:gd name="connsiteY0" fmla="*/ 639117 h 639117"/>
                <a:gd name="connsiteX1" fmla="*/ 95751 w 444945"/>
                <a:gd name="connsiteY1" fmla="*/ 26903 h 639117"/>
                <a:gd name="connsiteX2" fmla="*/ 297546 w 444945"/>
                <a:gd name="connsiteY2" fmla="*/ 124008 h 639117"/>
                <a:gd name="connsiteX3" fmla="*/ 444945 w 444945"/>
                <a:gd name="connsiteY3" fmla="*/ 263005 h 639117"/>
                <a:gd name="connsiteX4" fmla="*/ 222470 w 444945"/>
                <a:gd name="connsiteY4" fmla="*/ 397901 h 639117"/>
                <a:gd name="connsiteX5" fmla="*/ 17809 w 444945"/>
                <a:gd name="connsiteY5" fmla="*/ 634115 h 639117"/>
                <a:gd name="connsiteX0" fmla="*/ 5418 w 444945"/>
                <a:gd name="connsiteY0" fmla="*/ 639117 h 639117"/>
                <a:gd name="connsiteX1" fmla="*/ 95751 w 444945"/>
                <a:gd name="connsiteY1" fmla="*/ 26903 h 639117"/>
                <a:gd name="connsiteX2" fmla="*/ 297546 w 444945"/>
                <a:gd name="connsiteY2" fmla="*/ 124008 h 639117"/>
                <a:gd name="connsiteX3" fmla="*/ 444945 w 444945"/>
                <a:gd name="connsiteY3" fmla="*/ 263005 h 639117"/>
                <a:gd name="connsiteX4" fmla="*/ 222470 w 444945"/>
                <a:gd name="connsiteY4" fmla="*/ 397901 h 639117"/>
                <a:gd name="connsiteX5" fmla="*/ 17809 w 444945"/>
                <a:gd name="connsiteY5" fmla="*/ 634115 h 639117"/>
                <a:gd name="connsiteX0" fmla="*/ 5418 w 444945"/>
                <a:gd name="connsiteY0" fmla="*/ 618941 h 618941"/>
                <a:gd name="connsiteX1" fmla="*/ 95751 w 444945"/>
                <a:gd name="connsiteY1" fmla="*/ 6727 h 618941"/>
                <a:gd name="connsiteX2" fmla="*/ 297546 w 444945"/>
                <a:gd name="connsiteY2" fmla="*/ 103832 h 618941"/>
                <a:gd name="connsiteX3" fmla="*/ 444945 w 444945"/>
                <a:gd name="connsiteY3" fmla="*/ 242829 h 618941"/>
                <a:gd name="connsiteX4" fmla="*/ 222470 w 444945"/>
                <a:gd name="connsiteY4" fmla="*/ 377725 h 618941"/>
                <a:gd name="connsiteX5" fmla="*/ 17809 w 444945"/>
                <a:gd name="connsiteY5" fmla="*/ 613939 h 618941"/>
                <a:gd name="connsiteX0" fmla="*/ 5418 w 444945"/>
                <a:gd name="connsiteY0" fmla="*/ 620252 h 620252"/>
                <a:gd name="connsiteX1" fmla="*/ 95751 w 444945"/>
                <a:gd name="connsiteY1" fmla="*/ 8038 h 620252"/>
                <a:gd name="connsiteX2" fmla="*/ 288021 w 444945"/>
                <a:gd name="connsiteY2" fmla="*/ 86093 h 620252"/>
                <a:gd name="connsiteX3" fmla="*/ 444945 w 444945"/>
                <a:gd name="connsiteY3" fmla="*/ 244140 h 620252"/>
                <a:gd name="connsiteX4" fmla="*/ 222470 w 444945"/>
                <a:gd name="connsiteY4" fmla="*/ 379036 h 620252"/>
                <a:gd name="connsiteX5" fmla="*/ 17809 w 444945"/>
                <a:gd name="connsiteY5" fmla="*/ 615250 h 620252"/>
                <a:gd name="connsiteX0" fmla="*/ 5418 w 444945"/>
                <a:gd name="connsiteY0" fmla="*/ 620252 h 620252"/>
                <a:gd name="connsiteX1" fmla="*/ 95751 w 444945"/>
                <a:gd name="connsiteY1" fmla="*/ 8038 h 620252"/>
                <a:gd name="connsiteX2" fmla="*/ 288021 w 444945"/>
                <a:gd name="connsiteY2" fmla="*/ 86093 h 620252"/>
                <a:gd name="connsiteX3" fmla="*/ 444945 w 444945"/>
                <a:gd name="connsiteY3" fmla="*/ 244140 h 620252"/>
                <a:gd name="connsiteX4" fmla="*/ 222470 w 444945"/>
                <a:gd name="connsiteY4" fmla="*/ 393323 h 620252"/>
                <a:gd name="connsiteX5" fmla="*/ 17809 w 444945"/>
                <a:gd name="connsiteY5" fmla="*/ 615250 h 620252"/>
                <a:gd name="connsiteX0" fmla="*/ 5418 w 444945"/>
                <a:gd name="connsiteY0" fmla="*/ 620252 h 620252"/>
                <a:gd name="connsiteX1" fmla="*/ 95751 w 444945"/>
                <a:gd name="connsiteY1" fmla="*/ 8038 h 620252"/>
                <a:gd name="connsiteX2" fmla="*/ 288021 w 444945"/>
                <a:gd name="connsiteY2" fmla="*/ 86093 h 620252"/>
                <a:gd name="connsiteX3" fmla="*/ 444945 w 444945"/>
                <a:gd name="connsiteY3" fmla="*/ 244140 h 620252"/>
                <a:gd name="connsiteX4" fmla="*/ 234376 w 444945"/>
                <a:gd name="connsiteY4" fmla="*/ 390942 h 620252"/>
                <a:gd name="connsiteX5" fmla="*/ 17809 w 444945"/>
                <a:gd name="connsiteY5" fmla="*/ 615250 h 620252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41118 w 451687"/>
                <a:gd name="connsiteY4" fmla="*/ 390942 h 667877"/>
                <a:gd name="connsiteX5" fmla="*/ 24551 w 451687"/>
                <a:gd name="connsiteY5" fmla="*/ 615250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41118 w 451687"/>
                <a:gd name="connsiteY4" fmla="*/ 390942 h 667877"/>
                <a:gd name="connsiteX5" fmla="*/ 738 w 451687"/>
                <a:gd name="connsiteY5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53024 w 451687"/>
                <a:gd name="connsiteY4" fmla="*/ 390942 h 667877"/>
                <a:gd name="connsiteX5" fmla="*/ 738 w 451687"/>
                <a:gd name="connsiteY5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53024 w 451687"/>
                <a:gd name="connsiteY4" fmla="*/ 390942 h 667877"/>
                <a:gd name="connsiteX5" fmla="*/ 738 w 451687"/>
                <a:gd name="connsiteY5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53024 w 451687"/>
                <a:gd name="connsiteY4" fmla="*/ 390942 h 667877"/>
                <a:gd name="connsiteX5" fmla="*/ 235415 w 451687"/>
                <a:gd name="connsiteY5" fmla="*/ 406003 h 667877"/>
                <a:gd name="connsiteX6" fmla="*/ 738 w 451687"/>
                <a:gd name="connsiteY6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53024 w 451687"/>
                <a:gd name="connsiteY4" fmla="*/ 390942 h 667877"/>
                <a:gd name="connsiteX5" fmla="*/ 235415 w 451687"/>
                <a:gd name="connsiteY5" fmla="*/ 406003 h 667877"/>
                <a:gd name="connsiteX6" fmla="*/ 738 w 451687"/>
                <a:gd name="connsiteY6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53024 w 451687"/>
                <a:gd name="connsiteY4" fmla="*/ 390942 h 667877"/>
                <a:gd name="connsiteX5" fmla="*/ 235415 w 451687"/>
                <a:gd name="connsiteY5" fmla="*/ 406003 h 667877"/>
                <a:gd name="connsiteX6" fmla="*/ 738 w 451687"/>
                <a:gd name="connsiteY6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67312 w 451687"/>
                <a:gd name="connsiteY4" fmla="*/ 367129 h 667877"/>
                <a:gd name="connsiteX5" fmla="*/ 235415 w 451687"/>
                <a:gd name="connsiteY5" fmla="*/ 406003 h 667877"/>
                <a:gd name="connsiteX6" fmla="*/ 738 w 451687"/>
                <a:gd name="connsiteY6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35415 w 451687"/>
                <a:gd name="connsiteY4" fmla="*/ 406003 h 667877"/>
                <a:gd name="connsiteX5" fmla="*/ 738 w 451687"/>
                <a:gd name="connsiteY5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61609 w 451687"/>
                <a:gd name="connsiteY4" fmla="*/ 372665 h 667877"/>
                <a:gd name="connsiteX5" fmla="*/ 738 w 451687"/>
                <a:gd name="connsiteY5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166359 w 451687"/>
                <a:gd name="connsiteY4" fmla="*/ 441721 h 667877"/>
                <a:gd name="connsiteX5" fmla="*/ 738 w 451687"/>
                <a:gd name="connsiteY5" fmla="*/ 660494 h 667877"/>
                <a:gd name="connsiteX0" fmla="*/ 5016 w 451691"/>
                <a:gd name="connsiteY0" fmla="*/ 667877 h 667877"/>
                <a:gd name="connsiteX1" fmla="*/ 102493 w 451691"/>
                <a:gd name="connsiteY1" fmla="*/ 8038 h 667877"/>
                <a:gd name="connsiteX2" fmla="*/ 294763 w 451691"/>
                <a:gd name="connsiteY2" fmla="*/ 86093 h 667877"/>
                <a:gd name="connsiteX3" fmla="*/ 451687 w 451691"/>
                <a:gd name="connsiteY3" fmla="*/ 244140 h 667877"/>
                <a:gd name="connsiteX4" fmla="*/ 299709 w 451691"/>
                <a:gd name="connsiteY4" fmla="*/ 351235 h 667877"/>
                <a:gd name="connsiteX5" fmla="*/ 166359 w 451691"/>
                <a:gd name="connsiteY5" fmla="*/ 441721 h 667877"/>
                <a:gd name="connsiteX6" fmla="*/ 738 w 451691"/>
                <a:gd name="connsiteY6" fmla="*/ 660494 h 667877"/>
                <a:gd name="connsiteX0" fmla="*/ 5016 w 451692"/>
                <a:gd name="connsiteY0" fmla="*/ 667877 h 667877"/>
                <a:gd name="connsiteX1" fmla="*/ 102493 w 451692"/>
                <a:gd name="connsiteY1" fmla="*/ 8038 h 667877"/>
                <a:gd name="connsiteX2" fmla="*/ 294763 w 451692"/>
                <a:gd name="connsiteY2" fmla="*/ 86093 h 667877"/>
                <a:gd name="connsiteX3" fmla="*/ 451687 w 451692"/>
                <a:gd name="connsiteY3" fmla="*/ 244140 h 667877"/>
                <a:gd name="connsiteX4" fmla="*/ 304472 w 451692"/>
                <a:gd name="connsiteY4" fmla="*/ 325041 h 667877"/>
                <a:gd name="connsiteX5" fmla="*/ 166359 w 451692"/>
                <a:gd name="connsiteY5" fmla="*/ 441721 h 667877"/>
                <a:gd name="connsiteX6" fmla="*/ 738 w 451692"/>
                <a:gd name="connsiteY6" fmla="*/ 660494 h 667877"/>
                <a:gd name="connsiteX0" fmla="*/ 5016 w 451692"/>
                <a:gd name="connsiteY0" fmla="*/ 667877 h 667877"/>
                <a:gd name="connsiteX1" fmla="*/ 102493 w 451692"/>
                <a:gd name="connsiteY1" fmla="*/ 8038 h 667877"/>
                <a:gd name="connsiteX2" fmla="*/ 294763 w 451692"/>
                <a:gd name="connsiteY2" fmla="*/ 86093 h 667877"/>
                <a:gd name="connsiteX3" fmla="*/ 451687 w 451692"/>
                <a:gd name="connsiteY3" fmla="*/ 244140 h 667877"/>
                <a:gd name="connsiteX4" fmla="*/ 304472 w 451692"/>
                <a:gd name="connsiteY4" fmla="*/ 325041 h 667877"/>
                <a:gd name="connsiteX5" fmla="*/ 178266 w 451692"/>
                <a:gd name="connsiteY5" fmla="*/ 446484 h 667877"/>
                <a:gd name="connsiteX6" fmla="*/ 738 w 451692"/>
                <a:gd name="connsiteY6" fmla="*/ 660494 h 667877"/>
                <a:gd name="connsiteX0" fmla="*/ 5016 w 451693"/>
                <a:gd name="connsiteY0" fmla="*/ 667877 h 667877"/>
                <a:gd name="connsiteX1" fmla="*/ 102493 w 451693"/>
                <a:gd name="connsiteY1" fmla="*/ 8038 h 667877"/>
                <a:gd name="connsiteX2" fmla="*/ 294763 w 451693"/>
                <a:gd name="connsiteY2" fmla="*/ 86093 h 667877"/>
                <a:gd name="connsiteX3" fmla="*/ 451687 w 451693"/>
                <a:gd name="connsiteY3" fmla="*/ 244140 h 667877"/>
                <a:gd name="connsiteX4" fmla="*/ 321141 w 451693"/>
                <a:gd name="connsiteY4" fmla="*/ 325041 h 667877"/>
                <a:gd name="connsiteX5" fmla="*/ 178266 w 451693"/>
                <a:gd name="connsiteY5" fmla="*/ 446484 h 667877"/>
                <a:gd name="connsiteX6" fmla="*/ 738 w 451693"/>
                <a:gd name="connsiteY6" fmla="*/ 660494 h 667877"/>
                <a:gd name="connsiteX0" fmla="*/ 5016 w 451693"/>
                <a:gd name="connsiteY0" fmla="*/ 667877 h 667877"/>
                <a:gd name="connsiteX1" fmla="*/ 102493 w 451693"/>
                <a:gd name="connsiteY1" fmla="*/ 8038 h 667877"/>
                <a:gd name="connsiteX2" fmla="*/ 294763 w 451693"/>
                <a:gd name="connsiteY2" fmla="*/ 86093 h 667877"/>
                <a:gd name="connsiteX3" fmla="*/ 451687 w 451693"/>
                <a:gd name="connsiteY3" fmla="*/ 244140 h 667877"/>
                <a:gd name="connsiteX4" fmla="*/ 321141 w 451693"/>
                <a:gd name="connsiteY4" fmla="*/ 325041 h 667877"/>
                <a:gd name="connsiteX5" fmla="*/ 147309 w 451693"/>
                <a:gd name="connsiteY5" fmla="*/ 494109 h 667877"/>
                <a:gd name="connsiteX6" fmla="*/ 738 w 451693"/>
                <a:gd name="connsiteY6" fmla="*/ 660494 h 667877"/>
                <a:gd name="connsiteX0" fmla="*/ 5016 w 451691"/>
                <a:gd name="connsiteY0" fmla="*/ 667877 h 667877"/>
                <a:gd name="connsiteX1" fmla="*/ 102493 w 451691"/>
                <a:gd name="connsiteY1" fmla="*/ 8038 h 667877"/>
                <a:gd name="connsiteX2" fmla="*/ 294763 w 451691"/>
                <a:gd name="connsiteY2" fmla="*/ 86093 h 667877"/>
                <a:gd name="connsiteX3" fmla="*/ 451687 w 451691"/>
                <a:gd name="connsiteY3" fmla="*/ 244140 h 667877"/>
                <a:gd name="connsiteX4" fmla="*/ 285422 w 451691"/>
                <a:gd name="connsiteY4" fmla="*/ 344091 h 667877"/>
                <a:gd name="connsiteX5" fmla="*/ 147309 w 451691"/>
                <a:gd name="connsiteY5" fmla="*/ 494109 h 667877"/>
                <a:gd name="connsiteX6" fmla="*/ 738 w 451691"/>
                <a:gd name="connsiteY6" fmla="*/ 660494 h 667877"/>
                <a:gd name="connsiteX0" fmla="*/ 5016 w 451691"/>
                <a:gd name="connsiteY0" fmla="*/ 667877 h 667877"/>
                <a:gd name="connsiteX1" fmla="*/ 102493 w 451691"/>
                <a:gd name="connsiteY1" fmla="*/ 8038 h 667877"/>
                <a:gd name="connsiteX2" fmla="*/ 294763 w 451691"/>
                <a:gd name="connsiteY2" fmla="*/ 86093 h 667877"/>
                <a:gd name="connsiteX3" fmla="*/ 451687 w 451691"/>
                <a:gd name="connsiteY3" fmla="*/ 244140 h 667877"/>
                <a:gd name="connsiteX4" fmla="*/ 297328 w 451691"/>
                <a:gd name="connsiteY4" fmla="*/ 336947 h 667877"/>
                <a:gd name="connsiteX5" fmla="*/ 147309 w 451691"/>
                <a:gd name="connsiteY5" fmla="*/ 494109 h 667877"/>
                <a:gd name="connsiteX6" fmla="*/ 738 w 451691"/>
                <a:gd name="connsiteY6" fmla="*/ 660494 h 667877"/>
                <a:gd name="connsiteX0" fmla="*/ 5016 w 451693"/>
                <a:gd name="connsiteY0" fmla="*/ 667877 h 667877"/>
                <a:gd name="connsiteX1" fmla="*/ 102493 w 451693"/>
                <a:gd name="connsiteY1" fmla="*/ 8038 h 667877"/>
                <a:gd name="connsiteX2" fmla="*/ 294763 w 451693"/>
                <a:gd name="connsiteY2" fmla="*/ 86093 h 667877"/>
                <a:gd name="connsiteX3" fmla="*/ 451687 w 451693"/>
                <a:gd name="connsiteY3" fmla="*/ 244140 h 667877"/>
                <a:gd name="connsiteX4" fmla="*/ 297328 w 451693"/>
                <a:gd name="connsiteY4" fmla="*/ 336947 h 667877"/>
                <a:gd name="connsiteX5" fmla="*/ 147309 w 451693"/>
                <a:gd name="connsiteY5" fmla="*/ 494109 h 667877"/>
                <a:gd name="connsiteX6" fmla="*/ 738 w 451693"/>
                <a:gd name="connsiteY6" fmla="*/ 660494 h 667877"/>
                <a:gd name="connsiteX0" fmla="*/ 5016 w 451693"/>
                <a:gd name="connsiteY0" fmla="*/ 667877 h 667877"/>
                <a:gd name="connsiteX1" fmla="*/ 102493 w 451693"/>
                <a:gd name="connsiteY1" fmla="*/ 8038 h 667877"/>
                <a:gd name="connsiteX2" fmla="*/ 294763 w 451693"/>
                <a:gd name="connsiteY2" fmla="*/ 86093 h 667877"/>
                <a:gd name="connsiteX3" fmla="*/ 451687 w 451693"/>
                <a:gd name="connsiteY3" fmla="*/ 244140 h 667877"/>
                <a:gd name="connsiteX4" fmla="*/ 297328 w 451693"/>
                <a:gd name="connsiteY4" fmla="*/ 336947 h 667877"/>
                <a:gd name="connsiteX5" fmla="*/ 147309 w 451693"/>
                <a:gd name="connsiteY5" fmla="*/ 494109 h 667877"/>
                <a:gd name="connsiteX6" fmla="*/ 738 w 451693"/>
                <a:gd name="connsiteY6" fmla="*/ 660494 h 667877"/>
                <a:gd name="connsiteX0" fmla="*/ 5016 w 451693"/>
                <a:gd name="connsiteY0" fmla="*/ 667877 h 667877"/>
                <a:gd name="connsiteX1" fmla="*/ 102493 w 451693"/>
                <a:gd name="connsiteY1" fmla="*/ 8038 h 667877"/>
                <a:gd name="connsiteX2" fmla="*/ 294763 w 451693"/>
                <a:gd name="connsiteY2" fmla="*/ 86093 h 667877"/>
                <a:gd name="connsiteX3" fmla="*/ 451687 w 451693"/>
                <a:gd name="connsiteY3" fmla="*/ 244140 h 667877"/>
                <a:gd name="connsiteX4" fmla="*/ 297328 w 451693"/>
                <a:gd name="connsiteY4" fmla="*/ 336947 h 667877"/>
                <a:gd name="connsiteX5" fmla="*/ 152072 w 451693"/>
                <a:gd name="connsiteY5" fmla="*/ 470296 h 667877"/>
                <a:gd name="connsiteX6" fmla="*/ 738 w 451693"/>
                <a:gd name="connsiteY6" fmla="*/ 660494 h 66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1693" h="667877">
                  <a:moveTo>
                    <a:pt x="5016" y="667877"/>
                  </a:moveTo>
                  <a:cubicBezTo>
                    <a:pt x="-19935" y="464227"/>
                    <a:pt x="53805" y="93889"/>
                    <a:pt x="102493" y="8038"/>
                  </a:cubicBezTo>
                  <a:cubicBezTo>
                    <a:pt x="176581" y="-23838"/>
                    <a:pt x="236564" y="46743"/>
                    <a:pt x="294763" y="86093"/>
                  </a:cubicBezTo>
                  <a:cubicBezTo>
                    <a:pt x="352962" y="125443"/>
                    <a:pt x="450863" y="199950"/>
                    <a:pt x="451687" y="244140"/>
                  </a:cubicBezTo>
                  <a:cubicBezTo>
                    <a:pt x="452511" y="288330"/>
                    <a:pt x="375839" y="284967"/>
                    <a:pt x="297328" y="336947"/>
                  </a:cubicBezTo>
                  <a:cubicBezTo>
                    <a:pt x="209291" y="403214"/>
                    <a:pt x="201901" y="418753"/>
                    <a:pt x="152072" y="470296"/>
                  </a:cubicBezTo>
                  <a:cubicBezTo>
                    <a:pt x="110024" y="515221"/>
                    <a:pt x="41438" y="616888"/>
                    <a:pt x="738" y="660494"/>
                  </a:cubicBezTo>
                </a:path>
              </a:pathLst>
            </a:custGeom>
            <a:gradFill>
              <a:gsLst>
                <a:gs pos="0">
                  <a:schemeClr val="accent2"/>
                </a:gs>
                <a:gs pos="49000">
                  <a:schemeClr val="accent2">
                    <a:lumMod val="20000"/>
                    <a:lumOff val="80000"/>
                  </a:schemeClr>
                </a:gs>
                <a:gs pos="38000">
                  <a:schemeClr val="accent2">
                    <a:lumMod val="20000"/>
                    <a:lumOff val="80000"/>
                  </a:schemeClr>
                </a:gs>
                <a:gs pos="84000">
                  <a:schemeClr val="accent2">
                    <a:lumMod val="60000"/>
                    <a:lumOff val="40000"/>
                  </a:schemeClr>
                </a:gs>
              </a:gsLst>
              <a:lin ang="7320000" scaled="0"/>
            </a:gradFill>
            <a:ln w="19050">
              <a:noFill/>
            </a:ln>
            <a:effectLst>
              <a:glow rad="127000">
                <a:schemeClr val="accent2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40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Freeform 110"/>
            <p:cNvSpPr/>
            <p:nvPr/>
          </p:nvSpPr>
          <p:spPr>
            <a:xfrm rot="16920972">
              <a:off x="-1813517" y="3537483"/>
              <a:ext cx="338043" cy="499833"/>
            </a:xfrm>
            <a:custGeom>
              <a:avLst/>
              <a:gdLst>
                <a:gd name="connsiteX0" fmla="*/ 30506 w 435241"/>
                <a:gd name="connsiteY0" fmla="*/ 486690 h 640438"/>
                <a:gd name="connsiteX1" fmla="*/ 22414 w 435241"/>
                <a:gd name="connsiteY1" fmla="*/ 17351 h 640438"/>
                <a:gd name="connsiteX2" fmla="*/ 281359 w 435241"/>
                <a:gd name="connsiteY2" fmla="*/ 114456 h 640438"/>
                <a:gd name="connsiteX3" fmla="*/ 435108 w 435241"/>
                <a:gd name="connsiteY3" fmla="*/ 243928 h 640438"/>
                <a:gd name="connsiteX4" fmla="*/ 257083 w 435241"/>
                <a:gd name="connsiteY4" fmla="*/ 324849 h 640438"/>
                <a:gd name="connsiteX5" fmla="*/ 14322 w 435241"/>
                <a:gd name="connsiteY5" fmla="*/ 640438 h 640438"/>
                <a:gd name="connsiteX0" fmla="*/ 15059 w 454719"/>
                <a:gd name="connsiteY0" fmla="*/ 628770 h 649168"/>
                <a:gd name="connsiteX1" fmla="*/ 41892 w 454719"/>
                <a:gd name="connsiteY1" fmla="*/ 26081 h 649168"/>
                <a:gd name="connsiteX2" fmla="*/ 300837 w 454719"/>
                <a:gd name="connsiteY2" fmla="*/ 123186 h 649168"/>
                <a:gd name="connsiteX3" fmla="*/ 454586 w 454719"/>
                <a:gd name="connsiteY3" fmla="*/ 252658 h 649168"/>
                <a:gd name="connsiteX4" fmla="*/ 276561 w 454719"/>
                <a:gd name="connsiteY4" fmla="*/ 333579 h 649168"/>
                <a:gd name="connsiteX5" fmla="*/ 33800 w 454719"/>
                <a:gd name="connsiteY5" fmla="*/ 649168 h 649168"/>
                <a:gd name="connsiteX0" fmla="*/ 15059 w 454719"/>
                <a:gd name="connsiteY0" fmla="*/ 628770 h 628770"/>
                <a:gd name="connsiteX1" fmla="*/ 41892 w 454719"/>
                <a:gd name="connsiteY1" fmla="*/ 26081 h 628770"/>
                <a:gd name="connsiteX2" fmla="*/ 300837 w 454719"/>
                <a:gd name="connsiteY2" fmla="*/ 123186 h 628770"/>
                <a:gd name="connsiteX3" fmla="*/ 454586 w 454719"/>
                <a:gd name="connsiteY3" fmla="*/ 252658 h 628770"/>
                <a:gd name="connsiteX4" fmla="*/ 276561 w 454719"/>
                <a:gd name="connsiteY4" fmla="*/ 333579 h 628770"/>
                <a:gd name="connsiteX5" fmla="*/ 27450 w 454719"/>
                <a:gd name="connsiteY5" fmla="*/ 623768 h 628770"/>
                <a:gd name="connsiteX0" fmla="*/ 5359 w 445005"/>
                <a:gd name="connsiteY0" fmla="*/ 631614 h 631614"/>
                <a:gd name="connsiteX1" fmla="*/ 95692 w 445005"/>
                <a:gd name="connsiteY1" fmla="*/ 25750 h 631614"/>
                <a:gd name="connsiteX2" fmla="*/ 291137 w 445005"/>
                <a:gd name="connsiteY2" fmla="*/ 126030 h 631614"/>
                <a:gd name="connsiteX3" fmla="*/ 444886 w 445005"/>
                <a:gd name="connsiteY3" fmla="*/ 255502 h 631614"/>
                <a:gd name="connsiteX4" fmla="*/ 266861 w 445005"/>
                <a:gd name="connsiteY4" fmla="*/ 336423 h 631614"/>
                <a:gd name="connsiteX5" fmla="*/ 17750 w 445005"/>
                <a:gd name="connsiteY5" fmla="*/ 626612 h 631614"/>
                <a:gd name="connsiteX0" fmla="*/ 5359 w 445005"/>
                <a:gd name="connsiteY0" fmla="*/ 637327 h 637327"/>
                <a:gd name="connsiteX1" fmla="*/ 95692 w 445005"/>
                <a:gd name="connsiteY1" fmla="*/ 25113 h 637327"/>
                <a:gd name="connsiteX2" fmla="*/ 291137 w 445005"/>
                <a:gd name="connsiteY2" fmla="*/ 131743 h 637327"/>
                <a:gd name="connsiteX3" fmla="*/ 444886 w 445005"/>
                <a:gd name="connsiteY3" fmla="*/ 261215 h 637327"/>
                <a:gd name="connsiteX4" fmla="*/ 266861 w 445005"/>
                <a:gd name="connsiteY4" fmla="*/ 342136 h 637327"/>
                <a:gd name="connsiteX5" fmla="*/ 17750 w 445005"/>
                <a:gd name="connsiteY5" fmla="*/ 632325 h 637327"/>
                <a:gd name="connsiteX0" fmla="*/ 5736 w 445382"/>
                <a:gd name="connsiteY0" fmla="*/ 613900 h 613900"/>
                <a:gd name="connsiteX1" fmla="*/ 96069 w 445382"/>
                <a:gd name="connsiteY1" fmla="*/ 1686 h 613900"/>
                <a:gd name="connsiteX2" fmla="*/ 291514 w 445382"/>
                <a:gd name="connsiteY2" fmla="*/ 108316 h 613900"/>
                <a:gd name="connsiteX3" fmla="*/ 445263 w 445382"/>
                <a:gd name="connsiteY3" fmla="*/ 237788 h 613900"/>
                <a:gd name="connsiteX4" fmla="*/ 267238 w 445382"/>
                <a:gd name="connsiteY4" fmla="*/ 318709 h 613900"/>
                <a:gd name="connsiteX5" fmla="*/ 18127 w 445382"/>
                <a:gd name="connsiteY5" fmla="*/ 608898 h 613900"/>
                <a:gd name="connsiteX0" fmla="*/ 5736 w 450486"/>
                <a:gd name="connsiteY0" fmla="*/ 613900 h 613900"/>
                <a:gd name="connsiteX1" fmla="*/ 96069 w 450486"/>
                <a:gd name="connsiteY1" fmla="*/ 1686 h 613900"/>
                <a:gd name="connsiteX2" fmla="*/ 291514 w 450486"/>
                <a:gd name="connsiteY2" fmla="*/ 108316 h 613900"/>
                <a:gd name="connsiteX3" fmla="*/ 445263 w 450486"/>
                <a:gd name="connsiteY3" fmla="*/ 237788 h 613900"/>
                <a:gd name="connsiteX4" fmla="*/ 267238 w 450486"/>
                <a:gd name="connsiteY4" fmla="*/ 318709 h 613900"/>
                <a:gd name="connsiteX5" fmla="*/ 18127 w 450486"/>
                <a:gd name="connsiteY5" fmla="*/ 608898 h 613900"/>
                <a:gd name="connsiteX0" fmla="*/ 5736 w 450486"/>
                <a:gd name="connsiteY0" fmla="*/ 613900 h 613900"/>
                <a:gd name="connsiteX1" fmla="*/ 96069 w 450486"/>
                <a:gd name="connsiteY1" fmla="*/ 1686 h 613900"/>
                <a:gd name="connsiteX2" fmla="*/ 291514 w 450486"/>
                <a:gd name="connsiteY2" fmla="*/ 108316 h 613900"/>
                <a:gd name="connsiteX3" fmla="*/ 445263 w 450486"/>
                <a:gd name="connsiteY3" fmla="*/ 237788 h 613900"/>
                <a:gd name="connsiteX4" fmla="*/ 267238 w 450486"/>
                <a:gd name="connsiteY4" fmla="*/ 318709 h 613900"/>
                <a:gd name="connsiteX5" fmla="*/ 18127 w 450486"/>
                <a:gd name="connsiteY5" fmla="*/ 608898 h 613900"/>
                <a:gd name="connsiteX0" fmla="*/ 5736 w 449420"/>
                <a:gd name="connsiteY0" fmla="*/ 613900 h 613900"/>
                <a:gd name="connsiteX1" fmla="*/ 96069 w 449420"/>
                <a:gd name="connsiteY1" fmla="*/ 1686 h 613900"/>
                <a:gd name="connsiteX2" fmla="*/ 291514 w 449420"/>
                <a:gd name="connsiteY2" fmla="*/ 108316 h 613900"/>
                <a:gd name="connsiteX3" fmla="*/ 445263 w 449420"/>
                <a:gd name="connsiteY3" fmla="*/ 237788 h 613900"/>
                <a:gd name="connsiteX4" fmla="*/ 267238 w 449420"/>
                <a:gd name="connsiteY4" fmla="*/ 318709 h 613900"/>
                <a:gd name="connsiteX5" fmla="*/ 18127 w 449420"/>
                <a:gd name="connsiteY5" fmla="*/ 608898 h 613900"/>
                <a:gd name="connsiteX0" fmla="*/ 5736 w 449420"/>
                <a:gd name="connsiteY0" fmla="*/ 613900 h 613900"/>
                <a:gd name="connsiteX1" fmla="*/ 96069 w 449420"/>
                <a:gd name="connsiteY1" fmla="*/ 1686 h 613900"/>
                <a:gd name="connsiteX2" fmla="*/ 291514 w 449420"/>
                <a:gd name="connsiteY2" fmla="*/ 108316 h 613900"/>
                <a:gd name="connsiteX3" fmla="*/ 445263 w 449420"/>
                <a:gd name="connsiteY3" fmla="*/ 237788 h 613900"/>
                <a:gd name="connsiteX4" fmla="*/ 267238 w 449420"/>
                <a:gd name="connsiteY4" fmla="*/ 318709 h 613900"/>
                <a:gd name="connsiteX5" fmla="*/ 18127 w 449420"/>
                <a:gd name="connsiteY5" fmla="*/ 608898 h 613900"/>
                <a:gd name="connsiteX0" fmla="*/ 5736 w 445263"/>
                <a:gd name="connsiteY0" fmla="*/ 613900 h 613900"/>
                <a:gd name="connsiteX1" fmla="*/ 96069 w 445263"/>
                <a:gd name="connsiteY1" fmla="*/ 1686 h 613900"/>
                <a:gd name="connsiteX2" fmla="*/ 291514 w 445263"/>
                <a:gd name="connsiteY2" fmla="*/ 108316 h 613900"/>
                <a:gd name="connsiteX3" fmla="*/ 445263 w 445263"/>
                <a:gd name="connsiteY3" fmla="*/ 237788 h 613900"/>
                <a:gd name="connsiteX4" fmla="*/ 267238 w 445263"/>
                <a:gd name="connsiteY4" fmla="*/ 318709 h 613900"/>
                <a:gd name="connsiteX5" fmla="*/ 18127 w 445263"/>
                <a:gd name="connsiteY5" fmla="*/ 608898 h 613900"/>
                <a:gd name="connsiteX0" fmla="*/ 5418 w 444945"/>
                <a:gd name="connsiteY0" fmla="*/ 639117 h 639117"/>
                <a:gd name="connsiteX1" fmla="*/ 95751 w 444945"/>
                <a:gd name="connsiteY1" fmla="*/ 26903 h 639117"/>
                <a:gd name="connsiteX2" fmla="*/ 297546 w 444945"/>
                <a:gd name="connsiteY2" fmla="*/ 124008 h 639117"/>
                <a:gd name="connsiteX3" fmla="*/ 444945 w 444945"/>
                <a:gd name="connsiteY3" fmla="*/ 263005 h 639117"/>
                <a:gd name="connsiteX4" fmla="*/ 266920 w 444945"/>
                <a:gd name="connsiteY4" fmla="*/ 343926 h 639117"/>
                <a:gd name="connsiteX5" fmla="*/ 17809 w 444945"/>
                <a:gd name="connsiteY5" fmla="*/ 634115 h 639117"/>
                <a:gd name="connsiteX0" fmla="*/ 5418 w 444945"/>
                <a:gd name="connsiteY0" fmla="*/ 639117 h 639117"/>
                <a:gd name="connsiteX1" fmla="*/ 95751 w 444945"/>
                <a:gd name="connsiteY1" fmla="*/ 26903 h 639117"/>
                <a:gd name="connsiteX2" fmla="*/ 297546 w 444945"/>
                <a:gd name="connsiteY2" fmla="*/ 124008 h 639117"/>
                <a:gd name="connsiteX3" fmla="*/ 444945 w 444945"/>
                <a:gd name="connsiteY3" fmla="*/ 263005 h 639117"/>
                <a:gd name="connsiteX4" fmla="*/ 228820 w 444945"/>
                <a:gd name="connsiteY4" fmla="*/ 385201 h 639117"/>
                <a:gd name="connsiteX5" fmla="*/ 17809 w 444945"/>
                <a:gd name="connsiteY5" fmla="*/ 634115 h 639117"/>
                <a:gd name="connsiteX0" fmla="*/ 5418 w 444945"/>
                <a:gd name="connsiteY0" fmla="*/ 639117 h 639117"/>
                <a:gd name="connsiteX1" fmla="*/ 95751 w 444945"/>
                <a:gd name="connsiteY1" fmla="*/ 26903 h 639117"/>
                <a:gd name="connsiteX2" fmla="*/ 297546 w 444945"/>
                <a:gd name="connsiteY2" fmla="*/ 124008 h 639117"/>
                <a:gd name="connsiteX3" fmla="*/ 444945 w 444945"/>
                <a:gd name="connsiteY3" fmla="*/ 263005 h 639117"/>
                <a:gd name="connsiteX4" fmla="*/ 222470 w 444945"/>
                <a:gd name="connsiteY4" fmla="*/ 397901 h 639117"/>
                <a:gd name="connsiteX5" fmla="*/ 17809 w 444945"/>
                <a:gd name="connsiteY5" fmla="*/ 634115 h 639117"/>
                <a:gd name="connsiteX0" fmla="*/ 5418 w 444945"/>
                <a:gd name="connsiteY0" fmla="*/ 639117 h 639117"/>
                <a:gd name="connsiteX1" fmla="*/ 95751 w 444945"/>
                <a:gd name="connsiteY1" fmla="*/ 26903 h 639117"/>
                <a:gd name="connsiteX2" fmla="*/ 297546 w 444945"/>
                <a:gd name="connsiteY2" fmla="*/ 124008 h 639117"/>
                <a:gd name="connsiteX3" fmla="*/ 444945 w 444945"/>
                <a:gd name="connsiteY3" fmla="*/ 263005 h 639117"/>
                <a:gd name="connsiteX4" fmla="*/ 222470 w 444945"/>
                <a:gd name="connsiteY4" fmla="*/ 397901 h 639117"/>
                <a:gd name="connsiteX5" fmla="*/ 17809 w 444945"/>
                <a:gd name="connsiteY5" fmla="*/ 634115 h 639117"/>
                <a:gd name="connsiteX0" fmla="*/ 5418 w 444945"/>
                <a:gd name="connsiteY0" fmla="*/ 618941 h 618941"/>
                <a:gd name="connsiteX1" fmla="*/ 95751 w 444945"/>
                <a:gd name="connsiteY1" fmla="*/ 6727 h 618941"/>
                <a:gd name="connsiteX2" fmla="*/ 297546 w 444945"/>
                <a:gd name="connsiteY2" fmla="*/ 103832 h 618941"/>
                <a:gd name="connsiteX3" fmla="*/ 444945 w 444945"/>
                <a:gd name="connsiteY3" fmla="*/ 242829 h 618941"/>
                <a:gd name="connsiteX4" fmla="*/ 222470 w 444945"/>
                <a:gd name="connsiteY4" fmla="*/ 377725 h 618941"/>
                <a:gd name="connsiteX5" fmla="*/ 17809 w 444945"/>
                <a:gd name="connsiteY5" fmla="*/ 613939 h 618941"/>
                <a:gd name="connsiteX0" fmla="*/ 5418 w 444945"/>
                <a:gd name="connsiteY0" fmla="*/ 620252 h 620252"/>
                <a:gd name="connsiteX1" fmla="*/ 95751 w 444945"/>
                <a:gd name="connsiteY1" fmla="*/ 8038 h 620252"/>
                <a:gd name="connsiteX2" fmla="*/ 288021 w 444945"/>
                <a:gd name="connsiteY2" fmla="*/ 86093 h 620252"/>
                <a:gd name="connsiteX3" fmla="*/ 444945 w 444945"/>
                <a:gd name="connsiteY3" fmla="*/ 244140 h 620252"/>
                <a:gd name="connsiteX4" fmla="*/ 222470 w 444945"/>
                <a:gd name="connsiteY4" fmla="*/ 379036 h 620252"/>
                <a:gd name="connsiteX5" fmla="*/ 17809 w 444945"/>
                <a:gd name="connsiteY5" fmla="*/ 615250 h 620252"/>
                <a:gd name="connsiteX0" fmla="*/ 5418 w 444945"/>
                <a:gd name="connsiteY0" fmla="*/ 620252 h 620252"/>
                <a:gd name="connsiteX1" fmla="*/ 95751 w 444945"/>
                <a:gd name="connsiteY1" fmla="*/ 8038 h 620252"/>
                <a:gd name="connsiteX2" fmla="*/ 288021 w 444945"/>
                <a:gd name="connsiteY2" fmla="*/ 86093 h 620252"/>
                <a:gd name="connsiteX3" fmla="*/ 444945 w 444945"/>
                <a:gd name="connsiteY3" fmla="*/ 244140 h 620252"/>
                <a:gd name="connsiteX4" fmla="*/ 222470 w 444945"/>
                <a:gd name="connsiteY4" fmla="*/ 393323 h 620252"/>
                <a:gd name="connsiteX5" fmla="*/ 17809 w 444945"/>
                <a:gd name="connsiteY5" fmla="*/ 615250 h 620252"/>
                <a:gd name="connsiteX0" fmla="*/ 5418 w 444945"/>
                <a:gd name="connsiteY0" fmla="*/ 620252 h 620252"/>
                <a:gd name="connsiteX1" fmla="*/ 95751 w 444945"/>
                <a:gd name="connsiteY1" fmla="*/ 8038 h 620252"/>
                <a:gd name="connsiteX2" fmla="*/ 288021 w 444945"/>
                <a:gd name="connsiteY2" fmla="*/ 86093 h 620252"/>
                <a:gd name="connsiteX3" fmla="*/ 444945 w 444945"/>
                <a:gd name="connsiteY3" fmla="*/ 244140 h 620252"/>
                <a:gd name="connsiteX4" fmla="*/ 234376 w 444945"/>
                <a:gd name="connsiteY4" fmla="*/ 390942 h 620252"/>
                <a:gd name="connsiteX5" fmla="*/ 17809 w 444945"/>
                <a:gd name="connsiteY5" fmla="*/ 615250 h 620252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41118 w 451687"/>
                <a:gd name="connsiteY4" fmla="*/ 390942 h 667877"/>
                <a:gd name="connsiteX5" fmla="*/ 24551 w 451687"/>
                <a:gd name="connsiteY5" fmla="*/ 615250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41118 w 451687"/>
                <a:gd name="connsiteY4" fmla="*/ 390942 h 667877"/>
                <a:gd name="connsiteX5" fmla="*/ 738 w 451687"/>
                <a:gd name="connsiteY5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53024 w 451687"/>
                <a:gd name="connsiteY4" fmla="*/ 390942 h 667877"/>
                <a:gd name="connsiteX5" fmla="*/ 738 w 451687"/>
                <a:gd name="connsiteY5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53024 w 451687"/>
                <a:gd name="connsiteY4" fmla="*/ 390942 h 667877"/>
                <a:gd name="connsiteX5" fmla="*/ 738 w 451687"/>
                <a:gd name="connsiteY5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53024 w 451687"/>
                <a:gd name="connsiteY4" fmla="*/ 390942 h 667877"/>
                <a:gd name="connsiteX5" fmla="*/ 235415 w 451687"/>
                <a:gd name="connsiteY5" fmla="*/ 406003 h 667877"/>
                <a:gd name="connsiteX6" fmla="*/ 738 w 451687"/>
                <a:gd name="connsiteY6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53024 w 451687"/>
                <a:gd name="connsiteY4" fmla="*/ 390942 h 667877"/>
                <a:gd name="connsiteX5" fmla="*/ 235415 w 451687"/>
                <a:gd name="connsiteY5" fmla="*/ 406003 h 667877"/>
                <a:gd name="connsiteX6" fmla="*/ 738 w 451687"/>
                <a:gd name="connsiteY6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53024 w 451687"/>
                <a:gd name="connsiteY4" fmla="*/ 390942 h 667877"/>
                <a:gd name="connsiteX5" fmla="*/ 235415 w 451687"/>
                <a:gd name="connsiteY5" fmla="*/ 406003 h 667877"/>
                <a:gd name="connsiteX6" fmla="*/ 738 w 451687"/>
                <a:gd name="connsiteY6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67312 w 451687"/>
                <a:gd name="connsiteY4" fmla="*/ 367129 h 667877"/>
                <a:gd name="connsiteX5" fmla="*/ 235415 w 451687"/>
                <a:gd name="connsiteY5" fmla="*/ 406003 h 667877"/>
                <a:gd name="connsiteX6" fmla="*/ 738 w 451687"/>
                <a:gd name="connsiteY6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35415 w 451687"/>
                <a:gd name="connsiteY4" fmla="*/ 406003 h 667877"/>
                <a:gd name="connsiteX5" fmla="*/ 738 w 451687"/>
                <a:gd name="connsiteY5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61609 w 451687"/>
                <a:gd name="connsiteY4" fmla="*/ 372665 h 667877"/>
                <a:gd name="connsiteX5" fmla="*/ 738 w 451687"/>
                <a:gd name="connsiteY5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166359 w 451687"/>
                <a:gd name="connsiteY4" fmla="*/ 441721 h 667877"/>
                <a:gd name="connsiteX5" fmla="*/ 738 w 451687"/>
                <a:gd name="connsiteY5" fmla="*/ 660494 h 667877"/>
                <a:gd name="connsiteX0" fmla="*/ 5016 w 451691"/>
                <a:gd name="connsiteY0" fmla="*/ 667877 h 667877"/>
                <a:gd name="connsiteX1" fmla="*/ 102493 w 451691"/>
                <a:gd name="connsiteY1" fmla="*/ 8038 h 667877"/>
                <a:gd name="connsiteX2" fmla="*/ 294763 w 451691"/>
                <a:gd name="connsiteY2" fmla="*/ 86093 h 667877"/>
                <a:gd name="connsiteX3" fmla="*/ 451687 w 451691"/>
                <a:gd name="connsiteY3" fmla="*/ 244140 h 667877"/>
                <a:gd name="connsiteX4" fmla="*/ 299709 w 451691"/>
                <a:gd name="connsiteY4" fmla="*/ 351235 h 667877"/>
                <a:gd name="connsiteX5" fmla="*/ 166359 w 451691"/>
                <a:gd name="connsiteY5" fmla="*/ 441721 h 667877"/>
                <a:gd name="connsiteX6" fmla="*/ 738 w 451691"/>
                <a:gd name="connsiteY6" fmla="*/ 660494 h 667877"/>
                <a:gd name="connsiteX0" fmla="*/ 5016 w 451692"/>
                <a:gd name="connsiteY0" fmla="*/ 667877 h 667877"/>
                <a:gd name="connsiteX1" fmla="*/ 102493 w 451692"/>
                <a:gd name="connsiteY1" fmla="*/ 8038 h 667877"/>
                <a:gd name="connsiteX2" fmla="*/ 294763 w 451692"/>
                <a:gd name="connsiteY2" fmla="*/ 86093 h 667877"/>
                <a:gd name="connsiteX3" fmla="*/ 451687 w 451692"/>
                <a:gd name="connsiteY3" fmla="*/ 244140 h 667877"/>
                <a:gd name="connsiteX4" fmla="*/ 304472 w 451692"/>
                <a:gd name="connsiteY4" fmla="*/ 325041 h 667877"/>
                <a:gd name="connsiteX5" fmla="*/ 166359 w 451692"/>
                <a:gd name="connsiteY5" fmla="*/ 441721 h 667877"/>
                <a:gd name="connsiteX6" fmla="*/ 738 w 451692"/>
                <a:gd name="connsiteY6" fmla="*/ 660494 h 667877"/>
                <a:gd name="connsiteX0" fmla="*/ 5016 w 451692"/>
                <a:gd name="connsiteY0" fmla="*/ 667877 h 667877"/>
                <a:gd name="connsiteX1" fmla="*/ 102493 w 451692"/>
                <a:gd name="connsiteY1" fmla="*/ 8038 h 667877"/>
                <a:gd name="connsiteX2" fmla="*/ 294763 w 451692"/>
                <a:gd name="connsiteY2" fmla="*/ 86093 h 667877"/>
                <a:gd name="connsiteX3" fmla="*/ 451687 w 451692"/>
                <a:gd name="connsiteY3" fmla="*/ 244140 h 667877"/>
                <a:gd name="connsiteX4" fmla="*/ 304472 w 451692"/>
                <a:gd name="connsiteY4" fmla="*/ 325041 h 667877"/>
                <a:gd name="connsiteX5" fmla="*/ 178266 w 451692"/>
                <a:gd name="connsiteY5" fmla="*/ 446484 h 667877"/>
                <a:gd name="connsiteX6" fmla="*/ 738 w 451692"/>
                <a:gd name="connsiteY6" fmla="*/ 660494 h 667877"/>
                <a:gd name="connsiteX0" fmla="*/ 5016 w 451693"/>
                <a:gd name="connsiteY0" fmla="*/ 667877 h 667877"/>
                <a:gd name="connsiteX1" fmla="*/ 102493 w 451693"/>
                <a:gd name="connsiteY1" fmla="*/ 8038 h 667877"/>
                <a:gd name="connsiteX2" fmla="*/ 294763 w 451693"/>
                <a:gd name="connsiteY2" fmla="*/ 86093 h 667877"/>
                <a:gd name="connsiteX3" fmla="*/ 451687 w 451693"/>
                <a:gd name="connsiteY3" fmla="*/ 244140 h 667877"/>
                <a:gd name="connsiteX4" fmla="*/ 321141 w 451693"/>
                <a:gd name="connsiteY4" fmla="*/ 325041 h 667877"/>
                <a:gd name="connsiteX5" fmla="*/ 178266 w 451693"/>
                <a:gd name="connsiteY5" fmla="*/ 446484 h 667877"/>
                <a:gd name="connsiteX6" fmla="*/ 738 w 451693"/>
                <a:gd name="connsiteY6" fmla="*/ 660494 h 667877"/>
                <a:gd name="connsiteX0" fmla="*/ 5016 w 451693"/>
                <a:gd name="connsiteY0" fmla="*/ 667877 h 667877"/>
                <a:gd name="connsiteX1" fmla="*/ 102493 w 451693"/>
                <a:gd name="connsiteY1" fmla="*/ 8038 h 667877"/>
                <a:gd name="connsiteX2" fmla="*/ 294763 w 451693"/>
                <a:gd name="connsiteY2" fmla="*/ 86093 h 667877"/>
                <a:gd name="connsiteX3" fmla="*/ 451687 w 451693"/>
                <a:gd name="connsiteY3" fmla="*/ 244140 h 667877"/>
                <a:gd name="connsiteX4" fmla="*/ 321141 w 451693"/>
                <a:gd name="connsiteY4" fmla="*/ 325041 h 667877"/>
                <a:gd name="connsiteX5" fmla="*/ 147309 w 451693"/>
                <a:gd name="connsiteY5" fmla="*/ 494109 h 667877"/>
                <a:gd name="connsiteX6" fmla="*/ 738 w 451693"/>
                <a:gd name="connsiteY6" fmla="*/ 660494 h 667877"/>
                <a:gd name="connsiteX0" fmla="*/ 5016 w 451691"/>
                <a:gd name="connsiteY0" fmla="*/ 667877 h 667877"/>
                <a:gd name="connsiteX1" fmla="*/ 102493 w 451691"/>
                <a:gd name="connsiteY1" fmla="*/ 8038 h 667877"/>
                <a:gd name="connsiteX2" fmla="*/ 294763 w 451691"/>
                <a:gd name="connsiteY2" fmla="*/ 86093 h 667877"/>
                <a:gd name="connsiteX3" fmla="*/ 451687 w 451691"/>
                <a:gd name="connsiteY3" fmla="*/ 244140 h 667877"/>
                <a:gd name="connsiteX4" fmla="*/ 285422 w 451691"/>
                <a:gd name="connsiteY4" fmla="*/ 344091 h 667877"/>
                <a:gd name="connsiteX5" fmla="*/ 147309 w 451691"/>
                <a:gd name="connsiteY5" fmla="*/ 494109 h 667877"/>
                <a:gd name="connsiteX6" fmla="*/ 738 w 451691"/>
                <a:gd name="connsiteY6" fmla="*/ 660494 h 667877"/>
                <a:gd name="connsiteX0" fmla="*/ 5016 w 451691"/>
                <a:gd name="connsiteY0" fmla="*/ 667877 h 667877"/>
                <a:gd name="connsiteX1" fmla="*/ 102493 w 451691"/>
                <a:gd name="connsiteY1" fmla="*/ 8038 h 667877"/>
                <a:gd name="connsiteX2" fmla="*/ 294763 w 451691"/>
                <a:gd name="connsiteY2" fmla="*/ 86093 h 667877"/>
                <a:gd name="connsiteX3" fmla="*/ 451687 w 451691"/>
                <a:gd name="connsiteY3" fmla="*/ 244140 h 667877"/>
                <a:gd name="connsiteX4" fmla="*/ 297328 w 451691"/>
                <a:gd name="connsiteY4" fmla="*/ 336947 h 667877"/>
                <a:gd name="connsiteX5" fmla="*/ 147309 w 451691"/>
                <a:gd name="connsiteY5" fmla="*/ 494109 h 667877"/>
                <a:gd name="connsiteX6" fmla="*/ 738 w 451691"/>
                <a:gd name="connsiteY6" fmla="*/ 660494 h 667877"/>
                <a:gd name="connsiteX0" fmla="*/ 5016 w 451693"/>
                <a:gd name="connsiteY0" fmla="*/ 667877 h 667877"/>
                <a:gd name="connsiteX1" fmla="*/ 102493 w 451693"/>
                <a:gd name="connsiteY1" fmla="*/ 8038 h 667877"/>
                <a:gd name="connsiteX2" fmla="*/ 294763 w 451693"/>
                <a:gd name="connsiteY2" fmla="*/ 86093 h 667877"/>
                <a:gd name="connsiteX3" fmla="*/ 451687 w 451693"/>
                <a:gd name="connsiteY3" fmla="*/ 244140 h 667877"/>
                <a:gd name="connsiteX4" fmla="*/ 297328 w 451693"/>
                <a:gd name="connsiteY4" fmla="*/ 336947 h 667877"/>
                <a:gd name="connsiteX5" fmla="*/ 147309 w 451693"/>
                <a:gd name="connsiteY5" fmla="*/ 494109 h 667877"/>
                <a:gd name="connsiteX6" fmla="*/ 738 w 451693"/>
                <a:gd name="connsiteY6" fmla="*/ 660494 h 667877"/>
                <a:gd name="connsiteX0" fmla="*/ 5016 w 451693"/>
                <a:gd name="connsiteY0" fmla="*/ 667877 h 667877"/>
                <a:gd name="connsiteX1" fmla="*/ 102493 w 451693"/>
                <a:gd name="connsiteY1" fmla="*/ 8038 h 667877"/>
                <a:gd name="connsiteX2" fmla="*/ 294763 w 451693"/>
                <a:gd name="connsiteY2" fmla="*/ 86093 h 667877"/>
                <a:gd name="connsiteX3" fmla="*/ 451687 w 451693"/>
                <a:gd name="connsiteY3" fmla="*/ 244140 h 667877"/>
                <a:gd name="connsiteX4" fmla="*/ 297328 w 451693"/>
                <a:gd name="connsiteY4" fmla="*/ 336947 h 667877"/>
                <a:gd name="connsiteX5" fmla="*/ 147309 w 451693"/>
                <a:gd name="connsiteY5" fmla="*/ 494109 h 667877"/>
                <a:gd name="connsiteX6" fmla="*/ 738 w 451693"/>
                <a:gd name="connsiteY6" fmla="*/ 660494 h 667877"/>
                <a:gd name="connsiteX0" fmla="*/ 5016 w 451693"/>
                <a:gd name="connsiteY0" fmla="*/ 667877 h 667877"/>
                <a:gd name="connsiteX1" fmla="*/ 102493 w 451693"/>
                <a:gd name="connsiteY1" fmla="*/ 8038 h 667877"/>
                <a:gd name="connsiteX2" fmla="*/ 294763 w 451693"/>
                <a:gd name="connsiteY2" fmla="*/ 86093 h 667877"/>
                <a:gd name="connsiteX3" fmla="*/ 451687 w 451693"/>
                <a:gd name="connsiteY3" fmla="*/ 244140 h 667877"/>
                <a:gd name="connsiteX4" fmla="*/ 297328 w 451693"/>
                <a:gd name="connsiteY4" fmla="*/ 336947 h 667877"/>
                <a:gd name="connsiteX5" fmla="*/ 152072 w 451693"/>
                <a:gd name="connsiteY5" fmla="*/ 470296 h 667877"/>
                <a:gd name="connsiteX6" fmla="*/ 738 w 451693"/>
                <a:gd name="connsiteY6" fmla="*/ 660494 h 66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1693" h="667877">
                  <a:moveTo>
                    <a:pt x="5016" y="667877"/>
                  </a:moveTo>
                  <a:cubicBezTo>
                    <a:pt x="-19935" y="464227"/>
                    <a:pt x="53805" y="93889"/>
                    <a:pt x="102493" y="8038"/>
                  </a:cubicBezTo>
                  <a:cubicBezTo>
                    <a:pt x="176581" y="-23838"/>
                    <a:pt x="236564" y="46743"/>
                    <a:pt x="294763" y="86093"/>
                  </a:cubicBezTo>
                  <a:cubicBezTo>
                    <a:pt x="352962" y="125443"/>
                    <a:pt x="450863" y="199950"/>
                    <a:pt x="451687" y="244140"/>
                  </a:cubicBezTo>
                  <a:cubicBezTo>
                    <a:pt x="452511" y="288330"/>
                    <a:pt x="375839" y="284967"/>
                    <a:pt x="297328" y="336947"/>
                  </a:cubicBezTo>
                  <a:cubicBezTo>
                    <a:pt x="209291" y="403214"/>
                    <a:pt x="201901" y="418753"/>
                    <a:pt x="152072" y="470296"/>
                  </a:cubicBezTo>
                  <a:cubicBezTo>
                    <a:pt x="110024" y="515221"/>
                    <a:pt x="41438" y="616888"/>
                    <a:pt x="738" y="660494"/>
                  </a:cubicBezTo>
                </a:path>
              </a:pathLst>
            </a:custGeom>
            <a:gradFill>
              <a:gsLst>
                <a:gs pos="0">
                  <a:schemeClr val="accent2"/>
                </a:gs>
                <a:gs pos="49000">
                  <a:schemeClr val="accent2">
                    <a:lumMod val="20000"/>
                    <a:lumOff val="80000"/>
                  </a:schemeClr>
                </a:gs>
                <a:gs pos="38000">
                  <a:schemeClr val="accent2">
                    <a:lumMod val="20000"/>
                    <a:lumOff val="80000"/>
                  </a:schemeClr>
                </a:gs>
                <a:gs pos="84000">
                  <a:schemeClr val="accent2">
                    <a:lumMod val="60000"/>
                    <a:lumOff val="40000"/>
                  </a:schemeClr>
                </a:gs>
              </a:gsLst>
              <a:lin ang="7320000" scaled="0"/>
            </a:gradFill>
            <a:ln w="19050">
              <a:noFill/>
            </a:ln>
            <a:effectLst>
              <a:glow rad="127000">
                <a:schemeClr val="accent2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40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" name="Freeform 111"/>
            <p:cNvSpPr/>
            <p:nvPr/>
          </p:nvSpPr>
          <p:spPr>
            <a:xfrm rot="11352571">
              <a:off x="-703032" y="3472183"/>
              <a:ext cx="338043" cy="499835"/>
            </a:xfrm>
            <a:custGeom>
              <a:avLst/>
              <a:gdLst>
                <a:gd name="connsiteX0" fmla="*/ 30506 w 435241"/>
                <a:gd name="connsiteY0" fmla="*/ 486690 h 640438"/>
                <a:gd name="connsiteX1" fmla="*/ 22414 w 435241"/>
                <a:gd name="connsiteY1" fmla="*/ 17351 h 640438"/>
                <a:gd name="connsiteX2" fmla="*/ 281359 w 435241"/>
                <a:gd name="connsiteY2" fmla="*/ 114456 h 640438"/>
                <a:gd name="connsiteX3" fmla="*/ 435108 w 435241"/>
                <a:gd name="connsiteY3" fmla="*/ 243928 h 640438"/>
                <a:gd name="connsiteX4" fmla="*/ 257083 w 435241"/>
                <a:gd name="connsiteY4" fmla="*/ 324849 h 640438"/>
                <a:gd name="connsiteX5" fmla="*/ 14322 w 435241"/>
                <a:gd name="connsiteY5" fmla="*/ 640438 h 640438"/>
                <a:gd name="connsiteX0" fmla="*/ 15059 w 454719"/>
                <a:gd name="connsiteY0" fmla="*/ 628770 h 649168"/>
                <a:gd name="connsiteX1" fmla="*/ 41892 w 454719"/>
                <a:gd name="connsiteY1" fmla="*/ 26081 h 649168"/>
                <a:gd name="connsiteX2" fmla="*/ 300837 w 454719"/>
                <a:gd name="connsiteY2" fmla="*/ 123186 h 649168"/>
                <a:gd name="connsiteX3" fmla="*/ 454586 w 454719"/>
                <a:gd name="connsiteY3" fmla="*/ 252658 h 649168"/>
                <a:gd name="connsiteX4" fmla="*/ 276561 w 454719"/>
                <a:gd name="connsiteY4" fmla="*/ 333579 h 649168"/>
                <a:gd name="connsiteX5" fmla="*/ 33800 w 454719"/>
                <a:gd name="connsiteY5" fmla="*/ 649168 h 649168"/>
                <a:gd name="connsiteX0" fmla="*/ 15059 w 454719"/>
                <a:gd name="connsiteY0" fmla="*/ 628770 h 628770"/>
                <a:gd name="connsiteX1" fmla="*/ 41892 w 454719"/>
                <a:gd name="connsiteY1" fmla="*/ 26081 h 628770"/>
                <a:gd name="connsiteX2" fmla="*/ 300837 w 454719"/>
                <a:gd name="connsiteY2" fmla="*/ 123186 h 628770"/>
                <a:gd name="connsiteX3" fmla="*/ 454586 w 454719"/>
                <a:gd name="connsiteY3" fmla="*/ 252658 h 628770"/>
                <a:gd name="connsiteX4" fmla="*/ 276561 w 454719"/>
                <a:gd name="connsiteY4" fmla="*/ 333579 h 628770"/>
                <a:gd name="connsiteX5" fmla="*/ 27450 w 454719"/>
                <a:gd name="connsiteY5" fmla="*/ 623768 h 628770"/>
                <a:gd name="connsiteX0" fmla="*/ 5359 w 445005"/>
                <a:gd name="connsiteY0" fmla="*/ 631614 h 631614"/>
                <a:gd name="connsiteX1" fmla="*/ 95692 w 445005"/>
                <a:gd name="connsiteY1" fmla="*/ 25750 h 631614"/>
                <a:gd name="connsiteX2" fmla="*/ 291137 w 445005"/>
                <a:gd name="connsiteY2" fmla="*/ 126030 h 631614"/>
                <a:gd name="connsiteX3" fmla="*/ 444886 w 445005"/>
                <a:gd name="connsiteY3" fmla="*/ 255502 h 631614"/>
                <a:gd name="connsiteX4" fmla="*/ 266861 w 445005"/>
                <a:gd name="connsiteY4" fmla="*/ 336423 h 631614"/>
                <a:gd name="connsiteX5" fmla="*/ 17750 w 445005"/>
                <a:gd name="connsiteY5" fmla="*/ 626612 h 631614"/>
                <a:gd name="connsiteX0" fmla="*/ 5359 w 445005"/>
                <a:gd name="connsiteY0" fmla="*/ 637327 h 637327"/>
                <a:gd name="connsiteX1" fmla="*/ 95692 w 445005"/>
                <a:gd name="connsiteY1" fmla="*/ 25113 h 637327"/>
                <a:gd name="connsiteX2" fmla="*/ 291137 w 445005"/>
                <a:gd name="connsiteY2" fmla="*/ 131743 h 637327"/>
                <a:gd name="connsiteX3" fmla="*/ 444886 w 445005"/>
                <a:gd name="connsiteY3" fmla="*/ 261215 h 637327"/>
                <a:gd name="connsiteX4" fmla="*/ 266861 w 445005"/>
                <a:gd name="connsiteY4" fmla="*/ 342136 h 637327"/>
                <a:gd name="connsiteX5" fmla="*/ 17750 w 445005"/>
                <a:gd name="connsiteY5" fmla="*/ 632325 h 637327"/>
                <a:gd name="connsiteX0" fmla="*/ 5736 w 445382"/>
                <a:gd name="connsiteY0" fmla="*/ 613900 h 613900"/>
                <a:gd name="connsiteX1" fmla="*/ 96069 w 445382"/>
                <a:gd name="connsiteY1" fmla="*/ 1686 h 613900"/>
                <a:gd name="connsiteX2" fmla="*/ 291514 w 445382"/>
                <a:gd name="connsiteY2" fmla="*/ 108316 h 613900"/>
                <a:gd name="connsiteX3" fmla="*/ 445263 w 445382"/>
                <a:gd name="connsiteY3" fmla="*/ 237788 h 613900"/>
                <a:gd name="connsiteX4" fmla="*/ 267238 w 445382"/>
                <a:gd name="connsiteY4" fmla="*/ 318709 h 613900"/>
                <a:gd name="connsiteX5" fmla="*/ 18127 w 445382"/>
                <a:gd name="connsiteY5" fmla="*/ 608898 h 613900"/>
                <a:gd name="connsiteX0" fmla="*/ 5736 w 450486"/>
                <a:gd name="connsiteY0" fmla="*/ 613900 h 613900"/>
                <a:gd name="connsiteX1" fmla="*/ 96069 w 450486"/>
                <a:gd name="connsiteY1" fmla="*/ 1686 h 613900"/>
                <a:gd name="connsiteX2" fmla="*/ 291514 w 450486"/>
                <a:gd name="connsiteY2" fmla="*/ 108316 h 613900"/>
                <a:gd name="connsiteX3" fmla="*/ 445263 w 450486"/>
                <a:gd name="connsiteY3" fmla="*/ 237788 h 613900"/>
                <a:gd name="connsiteX4" fmla="*/ 267238 w 450486"/>
                <a:gd name="connsiteY4" fmla="*/ 318709 h 613900"/>
                <a:gd name="connsiteX5" fmla="*/ 18127 w 450486"/>
                <a:gd name="connsiteY5" fmla="*/ 608898 h 613900"/>
                <a:gd name="connsiteX0" fmla="*/ 5736 w 450486"/>
                <a:gd name="connsiteY0" fmla="*/ 613900 h 613900"/>
                <a:gd name="connsiteX1" fmla="*/ 96069 w 450486"/>
                <a:gd name="connsiteY1" fmla="*/ 1686 h 613900"/>
                <a:gd name="connsiteX2" fmla="*/ 291514 w 450486"/>
                <a:gd name="connsiteY2" fmla="*/ 108316 h 613900"/>
                <a:gd name="connsiteX3" fmla="*/ 445263 w 450486"/>
                <a:gd name="connsiteY3" fmla="*/ 237788 h 613900"/>
                <a:gd name="connsiteX4" fmla="*/ 267238 w 450486"/>
                <a:gd name="connsiteY4" fmla="*/ 318709 h 613900"/>
                <a:gd name="connsiteX5" fmla="*/ 18127 w 450486"/>
                <a:gd name="connsiteY5" fmla="*/ 608898 h 613900"/>
                <a:gd name="connsiteX0" fmla="*/ 5736 w 449420"/>
                <a:gd name="connsiteY0" fmla="*/ 613900 h 613900"/>
                <a:gd name="connsiteX1" fmla="*/ 96069 w 449420"/>
                <a:gd name="connsiteY1" fmla="*/ 1686 h 613900"/>
                <a:gd name="connsiteX2" fmla="*/ 291514 w 449420"/>
                <a:gd name="connsiteY2" fmla="*/ 108316 h 613900"/>
                <a:gd name="connsiteX3" fmla="*/ 445263 w 449420"/>
                <a:gd name="connsiteY3" fmla="*/ 237788 h 613900"/>
                <a:gd name="connsiteX4" fmla="*/ 267238 w 449420"/>
                <a:gd name="connsiteY4" fmla="*/ 318709 h 613900"/>
                <a:gd name="connsiteX5" fmla="*/ 18127 w 449420"/>
                <a:gd name="connsiteY5" fmla="*/ 608898 h 613900"/>
                <a:gd name="connsiteX0" fmla="*/ 5736 w 449420"/>
                <a:gd name="connsiteY0" fmla="*/ 613900 h 613900"/>
                <a:gd name="connsiteX1" fmla="*/ 96069 w 449420"/>
                <a:gd name="connsiteY1" fmla="*/ 1686 h 613900"/>
                <a:gd name="connsiteX2" fmla="*/ 291514 w 449420"/>
                <a:gd name="connsiteY2" fmla="*/ 108316 h 613900"/>
                <a:gd name="connsiteX3" fmla="*/ 445263 w 449420"/>
                <a:gd name="connsiteY3" fmla="*/ 237788 h 613900"/>
                <a:gd name="connsiteX4" fmla="*/ 267238 w 449420"/>
                <a:gd name="connsiteY4" fmla="*/ 318709 h 613900"/>
                <a:gd name="connsiteX5" fmla="*/ 18127 w 449420"/>
                <a:gd name="connsiteY5" fmla="*/ 608898 h 613900"/>
                <a:gd name="connsiteX0" fmla="*/ 5736 w 445263"/>
                <a:gd name="connsiteY0" fmla="*/ 613900 h 613900"/>
                <a:gd name="connsiteX1" fmla="*/ 96069 w 445263"/>
                <a:gd name="connsiteY1" fmla="*/ 1686 h 613900"/>
                <a:gd name="connsiteX2" fmla="*/ 291514 w 445263"/>
                <a:gd name="connsiteY2" fmla="*/ 108316 h 613900"/>
                <a:gd name="connsiteX3" fmla="*/ 445263 w 445263"/>
                <a:gd name="connsiteY3" fmla="*/ 237788 h 613900"/>
                <a:gd name="connsiteX4" fmla="*/ 267238 w 445263"/>
                <a:gd name="connsiteY4" fmla="*/ 318709 h 613900"/>
                <a:gd name="connsiteX5" fmla="*/ 18127 w 445263"/>
                <a:gd name="connsiteY5" fmla="*/ 608898 h 613900"/>
                <a:gd name="connsiteX0" fmla="*/ 5418 w 444945"/>
                <a:gd name="connsiteY0" fmla="*/ 639117 h 639117"/>
                <a:gd name="connsiteX1" fmla="*/ 95751 w 444945"/>
                <a:gd name="connsiteY1" fmla="*/ 26903 h 639117"/>
                <a:gd name="connsiteX2" fmla="*/ 297546 w 444945"/>
                <a:gd name="connsiteY2" fmla="*/ 124008 h 639117"/>
                <a:gd name="connsiteX3" fmla="*/ 444945 w 444945"/>
                <a:gd name="connsiteY3" fmla="*/ 263005 h 639117"/>
                <a:gd name="connsiteX4" fmla="*/ 266920 w 444945"/>
                <a:gd name="connsiteY4" fmla="*/ 343926 h 639117"/>
                <a:gd name="connsiteX5" fmla="*/ 17809 w 444945"/>
                <a:gd name="connsiteY5" fmla="*/ 634115 h 639117"/>
                <a:gd name="connsiteX0" fmla="*/ 5418 w 444945"/>
                <a:gd name="connsiteY0" fmla="*/ 639117 h 639117"/>
                <a:gd name="connsiteX1" fmla="*/ 95751 w 444945"/>
                <a:gd name="connsiteY1" fmla="*/ 26903 h 639117"/>
                <a:gd name="connsiteX2" fmla="*/ 297546 w 444945"/>
                <a:gd name="connsiteY2" fmla="*/ 124008 h 639117"/>
                <a:gd name="connsiteX3" fmla="*/ 444945 w 444945"/>
                <a:gd name="connsiteY3" fmla="*/ 263005 h 639117"/>
                <a:gd name="connsiteX4" fmla="*/ 228820 w 444945"/>
                <a:gd name="connsiteY4" fmla="*/ 385201 h 639117"/>
                <a:gd name="connsiteX5" fmla="*/ 17809 w 444945"/>
                <a:gd name="connsiteY5" fmla="*/ 634115 h 639117"/>
                <a:gd name="connsiteX0" fmla="*/ 5418 w 444945"/>
                <a:gd name="connsiteY0" fmla="*/ 639117 h 639117"/>
                <a:gd name="connsiteX1" fmla="*/ 95751 w 444945"/>
                <a:gd name="connsiteY1" fmla="*/ 26903 h 639117"/>
                <a:gd name="connsiteX2" fmla="*/ 297546 w 444945"/>
                <a:gd name="connsiteY2" fmla="*/ 124008 h 639117"/>
                <a:gd name="connsiteX3" fmla="*/ 444945 w 444945"/>
                <a:gd name="connsiteY3" fmla="*/ 263005 h 639117"/>
                <a:gd name="connsiteX4" fmla="*/ 222470 w 444945"/>
                <a:gd name="connsiteY4" fmla="*/ 397901 h 639117"/>
                <a:gd name="connsiteX5" fmla="*/ 17809 w 444945"/>
                <a:gd name="connsiteY5" fmla="*/ 634115 h 639117"/>
                <a:gd name="connsiteX0" fmla="*/ 5418 w 444945"/>
                <a:gd name="connsiteY0" fmla="*/ 639117 h 639117"/>
                <a:gd name="connsiteX1" fmla="*/ 95751 w 444945"/>
                <a:gd name="connsiteY1" fmla="*/ 26903 h 639117"/>
                <a:gd name="connsiteX2" fmla="*/ 297546 w 444945"/>
                <a:gd name="connsiteY2" fmla="*/ 124008 h 639117"/>
                <a:gd name="connsiteX3" fmla="*/ 444945 w 444945"/>
                <a:gd name="connsiteY3" fmla="*/ 263005 h 639117"/>
                <a:gd name="connsiteX4" fmla="*/ 222470 w 444945"/>
                <a:gd name="connsiteY4" fmla="*/ 397901 h 639117"/>
                <a:gd name="connsiteX5" fmla="*/ 17809 w 444945"/>
                <a:gd name="connsiteY5" fmla="*/ 634115 h 639117"/>
                <a:gd name="connsiteX0" fmla="*/ 5418 w 444945"/>
                <a:gd name="connsiteY0" fmla="*/ 618941 h 618941"/>
                <a:gd name="connsiteX1" fmla="*/ 95751 w 444945"/>
                <a:gd name="connsiteY1" fmla="*/ 6727 h 618941"/>
                <a:gd name="connsiteX2" fmla="*/ 297546 w 444945"/>
                <a:gd name="connsiteY2" fmla="*/ 103832 h 618941"/>
                <a:gd name="connsiteX3" fmla="*/ 444945 w 444945"/>
                <a:gd name="connsiteY3" fmla="*/ 242829 h 618941"/>
                <a:gd name="connsiteX4" fmla="*/ 222470 w 444945"/>
                <a:gd name="connsiteY4" fmla="*/ 377725 h 618941"/>
                <a:gd name="connsiteX5" fmla="*/ 17809 w 444945"/>
                <a:gd name="connsiteY5" fmla="*/ 613939 h 618941"/>
                <a:gd name="connsiteX0" fmla="*/ 5418 w 444945"/>
                <a:gd name="connsiteY0" fmla="*/ 620252 h 620252"/>
                <a:gd name="connsiteX1" fmla="*/ 95751 w 444945"/>
                <a:gd name="connsiteY1" fmla="*/ 8038 h 620252"/>
                <a:gd name="connsiteX2" fmla="*/ 288021 w 444945"/>
                <a:gd name="connsiteY2" fmla="*/ 86093 h 620252"/>
                <a:gd name="connsiteX3" fmla="*/ 444945 w 444945"/>
                <a:gd name="connsiteY3" fmla="*/ 244140 h 620252"/>
                <a:gd name="connsiteX4" fmla="*/ 222470 w 444945"/>
                <a:gd name="connsiteY4" fmla="*/ 379036 h 620252"/>
                <a:gd name="connsiteX5" fmla="*/ 17809 w 444945"/>
                <a:gd name="connsiteY5" fmla="*/ 615250 h 620252"/>
                <a:gd name="connsiteX0" fmla="*/ 5418 w 444945"/>
                <a:gd name="connsiteY0" fmla="*/ 620252 h 620252"/>
                <a:gd name="connsiteX1" fmla="*/ 95751 w 444945"/>
                <a:gd name="connsiteY1" fmla="*/ 8038 h 620252"/>
                <a:gd name="connsiteX2" fmla="*/ 288021 w 444945"/>
                <a:gd name="connsiteY2" fmla="*/ 86093 h 620252"/>
                <a:gd name="connsiteX3" fmla="*/ 444945 w 444945"/>
                <a:gd name="connsiteY3" fmla="*/ 244140 h 620252"/>
                <a:gd name="connsiteX4" fmla="*/ 222470 w 444945"/>
                <a:gd name="connsiteY4" fmla="*/ 393323 h 620252"/>
                <a:gd name="connsiteX5" fmla="*/ 17809 w 444945"/>
                <a:gd name="connsiteY5" fmla="*/ 615250 h 620252"/>
                <a:gd name="connsiteX0" fmla="*/ 5418 w 444945"/>
                <a:gd name="connsiteY0" fmla="*/ 620252 h 620252"/>
                <a:gd name="connsiteX1" fmla="*/ 95751 w 444945"/>
                <a:gd name="connsiteY1" fmla="*/ 8038 h 620252"/>
                <a:gd name="connsiteX2" fmla="*/ 288021 w 444945"/>
                <a:gd name="connsiteY2" fmla="*/ 86093 h 620252"/>
                <a:gd name="connsiteX3" fmla="*/ 444945 w 444945"/>
                <a:gd name="connsiteY3" fmla="*/ 244140 h 620252"/>
                <a:gd name="connsiteX4" fmla="*/ 234376 w 444945"/>
                <a:gd name="connsiteY4" fmla="*/ 390942 h 620252"/>
                <a:gd name="connsiteX5" fmla="*/ 17809 w 444945"/>
                <a:gd name="connsiteY5" fmla="*/ 615250 h 620252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41118 w 451687"/>
                <a:gd name="connsiteY4" fmla="*/ 390942 h 667877"/>
                <a:gd name="connsiteX5" fmla="*/ 24551 w 451687"/>
                <a:gd name="connsiteY5" fmla="*/ 615250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41118 w 451687"/>
                <a:gd name="connsiteY4" fmla="*/ 390942 h 667877"/>
                <a:gd name="connsiteX5" fmla="*/ 738 w 451687"/>
                <a:gd name="connsiteY5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53024 w 451687"/>
                <a:gd name="connsiteY4" fmla="*/ 390942 h 667877"/>
                <a:gd name="connsiteX5" fmla="*/ 738 w 451687"/>
                <a:gd name="connsiteY5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53024 w 451687"/>
                <a:gd name="connsiteY4" fmla="*/ 390942 h 667877"/>
                <a:gd name="connsiteX5" fmla="*/ 738 w 451687"/>
                <a:gd name="connsiteY5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53024 w 451687"/>
                <a:gd name="connsiteY4" fmla="*/ 390942 h 667877"/>
                <a:gd name="connsiteX5" fmla="*/ 235415 w 451687"/>
                <a:gd name="connsiteY5" fmla="*/ 406003 h 667877"/>
                <a:gd name="connsiteX6" fmla="*/ 738 w 451687"/>
                <a:gd name="connsiteY6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53024 w 451687"/>
                <a:gd name="connsiteY4" fmla="*/ 390942 h 667877"/>
                <a:gd name="connsiteX5" fmla="*/ 235415 w 451687"/>
                <a:gd name="connsiteY5" fmla="*/ 406003 h 667877"/>
                <a:gd name="connsiteX6" fmla="*/ 738 w 451687"/>
                <a:gd name="connsiteY6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53024 w 451687"/>
                <a:gd name="connsiteY4" fmla="*/ 390942 h 667877"/>
                <a:gd name="connsiteX5" fmla="*/ 235415 w 451687"/>
                <a:gd name="connsiteY5" fmla="*/ 406003 h 667877"/>
                <a:gd name="connsiteX6" fmla="*/ 738 w 451687"/>
                <a:gd name="connsiteY6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67312 w 451687"/>
                <a:gd name="connsiteY4" fmla="*/ 367129 h 667877"/>
                <a:gd name="connsiteX5" fmla="*/ 235415 w 451687"/>
                <a:gd name="connsiteY5" fmla="*/ 406003 h 667877"/>
                <a:gd name="connsiteX6" fmla="*/ 738 w 451687"/>
                <a:gd name="connsiteY6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35415 w 451687"/>
                <a:gd name="connsiteY4" fmla="*/ 406003 h 667877"/>
                <a:gd name="connsiteX5" fmla="*/ 738 w 451687"/>
                <a:gd name="connsiteY5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61609 w 451687"/>
                <a:gd name="connsiteY4" fmla="*/ 372665 h 667877"/>
                <a:gd name="connsiteX5" fmla="*/ 738 w 451687"/>
                <a:gd name="connsiteY5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166359 w 451687"/>
                <a:gd name="connsiteY4" fmla="*/ 441721 h 667877"/>
                <a:gd name="connsiteX5" fmla="*/ 738 w 451687"/>
                <a:gd name="connsiteY5" fmla="*/ 660494 h 667877"/>
                <a:gd name="connsiteX0" fmla="*/ 5016 w 451691"/>
                <a:gd name="connsiteY0" fmla="*/ 667877 h 667877"/>
                <a:gd name="connsiteX1" fmla="*/ 102493 w 451691"/>
                <a:gd name="connsiteY1" fmla="*/ 8038 h 667877"/>
                <a:gd name="connsiteX2" fmla="*/ 294763 w 451691"/>
                <a:gd name="connsiteY2" fmla="*/ 86093 h 667877"/>
                <a:gd name="connsiteX3" fmla="*/ 451687 w 451691"/>
                <a:gd name="connsiteY3" fmla="*/ 244140 h 667877"/>
                <a:gd name="connsiteX4" fmla="*/ 299709 w 451691"/>
                <a:gd name="connsiteY4" fmla="*/ 351235 h 667877"/>
                <a:gd name="connsiteX5" fmla="*/ 166359 w 451691"/>
                <a:gd name="connsiteY5" fmla="*/ 441721 h 667877"/>
                <a:gd name="connsiteX6" fmla="*/ 738 w 451691"/>
                <a:gd name="connsiteY6" fmla="*/ 660494 h 667877"/>
                <a:gd name="connsiteX0" fmla="*/ 5016 w 451692"/>
                <a:gd name="connsiteY0" fmla="*/ 667877 h 667877"/>
                <a:gd name="connsiteX1" fmla="*/ 102493 w 451692"/>
                <a:gd name="connsiteY1" fmla="*/ 8038 h 667877"/>
                <a:gd name="connsiteX2" fmla="*/ 294763 w 451692"/>
                <a:gd name="connsiteY2" fmla="*/ 86093 h 667877"/>
                <a:gd name="connsiteX3" fmla="*/ 451687 w 451692"/>
                <a:gd name="connsiteY3" fmla="*/ 244140 h 667877"/>
                <a:gd name="connsiteX4" fmla="*/ 304472 w 451692"/>
                <a:gd name="connsiteY4" fmla="*/ 325041 h 667877"/>
                <a:gd name="connsiteX5" fmla="*/ 166359 w 451692"/>
                <a:gd name="connsiteY5" fmla="*/ 441721 h 667877"/>
                <a:gd name="connsiteX6" fmla="*/ 738 w 451692"/>
                <a:gd name="connsiteY6" fmla="*/ 660494 h 667877"/>
                <a:gd name="connsiteX0" fmla="*/ 5016 w 451692"/>
                <a:gd name="connsiteY0" fmla="*/ 667877 h 667877"/>
                <a:gd name="connsiteX1" fmla="*/ 102493 w 451692"/>
                <a:gd name="connsiteY1" fmla="*/ 8038 h 667877"/>
                <a:gd name="connsiteX2" fmla="*/ 294763 w 451692"/>
                <a:gd name="connsiteY2" fmla="*/ 86093 h 667877"/>
                <a:gd name="connsiteX3" fmla="*/ 451687 w 451692"/>
                <a:gd name="connsiteY3" fmla="*/ 244140 h 667877"/>
                <a:gd name="connsiteX4" fmla="*/ 304472 w 451692"/>
                <a:gd name="connsiteY4" fmla="*/ 325041 h 667877"/>
                <a:gd name="connsiteX5" fmla="*/ 178266 w 451692"/>
                <a:gd name="connsiteY5" fmla="*/ 446484 h 667877"/>
                <a:gd name="connsiteX6" fmla="*/ 738 w 451692"/>
                <a:gd name="connsiteY6" fmla="*/ 660494 h 667877"/>
                <a:gd name="connsiteX0" fmla="*/ 5016 w 451693"/>
                <a:gd name="connsiteY0" fmla="*/ 667877 h 667877"/>
                <a:gd name="connsiteX1" fmla="*/ 102493 w 451693"/>
                <a:gd name="connsiteY1" fmla="*/ 8038 h 667877"/>
                <a:gd name="connsiteX2" fmla="*/ 294763 w 451693"/>
                <a:gd name="connsiteY2" fmla="*/ 86093 h 667877"/>
                <a:gd name="connsiteX3" fmla="*/ 451687 w 451693"/>
                <a:gd name="connsiteY3" fmla="*/ 244140 h 667877"/>
                <a:gd name="connsiteX4" fmla="*/ 321141 w 451693"/>
                <a:gd name="connsiteY4" fmla="*/ 325041 h 667877"/>
                <a:gd name="connsiteX5" fmla="*/ 178266 w 451693"/>
                <a:gd name="connsiteY5" fmla="*/ 446484 h 667877"/>
                <a:gd name="connsiteX6" fmla="*/ 738 w 451693"/>
                <a:gd name="connsiteY6" fmla="*/ 660494 h 667877"/>
                <a:gd name="connsiteX0" fmla="*/ 5016 w 451693"/>
                <a:gd name="connsiteY0" fmla="*/ 667877 h 667877"/>
                <a:gd name="connsiteX1" fmla="*/ 102493 w 451693"/>
                <a:gd name="connsiteY1" fmla="*/ 8038 h 667877"/>
                <a:gd name="connsiteX2" fmla="*/ 294763 w 451693"/>
                <a:gd name="connsiteY2" fmla="*/ 86093 h 667877"/>
                <a:gd name="connsiteX3" fmla="*/ 451687 w 451693"/>
                <a:gd name="connsiteY3" fmla="*/ 244140 h 667877"/>
                <a:gd name="connsiteX4" fmla="*/ 321141 w 451693"/>
                <a:gd name="connsiteY4" fmla="*/ 325041 h 667877"/>
                <a:gd name="connsiteX5" fmla="*/ 147309 w 451693"/>
                <a:gd name="connsiteY5" fmla="*/ 494109 h 667877"/>
                <a:gd name="connsiteX6" fmla="*/ 738 w 451693"/>
                <a:gd name="connsiteY6" fmla="*/ 660494 h 667877"/>
                <a:gd name="connsiteX0" fmla="*/ 5016 w 451691"/>
                <a:gd name="connsiteY0" fmla="*/ 667877 h 667877"/>
                <a:gd name="connsiteX1" fmla="*/ 102493 w 451691"/>
                <a:gd name="connsiteY1" fmla="*/ 8038 h 667877"/>
                <a:gd name="connsiteX2" fmla="*/ 294763 w 451691"/>
                <a:gd name="connsiteY2" fmla="*/ 86093 h 667877"/>
                <a:gd name="connsiteX3" fmla="*/ 451687 w 451691"/>
                <a:gd name="connsiteY3" fmla="*/ 244140 h 667877"/>
                <a:gd name="connsiteX4" fmla="*/ 285422 w 451691"/>
                <a:gd name="connsiteY4" fmla="*/ 344091 h 667877"/>
                <a:gd name="connsiteX5" fmla="*/ 147309 w 451691"/>
                <a:gd name="connsiteY5" fmla="*/ 494109 h 667877"/>
                <a:gd name="connsiteX6" fmla="*/ 738 w 451691"/>
                <a:gd name="connsiteY6" fmla="*/ 660494 h 667877"/>
                <a:gd name="connsiteX0" fmla="*/ 5016 w 451691"/>
                <a:gd name="connsiteY0" fmla="*/ 667877 h 667877"/>
                <a:gd name="connsiteX1" fmla="*/ 102493 w 451691"/>
                <a:gd name="connsiteY1" fmla="*/ 8038 h 667877"/>
                <a:gd name="connsiteX2" fmla="*/ 294763 w 451691"/>
                <a:gd name="connsiteY2" fmla="*/ 86093 h 667877"/>
                <a:gd name="connsiteX3" fmla="*/ 451687 w 451691"/>
                <a:gd name="connsiteY3" fmla="*/ 244140 h 667877"/>
                <a:gd name="connsiteX4" fmla="*/ 297328 w 451691"/>
                <a:gd name="connsiteY4" fmla="*/ 336947 h 667877"/>
                <a:gd name="connsiteX5" fmla="*/ 147309 w 451691"/>
                <a:gd name="connsiteY5" fmla="*/ 494109 h 667877"/>
                <a:gd name="connsiteX6" fmla="*/ 738 w 451691"/>
                <a:gd name="connsiteY6" fmla="*/ 660494 h 667877"/>
                <a:gd name="connsiteX0" fmla="*/ 5016 w 451693"/>
                <a:gd name="connsiteY0" fmla="*/ 667877 h 667877"/>
                <a:gd name="connsiteX1" fmla="*/ 102493 w 451693"/>
                <a:gd name="connsiteY1" fmla="*/ 8038 h 667877"/>
                <a:gd name="connsiteX2" fmla="*/ 294763 w 451693"/>
                <a:gd name="connsiteY2" fmla="*/ 86093 h 667877"/>
                <a:gd name="connsiteX3" fmla="*/ 451687 w 451693"/>
                <a:gd name="connsiteY3" fmla="*/ 244140 h 667877"/>
                <a:gd name="connsiteX4" fmla="*/ 297328 w 451693"/>
                <a:gd name="connsiteY4" fmla="*/ 336947 h 667877"/>
                <a:gd name="connsiteX5" fmla="*/ 147309 w 451693"/>
                <a:gd name="connsiteY5" fmla="*/ 494109 h 667877"/>
                <a:gd name="connsiteX6" fmla="*/ 738 w 451693"/>
                <a:gd name="connsiteY6" fmla="*/ 660494 h 667877"/>
                <a:gd name="connsiteX0" fmla="*/ 5016 w 451693"/>
                <a:gd name="connsiteY0" fmla="*/ 667877 h 667877"/>
                <a:gd name="connsiteX1" fmla="*/ 102493 w 451693"/>
                <a:gd name="connsiteY1" fmla="*/ 8038 h 667877"/>
                <a:gd name="connsiteX2" fmla="*/ 294763 w 451693"/>
                <a:gd name="connsiteY2" fmla="*/ 86093 h 667877"/>
                <a:gd name="connsiteX3" fmla="*/ 451687 w 451693"/>
                <a:gd name="connsiteY3" fmla="*/ 244140 h 667877"/>
                <a:gd name="connsiteX4" fmla="*/ 297328 w 451693"/>
                <a:gd name="connsiteY4" fmla="*/ 336947 h 667877"/>
                <a:gd name="connsiteX5" fmla="*/ 147309 w 451693"/>
                <a:gd name="connsiteY5" fmla="*/ 494109 h 667877"/>
                <a:gd name="connsiteX6" fmla="*/ 738 w 451693"/>
                <a:gd name="connsiteY6" fmla="*/ 660494 h 667877"/>
                <a:gd name="connsiteX0" fmla="*/ 5016 w 451693"/>
                <a:gd name="connsiteY0" fmla="*/ 667877 h 667877"/>
                <a:gd name="connsiteX1" fmla="*/ 102493 w 451693"/>
                <a:gd name="connsiteY1" fmla="*/ 8038 h 667877"/>
                <a:gd name="connsiteX2" fmla="*/ 294763 w 451693"/>
                <a:gd name="connsiteY2" fmla="*/ 86093 h 667877"/>
                <a:gd name="connsiteX3" fmla="*/ 451687 w 451693"/>
                <a:gd name="connsiteY3" fmla="*/ 244140 h 667877"/>
                <a:gd name="connsiteX4" fmla="*/ 297328 w 451693"/>
                <a:gd name="connsiteY4" fmla="*/ 336947 h 667877"/>
                <a:gd name="connsiteX5" fmla="*/ 152072 w 451693"/>
                <a:gd name="connsiteY5" fmla="*/ 470296 h 667877"/>
                <a:gd name="connsiteX6" fmla="*/ 738 w 451693"/>
                <a:gd name="connsiteY6" fmla="*/ 660494 h 66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1693" h="667877">
                  <a:moveTo>
                    <a:pt x="5016" y="667877"/>
                  </a:moveTo>
                  <a:cubicBezTo>
                    <a:pt x="-19935" y="464227"/>
                    <a:pt x="53805" y="93889"/>
                    <a:pt x="102493" y="8038"/>
                  </a:cubicBezTo>
                  <a:cubicBezTo>
                    <a:pt x="176581" y="-23838"/>
                    <a:pt x="236564" y="46743"/>
                    <a:pt x="294763" y="86093"/>
                  </a:cubicBezTo>
                  <a:cubicBezTo>
                    <a:pt x="352962" y="125443"/>
                    <a:pt x="450863" y="199950"/>
                    <a:pt x="451687" y="244140"/>
                  </a:cubicBezTo>
                  <a:cubicBezTo>
                    <a:pt x="452511" y="288330"/>
                    <a:pt x="375839" y="284967"/>
                    <a:pt x="297328" y="336947"/>
                  </a:cubicBezTo>
                  <a:cubicBezTo>
                    <a:pt x="209291" y="403214"/>
                    <a:pt x="201901" y="418753"/>
                    <a:pt x="152072" y="470296"/>
                  </a:cubicBezTo>
                  <a:cubicBezTo>
                    <a:pt x="110024" y="515221"/>
                    <a:pt x="41438" y="616888"/>
                    <a:pt x="738" y="660494"/>
                  </a:cubicBezTo>
                </a:path>
              </a:pathLst>
            </a:custGeom>
            <a:gradFill>
              <a:gsLst>
                <a:gs pos="0">
                  <a:schemeClr val="accent2"/>
                </a:gs>
                <a:gs pos="49000">
                  <a:schemeClr val="accent2">
                    <a:lumMod val="20000"/>
                    <a:lumOff val="80000"/>
                  </a:schemeClr>
                </a:gs>
                <a:gs pos="38000">
                  <a:schemeClr val="accent2">
                    <a:lumMod val="20000"/>
                    <a:lumOff val="80000"/>
                  </a:schemeClr>
                </a:gs>
                <a:gs pos="84000">
                  <a:schemeClr val="accent2">
                    <a:lumMod val="60000"/>
                    <a:lumOff val="40000"/>
                  </a:schemeClr>
                </a:gs>
              </a:gsLst>
              <a:lin ang="7320000" scaled="0"/>
            </a:gradFill>
            <a:ln w="19050">
              <a:noFill/>
            </a:ln>
            <a:effectLst>
              <a:glow rad="127000">
                <a:schemeClr val="accent2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40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" name="Freeform 112"/>
            <p:cNvSpPr/>
            <p:nvPr/>
          </p:nvSpPr>
          <p:spPr>
            <a:xfrm rot="552571">
              <a:off x="-1871084" y="2461053"/>
              <a:ext cx="338043" cy="499833"/>
            </a:xfrm>
            <a:custGeom>
              <a:avLst/>
              <a:gdLst>
                <a:gd name="connsiteX0" fmla="*/ 30506 w 435241"/>
                <a:gd name="connsiteY0" fmla="*/ 486690 h 640438"/>
                <a:gd name="connsiteX1" fmla="*/ 22414 w 435241"/>
                <a:gd name="connsiteY1" fmla="*/ 17351 h 640438"/>
                <a:gd name="connsiteX2" fmla="*/ 281359 w 435241"/>
                <a:gd name="connsiteY2" fmla="*/ 114456 h 640438"/>
                <a:gd name="connsiteX3" fmla="*/ 435108 w 435241"/>
                <a:gd name="connsiteY3" fmla="*/ 243928 h 640438"/>
                <a:gd name="connsiteX4" fmla="*/ 257083 w 435241"/>
                <a:gd name="connsiteY4" fmla="*/ 324849 h 640438"/>
                <a:gd name="connsiteX5" fmla="*/ 14322 w 435241"/>
                <a:gd name="connsiteY5" fmla="*/ 640438 h 640438"/>
                <a:gd name="connsiteX0" fmla="*/ 15059 w 454719"/>
                <a:gd name="connsiteY0" fmla="*/ 628770 h 649168"/>
                <a:gd name="connsiteX1" fmla="*/ 41892 w 454719"/>
                <a:gd name="connsiteY1" fmla="*/ 26081 h 649168"/>
                <a:gd name="connsiteX2" fmla="*/ 300837 w 454719"/>
                <a:gd name="connsiteY2" fmla="*/ 123186 h 649168"/>
                <a:gd name="connsiteX3" fmla="*/ 454586 w 454719"/>
                <a:gd name="connsiteY3" fmla="*/ 252658 h 649168"/>
                <a:gd name="connsiteX4" fmla="*/ 276561 w 454719"/>
                <a:gd name="connsiteY4" fmla="*/ 333579 h 649168"/>
                <a:gd name="connsiteX5" fmla="*/ 33800 w 454719"/>
                <a:gd name="connsiteY5" fmla="*/ 649168 h 649168"/>
                <a:gd name="connsiteX0" fmla="*/ 15059 w 454719"/>
                <a:gd name="connsiteY0" fmla="*/ 628770 h 628770"/>
                <a:gd name="connsiteX1" fmla="*/ 41892 w 454719"/>
                <a:gd name="connsiteY1" fmla="*/ 26081 h 628770"/>
                <a:gd name="connsiteX2" fmla="*/ 300837 w 454719"/>
                <a:gd name="connsiteY2" fmla="*/ 123186 h 628770"/>
                <a:gd name="connsiteX3" fmla="*/ 454586 w 454719"/>
                <a:gd name="connsiteY3" fmla="*/ 252658 h 628770"/>
                <a:gd name="connsiteX4" fmla="*/ 276561 w 454719"/>
                <a:gd name="connsiteY4" fmla="*/ 333579 h 628770"/>
                <a:gd name="connsiteX5" fmla="*/ 27450 w 454719"/>
                <a:gd name="connsiteY5" fmla="*/ 623768 h 628770"/>
                <a:gd name="connsiteX0" fmla="*/ 5359 w 445005"/>
                <a:gd name="connsiteY0" fmla="*/ 631614 h 631614"/>
                <a:gd name="connsiteX1" fmla="*/ 95692 w 445005"/>
                <a:gd name="connsiteY1" fmla="*/ 25750 h 631614"/>
                <a:gd name="connsiteX2" fmla="*/ 291137 w 445005"/>
                <a:gd name="connsiteY2" fmla="*/ 126030 h 631614"/>
                <a:gd name="connsiteX3" fmla="*/ 444886 w 445005"/>
                <a:gd name="connsiteY3" fmla="*/ 255502 h 631614"/>
                <a:gd name="connsiteX4" fmla="*/ 266861 w 445005"/>
                <a:gd name="connsiteY4" fmla="*/ 336423 h 631614"/>
                <a:gd name="connsiteX5" fmla="*/ 17750 w 445005"/>
                <a:gd name="connsiteY5" fmla="*/ 626612 h 631614"/>
                <a:gd name="connsiteX0" fmla="*/ 5359 w 445005"/>
                <a:gd name="connsiteY0" fmla="*/ 637327 h 637327"/>
                <a:gd name="connsiteX1" fmla="*/ 95692 w 445005"/>
                <a:gd name="connsiteY1" fmla="*/ 25113 h 637327"/>
                <a:gd name="connsiteX2" fmla="*/ 291137 w 445005"/>
                <a:gd name="connsiteY2" fmla="*/ 131743 h 637327"/>
                <a:gd name="connsiteX3" fmla="*/ 444886 w 445005"/>
                <a:gd name="connsiteY3" fmla="*/ 261215 h 637327"/>
                <a:gd name="connsiteX4" fmla="*/ 266861 w 445005"/>
                <a:gd name="connsiteY4" fmla="*/ 342136 h 637327"/>
                <a:gd name="connsiteX5" fmla="*/ 17750 w 445005"/>
                <a:gd name="connsiteY5" fmla="*/ 632325 h 637327"/>
                <a:gd name="connsiteX0" fmla="*/ 5736 w 445382"/>
                <a:gd name="connsiteY0" fmla="*/ 613900 h 613900"/>
                <a:gd name="connsiteX1" fmla="*/ 96069 w 445382"/>
                <a:gd name="connsiteY1" fmla="*/ 1686 h 613900"/>
                <a:gd name="connsiteX2" fmla="*/ 291514 w 445382"/>
                <a:gd name="connsiteY2" fmla="*/ 108316 h 613900"/>
                <a:gd name="connsiteX3" fmla="*/ 445263 w 445382"/>
                <a:gd name="connsiteY3" fmla="*/ 237788 h 613900"/>
                <a:gd name="connsiteX4" fmla="*/ 267238 w 445382"/>
                <a:gd name="connsiteY4" fmla="*/ 318709 h 613900"/>
                <a:gd name="connsiteX5" fmla="*/ 18127 w 445382"/>
                <a:gd name="connsiteY5" fmla="*/ 608898 h 613900"/>
                <a:gd name="connsiteX0" fmla="*/ 5736 w 450486"/>
                <a:gd name="connsiteY0" fmla="*/ 613900 h 613900"/>
                <a:gd name="connsiteX1" fmla="*/ 96069 w 450486"/>
                <a:gd name="connsiteY1" fmla="*/ 1686 h 613900"/>
                <a:gd name="connsiteX2" fmla="*/ 291514 w 450486"/>
                <a:gd name="connsiteY2" fmla="*/ 108316 h 613900"/>
                <a:gd name="connsiteX3" fmla="*/ 445263 w 450486"/>
                <a:gd name="connsiteY3" fmla="*/ 237788 h 613900"/>
                <a:gd name="connsiteX4" fmla="*/ 267238 w 450486"/>
                <a:gd name="connsiteY4" fmla="*/ 318709 h 613900"/>
                <a:gd name="connsiteX5" fmla="*/ 18127 w 450486"/>
                <a:gd name="connsiteY5" fmla="*/ 608898 h 613900"/>
                <a:gd name="connsiteX0" fmla="*/ 5736 w 450486"/>
                <a:gd name="connsiteY0" fmla="*/ 613900 h 613900"/>
                <a:gd name="connsiteX1" fmla="*/ 96069 w 450486"/>
                <a:gd name="connsiteY1" fmla="*/ 1686 h 613900"/>
                <a:gd name="connsiteX2" fmla="*/ 291514 w 450486"/>
                <a:gd name="connsiteY2" fmla="*/ 108316 h 613900"/>
                <a:gd name="connsiteX3" fmla="*/ 445263 w 450486"/>
                <a:gd name="connsiteY3" fmla="*/ 237788 h 613900"/>
                <a:gd name="connsiteX4" fmla="*/ 267238 w 450486"/>
                <a:gd name="connsiteY4" fmla="*/ 318709 h 613900"/>
                <a:gd name="connsiteX5" fmla="*/ 18127 w 450486"/>
                <a:gd name="connsiteY5" fmla="*/ 608898 h 613900"/>
                <a:gd name="connsiteX0" fmla="*/ 5736 w 449420"/>
                <a:gd name="connsiteY0" fmla="*/ 613900 h 613900"/>
                <a:gd name="connsiteX1" fmla="*/ 96069 w 449420"/>
                <a:gd name="connsiteY1" fmla="*/ 1686 h 613900"/>
                <a:gd name="connsiteX2" fmla="*/ 291514 w 449420"/>
                <a:gd name="connsiteY2" fmla="*/ 108316 h 613900"/>
                <a:gd name="connsiteX3" fmla="*/ 445263 w 449420"/>
                <a:gd name="connsiteY3" fmla="*/ 237788 h 613900"/>
                <a:gd name="connsiteX4" fmla="*/ 267238 w 449420"/>
                <a:gd name="connsiteY4" fmla="*/ 318709 h 613900"/>
                <a:gd name="connsiteX5" fmla="*/ 18127 w 449420"/>
                <a:gd name="connsiteY5" fmla="*/ 608898 h 613900"/>
                <a:gd name="connsiteX0" fmla="*/ 5736 w 449420"/>
                <a:gd name="connsiteY0" fmla="*/ 613900 h 613900"/>
                <a:gd name="connsiteX1" fmla="*/ 96069 w 449420"/>
                <a:gd name="connsiteY1" fmla="*/ 1686 h 613900"/>
                <a:gd name="connsiteX2" fmla="*/ 291514 w 449420"/>
                <a:gd name="connsiteY2" fmla="*/ 108316 h 613900"/>
                <a:gd name="connsiteX3" fmla="*/ 445263 w 449420"/>
                <a:gd name="connsiteY3" fmla="*/ 237788 h 613900"/>
                <a:gd name="connsiteX4" fmla="*/ 267238 w 449420"/>
                <a:gd name="connsiteY4" fmla="*/ 318709 h 613900"/>
                <a:gd name="connsiteX5" fmla="*/ 18127 w 449420"/>
                <a:gd name="connsiteY5" fmla="*/ 608898 h 613900"/>
                <a:gd name="connsiteX0" fmla="*/ 5736 w 445263"/>
                <a:gd name="connsiteY0" fmla="*/ 613900 h 613900"/>
                <a:gd name="connsiteX1" fmla="*/ 96069 w 445263"/>
                <a:gd name="connsiteY1" fmla="*/ 1686 h 613900"/>
                <a:gd name="connsiteX2" fmla="*/ 291514 w 445263"/>
                <a:gd name="connsiteY2" fmla="*/ 108316 h 613900"/>
                <a:gd name="connsiteX3" fmla="*/ 445263 w 445263"/>
                <a:gd name="connsiteY3" fmla="*/ 237788 h 613900"/>
                <a:gd name="connsiteX4" fmla="*/ 267238 w 445263"/>
                <a:gd name="connsiteY4" fmla="*/ 318709 h 613900"/>
                <a:gd name="connsiteX5" fmla="*/ 18127 w 445263"/>
                <a:gd name="connsiteY5" fmla="*/ 608898 h 613900"/>
                <a:gd name="connsiteX0" fmla="*/ 5418 w 444945"/>
                <a:gd name="connsiteY0" fmla="*/ 639117 h 639117"/>
                <a:gd name="connsiteX1" fmla="*/ 95751 w 444945"/>
                <a:gd name="connsiteY1" fmla="*/ 26903 h 639117"/>
                <a:gd name="connsiteX2" fmla="*/ 297546 w 444945"/>
                <a:gd name="connsiteY2" fmla="*/ 124008 h 639117"/>
                <a:gd name="connsiteX3" fmla="*/ 444945 w 444945"/>
                <a:gd name="connsiteY3" fmla="*/ 263005 h 639117"/>
                <a:gd name="connsiteX4" fmla="*/ 266920 w 444945"/>
                <a:gd name="connsiteY4" fmla="*/ 343926 h 639117"/>
                <a:gd name="connsiteX5" fmla="*/ 17809 w 444945"/>
                <a:gd name="connsiteY5" fmla="*/ 634115 h 639117"/>
                <a:gd name="connsiteX0" fmla="*/ 5418 w 444945"/>
                <a:gd name="connsiteY0" fmla="*/ 639117 h 639117"/>
                <a:gd name="connsiteX1" fmla="*/ 95751 w 444945"/>
                <a:gd name="connsiteY1" fmla="*/ 26903 h 639117"/>
                <a:gd name="connsiteX2" fmla="*/ 297546 w 444945"/>
                <a:gd name="connsiteY2" fmla="*/ 124008 h 639117"/>
                <a:gd name="connsiteX3" fmla="*/ 444945 w 444945"/>
                <a:gd name="connsiteY3" fmla="*/ 263005 h 639117"/>
                <a:gd name="connsiteX4" fmla="*/ 228820 w 444945"/>
                <a:gd name="connsiteY4" fmla="*/ 385201 h 639117"/>
                <a:gd name="connsiteX5" fmla="*/ 17809 w 444945"/>
                <a:gd name="connsiteY5" fmla="*/ 634115 h 639117"/>
                <a:gd name="connsiteX0" fmla="*/ 5418 w 444945"/>
                <a:gd name="connsiteY0" fmla="*/ 639117 h 639117"/>
                <a:gd name="connsiteX1" fmla="*/ 95751 w 444945"/>
                <a:gd name="connsiteY1" fmla="*/ 26903 h 639117"/>
                <a:gd name="connsiteX2" fmla="*/ 297546 w 444945"/>
                <a:gd name="connsiteY2" fmla="*/ 124008 h 639117"/>
                <a:gd name="connsiteX3" fmla="*/ 444945 w 444945"/>
                <a:gd name="connsiteY3" fmla="*/ 263005 h 639117"/>
                <a:gd name="connsiteX4" fmla="*/ 222470 w 444945"/>
                <a:gd name="connsiteY4" fmla="*/ 397901 h 639117"/>
                <a:gd name="connsiteX5" fmla="*/ 17809 w 444945"/>
                <a:gd name="connsiteY5" fmla="*/ 634115 h 639117"/>
                <a:gd name="connsiteX0" fmla="*/ 5418 w 444945"/>
                <a:gd name="connsiteY0" fmla="*/ 639117 h 639117"/>
                <a:gd name="connsiteX1" fmla="*/ 95751 w 444945"/>
                <a:gd name="connsiteY1" fmla="*/ 26903 h 639117"/>
                <a:gd name="connsiteX2" fmla="*/ 297546 w 444945"/>
                <a:gd name="connsiteY2" fmla="*/ 124008 h 639117"/>
                <a:gd name="connsiteX3" fmla="*/ 444945 w 444945"/>
                <a:gd name="connsiteY3" fmla="*/ 263005 h 639117"/>
                <a:gd name="connsiteX4" fmla="*/ 222470 w 444945"/>
                <a:gd name="connsiteY4" fmla="*/ 397901 h 639117"/>
                <a:gd name="connsiteX5" fmla="*/ 17809 w 444945"/>
                <a:gd name="connsiteY5" fmla="*/ 634115 h 639117"/>
                <a:gd name="connsiteX0" fmla="*/ 5418 w 444945"/>
                <a:gd name="connsiteY0" fmla="*/ 618941 h 618941"/>
                <a:gd name="connsiteX1" fmla="*/ 95751 w 444945"/>
                <a:gd name="connsiteY1" fmla="*/ 6727 h 618941"/>
                <a:gd name="connsiteX2" fmla="*/ 297546 w 444945"/>
                <a:gd name="connsiteY2" fmla="*/ 103832 h 618941"/>
                <a:gd name="connsiteX3" fmla="*/ 444945 w 444945"/>
                <a:gd name="connsiteY3" fmla="*/ 242829 h 618941"/>
                <a:gd name="connsiteX4" fmla="*/ 222470 w 444945"/>
                <a:gd name="connsiteY4" fmla="*/ 377725 h 618941"/>
                <a:gd name="connsiteX5" fmla="*/ 17809 w 444945"/>
                <a:gd name="connsiteY5" fmla="*/ 613939 h 618941"/>
                <a:gd name="connsiteX0" fmla="*/ 5418 w 444945"/>
                <a:gd name="connsiteY0" fmla="*/ 620252 h 620252"/>
                <a:gd name="connsiteX1" fmla="*/ 95751 w 444945"/>
                <a:gd name="connsiteY1" fmla="*/ 8038 h 620252"/>
                <a:gd name="connsiteX2" fmla="*/ 288021 w 444945"/>
                <a:gd name="connsiteY2" fmla="*/ 86093 h 620252"/>
                <a:gd name="connsiteX3" fmla="*/ 444945 w 444945"/>
                <a:gd name="connsiteY3" fmla="*/ 244140 h 620252"/>
                <a:gd name="connsiteX4" fmla="*/ 222470 w 444945"/>
                <a:gd name="connsiteY4" fmla="*/ 379036 h 620252"/>
                <a:gd name="connsiteX5" fmla="*/ 17809 w 444945"/>
                <a:gd name="connsiteY5" fmla="*/ 615250 h 620252"/>
                <a:gd name="connsiteX0" fmla="*/ 5418 w 444945"/>
                <a:gd name="connsiteY0" fmla="*/ 620252 h 620252"/>
                <a:gd name="connsiteX1" fmla="*/ 95751 w 444945"/>
                <a:gd name="connsiteY1" fmla="*/ 8038 h 620252"/>
                <a:gd name="connsiteX2" fmla="*/ 288021 w 444945"/>
                <a:gd name="connsiteY2" fmla="*/ 86093 h 620252"/>
                <a:gd name="connsiteX3" fmla="*/ 444945 w 444945"/>
                <a:gd name="connsiteY3" fmla="*/ 244140 h 620252"/>
                <a:gd name="connsiteX4" fmla="*/ 222470 w 444945"/>
                <a:gd name="connsiteY4" fmla="*/ 393323 h 620252"/>
                <a:gd name="connsiteX5" fmla="*/ 17809 w 444945"/>
                <a:gd name="connsiteY5" fmla="*/ 615250 h 620252"/>
                <a:gd name="connsiteX0" fmla="*/ 5418 w 444945"/>
                <a:gd name="connsiteY0" fmla="*/ 620252 h 620252"/>
                <a:gd name="connsiteX1" fmla="*/ 95751 w 444945"/>
                <a:gd name="connsiteY1" fmla="*/ 8038 h 620252"/>
                <a:gd name="connsiteX2" fmla="*/ 288021 w 444945"/>
                <a:gd name="connsiteY2" fmla="*/ 86093 h 620252"/>
                <a:gd name="connsiteX3" fmla="*/ 444945 w 444945"/>
                <a:gd name="connsiteY3" fmla="*/ 244140 h 620252"/>
                <a:gd name="connsiteX4" fmla="*/ 234376 w 444945"/>
                <a:gd name="connsiteY4" fmla="*/ 390942 h 620252"/>
                <a:gd name="connsiteX5" fmla="*/ 17809 w 444945"/>
                <a:gd name="connsiteY5" fmla="*/ 615250 h 620252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41118 w 451687"/>
                <a:gd name="connsiteY4" fmla="*/ 390942 h 667877"/>
                <a:gd name="connsiteX5" fmla="*/ 24551 w 451687"/>
                <a:gd name="connsiteY5" fmla="*/ 615250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41118 w 451687"/>
                <a:gd name="connsiteY4" fmla="*/ 390942 h 667877"/>
                <a:gd name="connsiteX5" fmla="*/ 738 w 451687"/>
                <a:gd name="connsiteY5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53024 w 451687"/>
                <a:gd name="connsiteY4" fmla="*/ 390942 h 667877"/>
                <a:gd name="connsiteX5" fmla="*/ 738 w 451687"/>
                <a:gd name="connsiteY5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53024 w 451687"/>
                <a:gd name="connsiteY4" fmla="*/ 390942 h 667877"/>
                <a:gd name="connsiteX5" fmla="*/ 738 w 451687"/>
                <a:gd name="connsiteY5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53024 w 451687"/>
                <a:gd name="connsiteY4" fmla="*/ 390942 h 667877"/>
                <a:gd name="connsiteX5" fmla="*/ 235415 w 451687"/>
                <a:gd name="connsiteY5" fmla="*/ 406003 h 667877"/>
                <a:gd name="connsiteX6" fmla="*/ 738 w 451687"/>
                <a:gd name="connsiteY6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53024 w 451687"/>
                <a:gd name="connsiteY4" fmla="*/ 390942 h 667877"/>
                <a:gd name="connsiteX5" fmla="*/ 235415 w 451687"/>
                <a:gd name="connsiteY5" fmla="*/ 406003 h 667877"/>
                <a:gd name="connsiteX6" fmla="*/ 738 w 451687"/>
                <a:gd name="connsiteY6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53024 w 451687"/>
                <a:gd name="connsiteY4" fmla="*/ 390942 h 667877"/>
                <a:gd name="connsiteX5" fmla="*/ 235415 w 451687"/>
                <a:gd name="connsiteY5" fmla="*/ 406003 h 667877"/>
                <a:gd name="connsiteX6" fmla="*/ 738 w 451687"/>
                <a:gd name="connsiteY6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67312 w 451687"/>
                <a:gd name="connsiteY4" fmla="*/ 367129 h 667877"/>
                <a:gd name="connsiteX5" fmla="*/ 235415 w 451687"/>
                <a:gd name="connsiteY5" fmla="*/ 406003 h 667877"/>
                <a:gd name="connsiteX6" fmla="*/ 738 w 451687"/>
                <a:gd name="connsiteY6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35415 w 451687"/>
                <a:gd name="connsiteY4" fmla="*/ 406003 h 667877"/>
                <a:gd name="connsiteX5" fmla="*/ 738 w 451687"/>
                <a:gd name="connsiteY5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261609 w 451687"/>
                <a:gd name="connsiteY4" fmla="*/ 372665 h 667877"/>
                <a:gd name="connsiteX5" fmla="*/ 738 w 451687"/>
                <a:gd name="connsiteY5" fmla="*/ 660494 h 667877"/>
                <a:gd name="connsiteX0" fmla="*/ 5016 w 451687"/>
                <a:gd name="connsiteY0" fmla="*/ 667877 h 667877"/>
                <a:gd name="connsiteX1" fmla="*/ 102493 w 451687"/>
                <a:gd name="connsiteY1" fmla="*/ 8038 h 667877"/>
                <a:gd name="connsiteX2" fmla="*/ 294763 w 451687"/>
                <a:gd name="connsiteY2" fmla="*/ 86093 h 667877"/>
                <a:gd name="connsiteX3" fmla="*/ 451687 w 451687"/>
                <a:gd name="connsiteY3" fmla="*/ 244140 h 667877"/>
                <a:gd name="connsiteX4" fmla="*/ 166359 w 451687"/>
                <a:gd name="connsiteY4" fmla="*/ 441721 h 667877"/>
                <a:gd name="connsiteX5" fmla="*/ 738 w 451687"/>
                <a:gd name="connsiteY5" fmla="*/ 660494 h 667877"/>
                <a:gd name="connsiteX0" fmla="*/ 5016 w 451691"/>
                <a:gd name="connsiteY0" fmla="*/ 667877 h 667877"/>
                <a:gd name="connsiteX1" fmla="*/ 102493 w 451691"/>
                <a:gd name="connsiteY1" fmla="*/ 8038 h 667877"/>
                <a:gd name="connsiteX2" fmla="*/ 294763 w 451691"/>
                <a:gd name="connsiteY2" fmla="*/ 86093 h 667877"/>
                <a:gd name="connsiteX3" fmla="*/ 451687 w 451691"/>
                <a:gd name="connsiteY3" fmla="*/ 244140 h 667877"/>
                <a:gd name="connsiteX4" fmla="*/ 299709 w 451691"/>
                <a:gd name="connsiteY4" fmla="*/ 351235 h 667877"/>
                <a:gd name="connsiteX5" fmla="*/ 166359 w 451691"/>
                <a:gd name="connsiteY5" fmla="*/ 441721 h 667877"/>
                <a:gd name="connsiteX6" fmla="*/ 738 w 451691"/>
                <a:gd name="connsiteY6" fmla="*/ 660494 h 667877"/>
                <a:gd name="connsiteX0" fmla="*/ 5016 w 451692"/>
                <a:gd name="connsiteY0" fmla="*/ 667877 h 667877"/>
                <a:gd name="connsiteX1" fmla="*/ 102493 w 451692"/>
                <a:gd name="connsiteY1" fmla="*/ 8038 h 667877"/>
                <a:gd name="connsiteX2" fmla="*/ 294763 w 451692"/>
                <a:gd name="connsiteY2" fmla="*/ 86093 h 667877"/>
                <a:gd name="connsiteX3" fmla="*/ 451687 w 451692"/>
                <a:gd name="connsiteY3" fmla="*/ 244140 h 667877"/>
                <a:gd name="connsiteX4" fmla="*/ 304472 w 451692"/>
                <a:gd name="connsiteY4" fmla="*/ 325041 h 667877"/>
                <a:gd name="connsiteX5" fmla="*/ 166359 w 451692"/>
                <a:gd name="connsiteY5" fmla="*/ 441721 h 667877"/>
                <a:gd name="connsiteX6" fmla="*/ 738 w 451692"/>
                <a:gd name="connsiteY6" fmla="*/ 660494 h 667877"/>
                <a:gd name="connsiteX0" fmla="*/ 5016 w 451692"/>
                <a:gd name="connsiteY0" fmla="*/ 667877 h 667877"/>
                <a:gd name="connsiteX1" fmla="*/ 102493 w 451692"/>
                <a:gd name="connsiteY1" fmla="*/ 8038 h 667877"/>
                <a:gd name="connsiteX2" fmla="*/ 294763 w 451692"/>
                <a:gd name="connsiteY2" fmla="*/ 86093 h 667877"/>
                <a:gd name="connsiteX3" fmla="*/ 451687 w 451692"/>
                <a:gd name="connsiteY3" fmla="*/ 244140 h 667877"/>
                <a:gd name="connsiteX4" fmla="*/ 304472 w 451692"/>
                <a:gd name="connsiteY4" fmla="*/ 325041 h 667877"/>
                <a:gd name="connsiteX5" fmla="*/ 178266 w 451692"/>
                <a:gd name="connsiteY5" fmla="*/ 446484 h 667877"/>
                <a:gd name="connsiteX6" fmla="*/ 738 w 451692"/>
                <a:gd name="connsiteY6" fmla="*/ 660494 h 667877"/>
                <a:gd name="connsiteX0" fmla="*/ 5016 w 451693"/>
                <a:gd name="connsiteY0" fmla="*/ 667877 h 667877"/>
                <a:gd name="connsiteX1" fmla="*/ 102493 w 451693"/>
                <a:gd name="connsiteY1" fmla="*/ 8038 h 667877"/>
                <a:gd name="connsiteX2" fmla="*/ 294763 w 451693"/>
                <a:gd name="connsiteY2" fmla="*/ 86093 h 667877"/>
                <a:gd name="connsiteX3" fmla="*/ 451687 w 451693"/>
                <a:gd name="connsiteY3" fmla="*/ 244140 h 667877"/>
                <a:gd name="connsiteX4" fmla="*/ 321141 w 451693"/>
                <a:gd name="connsiteY4" fmla="*/ 325041 h 667877"/>
                <a:gd name="connsiteX5" fmla="*/ 178266 w 451693"/>
                <a:gd name="connsiteY5" fmla="*/ 446484 h 667877"/>
                <a:gd name="connsiteX6" fmla="*/ 738 w 451693"/>
                <a:gd name="connsiteY6" fmla="*/ 660494 h 667877"/>
                <a:gd name="connsiteX0" fmla="*/ 5016 w 451693"/>
                <a:gd name="connsiteY0" fmla="*/ 667877 h 667877"/>
                <a:gd name="connsiteX1" fmla="*/ 102493 w 451693"/>
                <a:gd name="connsiteY1" fmla="*/ 8038 h 667877"/>
                <a:gd name="connsiteX2" fmla="*/ 294763 w 451693"/>
                <a:gd name="connsiteY2" fmla="*/ 86093 h 667877"/>
                <a:gd name="connsiteX3" fmla="*/ 451687 w 451693"/>
                <a:gd name="connsiteY3" fmla="*/ 244140 h 667877"/>
                <a:gd name="connsiteX4" fmla="*/ 321141 w 451693"/>
                <a:gd name="connsiteY4" fmla="*/ 325041 h 667877"/>
                <a:gd name="connsiteX5" fmla="*/ 147309 w 451693"/>
                <a:gd name="connsiteY5" fmla="*/ 494109 h 667877"/>
                <a:gd name="connsiteX6" fmla="*/ 738 w 451693"/>
                <a:gd name="connsiteY6" fmla="*/ 660494 h 667877"/>
                <a:gd name="connsiteX0" fmla="*/ 5016 w 451691"/>
                <a:gd name="connsiteY0" fmla="*/ 667877 h 667877"/>
                <a:gd name="connsiteX1" fmla="*/ 102493 w 451691"/>
                <a:gd name="connsiteY1" fmla="*/ 8038 h 667877"/>
                <a:gd name="connsiteX2" fmla="*/ 294763 w 451691"/>
                <a:gd name="connsiteY2" fmla="*/ 86093 h 667877"/>
                <a:gd name="connsiteX3" fmla="*/ 451687 w 451691"/>
                <a:gd name="connsiteY3" fmla="*/ 244140 h 667877"/>
                <a:gd name="connsiteX4" fmla="*/ 285422 w 451691"/>
                <a:gd name="connsiteY4" fmla="*/ 344091 h 667877"/>
                <a:gd name="connsiteX5" fmla="*/ 147309 w 451691"/>
                <a:gd name="connsiteY5" fmla="*/ 494109 h 667877"/>
                <a:gd name="connsiteX6" fmla="*/ 738 w 451691"/>
                <a:gd name="connsiteY6" fmla="*/ 660494 h 667877"/>
                <a:gd name="connsiteX0" fmla="*/ 5016 w 451691"/>
                <a:gd name="connsiteY0" fmla="*/ 667877 h 667877"/>
                <a:gd name="connsiteX1" fmla="*/ 102493 w 451691"/>
                <a:gd name="connsiteY1" fmla="*/ 8038 h 667877"/>
                <a:gd name="connsiteX2" fmla="*/ 294763 w 451691"/>
                <a:gd name="connsiteY2" fmla="*/ 86093 h 667877"/>
                <a:gd name="connsiteX3" fmla="*/ 451687 w 451691"/>
                <a:gd name="connsiteY3" fmla="*/ 244140 h 667877"/>
                <a:gd name="connsiteX4" fmla="*/ 297328 w 451691"/>
                <a:gd name="connsiteY4" fmla="*/ 336947 h 667877"/>
                <a:gd name="connsiteX5" fmla="*/ 147309 w 451691"/>
                <a:gd name="connsiteY5" fmla="*/ 494109 h 667877"/>
                <a:gd name="connsiteX6" fmla="*/ 738 w 451691"/>
                <a:gd name="connsiteY6" fmla="*/ 660494 h 667877"/>
                <a:gd name="connsiteX0" fmla="*/ 5016 w 451693"/>
                <a:gd name="connsiteY0" fmla="*/ 667877 h 667877"/>
                <a:gd name="connsiteX1" fmla="*/ 102493 w 451693"/>
                <a:gd name="connsiteY1" fmla="*/ 8038 h 667877"/>
                <a:gd name="connsiteX2" fmla="*/ 294763 w 451693"/>
                <a:gd name="connsiteY2" fmla="*/ 86093 h 667877"/>
                <a:gd name="connsiteX3" fmla="*/ 451687 w 451693"/>
                <a:gd name="connsiteY3" fmla="*/ 244140 h 667877"/>
                <a:gd name="connsiteX4" fmla="*/ 297328 w 451693"/>
                <a:gd name="connsiteY4" fmla="*/ 336947 h 667877"/>
                <a:gd name="connsiteX5" fmla="*/ 147309 w 451693"/>
                <a:gd name="connsiteY5" fmla="*/ 494109 h 667877"/>
                <a:gd name="connsiteX6" fmla="*/ 738 w 451693"/>
                <a:gd name="connsiteY6" fmla="*/ 660494 h 667877"/>
                <a:gd name="connsiteX0" fmla="*/ 5016 w 451693"/>
                <a:gd name="connsiteY0" fmla="*/ 667877 h 667877"/>
                <a:gd name="connsiteX1" fmla="*/ 102493 w 451693"/>
                <a:gd name="connsiteY1" fmla="*/ 8038 h 667877"/>
                <a:gd name="connsiteX2" fmla="*/ 294763 w 451693"/>
                <a:gd name="connsiteY2" fmla="*/ 86093 h 667877"/>
                <a:gd name="connsiteX3" fmla="*/ 451687 w 451693"/>
                <a:gd name="connsiteY3" fmla="*/ 244140 h 667877"/>
                <a:gd name="connsiteX4" fmla="*/ 297328 w 451693"/>
                <a:gd name="connsiteY4" fmla="*/ 336947 h 667877"/>
                <a:gd name="connsiteX5" fmla="*/ 147309 w 451693"/>
                <a:gd name="connsiteY5" fmla="*/ 494109 h 667877"/>
                <a:gd name="connsiteX6" fmla="*/ 738 w 451693"/>
                <a:gd name="connsiteY6" fmla="*/ 660494 h 667877"/>
                <a:gd name="connsiteX0" fmla="*/ 5016 w 451693"/>
                <a:gd name="connsiteY0" fmla="*/ 667877 h 667877"/>
                <a:gd name="connsiteX1" fmla="*/ 102493 w 451693"/>
                <a:gd name="connsiteY1" fmla="*/ 8038 h 667877"/>
                <a:gd name="connsiteX2" fmla="*/ 294763 w 451693"/>
                <a:gd name="connsiteY2" fmla="*/ 86093 h 667877"/>
                <a:gd name="connsiteX3" fmla="*/ 451687 w 451693"/>
                <a:gd name="connsiteY3" fmla="*/ 244140 h 667877"/>
                <a:gd name="connsiteX4" fmla="*/ 297328 w 451693"/>
                <a:gd name="connsiteY4" fmla="*/ 336947 h 667877"/>
                <a:gd name="connsiteX5" fmla="*/ 152072 w 451693"/>
                <a:gd name="connsiteY5" fmla="*/ 470296 h 667877"/>
                <a:gd name="connsiteX6" fmla="*/ 738 w 451693"/>
                <a:gd name="connsiteY6" fmla="*/ 660494 h 66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1693" h="667877">
                  <a:moveTo>
                    <a:pt x="5016" y="667877"/>
                  </a:moveTo>
                  <a:cubicBezTo>
                    <a:pt x="-19935" y="464227"/>
                    <a:pt x="53805" y="93889"/>
                    <a:pt x="102493" y="8038"/>
                  </a:cubicBezTo>
                  <a:cubicBezTo>
                    <a:pt x="176581" y="-23838"/>
                    <a:pt x="236564" y="46743"/>
                    <a:pt x="294763" y="86093"/>
                  </a:cubicBezTo>
                  <a:cubicBezTo>
                    <a:pt x="352962" y="125443"/>
                    <a:pt x="450863" y="199950"/>
                    <a:pt x="451687" y="244140"/>
                  </a:cubicBezTo>
                  <a:cubicBezTo>
                    <a:pt x="452511" y="288330"/>
                    <a:pt x="375839" y="284967"/>
                    <a:pt x="297328" y="336947"/>
                  </a:cubicBezTo>
                  <a:cubicBezTo>
                    <a:pt x="209291" y="403214"/>
                    <a:pt x="201901" y="418753"/>
                    <a:pt x="152072" y="470296"/>
                  </a:cubicBezTo>
                  <a:cubicBezTo>
                    <a:pt x="110024" y="515221"/>
                    <a:pt x="41438" y="616888"/>
                    <a:pt x="738" y="660494"/>
                  </a:cubicBezTo>
                </a:path>
              </a:pathLst>
            </a:custGeom>
            <a:gradFill>
              <a:gsLst>
                <a:gs pos="0">
                  <a:schemeClr val="accent2"/>
                </a:gs>
                <a:gs pos="49000">
                  <a:schemeClr val="accent2">
                    <a:lumMod val="20000"/>
                    <a:lumOff val="80000"/>
                  </a:schemeClr>
                </a:gs>
                <a:gs pos="38000">
                  <a:schemeClr val="accent2">
                    <a:lumMod val="20000"/>
                    <a:lumOff val="80000"/>
                  </a:schemeClr>
                </a:gs>
                <a:gs pos="84000">
                  <a:schemeClr val="accent2">
                    <a:lumMod val="60000"/>
                    <a:lumOff val="40000"/>
                  </a:schemeClr>
                </a:gs>
              </a:gsLst>
              <a:lin ang="7320000" scaled="0"/>
            </a:gradFill>
            <a:ln w="19050">
              <a:noFill/>
            </a:ln>
            <a:effectLst>
              <a:glow rad="127000">
                <a:schemeClr val="accent2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40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 flipV="1">
            <a:off x="2572545" y="1577781"/>
            <a:ext cx="354805" cy="739849"/>
            <a:chOff x="2395538" y="4462463"/>
            <a:chExt cx="354805" cy="739849"/>
          </a:xfrm>
        </p:grpSpPr>
        <p:sp>
          <p:nvSpPr>
            <p:cNvPr id="116" name="Freeform 115"/>
            <p:cNvSpPr/>
            <p:nvPr/>
          </p:nvSpPr>
          <p:spPr>
            <a:xfrm>
              <a:off x="2395538" y="4462463"/>
              <a:ext cx="240506" cy="521493"/>
            </a:xfrm>
            <a:custGeom>
              <a:avLst/>
              <a:gdLst>
                <a:gd name="connsiteX0" fmla="*/ 0 w 240506"/>
                <a:gd name="connsiteY0" fmla="*/ 0 h 521493"/>
                <a:gd name="connsiteX1" fmla="*/ 0 w 240506"/>
                <a:gd name="connsiteY1" fmla="*/ 521493 h 521493"/>
                <a:gd name="connsiteX2" fmla="*/ 240506 w 240506"/>
                <a:gd name="connsiteY2" fmla="*/ 521493 h 521493"/>
                <a:gd name="connsiteX3" fmla="*/ 240506 w 240506"/>
                <a:gd name="connsiteY3" fmla="*/ 2381 h 52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506" h="521493">
                  <a:moveTo>
                    <a:pt x="0" y="0"/>
                  </a:moveTo>
                  <a:lnTo>
                    <a:pt x="0" y="521493"/>
                  </a:lnTo>
                  <a:lnTo>
                    <a:pt x="240506" y="521493"/>
                  </a:lnTo>
                  <a:lnTo>
                    <a:pt x="240506" y="2381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17" name="Straight Connector 116"/>
            <p:cNvCxnSpPr/>
            <p:nvPr/>
          </p:nvCxnSpPr>
          <p:spPr>
            <a:xfrm flipV="1">
              <a:off x="2517330" y="4582483"/>
              <a:ext cx="0" cy="32809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 117"/>
            <p:cNvSpPr/>
            <p:nvPr/>
          </p:nvSpPr>
          <p:spPr>
            <a:xfrm flipV="1">
              <a:off x="2410686" y="4681890"/>
              <a:ext cx="215833" cy="1249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40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19" name="Straight Connector 118"/>
            <p:cNvCxnSpPr/>
            <p:nvPr/>
          </p:nvCxnSpPr>
          <p:spPr>
            <a:xfrm flipH="1">
              <a:off x="2439167" y="4601025"/>
              <a:ext cx="157613" cy="18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Freeform 119"/>
            <p:cNvSpPr/>
            <p:nvPr/>
          </p:nvSpPr>
          <p:spPr>
            <a:xfrm>
              <a:off x="2515787" y="4907758"/>
              <a:ext cx="234556" cy="294554"/>
            </a:xfrm>
            <a:custGeom>
              <a:avLst/>
              <a:gdLst>
                <a:gd name="connsiteX0" fmla="*/ 8246 w 282090"/>
                <a:gd name="connsiteY0" fmla="*/ 0 h 352425"/>
                <a:gd name="connsiteX1" fmla="*/ 3484 w 282090"/>
                <a:gd name="connsiteY1" fmla="*/ 83344 h 352425"/>
                <a:gd name="connsiteX2" fmla="*/ 53490 w 282090"/>
                <a:gd name="connsiteY2" fmla="*/ 178594 h 352425"/>
                <a:gd name="connsiteX3" fmla="*/ 217796 w 282090"/>
                <a:gd name="connsiteY3" fmla="*/ 228600 h 352425"/>
                <a:gd name="connsiteX4" fmla="*/ 282090 w 282090"/>
                <a:gd name="connsiteY4" fmla="*/ 352425 h 352425"/>
                <a:gd name="connsiteX0" fmla="*/ 2168 w 276012"/>
                <a:gd name="connsiteY0" fmla="*/ 0 h 352425"/>
                <a:gd name="connsiteX1" fmla="*/ 11693 w 276012"/>
                <a:gd name="connsiteY1" fmla="*/ 90488 h 352425"/>
                <a:gd name="connsiteX2" fmla="*/ 47412 w 276012"/>
                <a:gd name="connsiteY2" fmla="*/ 178594 h 352425"/>
                <a:gd name="connsiteX3" fmla="*/ 211718 w 276012"/>
                <a:gd name="connsiteY3" fmla="*/ 228600 h 352425"/>
                <a:gd name="connsiteX4" fmla="*/ 276012 w 276012"/>
                <a:gd name="connsiteY4" fmla="*/ 352425 h 352425"/>
                <a:gd name="connsiteX0" fmla="*/ 6572 w 280416"/>
                <a:gd name="connsiteY0" fmla="*/ 0 h 352425"/>
                <a:gd name="connsiteX1" fmla="*/ 4191 w 280416"/>
                <a:gd name="connsiteY1" fmla="*/ 97632 h 352425"/>
                <a:gd name="connsiteX2" fmla="*/ 51816 w 280416"/>
                <a:gd name="connsiteY2" fmla="*/ 178594 h 352425"/>
                <a:gd name="connsiteX3" fmla="*/ 216122 w 280416"/>
                <a:gd name="connsiteY3" fmla="*/ 228600 h 352425"/>
                <a:gd name="connsiteX4" fmla="*/ 280416 w 280416"/>
                <a:gd name="connsiteY4" fmla="*/ 352425 h 352425"/>
                <a:gd name="connsiteX0" fmla="*/ 5054 w 278898"/>
                <a:gd name="connsiteY0" fmla="*/ 0 h 352425"/>
                <a:gd name="connsiteX1" fmla="*/ 2673 w 278898"/>
                <a:gd name="connsiteY1" fmla="*/ 97632 h 352425"/>
                <a:gd name="connsiteX2" fmla="*/ 50298 w 278898"/>
                <a:gd name="connsiteY2" fmla="*/ 178594 h 352425"/>
                <a:gd name="connsiteX3" fmla="*/ 214604 w 278898"/>
                <a:gd name="connsiteY3" fmla="*/ 228600 h 352425"/>
                <a:gd name="connsiteX4" fmla="*/ 278898 w 278898"/>
                <a:gd name="connsiteY4" fmla="*/ 352425 h 352425"/>
                <a:gd name="connsiteX0" fmla="*/ 5956 w 279800"/>
                <a:gd name="connsiteY0" fmla="*/ 0 h 352425"/>
                <a:gd name="connsiteX1" fmla="*/ 3575 w 279800"/>
                <a:gd name="connsiteY1" fmla="*/ 97632 h 352425"/>
                <a:gd name="connsiteX2" fmla="*/ 51200 w 279800"/>
                <a:gd name="connsiteY2" fmla="*/ 178594 h 352425"/>
                <a:gd name="connsiteX3" fmla="*/ 215506 w 279800"/>
                <a:gd name="connsiteY3" fmla="*/ 228600 h 352425"/>
                <a:gd name="connsiteX4" fmla="*/ 279800 w 279800"/>
                <a:gd name="connsiteY4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00" h="352425">
                  <a:moveTo>
                    <a:pt x="5956" y="0"/>
                  </a:moveTo>
                  <a:cubicBezTo>
                    <a:pt x="2185" y="52984"/>
                    <a:pt x="-3966" y="67867"/>
                    <a:pt x="3575" y="97632"/>
                  </a:cubicBezTo>
                  <a:cubicBezTo>
                    <a:pt x="11116" y="127397"/>
                    <a:pt x="15878" y="156766"/>
                    <a:pt x="51200" y="178594"/>
                  </a:cubicBezTo>
                  <a:cubicBezTo>
                    <a:pt x="86522" y="200422"/>
                    <a:pt x="177406" y="199628"/>
                    <a:pt x="215506" y="228600"/>
                  </a:cubicBezTo>
                  <a:cubicBezTo>
                    <a:pt x="253606" y="257572"/>
                    <a:pt x="266703" y="304998"/>
                    <a:pt x="279800" y="352425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63403" y="4896628"/>
            <a:ext cx="332197" cy="846803"/>
            <a:chOff x="2563403" y="4920443"/>
            <a:chExt cx="332197" cy="846803"/>
          </a:xfrm>
        </p:grpSpPr>
        <p:sp>
          <p:nvSpPr>
            <p:cNvPr id="11" name="Rectangle 10"/>
            <p:cNvSpPr/>
            <p:nvPr/>
          </p:nvSpPr>
          <p:spPr>
            <a:xfrm flipV="1">
              <a:off x="2563403" y="4920443"/>
              <a:ext cx="238371" cy="547269"/>
            </a:xfrm>
            <a:custGeom>
              <a:avLst/>
              <a:gdLst>
                <a:gd name="connsiteX0" fmla="*/ 0 w 238371"/>
                <a:gd name="connsiteY0" fmla="*/ 0 h 547269"/>
                <a:gd name="connsiteX1" fmla="*/ 238371 w 238371"/>
                <a:gd name="connsiteY1" fmla="*/ 0 h 547269"/>
                <a:gd name="connsiteX2" fmla="*/ 238371 w 238371"/>
                <a:gd name="connsiteY2" fmla="*/ 547269 h 547269"/>
                <a:gd name="connsiteX3" fmla="*/ 0 w 238371"/>
                <a:gd name="connsiteY3" fmla="*/ 547269 h 547269"/>
                <a:gd name="connsiteX4" fmla="*/ 0 w 238371"/>
                <a:gd name="connsiteY4" fmla="*/ 0 h 547269"/>
                <a:gd name="connsiteX0" fmla="*/ 0 w 238371"/>
                <a:gd name="connsiteY0" fmla="*/ 0 h 548049"/>
                <a:gd name="connsiteX1" fmla="*/ 238371 w 238371"/>
                <a:gd name="connsiteY1" fmla="*/ 0 h 548049"/>
                <a:gd name="connsiteX2" fmla="*/ 238371 w 238371"/>
                <a:gd name="connsiteY2" fmla="*/ 547269 h 548049"/>
                <a:gd name="connsiteX3" fmla="*/ 115503 w 238371"/>
                <a:gd name="connsiteY3" fmla="*/ 548049 h 548049"/>
                <a:gd name="connsiteX4" fmla="*/ 0 w 238371"/>
                <a:gd name="connsiteY4" fmla="*/ 547269 h 548049"/>
                <a:gd name="connsiteX5" fmla="*/ 0 w 238371"/>
                <a:gd name="connsiteY5" fmla="*/ 0 h 548049"/>
                <a:gd name="connsiteX0" fmla="*/ 115503 w 238371"/>
                <a:gd name="connsiteY0" fmla="*/ 548049 h 639489"/>
                <a:gd name="connsiteX1" fmla="*/ 0 w 238371"/>
                <a:gd name="connsiteY1" fmla="*/ 547269 h 639489"/>
                <a:gd name="connsiteX2" fmla="*/ 0 w 238371"/>
                <a:gd name="connsiteY2" fmla="*/ 0 h 639489"/>
                <a:gd name="connsiteX3" fmla="*/ 238371 w 238371"/>
                <a:gd name="connsiteY3" fmla="*/ 0 h 639489"/>
                <a:gd name="connsiteX4" fmla="*/ 238371 w 238371"/>
                <a:gd name="connsiteY4" fmla="*/ 547269 h 639489"/>
                <a:gd name="connsiteX5" fmla="*/ 206943 w 238371"/>
                <a:gd name="connsiteY5" fmla="*/ 639489 h 639489"/>
                <a:gd name="connsiteX0" fmla="*/ 115503 w 238371"/>
                <a:gd name="connsiteY0" fmla="*/ 548049 h 548049"/>
                <a:gd name="connsiteX1" fmla="*/ 0 w 238371"/>
                <a:gd name="connsiteY1" fmla="*/ 547269 h 548049"/>
                <a:gd name="connsiteX2" fmla="*/ 0 w 238371"/>
                <a:gd name="connsiteY2" fmla="*/ 0 h 548049"/>
                <a:gd name="connsiteX3" fmla="*/ 238371 w 238371"/>
                <a:gd name="connsiteY3" fmla="*/ 0 h 548049"/>
                <a:gd name="connsiteX4" fmla="*/ 238371 w 238371"/>
                <a:gd name="connsiteY4" fmla="*/ 547269 h 548049"/>
                <a:gd name="connsiteX0" fmla="*/ 0 w 238371"/>
                <a:gd name="connsiteY0" fmla="*/ 547269 h 547269"/>
                <a:gd name="connsiteX1" fmla="*/ 0 w 238371"/>
                <a:gd name="connsiteY1" fmla="*/ 0 h 547269"/>
                <a:gd name="connsiteX2" fmla="*/ 238371 w 238371"/>
                <a:gd name="connsiteY2" fmla="*/ 0 h 547269"/>
                <a:gd name="connsiteX3" fmla="*/ 238371 w 238371"/>
                <a:gd name="connsiteY3" fmla="*/ 547269 h 54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371" h="547269">
                  <a:moveTo>
                    <a:pt x="0" y="547269"/>
                  </a:moveTo>
                  <a:lnTo>
                    <a:pt x="0" y="0"/>
                  </a:lnTo>
                  <a:lnTo>
                    <a:pt x="238371" y="0"/>
                  </a:lnTo>
                  <a:lnTo>
                    <a:pt x="238371" y="547269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 sz="14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2684970" y="5068620"/>
              <a:ext cx="0" cy="32809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 flipV="1">
              <a:off x="2575945" y="5168027"/>
              <a:ext cx="211526" cy="1249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40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>
              <a:off x="2606807" y="5087162"/>
              <a:ext cx="157613" cy="18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Freeform 120"/>
            <p:cNvSpPr/>
            <p:nvPr/>
          </p:nvSpPr>
          <p:spPr>
            <a:xfrm>
              <a:off x="2661671" y="5472692"/>
              <a:ext cx="233929" cy="294554"/>
            </a:xfrm>
            <a:custGeom>
              <a:avLst/>
              <a:gdLst>
                <a:gd name="connsiteX0" fmla="*/ 8246 w 282090"/>
                <a:gd name="connsiteY0" fmla="*/ 0 h 352425"/>
                <a:gd name="connsiteX1" fmla="*/ 3484 w 282090"/>
                <a:gd name="connsiteY1" fmla="*/ 83344 h 352425"/>
                <a:gd name="connsiteX2" fmla="*/ 53490 w 282090"/>
                <a:gd name="connsiteY2" fmla="*/ 178594 h 352425"/>
                <a:gd name="connsiteX3" fmla="*/ 217796 w 282090"/>
                <a:gd name="connsiteY3" fmla="*/ 228600 h 352425"/>
                <a:gd name="connsiteX4" fmla="*/ 282090 w 282090"/>
                <a:gd name="connsiteY4" fmla="*/ 352425 h 352425"/>
                <a:gd name="connsiteX0" fmla="*/ 2168 w 276012"/>
                <a:gd name="connsiteY0" fmla="*/ 0 h 352425"/>
                <a:gd name="connsiteX1" fmla="*/ 11693 w 276012"/>
                <a:gd name="connsiteY1" fmla="*/ 90488 h 352425"/>
                <a:gd name="connsiteX2" fmla="*/ 47412 w 276012"/>
                <a:gd name="connsiteY2" fmla="*/ 178594 h 352425"/>
                <a:gd name="connsiteX3" fmla="*/ 211718 w 276012"/>
                <a:gd name="connsiteY3" fmla="*/ 228600 h 352425"/>
                <a:gd name="connsiteX4" fmla="*/ 276012 w 276012"/>
                <a:gd name="connsiteY4" fmla="*/ 352425 h 352425"/>
                <a:gd name="connsiteX0" fmla="*/ 6572 w 280416"/>
                <a:gd name="connsiteY0" fmla="*/ 0 h 352425"/>
                <a:gd name="connsiteX1" fmla="*/ 4191 w 280416"/>
                <a:gd name="connsiteY1" fmla="*/ 97632 h 352425"/>
                <a:gd name="connsiteX2" fmla="*/ 51816 w 280416"/>
                <a:gd name="connsiteY2" fmla="*/ 178594 h 352425"/>
                <a:gd name="connsiteX3" fmla="*/ 216122 w 280416"/>
                <a:gd name="connsiteY3" fmla="*/ 228600 h 352425"/>
                <a:gd name="connsiteX4" fmla="*/ 280416 w 280416"/>
                <a:gd name="connsiteY4" fmla="*/ 352425 h 352425"/>
                <a:gd name="connsiteX0" fmla="*/ 5054 w 278898"/>
                <a:gd name="connsiteY0" fmla="*/ 0 h 352425"/>
                <a:gd name="connsiteX1" fmla="*/ 2673 w 278898"/>
                <a:gd name="connsiteY1" fmla="*/ 97632 h 352425"/>
                <a:gd name="connsiteX2" fmla="*/ 50298 w 278898"/>
                <a:gd name="connsiteY2" fmla="*/ 178594 h 352425"/>
                <a:gd name="connsiteX3" fmla="*/ 214604 w 278898"/>
                <a:gd name="connsiteY3" fmla="*/ 228600 h 352425"/>
                <a:gd name="connsiteX4" fmla="*/ 278898 w 278898"/>
                <a:gd name="connsiteY4" fmla="*/ 352425 h 352425"/>
                <a:gd name="connsiteX0" fmla="*/ 5956 w 279800"/>
                <a:gd name="connsiteY0" fmla="*/ 0 h 352425"/>
                <a:gd name="connsiteX1" fmla="*/ 3575 w 279800"/>
                <a:gd name="connsiteY1" fmla="*/ 97632 h 352425"/>
                <a:gd name="connsiteX2" fmla="*/ 51200 w 279800"/>
                <a:gd name="connsiteY2" fmla="*/ 178594 h 352425"/>
                <a:gd name="connsiteX3" fmla="*/ 215506 w 279800"/>
                <a:gd name="connsiteY3" fmla="*/ 228600 h 352425"/>
                <a:gd name="connsiteX4" fmla="*/ 279800 w 279800"/>
                <a:gd name="connsiteY4" fmla="*/ 352425 h 352425"/>
                <a:gd name="connsiteX0" fmla="*/ 5208 w 279052"/>
                <a:gd name="connsiteY0" fmla="*/ 0 h 352425"/>
                <a:gd name="connsiteX1" fmla="*/ 2827 w 279052"/>
                <a:gd name="connsiteY1" fmla="*/ 97632 h 352425"/>
                <a:gd name="connsiteX2" fmla="*/ 50452 w 279052"/>
                <a:gd name="connsiteY2" fmla="*/ 178594 h 352425"/>
                <a:gd name="connsiteX3" fmla="*/ 214758 w 279052"/>
                <a:gd name="connsiteY3" fmla="*/ 228600 h 352425"/>
                <a:gd name="connsiteX4" fmla="*/ 279052 w 279052"/>
                <a:gd name="connsiteY4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052" h="352425">
                  <a:moveTo>
                    <a:pt x="5208" y="0"/>
                  </a:moveTo>
                  <a:cubicBezTo>
                    <a:pt x="5225" y="140357"/>
                    <a:pt x="-4714" y="67867"/>
                    <a:pt x="2827" y="97632"/>
                  </a:cubicBezTo>
                  <a:cubicBezTo>
                    <a:pt x="10368" y="127397"/>
                    <a:pt x="15130" y="156766"/>
                    <a:pt x="50452" y="178594"/>
                  </a:cubicBezTo>
                  <a:cubicBezTo>
                    <a:pt x="85774" y="200422"/>
                    <a:pt x="176658" y="199628"/>
                    <a:pt x="214758" y="228600"/>
                  </a:cubicBezTo>
                  <a:cubicBezTo>
                    <a:pt x="252858" y="257572"/>
                    <a:pt x="265955" y="304998"/>
                    <a:pt x="279052" y="352425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22" name="Rectangle 121"/>
          <p:cNvSpPr/>
          <p:nvPr/>
        </p:nvSpPr>
        <p:spPr>
          <a:xfrm>
            <a:off x="0" y="554700"/>
            <a:ext cx="419100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sz="2600" b="1" dirty="0" smtClean="0">
                <a:solidFill>
                  <a:prstClr val="black"/>
                </a:solidFill>
                <a:cs typeface="Arial" pitchFamily="34" charset="0"/>
              </a:rPr>
              <a:t>Niobium HiPIMS </a:t>
            </a:r>
            <a:r>
              <a:rPr lang="en-US" sz="2600" b="1" dirty="0" smtClean="0">
                <a:solidFill>
                  <a:prstClr val="black"/>
                </a:solidFill>
                <a:cs typeface="Arial" pitchFamily="34" charset="0"/>
              </a:rPr>
              <a:t>discharge</a:t>
            </a:r>
            <a:endParaRPr lang="en-US" sz="26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2505" y="1091646"/>
            <a:ext cx="15615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U</a:t>
            </a:r>
            <a:r>
              <a:rPr lang="en-US" dirty="0" smtClean="0">
                <a:solidFill>
                  <a:prstClr val="black"/>
                </a:solidFill>
              </a:rPr>
              <a:t> = 390 </a:t>
            </a:r>
            <a:r>
              <a:rPr lang="en-US" dirty="0">
                <a:solidFill>
                  <a:prstClr val="black"/>
                </a:solidFill>
              </a:rPr>
              <a:t>V</a:t>
            </a:r>
          </a:p>
          <a:p>
            <a:r>
              <a:rPr lang="en-US" i="1" dirty="0" smtClean="0">
                <a:solidFill>
                  <a:prstClr val="black"/>
                </a:solidFill>
              </a:rPr>
              <a:t>I</a:t>
            </a:r>
            <a:r>
              <a:rPr lang="en-US" baseline="-25000" dirty="0" smtClean="0">
                <a:solidFill>
                  <a:prstClr val="black"/>
                </a:solidFill>
              </a:rPr>
              <a:t>av </a:t>
            </a:r>
            <a:r>
              <a:rPr lang="en-US" dirty="0" smtClean="0">
                <a:solidFill>
                  <a:prstClr val="black"/>
                </a:solidFill>
              </a:rPr>
              <a:t>= 1.25 </a:t>
            </a:r>
            <a:r>
              <a:rPr lang="en-US" dirty="0">
                <a:solidFill>
                  <a:prstClr val="black"/>
                </a:solidFill>
              </a:rPr>
              <a:t>A</a:t>
            </a:r>
          </a:p>
          <a:p>
            <a:r>
              <a:rPr lang="en-US" i="1" dirty="0" smtClean="0">
                <a:solidFill>
                  <a:prstClr val="black"/>
                </a:solidFill>
              </a:rPr>
              <a:t>P</a:t>
            </a:r>
            <a:r>
              <a:rPr lang="en-US" dirty="0" smtClean="0">
                <a:solidFill>
                  <a:prstClr val="black"/>
                </a:solidFill>
              </a:rPr>
              <a:t> = 450 </a:t>
            </a:r>
            <a:r>
              <a:rPr lang="en-US" dirty="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41382" y="6273225"/>
            <a:ext cx="3912170" cy="58477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prstClr val="black"/>
                </a:solidFill>
              </a:rPr>
              <a:t>M. </a:t>
            </a:r>
            <a:r>
              <a:rPr lang="fr-FR" sz="1600" dirty="0" smtClean="0">
                <a:solidFill>
                  <a:prstClr val="black"/>
                </a:solidFill>
              </a:rPr>
              <a:t>Panjan, </a:t>
            </a:r>
            <a:r>
              <a:rPr lang="fr-FR" sz="1600" i="1" dirty="0" smtClean="0">
                <a:solidFill>
                  <a:prstClr val="black"/>
                </a:solidFill>
              </a:rPr>
              <a:t>et al</a:t>
            </a:r>
            <a:r>
              <a:rPr lang="fr-FR" sz="1600" dirty="0" smtClean="0">
                <a:solidFill>
                  <a:prstClr val="black"/>
                </a:solidFill>
              </a:rPr>
              <a:t>., </a:t>
            </a:r>
            <a:r>
              <a:rPr lang="fr-FR" sz="1600" i="1" dirty="0">
                <a:solidFill>
                  <a:prstClr val="black"/>
                </a:solidFill>
              </a:rPr>
              <a:t>Plasma Sources Sci. Technol.</a:t>
            </a:r>
            <a:r>
              <a:rPr lang="fr-FR" sz="1600" dirty="0">
                <a:solidFill>
                  <a:prstClr val="black"/>
                </a:solidFill>
              </a:rPr>
              <a:t>, </a:t>
            </a:r>
            <a:r>
              <a:rPr lang="fr-FR" sz="1600" b="1" dirty="0">
                <a:solidFill>
                  <a:prstClr val="black"/>
                </a:solidFill>
              </a:rPr>
              <a:t>23</a:t>
            </a:r>
            <a:r>
              <a:rPr lang="fr-FR" sz="1600" dirty="0">
                <a:solidFill>
                  <a:prstClr val="black"/>
                </a:solidFill>
              </a:rPr>
              <a:t> (2014) </a:t>
            </a:r>
            <a:r>
              <a:rPr lang="fr-FR" sz="1600" dirty="0" smtClean="0">
                <a:solidFill>
                  <a:prstClr val="black"/>
                </a:solidFill>
              </a:rPr>
              <a:t>025007.</a:t>
            </a:r>
            <a:endParaRPr lang="sl-SI" sz="1600" dirty="0" smtClean="0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02550" y="10180"/>
            <a:ext cx="7724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Ionization zones and transport of charged particles</a:t>
            </a:r>
            <a:endParaRPr lang="sl-SI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2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aanders\PAG\1_Chamber1 - universal\HIDEN EQP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868" y="1699235"/>
            <a:ext cx="7586132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Measurements of Ion Energy Distributions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86800" cy="1371600"/>
          </a:xfrm>
        </p:spPr>
        <p:txBody>
          <a:bodyPr>
            <a:normAutofit/>
          </a:bodyPr>
          <a:lstStyle/>
          <a:p>
            <a:pPr marL="169862" indent="0">
              <a:buNone/>
            </a:pPr>
            <a:r>
              <a:rPr lang="en-US" sz="2000" dirty="0" smtClean="0"/>
              <a:t>We </a:t>
            </a:r>
            <a:r>
              <a:rPr lang="en-US" sz="2000" dirty="0"/>
              <a:t>u</a:t>
            </a:r>
            <a:r>
              <a:rPr lang="en-US" sz="2000" dirty="0" smtClean="0"/>
              <a:t>se EQP300 by Hiden Ltd.;  scan mass up to 300 amu and energies up to 1 keV (neg. and pos. ions)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33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09551" y="5944664"/>
            <a:ext cx="8782050" cy="87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0">
              <a:buNone/>
            </a:pPr>
            <a:r>
              <a:rPr lang="en-US" sz="2000" dirty="0" smtClean="0"/>
              <a:t>Instrument transmittance function has a greater acceptance cone angle for small (especially &lt; 10 eV) ion energies</a:t>
            </a:r>
            <a:endParaRPr lang="en-US" sz="2000" dirty="0"/>
          </a:p>
        </p:txBody>
      </p:sp>
      <p:sp>
        <p:nvSpPr>
          <p:cNvPr id="5" name="Oval 4"/>
          <p:cNvSpPr/>
          <p:nvPr/>
        </p:nvSpPr>
        <p:spPr>
          <a:xfrm>
            <a:off x="287872" y="5105399"/>
            <a:ext cx="114300" cy="533400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scene3d>
            <a:camera prst="orthographicFront">
              <a:rot lat="0" lon="0" rev="48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12370" y="4931229"/>
            <a:ext cx="3046879" cy="1741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02172" y="4931229"/>
            <a:ext cx="2989728" cy="70757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34353" y="4428069"/>
            <a:ext cx="1424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acceptance 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cone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39832" y="4061026"/>
            <a:ext cx="1169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entrance 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aperture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48754" y="2666961"/>
            <a:ext cx="1840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ion energy filter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15735" y="1794895"/>
            <a:ext cx="3452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quadrupole mass spectrometer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757335" y="2099733"/>
            <a:ext cx="1024466" cy="751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164639" y="3005696"/>
            <a:ext cx="1024466" cy="751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938022" y="4702023"/>
            <a:ext cx="338578" cy="2509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17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16066" name="Picture 2" descr="C:\Users\aanders\Papers Talks\2013 APL potential humps in HiPIMS\Figures and figure data\Fig02\Fig02_Nb+Nb2+ at 22.5 mm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20502"/>
            <a:ext cx="5486400" cy="410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28600"/>
            <a:ext cx="9144000" cy="60960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Niobium Ion </a:t>
            </a:r>
            <a:r>
              <a:rPr lang="en-US" dirty="0" smtClean="0"/>
              <a:t>Energy Distribution </a:t>
            </a:r>
            <a:r>
              <a:rPr lang="en-US" dirty="0" smtClean="0"/>
              <a:t>Function, measured </a:t>
            </a:r>
            <a:r>
              <a:rPr lang="en-US" dirty="0" smtClean="0"/>
              <a:t>azimuthally</a:t>
            </a:r>
            <a:endParaRPr lang="en-US" dirty="0"/>
          </a:p>
        </p:txBody>
      </p:sp>
      <p:pic>
        <p:nvPicPr>
          <p:cNvPr id="216068" name="Picture 4" descr="C:\Users\aanders\Papers Talks\2013 PSST Panjan et al, asymmetry plasma ejection\2013 figures and figure data\Fig02\Fig02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3382963" cy="380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24000" y="6273224"/>
            <a:ext cx="5943600" cy="5847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A. Anders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n-US" sz="1600" i="1" dirty="0" smtClean="0">
                <a:solidFill>
                  <a:prstClr val="black"/>
                </a:solidFill>
              </a:rPr>
              <a:t>et al</a:t>
            </a:r>
            <a:r>
              <a:rPr lang="en-US" sz="1600" dirty="0" smtClean="0">
                <a:solidFill>
                  <a:prstClr val="black"/>
                </a:solidFill>
              </a:rPr>
              <a:t>., </a:t>
            </a:r>
            <a:r>
              <a:rPr lang="en-US" sz="1600" dirty="0">
                <a:solidFill>
                  <a:prstClr val="black"/>
                </a:solidFill>
              </a:rPr>
              <a:t>Appl. Phys. Lett.</a:t>
            </a:r>
            <a:r>
              <a:rPr lang="en-US" sz="1600" b="1" dirty="0">
                <a:solidFill>
                  <a:prstClr val="black"/>
                </a:solidFill>
              </a:rPr>
              <a:t> 103</a:t>
            </a:r>
            <a:r>
              <a:rPr lang="en-US" sz="1600" dirty="0">
                <a:solidFill>
                  <a:prstClr val="black"/>
                </a:solidFill>
              </a:rPr>
              <a:t> (2013) </a:t>
            </a:r>
            <a:r>
              <a:rPr lang="en-US" sz="1600" dirty="0" smtClean="0">
                <a:solidFill>
                  <a:prstClr val="black"/>
                </a:solidFill>
              </a:rPr>
              <a:t>144103;</a:t>
            </a:r>
          </a:p>
          <a:p>
            <a:r>
              <a:rPr lang="fr-FR" sz="1600" dirty="0" smtClean="0">
                <a:solidFill>
                  <a:prstClr val="black"/>
                </a:solidFill>
              </a:rPr>
              <a:t>M</a:t>
            </a:r>
            <a:r>
              <a:rPr lang="fr-FR" sz="1600" dirty="0">
                <a:solidFill>
                  <a:prstClr val="black"/>
                </a:solidFill>
              </a:rPr>
              <a:t>. Panjan, </a:t>
            </a:r>
            <a:r>
              <a:rPr lang="fr-FR" sz="1600" i="1" dirty="0" smtClean="0">
                <a:solidFill>
                  <a:prstClr val="black"/>
                </a:solidFill>
              </a:rPr>
              <a:t>et al</a:t>
            </a:r>
            <a:r>
              <a:rPr lang="fr-FR" sz="1600" dirty="0" smtClean="0">
                <a:solidFill>
                  <a:prstClr val="black"/>
                </a:solidFill>
              </a:rPr>
              <a:t>., Plasma </a:t>
            </a:r>
            <a:r>
              <a:rPr lang="fr-FR" sz="1600" dirty="0">
                <a:solidFill>
                  <a:prstClr val="black"/>
                </a:solidFill>
              </a:rPr>
              <a:t>Sources Sci. Technol. </a:t>
            </a:r>
            <a:r>
              <a:rPr lang="fr-FR" sz="1600" b="1" dirty="0">
                <a:solidFill>
                  <a:prstClr val="black"/>
                </a:solidFill>
              </a:rPr>
              <a:t>23</a:t>
            </a:r>
            <a:r>
              <a:rPr lang="fr-FR" sz="1600" dirty="0">
                <a:solidFill>
                  <a:prstClr val="black"/>
                </a:solidFill>
              </a:rPr>
              <a:t> (2014) 025007</a:t>
            </a:r>
            <a:r>
              <a:rPr lang="fr-FR" sz="1600" dirty="0" smtClean="0">
                <a:solidFill>
                  <a:prstClr val="black"/>
                </a:solidFill>
              </a:rPr>
              <a:t>.</a:t>
            </a:r>
            <a:endParaRPr lang="fr-FR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of Ion Energy Distribution Measurements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35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468313"/>
              </p:ext>
            </p:extLst>
          </p:nvPr>
        </p:nvGraphicFramePr>
        <p:xfrm>
          <a:off x="228600" y="1066800"/>
          <a:ext cx="3768969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698" name="Graph" r:id="rId3" imgW="4275720" imgH="3022200" progId="Origin50.Graph">
                  <p:embed/>
                </p:oleObj>
              </mc:Choice>
              <mc:Fallback>
                <p:oleObj name="Graph" r:id="rId3" imgW="4275720" imgH="3022200" progId="Origin50.Grap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066800"/>
                        <a:ext cx="3768969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42986"/>
              </p:ext>
            </p:extLst>
          </p:nvPr>
        </p:nvGraphicFramePr>
        <p:xfrm>
          <a:off x="4765476" y="1066800"/>
          <a:ext cx="3773686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699" name="Graph" r:id="rId5" imgW="4275720" imgH="3022200" progId="Origin50.Graph">
                  <p:embed/>
                </p:oleObj>
              </mc:Choice>
              <mc:Fallback>
                <p:oleObj name="Graph" r:id="rId5" imgW="4275720" imgH="3022200" progId="Origin50.Grap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5476" y="1066800"/>
                        <a:ext cx="3773686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8975390"/>
              </p:ext>
            </p:extLst>
          </p:nvPr>
        </p:nvGraphicFramePr>
        <p:xfrm>
          <a:off x="381000" y="3810000"/>
          <a:ext cx="3751263" cy="2654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700" name="Graph" r:id="rId7" imgW="4275720" imgH="3022200" progId="Origin50.Graph">
                  <p:embed/>
                </p:oleObj>
              </mc:Choice>
              <mc:Fallback>
                <p:oleObj name="Graph" r:id="rId7" imgW="4275720" imgH="3022200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810000"/>
                        <a:ext cx="3751263" cy="26544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218545"/>
              </p:ext>
            </p:extLst>
          </p:nvPr>
        </p:nvGraphicFramePr>
        <p:xfrm>
          <a:off x="4572000" y="3810000"/>
          <a:ext cx="3886200" cy="2746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701" name="Graph" r:id="rId9" imgW="4275720" imgH="3022200" progId="Origin50.Graph">
                  <p:embed/>
                </p:oleObj>
              </mc:Choice>
              <mc:Fallback>
                <p:oleObj name="Graph" r:id="rId9" imgW="4275720" imgH="3022200" progId="Origin50.Graph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810000"/>
                        <a:ext cx="3886200" cy="27465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795227" y="6525667"/>
            <a:ext cx="5547224" cy="338554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fr-FR" sz="1600" dirty="0" smtClean="0">
                <a:latin typeface="+mn-lt"/>
              </a:rPr>
              <a:t>M</a:t>
            </a:r>
            <a:r>
              <a:rPr lang="fr-FR" sz="1600" dirty="0">
                <a:latin typeface="+mn-lt"/>
              </a:rPr>
              <a:t>. </a:t>
            </a:r>
            <a:r>
              <a:rPr lang="fr-FR" sz="1600" dirty="0" smtClean="0">
                <a:latin typeface="+mn-lt"/>
              </a:rPr>
              <a:t>Panjan, </a:t>
            </a:r>
            <a:r>
              <a:rPr lang="fr-FR" sz="1600" i="1" dirty="0" smtClean="0">
                <a:latin typeface="+mn-lt"/>
              </a:rPr>
              <a:t>et al</a:t>
            </a:r>
            <a:r>
              <a:rPr lang="fr-FR" sz="1600" dirty="0" smtClean="0">
                <a:latin typeface="+mn-lt"/>
              </a:rPr>
              <a:t>., </a:t>
            </a:r>
            <a:r>
              <a:rPr lang="fr-FR" sz="1600" dirty="0">
                <a:latin typeface="+mn-lt"/>
              </a:rPr>
              <a:t>Plasma Sources Sci. Technol. </a:t>
            </a:r>
            <a:r>
              <a:rPr lang="fr-FR" sz="1600" b="1" dirty="0">
                <a:latin typeface="+mn-lt"/>
              </a:rPr>
              <a:t>23</a:t>
            </a:r>
            <a:r>
              <a:rPr lang="fr-FR" sz="1600" dirty="0">
                <a:latin typeface="+mn-lt"/>
              </a:rPr>
              <a:t> (2014) 025007.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3810000" y="838200"/>
            <a:ext cx="1095320" cy="465746"/>
          </a:xfrm>
          <a:prstGeom prst="rect">
            <a:avLst/>
          </a:prstGeom>
          <a:ln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5482" tIns="47741" rIns="95482" bIns="47741" rtlCol="0">
            <a:spAutoFit/>
          </a:bodyPr>
          <a:lstStyle/>
          <a:p>
            <a:r>
              <a:rPr lang="en-US" sz="2400" dirty="0" smtClean="0">
                <a:latin typeface="+mn-lt"/>
              </a:rPr>
              <a:t>HiPIMS</a:t>
            </a:r>
          </a:p>
        </p:txBody>
      </p:sp>
    </p:spTree>
    <p:extLst>
      <p:ext uri="{BB962C8B-B14F-4D97-AF65-F5344CB8AC3E}">
        <p14:creationId xmlns:p14="http://schemas.microsoft.com/office/powerpoint/2010/main" val="27338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599"/>
            <a:ext cx="6096000" cy="385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Energizing Electrons in the Sheath Versus in Presheath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066800"/>
            <a:ext cx="8915400" cy="1905000"/>
          </a:xfrm>
        </p:spPr>
        <p:txBody>
          <a:bodyPr>
            <a:noAutofit/>
          </a:bodyPr>
          <a:lstStyle/>
          <a:p>
            <a:pPr marL="228600" indent="-228600">
              <a:lnSpc>
                <a:spcPct val="120000"/>
              </a:lnSpc>
            </a:pPr>
            <a:r>
              <a:rPr lang="en-US" sz="2000" b="1" dirty="0"/>
              <a:t>Penning-Thornton paradigm</a:t>
            </a:r>
            <a:r>
              <a:rPr lang="en-US" sz="2000" dirty="0"/>
              <a:t>: </a:t>
            </a:r>
            <a:r>
              <a:rPr lang="en-US" sz="2000" dirty="0" smtClean="0"/>
              <a:t>                                , electron heating from secondary electrons</a:t>
            </a:r>
          </a:p>
          <a:p>
            <a:pPr marL="228600" indent="-228600">
              <a:lnSpc>
                <a:spcPct val="120000"/>
              </a:lnSpc>
            </a:pPr>
            <a:r>
              <a:rPr lang="en-US" sz="2000" dirty="0" smtClean="0"/>
              <a:t>However, electron current in the presheath is much greater and than in the sheath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b="1" i="1" dirty="0" smtClean="0">
                <a:solidFill>
                  <a:srgbClr val="CC3300"/>
                </a:solidFill>
                <a:sym typeface="Wingdings" panose="05000000000000000000" pitchFamily="2" charset="2"/>
              </a:rPr>
              <a:t>energy dissipation and electron heating can be greatest in the presheath</a:t>
            </a:r>
            <a:endParaRPr lang="en-US" sz="2000" b="1" i="1" dirty="0">
              <a:solidFill>
                <a:srgbClr val="CC33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36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257800" y="3136612"/>
            <a:ext cx="3733800" cy="5847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C</a:t>
            </a:r>
            <a:r>
              <a:rPr lang="en-US" sz="1600" dirty="0">
                <a:solidFill>
                  <a:prstClr val="black"/>
                </a:solidFill>
              </a:rPr>
              <a:t>. Huo, </a:t>
            </a:r>
            <a:r>
              <a:rPr lang="en-US" sz="1600" i="1" dirty="0" smtClean="0">
                <a:solidFill>
                  <a:prstClr val="black"/>
                </a:solidFill>
              </a:rPr>
              <a:t>et al</a:t>
            </a:r>
            <a:r>
              <a:rPr lang="en-US" sz="1600" dirty="0" smtClean="0">
                <a:solidFill>
                  <a:prstClr val="black"/>
                </a:solidFill>
              </a:rPr>
              <a:t>., </a:t>
            </a:r>
            <a:r>
              <a:rPr lang="en-US" sz="1600" dirty="0">
                <a:solidFill>
                  <a:prstClr val="black"/>
                </a:solidFill>
              </a:rPr>
              <a:t>Plasma Sources Sci. Technol. </a:t>
            </a:r>
            <a:r>
              <a:rPr lang="en-US" sz="1600" b="1" dirty="0">
                <a:solidFill>
                  <a:prstClr val="black"/>
                </a:solidFill>
              </a:rPr>
              <a:t>22</a:t>
            </a:r>
            <a:r>
              <a:rPr lang="en-US" sz="1600" dirty="0">
                <a:solidFill>
                  <a:prstClr val="black"/>
                </a:solidFill>
              </a:rPr>
              <a:t> (2013) 045005.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672721"/>
              </p:ext>
            </p:extLst>
          </p:nvPr>
        </p:nvGraphicFramePr>
        <p:xfrm>
          <a:off x="3733800" y="1066800"/>
          <a:ext cx="1516956" cy="411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56" name="Equation" r:id="rId4" imgW="749160" imgH="203040" progId="Equation.DSMT4">
                  <p:embed/>
                </p:oleObj>
              </mc:Choice>
              <mc:Fallback>
                <p:oleObj name="Equation" r:id="rId4" imgW="749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33800" y="1066800"/>
                        <a:ext cx="1516956" cy="411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5638800" y="4823010"/>
            <a:ext cx="4572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 bwMode="auto">
          <a:xfrm>
            <a:off x="6883400" y="4831477"/>
            <a:ext cx="1752600" cy="588857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5482" tIns="47741" rIns="95482" bIns="47741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some notable voltage drop here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5029200" y="5125906"/>
            <a:ext cx="1854200" cy="4366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40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Localized Energizing of Drifting Electrons</a:t>
            </a:r>
            <a:endParaRPr lang="en-US" dirty="0"/>
          </a:p>
        </p:txBody>
      </p:sp>
      <p:sp>
        <p:nvSpPr>
          <p:cNvPr id="94" name="Text Box 5"/>
          <p:cNvSpPr txBox="1">
            <a:spLocks noChangeArrowheads="1"/>
          </p:cNvSpPr>
          <p:nvPr/>
        </p:nvSpPr>
        <p:spPr bwMode="auto">
          <a:xfrm>
            <a:off x="2362200" y="6519446"/>
            <a:ext cx="4343400" cy="3385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A</a:t>
            </a:r>
            <a:r>
              <a:rPr lang="en-US" sz="1600" dirty="0"/>
              <a:t>. Anders, Appl. Phys. Lett.</a:t>
            </a:r>
            <a:r>
              <a:rPr lang="en-US" sz="1600" b="1" dirty="0"/>
              <a:t> 105</a:t>
            </a:r>
            <a:r>
              <a:rPr lang="en-US" sz="1600" dirty="0"/>
              <a:t> (2014) 244104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229376" name="TextBox 229375"/>
          <p:cNvSpPr txBox="1"/>
          <p:nvPr/>
        </p:nvSpPr>
        <p:spPr bwMode="auto">
          <a:xfrm>
            <a:off x="304800" y="5486400"/>
            <a:ext cx="5753710" cy="71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482" tIns="47741" rIns="95482" bIns="47741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electrons drift according to the </a:t>
            </a:r>
            <a:r>
              <a:rPr lang="en-US" sz="2000" u="sng" dirty="0" smtClean="0">
                <a:latin typeface="+mn-lt"/>
              </a:rPr>
              <a:t>local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b="1" dirty="0" smtClean="0">
                <a:latin typeface="+mn-lt"/>
              </a:rPr>
              <a:t>E</a:t>
            </a:r>
            <a:r>
              <a:rPr lang="en-US" sz="2000" dirty="0" smtClean="0">
                <a:latin typeface="+mn-lt"/>
              </a:rPr>
              <a:t> and </a:t>
            </a:r>
            <a:r>
              <a:rPr lang="en-US" sz="2000" b="1" dirty="0" smtClean="0">
                <a:latin typeface="+mn-lt"/>
              </a:rPr>
              <a:t>B</a:t>
            </a:r>
            <a:r>
              <a:rPr lang="en-US" sz="2000" dirty="0" smtClean="0">
                <a:latin typeface="+mn-lt"/>
              </a:rPr>
              <a:t> fields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ions are not magnetized, therefore follow </a:t>
            </a:r>
            <a:r>
              <a:rPr lang="en-US" sz="2000" b="1" dirty="0" smtClean="0"/>
              <a:t>E</a:t>
            </a:r>
            <a:r>
              <a:rPr lang="en-US" sz="2000" dirty="0" smtClean="0"/>
              <a:t>-field</a:t>
            </a:r>
            <a:endParaRPr lang="en-US" sz="2000" dirty="0" smtClean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4030314"/>
            <a:ext cx="7315200" cy="48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14400" y="4722464"/>
            <a:ext cx="7315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38800" y="4800600"/>
            <a:ext cx="250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direction along racetrack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51928" y="4792112"/>
            <a:ext cx="152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TO SCALE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0881" y="4063149"/>
            <a:ext cx="809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97616" y="4775436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Symbol" panose="05050102010706020507" pitchFamily="18" charset="2"/>
              </a:rPr>
              <a:t>x</a:t>
            </a:r>
            <a:endParaRPr lang="en-US" sz="2400" i="1" dirty="0">
              <a:latin typeface="Symbol" panose="05050102010706020507" pitchFamily="18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84206" y="1341673"/>
            <a:ext cx="2854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F0EFE"/>
                </a:solidFill>
              </a:rPr>
              <a:t>equipotential lines</a:t>
            </a:r>
          </a:p>
          <a:p>
            <a:r>
              <a:rPr lang="en-US" dirty="0" smtClean="0">
                <a:solidFill>
                  <a:srgbClr val="1F0EFE"/>
                </a:solidFill>
              </a:rPr>
              <a:t>with potential hump</a:t>
            </a:r>
          </a:p>
          <a:p>
            <a:r>
              <a:rPr lang="en-US" dirty="0" smtClean="0">
                <a:solidFill>
                  <a:srgbClr val="1F0EFE"/>
                </a:solidFill>
              </a:rPr>
              <a:t> in ionization zone</a:t>
            </a:r>
            <a:endParaRPr lang="en-US" dirty="0">
              <a:solidFill>
                <a:srgbClr val="1F0EF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2679" y="1394084"/>
            <a:ext cx="1351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E x B</a:t>
            </a:r>
            <a:r>
              <a:rPr lang="en-US" dirty="0" smtClean="0">
                <a:solidFill>
                  <a:srgbClr val="C00000"/>
                </a:solidFill>
              </a:rPr>
              <a:t> drift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 of electrons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10944" y="3327447"/>
            <a:ext cx="243840" cy="243840"/>
          </a:xfrm>
          <a:prstGeom prst="ellipse">
            <a:avLst/>
          </a:prstGeom>
          <a:noFill/>
          <a:ln w="317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1410004" y="3426507"/>
            <a:ext cx="45719" cy="45719"/>
          </a:xfrm>
          <a:prstGeom prst="ellipse">
            <a:avLst/>
          </a:prstGeom>
          <a:solidFill>
            <a:srgbClr val="006600"/>
          </a:solidFill>
          <a:ln w="317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97780" y="3249312"/>
            <a:ext cx="328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600"/>
                </a:solidFill>
              </a:rPr>
              <a:t>B</a:t>
            </a:r>
            <a:endParaRPr lang="en-US" sz="2000" dirty="0">
              <a:solidFill>
                <a:srgbClr val="0066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914400" y="1528529"/>
            <a:ext cx="0" cy="33354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18002" y="3979055"/>
            <a:ext cx="6004648" cy="0"/>
          </a:xfrm>
          <a:prstGeom prst="line">
            <a:avLst/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167084" y="2553816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0EFE"/>
                </a:solidFill>
              </a:rPr>
              <a:t>hump</a:t>
            </a:r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618002" y="3943913"/>
            <a:ext cx="6004648" cy="0"/>
          </a:xfrm>
          <a:prstGeom prst="line">
            <a:avLst/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618002" y="3892785"/>
            <a:ext cx="6004648" cy="0"/>
          </a:xfrm>
          <a:prstGeom prst="line">
            <a:avLst/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>
            <a:off x="4139525" y="2346762"/>
            <a:ext cx="664094" cy="956481"/>
          </a:xfrm>
          <a:prstGeom prst="arc">
            <a:avLst>
              <a:gd name="adj1" fmla="val 10992079"/>
              <a:gd name="adj2" fmla="val 17260895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sp>
        <p:nvSpPr>
          <p:cNvPr id="23" name="Arc 22"/>
          <p:cNvSpPr/>
          <p:nvPr/>
        </p:nvSpPr>
        <p:spPr>
          <a:xfrm rot="14648105" flipH="1" flipV="1">
            <a:off x="4124701" y="2590667"/>
            <a:ext cx="1048088" cy="358260"/>
          </a:xfrm>
          <a:prstGeom prst="arc">
            <a:avLst>
              <a:gd name="adj1" fmla="val 11965723"/>
              <a:gd name="adj2" fmla="val 18698575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4139525" y="2761690"/>
            <a:ext cx="0" cy="574514"/>
          </a:xfrm>
          <a:prstGeom prst="line">
            <a:avLst/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c 24"/>
          <p:cNvSpPr/>
          <p:nvPr/>
        </p:nvSpPr>
        <p:spPr>
          <a:xfrm rot="4067857" flipH="1" flipV="1">
            <a:off x="4549613" y="2682684"/>
            <a:ext cx="1048088" cy="358260"/>
          </a:xfrm>
          <a:prstGeom prst="arc">
            <a:avLst>
              <a:gd name="adj1" fmla="val 12241543"/>
              <a:gd name="adj2" fmla="val 18172014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c 25"/>
          <p:cNvSpPr/>
          <p:nvPr/>
        </p:nvSpPr>
        <p:spPr>
          <a:xfrm rot="15666428">
            <a:off x="4236669" y="3072027"/>
            <a:ext cx="291398" cy="487219"/>
          </a:xfrm>
          <a:prstGeom prst="arc">
            <a:avLst>
              <a:gd name="adj1" fmla="val 10909207"/>
              <a:gd name="adj2" fmla="val 16533408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sp>
        <p:nvSpPr>
          <p:cNvPr id="27" name="Arc 26"/>
          <p:cNvSpPr/>
          <p:nvPr/>
        </p:nvSpPr>
        <p:spPr>
          <a:xfrm rot="15666428">
            <a:off x="4673349" y="3039014"/>
            <a:ext cx="338428" cy="458183"/>
          </a:xfrm>
          <a:prstGeom prst="arc">
            <a:avLst>
              <a:gd name="adj1" fmla="val 4898489"/>
              <a:gd name="adj2" fmla="val 11400055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28" name="Straight Connector 27"/>
          <p:cNvCxnSpPr>
            <a:stCxn id="26" idx="0"/>
            <a:endCxn id="27" idx="2"/>
          </p:cNvCxnSpPr>
          <p:nvPr/>
        </p:nvCxnSpPr>
        <p:spPr>
          <a:xfrm flipV="1">
            <a:off x="4400313" y="3438460"/>
            <a:ext cx="438955" cy="21814"/>
          </a:xfrm>
          <a:prstGeom prst="line">
            <a:avLst/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/>
          <p:cNvSpPr/>
          <p:nvPr/>
        </p:nvSpPr>
        <p:spPr>
          <a:xfrm>
            <a:off x="4049930" y="2073930"/>
            <a:ext cx="846996" cy="1270548"/>
          </a:xfrm>
          <a:prstGeom prst="arc">
            <a:avLst>
              <a:gd name="adj1" fmla="val 10992079"/>
              <a:gd name="adj2" fmla="val 18298904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sp>
        <p:nvSpPr>
          <p:cNvPr id="30" name="Arc 29"/>
          <p:cNvSpPr/>
          <p:nvPr/>
        </p:nvSpPr>
        <p:spPr>
          <a:xfrm rot="14789323" flipH="1" flipV="1">
            <a:off x="4003552" y="2405499"/>
            <a:ext cx="1421204" cy="456930"/>
          </a:xfrm>
          <a:prstGeom prst="arc">
            <a:avLst>
              <a:gd name="adj1" fmla="val 12811137"/>
              <a:gd name="adj2" fmla="val 18210285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4049930" y="2610134"/>
            <a:ext cx="0" cy="779040"/>
          </a:xfrm>
          <a:prstGeom prst="line">
            <a:avLst/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c 31"/>
          <p:cNvSpPr/>
          <p:nvPr/>
        </p:nvSpPr>
        <p:spPr>
          <a:xfrm rot="4067857" flipH="1" flipV="1">
            <a:off x="4554258" y="2578138"/>
            <a:ext cx="1421204" cy="456930"/>
          </a:xfrm>
          <a:prstGeom prst="arc">
            <a:avLst>
              <a:gd name="adj1" fmla="val 12439513"/>
              <a:gd name="adj2" fmla="val 18959768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Arc 32"/>
          <p:cNvSpPr/>
          <p:nvPr/>
        </p:nvSpPr>
        <p:spPr>
          <a:xfrm rot="15666428">
            <a:off x="4162089" y="3050581"/>
            <a:ext cx="395135" cy="621406"/>
          </a:xfrm>
          <a:prstGeom prst="arc">
            <a:avLst>
              <a:gd name="adj1" fmla="val 10909207"/>
              <a:gd name="adj2" fmla="val 16533408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sp>
        <p:nvSpPr>
          <p:cNvPr id="34" name="Arc 33"/>
          <p:cNvSpPr/>
          <p:nvPr/>
        </p:nvSpPr>
        <p:spPr>
          <a:xfrm rot="15666428">
            <a:off x="4725744" y="3012167"/>
            <a:ext cx="443421" cy="584285"/>
          </a:xfrm>
          <a:prstGeom prst="arc">
            <a:avLst>
              <a:gd name="adj1" fmla="val 4958343"/>
              <a:gd name="adj2" fmla="val 11400055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35" name="Straight Connector 34"/>
          <p:cNvCxnSpPr>
            <a:stCxn id="33" idx="0"/>
            <a:endCxn id="34" idx="2"/>
          </p:cNvCxnSpPr>
          <p:nvPr/>
        </p:nvCxnSpPr>
        <p:spPr>
          <a:xfrm flipV="1">
            <a:off x="4383990" y="3527410"/>
            <a:ext cx="559150" cy="29997"/>
          </a:xfrm>
          <a:prstGeom prst="line">
            <a:avLst/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rc 35"/>
          <p:cNvSpPr/>
          <p:nvPr/>
        </p:nvSpPr>
        <p:spPr>
          <a:xfrm>
            <a:off x="3892210" y="1450394"/>
            <a:ext cx="1115572" cy="2253188"/>
          </a:xfrm>
          <a:prstGeom prst="arc">
            <a:avLst>
              <a:gd name="adj1" fmla="val 11672588"/>
              <a:gd name="adj2" fmla="val 17642055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sp>
        <p:nvSpPr>
          <p:cNvPr id="37" name="Arc 36"/>
          <p:cNvSpPr/>
          <p:nvPr/>
        </p:nvSpPr>
        <p:spPr>
          <a:xfrm rot="16539956" flipH="1" flipV="1">
            <a:off x="3092979" y="3233404"/>
            <a:ext cx="1101681" cy="521703"/>
          </a:xfrm>
          <a:prstGeom prst="arc">
            <a:avLst>
              <a:gd name="adj1" fmla="val 10891201"/>
              <a:gd name="adj2" fmla="val 13591967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Arc 37"/>
          <p:cNvSpPr/>
          <p:nvPr/>
        </p:nvSpPr>
        <p:spPr>
          <a:xfrm rot="16200000">
            <a:off x="3068722" y="2109800"/>
            <a:ext cx="1276951" cy="390933"/>
          </a:xfrm>
          <a:prstGeom prst="arc">
            <a:avLst>
              <a:gd name="adj1" fmla="val 7476116"/>
              <a:gd name="adj2" fmla="val 10744487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sp>
        <p:nvSpPr>
          <p:cNvPr id="39" name="Arc 38"/>
          <p:cNvSpPr/>
          <p:nvPr/>
        </p:nvSpPr>
        <p:spPr>
          <a:xfrm rot="15666428">
            <a:off x="3915415" y="2917236"/>
            <a:ext cx="770579" cy="802818"/>
          </a:xfrm>
          <a:prstGeom prst="arc">
            <a:avLst>
              <a:gd name="adj1" fmla="val 10909207"/>
              <a:gd name="adj2" fmla="val 17012270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sp>
        <p:nvSpPr>
          <p:cNvPr id="40" name="Arc 39"/>
          <p:cNvSpPr/>
          <p:nvPr/>
        </p:nvSpPr>
        <p:spPr>
          <a:xfrm rot="15666428">
            <a:off x="4610264" y="2616266"/>
            <a:ext cx="1067906" cy="982189"/>
          </a:xfrm>
          <a:prstGeom prst="arc">
            <a:avLst>
              <a:gd name="adj1" fmla="val 7746788"/>
              <a:gd name="adj2" fmla="val 11400055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41" name="Straight Connector 40"/>
          <p:cNvCxnSpPr>
            <a:stCxn id="39" idx="0"/>
            <a:endCxn id="40" idx="2"/>
          </p:cNvCxnSpPr>
          <p:nvPr/>
        </p:nvCxnSpPr>
        <p:spPr>
          <a:xfrm flipV="1">
            <a:off x="4348147" y="3639753"/>
            <a:ext cx="785773" cy="61265"/>
          </a:xfrm>
          <a:prstGeom prst="line">
            <a:avLst/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37" idx="0"/>
          </p:cNvCxnSpPr>
          <p:nvPr/>
        </p:nvCxnSpPr>
        <p:spPr>
          <a:xfrm flipV="1">
            <a:off x="1600382" y="2948406"/>
            <a:ext cx="2112258" cy="8356"/>
          </a:xfrm>
          <a:prstGeom prst="line">
            <a:avLst/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rc 42"/>
          <p:cNvSpPr/>
          <p:nvPr/>
        </p:nvSpPr>
        <p:spPr>
          <a:xfrm rot="21413904">
            <a:off x="5523767" y="2956760"/>
            <a:ext cx="1804631" cy="1187277"/>
          </a:xfrm>
          <a:prstGeom prst="arc">
            <a:avLst>
              <a:gd name="adj1" fmla="val 11759137"/>
              <a:gd name="adj2" fmla="val 16740402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sp>
        <p:nvSpPr>
          <p:cNvPr id="44" name="Arc 43"/>
          <p:cNvSpPr/>
          <p:nvPr/>
        </p:nvSpPr>
        <p:spPr>
          <a:xfrm rot="17719214" flipV="1">
            <a:off x="5353412" y="824316"/>
            <a:ext cx="1555446" cy="2505203"/>
          </a:xfrm>
          <a:prstGeom prst="arc">
            <a:avLst>
              <a:gd name="adj1" fmla="val 7152733"/>
              <a:gd name="adj2" fmla="val 14135097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45" name="Straight Connector 44"/>
          <p:cNvCxnSpPr>
            <a:endCxn id="44" idx="0"/>
          </p:cNvCxnSpPr>
          <p:nvPr/>
        </p:nvCxnSpPr>
        <p:spPr>
          <a:xfrm>
            <a:off x="4821524" y="1731694"/>
            <a:ext cx="245662" cy="417607"/>
          </a:xfrm>
          <a:prstGeom prst="line">
            <a:avLst/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Arc 45"/>
          <p:cNvSpPr/>
          <p:nvPr/>
        </p:nvSpPr>
        <p:spPr>
          <a:xfrm rot="15755863">
            <a:off x="3892467" y="3083840"/>
            <a:ext cx="409141" cy="951994"/>
          </a:xfrm>
          <a:prstGeom prst="arc">
            <a:avLst>
              <a:gd name="adj1" fmla="val 12230716"/>
              <a:gd name="adj2" fmla="val 15656599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sp>
        <p:nvSpPr>
          <p:cNvPr id="47" name="Arc 46"/>
          <p:cNvSpPr/>
          <p:nvPr/>
        </p:nvSpPr>
        <p:spPr>
          <a:xfrm rot="15747747">
            <a:off x="4972968" y="2992831"/>
            <a:ext cx="420952" cy="1134474"/>
          </a:xfrm>
          <a:prstGeom prst="arc">
            <a:avLst>
              <a:gd name="adj1" fmla="val 6605862"/>
              <a:gd name="adj2" fmla="val 11400055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48" name="Straight Connector 47"/>
          <p:cNvCxnSpPr>
            <a:stCxn id="46" idx="0"/>
          </p:cNvCxnSpPr>
          <p:nvPr/>
        </p:nvCxnSpPr>
        <p:spPr>
          <a:xfrm>
            <a:off x="4034840" y="3770584"/>
            <a:ext cx="1144480" cy="2712"/>
          </a:xfrm>
          <a:prstGeom prst="line">
            <a:avLst/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c 48"/>
          <p:cNvSpPr/>
          <p:nvPr/>
        </p:nvSpPr>
        <p:spPr>
          <a:xfrm rot="5400000">
            <a:off x="3023296" y="3331348"/>
            <a:ext cx="463194" cy="965533"/>
          </a:xfrm>
          <a:prstGeom prst="arc">
            <a:avLst>
              <a:gd name="adj1" fmla="val 10909207"/>
              <a:gd name="adj2" fmla="val 15283971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1618002" y="3582330"/>
            <a:ext cx="1638674" cy="1595"/>
          </a:xfrm>
          <a:prstGeom prst="line">
            <a:avLst/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819027" y="3581506"/>
            <a:ext cx="1768481" cy="0"/>
          </a:xfrm>
          <a:prstGeom prst="line">
            <a:avLst/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c 51"/>
          <p:cNvSpPr/>
          <p:nvPr/>
        </p:nvSpPr>
        <p:spPr>
          <a:xfrm rot="2255651">
            <a:off x="5429347" y="3584626"/>
            <a:ext cx="802016" cy="798734"/>
          </a:xfrm>
          <a:prstGeom prst="arc">
            <a:avLst>
              <a:gd name="adj1" fmla="val 11880111"/>
              <a:gd name="adj2" fmla="val 13877248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4320219" y="3596352"/>
            <a:ext cx="537164" cy="40462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810608" y="3763177"/>
            <a:ext cx="1768481" cy="0"/>
          </a:xfrm>
          <a:prstGeom prst="line">
            <a:avLst/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Arc 54"/>
          <p:cNvSpPr/>
          <p:nvPr/>
        </p:nvSpPr>
        <p:spPr>
          <a:xfrm rot="15666428">
            <a:off x="3806230" y="3170670"/>
            <a:ext cx="420952" cy="924199"/>
          </a:xfrm>
          <a:prstGeom prst="arc">
            <a:avLst>
              <a:gd name="adj1" fmla="val 12230716"/>
              <a:gd name="adj2" fmla="val 15210036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sp>
        <p:nvSpPr>
          <p:cNvPr id="56" name="Arc 55"/>
          <p:cNvSpPr/>
          <p:nvPr/>
        </p:nvSpPr>
        <p:spPr>
          <a:xfrm rot="15919615">
            <a:off x="5051666" y="2795037"/>
            <a:ext cx="420952" cy="1677621"/>
          </a:xfrm>
          <a:prstGeom prst="arc">
            <a:avLst>
              <a:gd name="adj1" fmla="val 6895394"/>
              <a:gd name="adj2" fmla="val 13438075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57" name="Straight Connector 56"/>
          <p:cNvCxnSpPr>
            <a:stCxn id="55" idx="0"/>
          </p:cNvCxnSpPr>
          <p:nvPr/>
        </p:nvCxnSpPr>
        <p:spPr>
          <a:xfrm>
            <a:off x="3958500" y="3850723"/>
            <a:ext cx="1127467" cy="3151"/>
          </a:xfrm>
          <a:prstGeom prst="line">
            <a:avLst/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Arc 57"/>
          <p:cNvSpPr/>
          <p:nvPr/>
        </p:nvSpPr>
        <p:spPr>
          <a:xfrm rot="5214905">
            <a:off x="3127311" y="3429539"/>
            <a:ext cx="258784" cy="924199"/>
          </a:xfrm>
          <a:prstGeom prst="arc">
            <a:avLst>
              <a:gd name="adj1" fmla="val 10909207"/>
              <a:gd name="adj2" fmla="val 15656167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1630811" y="3761940"/>
            <a:ext cx="1625864" cy="1596"/>
          </a:xfrm>
          <a:prstGeom prst="line">
            <a:avLst/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rc 59"/>
          <p:cNvSpPr/>
          <p:nvPr/>
        </p:nvSpPr>
        <p:spPr>
          <a:xfrm rot="2492136">
            <a:off x="5319038" y="3765655"/>
            <a:ext cx="1059721" cy="1034478"/>
          </a:xfrm>
          <a:prstGeom prst="arc">
            <a:avLst>
              <a:gd name="adj1" fmla="val 12541556"/>
              <a:gd name="adj2" fmla="val 13479028"/>
            </a:avLst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1919659" y="3234395"/>
            <a:ext cx="1073174" cy="1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2" name="Arc 61"/>
          <p:cNvSpPr/>
          <p:nvPr/>
        </p:nvSpPr>
        <p:spPr>
          <a:xfrm rot="16200000">
            <a:off x="2878690" y="2884125"/>
            <a:ext cx="584925" cy="1272455"/>
          </a:xfrm>
          <a:prstGeom prst="arc">
            <a:avLst>
              <a:gd name="adj1" fmla="val 323191"/>
              <a:gd name="adj2" fmla="val 5196180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63" name="Straight Arrow Connector 62"/>
          <p:cNvCxnSpPr>
            <a:stCxn id="64" idx="0"/>
          </p:cNvCxnSpPr>
          <p:nvPr/>
        </p:nvCxnSpPr>
        <p:spPr>
          <a:xfrm>
            <a:off x="4041625" y="3688284"/>
            <a:ext cx="113871" cy="30862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4" name="Arc 63"/>
          <p:cNvSpPr/>
          <p:nvPr/>
        </p:nvSpPr>
        <p:spPr>
          <a:xfrm rot="15682623" flipH="1" flipV="1">
            <a:off x="3884868" y="3061648"/>
            <a:ext cx="551955" cy="716225"/>
          </a:xfrm>
          <a:prstGeom prst="arc">
            <a:avLst>
              <a:gd name="adj1" fmla="val 1953807"/>
              <a:gd name="adj2" fmla="val 5341164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4263873" y="3698915"/>
            <a:ext cx="667791" cy="40463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6498405" y="3268105"/>
            <a:ext cx="974618" cy="0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4522233" y="3295647"/>
            <a:ext cx="0" cy="419101"/>
          </a:xfrm>
          <a:prstGeom prst="straightConnector1">
            <a:avLst/>
          </a:prstGeom>
          <a:ln w="15875">
            <a:solidFill>
              <a:schemeClr val="accent6"/>
            </a:solidFill>
            <a:prstDash val="sysDash"/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 flipV="1">
            <a:off x="4661244" y="3292080"/>
            <a:ext cx="4180" cy="507579"/>
          </a:xfrm>
          <a:prstGeom prst="straightConnector1">
            <a:avLst/>
          </a:prstGeom>
          <a:ln w="15875">
            <a:solidFill>
              <a:schemeClr val="accent6"/>
            </a:solidFill>
            <a:prstDash val="sysDash"/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1919659" y="3694187"/>
            <a:ext cx="1073174" cy="1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1910691" y="3828275"/>
            <a:ext cx="1073174" cy="1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1" name="Arc 70"/>
          <p:cNvSpPr/>
          <p:nvPr/>
        </p:nvSpPr>
        <p:spPr>
          <a:xfrm rot="16200000">
            <a:off x="3013125" y="3367914"/>
            <a:ext cx="532955" cy="1153591"/>
          </a:xfrm>
          <a:prstGeom prst="arc">
            <a:avLst>
              <a:gd name="adj1" fmla="val 143354"/>
              <a:gd name="adj2" fmla="val 3709074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sp>
        <p:nvSpPr>
          <p:cNvPr id="72" name="Arc 71"/>
          <p:cNvSpPr/>
          <p:nvPr/>
        </p:nvSpPr>
        <p:spPr>
          <a:xfrm rot="16200000" flipH="1" flipV="1">
            <a:off x="3733010" y="3289421"/>
            <a:ext cx="370439" cy="676344"/>
          </a:xfrm>
          <a:prstGeom prst="arc">
            <a:avLst>
              <a:gd name="adj1" fmla="val 143354"/>
              <a:gd name="adj2" fmla="val 3955960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3902664" y="3814115"/>
            <a:ext cx="134837" cy="0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4267900" y="3805214"/>
            <a:ext cx="749278" cy="8901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6491966" y="3678232"/>
            <a:ext cx="981057" cy="0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6495185" y="3821875"/>
            <a:ext cx="974618" cy="9690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4273391" y="3871676"/>
            <a:ext cx="852854" cy="0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8" name="Arc 77"/>
          <p:cNvSpPr/>
          <p:nvPr/>
        </p:nvSpPr>
        <p:spPr>
          <a:xfrm rot="16200000">
            <a:off x="3068911" y="3581688"/>
            <a:ext cx="532955" cy="1029827"/>
          </a:xfrm>
          <a:prstGeom prst="arc">
            <a:avLst>
              <a:gd name="adj1" fmla="val 143354"/>
              <a:gd name="adj2" fmla="val 2363305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sp>
        <p:nvSpPr>
          <p:cNvPr id="79" name="Arc 78"/>
          <p:cNvSpPr/>
          <p:nvPr/>
        </p:nvSpPr>
        <p:spPr>
          <a:xfrm rot="16200000" flipH="1" flipV="1">
            <a:off x="3512826" y="3157152"/>
            <a:ext cx="394940" cy="1015771"/>
          </a:xfrm>
          <a:prstGeom prst="arc">
            <a:avLst>
              <a:gd name="adj1" fmla="val 143354"/>
              <a:gd name="adj2" fmla="val 2771458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3672540" y="3862507"/>
            <a:ext cx="134837" cy="0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38482" y="1600200"/>
            <a:ext cx="306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z</a:t>
            </a:r>
          </a:p>
        </p:txBody>
      </p:sp>
      <p:sp>
        <p:nvSpPr>
          <p:cNvPr id="82" name="Arc 81"/>
          <p:cNvSpPr/>
          <p:nvPr/>
        </p:nvSpPr>
        <p:spPr>
          <a:xfrm rot="16200000" flipH="1" flipV="1">
            <a:off x="3967105" y="3189131"/>
            <a:ext cx="418237" cy="412286"/>
          </a:xfrm>
          <a:prstGeom prst="arc">
            <a:avLst>
              <a:gd name="adj1" fmla="val 716358"/>
              <a:gd name="adj2" fmla="val 5750934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4129768" y="3598697"/>
            <a:ext cx="124333" cy="23583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4382367" y="3292080"/>
            <a:ext cx="1623" cy="318410"/>
          </a:xfrm>
          <a:prstGeom prst="straightConnector1">
            <a:avLst/>
          </a:prstGeom>
          <a:ln w="15875">
            <a:solidFill>
              <a:schemeClr val="accent6"/>
            </a:solidFill>
            <a:prstDash val="sysDash"/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5" name="Arc 84"/>
          <p:cNvSpPr/>
          <p:nvPr/>
        </p:nvSpPr>
        <p:spPr>
          <a:xfrm rot="11369374" flipH="1" flipV="1">
            <a:off x="4928051" y="3141225"/>
            <a:ext cx="418237" cy="412286"/>
          </a:xfrm>
          <a:prstGeom prst="arc">
            <a:avLst>
              <a:gd name="adj1" fmla="val 716358"/>
              <a:gd name="adj2" fmla="val 4181149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rot="16769374">
            <a:off x="5290982" y="3358922"/>
            <a:ext cx="124333" cy="23583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7" name="Arc 86"/>
          <p:cNvSpPr/>
          <p:nvPr/>
        </p:nvSpPr>
        <p:spPr>
          <a:xfrm rot="9754632" flipH="1" flipV="1">
            <a:off x="4662652" y="3303645"/>
            <a:ext cx="1103484" cy="412286"/>
          </a:xfrm>
          <a:prstGeom prst="arc">
            <a:avLst>
              <a:gd name="adj1" fmla="val 716358"/>
              <a:gd name="adj2" fmla="val 4424359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6160606" y="3253548"/>
            <a:ext cx="105724" cy="164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9" name="Arc 88"/>
          <p:cNvSpPr/>
          <p:nvPr/>
        </p:nvSpPr>
        <p:spPr>
          <a:xfrm rot="474315" flipH="1" flipV="1">
            <a:off x="5658144" y="3255226"/>
            <a:ext cx="1059052" cy="773518"/>
          </a:xfrm>
          <a:prstGeom prst="arc">
            <a:avLst>
              <a:gd name="adj1" fmla="val 716358"/>
              <a:gd name="adj2" fmla="val 4717265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sp>
        <p:nvSpPr>
          <p:cNvPr id="90" name="Arc 89"/>
          <p:cNvSpPr/>
          <p:nvPr/>
        </p:nvSpPr>
        <p:spPr>
          <a:xfrm rot="8490471" flipH="1" flipV="1">
            <a:off x="4941976" y="2563317"/>
            <a:ext cx="418237" cy="671574"/>
          </a:xfrm>
          <a:prstGeom prst="arc">
            <a:avLst>
              <a:gd name="adj1" fmla="val 20582650"/>
              <a:gd name="adj2" fmla="val 4516838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flipH="1" flipV="1">
            <a:off x="5198745" y="2651094"/>
            <a:ext cx="73022" cy="71112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93" idx="2"/>
          </p:cNvCxnSpPr>
          <p:nvPr/>
        </p:nvCxnSpPr>
        <p:spPr>
          <a:xfrm flipH="1" flipV="1">
            <a:off x="4931664" y="2232938"/>
            <a:ext cx="83764" cy="155427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3" name="Arc 92"/>
          <p:cNvSpPr/>
          <p:nvPr/>
        </p:nvSpPr>
        <p:spPr>
          <a:xfrm rot="19213872" flipH="1" flipV="1">
            <a:off x="5071570" y="1958394"/>
            <a:ext cx="418237" cy="901638"/>
          </a:xfrm>
          <a:prstGeom prst="arc">
            <a:avLst>
              <a:gd name="adj1" fmla="val 21038933"/>
              <a:gd name="adj2" fmla="val 2655760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>
            <a:off x="3970080" y="2561420"/>
            <a:ext cx="10265" cy="179810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6" name="Arc 95"/>
          <p:cNvSpPr/>
          <p:nvPr/>
        </p:nvSpPr>
        <p:spPr>
          <a:xfrm rot="11708343" flipV="1">
            <a:off x="4026030" y="1741278"/>
            <a:ext cx="378663" cy="1162657"/>
          </a:xfrm>
          <a:prstGeom prst="arc">
            <a:avLst>
              <a:gd name="adj1" fmla="val 420540"/>
              <a:gd name="adj2" fmla="val 3665284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97" name="Straight Arrow Connector 96"/>
          <p:cNvCxnSpPr/>
          <p:nvPr/>
        </p:nvCxnSpPr>
        <p:spPr>
          <a:xfrm flipV="1">
            <a:off x="4019532" y="3313138"/>
            <a:ext cx="265597" cy="207215"/>
          </a:xfrm>
          <a:prstGeom prst="straightConnector1">
            <a:avLst/>
          </a:prstGeom>
          <a:ln w="15875">
            <a:solidFill>
              <a:schemeClr val="accent6"/>
            </a:solidFill>
            <a:prstDash val="sysDash"/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1532337" y="2036382"/>
            <a:ext cx="1073174" cy="1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1985505" y="2686650"/>
            <a:ext cx="1623" cy="526514"/>
          </a:xfrm>
          <a:prstGeom prst="straightConnector1">
            <a:avLst/>
          </a:prstGeom>
          <a:ln w="15875">
            <a:solidFill>
              <a:schemeClr val="accent6"/>
            </a:solidFill>
            <a:prstDash val="sysDash"/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2728123" y="2709204"/>
            <a:ext cx="1623" cy="518686"/>
          </a:xfrm>
          <a:prstGeom prst="straightConnector1">
            <a:avLst/>
          </a:prstGeom>
          <a:ln w="15875">
            <a:solidFill>
              <a:schemeClr val="accent6"/>
            </a:solidFill>
            <a:prstDash val="sysDash"/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7158841" y="2806603"/>
            <a:ext cx="1623" cy="447109"/>
          </a:xfrm>
          <a:prstGeom prst="straightConnector1">
            <a:avLst/>
          </a:prstGeom>
          <a:ln w="15875">
            <a:solidFill>
              <a:schemeClr val="accent6"/>
            </a:solidFill>
            <a:prstDash val="sysDash"/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V="1">
            <a:off x="6703267" y="2769797"/>
            <a:ext cx="1623" cy="479516"/>
          </a:xfrm>
          <a:prstGeom prst="straightConnector1">
            <a:avLst/>
          </a:prstGeom>
          <a:ln w="15875">
            <a:solidFill>
              <a:schemeClr val="accent6"/>
            </a:solidFill>
            <a:prstDash val="sysDash"/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H="1">
            <a:off x="4215361" y="1835811"/>
            <a:ext cx="46179" cy="104708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4" name="Arc 103"/>
          <p:cNvSpPr/>
          <p:nvPr/>
        </p:nvSpPr>
        <p:spPr>
          <a:xfrm rot="5623675" flipH="1" flipV="1">
            <a:off x="4262453" y="1698039"/>
            <a:ext cx="418237" cy="461776"/>
          </a:xfrm>
          <a:prstGeom prst="arc">
            <a:avLst>
              <a:gd name="adj1" fmla="val 17447972"/>
              <a:gd name="adj2" fmla="val 3733481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105" name="Straight Arrow Connector 104"/>
          <p:cNvCxnSpPr/>
          <p:nvPr/>
        </p:nvCxnSpPr>
        <p:spPr>
          <a:xfrm>
            <a:off x="3972397" y="2983183"/>
            <a:ext cx="283288" cy="512"/>
          </a:xfrm>
          <a:prstGeom prst="straightConnector1">
            <a:avLst/>
          </a:prstGeom>
          <a:ln w="15875">
            <a:solidFill>
              <a:schemeClr val="accent6"/>
            </a:solidFill>
            <a:prstDash val="sysDash"/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5609982" y="2073930"/>
            <a:ext cx="474977" cy="545664"/>
          </a:xfrm>
          <a:prstGeom prst="line">
            <a:avLst/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108" idx="2"/>
          </p:cNvCxnSpPr>
          <p:nvPr/>
        </p:nvCxnSpPr>
        <p:spPr>
          <a:xfrm flipV="1">
            <a:off x="4514191" y="1341673"/>
            <a:ext cx="0" cy="86900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8" name="Arc 107"/>
          <p:cNvSpPr/>
          <p:nvPr/>
        </p:nvSpPr>
        <p:spPr>
          <a:xfrm rot="19889605" flipH="1" flipV="1">
            <a:off x="4587626" y="1196125"/>
            <a:ext cx="418237" cy="901638"/>
          </a:xfrm>
          <a:prstGeom prst="arc">
            <a:avLst>
              <a:gd name="adj1" fmla="val 21038933"/>
              <a:gd name="adj2" fmla="val 3972316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254100" y="1046569"/>
            <a:ext cx="76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flare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0" name="Arc 109"/>
          <p:cNvSpPr/>
          <p:nvPr/>
        </p:nvSpPr>
        <p:spPr>
          <a:xfrm rot="9640272" flipH="1">
            <a:off x="5103521" y="3752565"/>
            <a:ext cx="900896" cy="248940"/>
          </a:xfrm>
          <a:prstGeom prst="arc">
            <a:avLst>
              <a:gd name="adj1" fmla="val 716358"/>
              <a:gd name="adj2" fmla="val 3649485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0EFE"/>
              </a:solidFill>
            </a:endParaRPr>
          </a:p>
        </p:txBody>
      </p:sp>
      <p:cxnSp>
        <p:nvCxnSpPr>
          <p:cNvPr id="111" name="Straight Arrow Connector 110"/>
          <p:cNvCxnSpPr/>
          <p:nvPr/>
        </p:nvCxnSpPr>
        <p:spPr>
          <a:xfrm flipV="1">
            <a:off x="5864324" y="3685228"/>
            <a:ext cx="155902" cy="1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44" idx="2"/>
          </p:cNvCxnSpPr>
          <p:nvPr/>
        </p:nvCxnSpPr>
        <p:spPr>
          <a:xfrm flipV="1">
            <a:off x="6645022" y="2956760"/>
            <a:ext cx="942486" cy="816"/>
          </a:xfrm>
          <a:prstGeom prst="line">
            <a:avLst/>
          </a:prstGeom>
          <a:ln>
            <a:solidFill>
              <a:srgbClr val="1F0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32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38</a:t>
            </a:fld>
            <a:endParaRPr lang="en-US" dirty="0"/>
          </a:p>
        </p:txBody>
      </p:sp>
      <p:pic>
        <p:nvPicPr>
          <p:cNvPr id="230402" name="Picture 2" descr="C:\Users\aanders\Papers Talks\2014 APL Electron Energy and Ionization Zones\Figures\Fig03\Fig03 Al images  with labe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7" y="39024"/>
            <a:ext cx="5535613" cy="68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771" y="6273225"/>
            <a:ext cx="24384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</a:t>
            </a:r>
            <a:r>
              <a:rPr lang="en-US" sz="1600" dirty="0">
                <a:solidFill>
                  <a:schemeClr val="bg1"/>
                </a:solidFill>
              </a:rPr>
              <a:t>. Anders, Appl. Phys. Lett. </a:t>
            </a:r>
            <a:r>
              <a:rPr lang="en-US" sz="1600" b="1" dirty="0">
                <a:solidFill>
                  <a:schemeClr val="bg1"/>
                </a:solidFill>
              </a:rPr>
              <a:t>105</a:t>
            </a:r>
            <a:r>
              <a:rPr lang="en-US" sz="1600" dirty="0">
                <a:solidFill>
                  <a:schemeClr val="bg1"/>
                </a:solidFill>
              </a:rPr>
              <a:t> (2014) 244104.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52400" y="609600"/>
            <a:ext cx="3428999" cy="120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482" tIns="47741" rIns="95482" bIns="47741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Light can be seen as strongly related to the </a:t>
            </a:r>
            <a:r>
              <a:rPr lang="en-US" sz="2400" dirty="0">
                <a:solidFill>
                  <a:schemeClr val="bg1"/>
                </a:solidFill>
              </a:rPr>
              <a:t>p</a:t>
            </a:r>
            <a:r>
              <a:rPr lang="en-US" sz="2400" dirty="0" smtClean="0">
                <a:solidFill>
                  <a:schemeClr val="bg1"/>
                </a:solidFill>
              </a:rPr>
              <a:t>otential hump structure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1866900" y="2655209"/>
            <a:ext cx="1629886" cy="404191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5482" tIns="47741" rIns="95482" bIns="47741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side-on view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1866900" y="4563454"/>
            <a:ext cx="1629886" cy="404191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5482" tIns="47741" rIns="95482" bIns="47741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end–on view</a:t>
            </a:r>
          </a:p>
        </p:txBody>
      </p:sp>
    </p:spTree>
    <p:extLst>
      <p:ext uri="{BB962C8B-B14F-4D97-AF65-F5344CB8AC3E}">
        <p14:creationId xmlns:p14="http://schemas.microsoft.com/office/powerpoint/2010/main" val="61114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Also in dcMS: Ionization Zones are Regions of Elevated Potential </a:t>
            </a:r>
            <a:r>
              <a:rPr lang="en-US" dirty="0" smtClean="0">
                <a:sym typeface="Wingdings" panose="05000000000000000000" pitchFamily="2" charset="2"/>
              </a:rPr>
              <a:t> Ions gain extra energy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39</a:t>
            </a:fld>
            <a:endParaRPr lang="en-US" dirty="0"/>
          </a:p>
        </p:txBody>
      </p:sp>
      <p:pic>
        <p:nvPicPr>
          <p:cNvPr id="121858" name="Picture 2" descr="C:\Users\aanders\Papers Talks\2014 PSST Panjan et al, asymmetric plasma ejection\Figures and figure data\Fig07\Fig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3929"/>
            <a:ext cx="9144000" cy="551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5227" y="6525667"/>
            <a:ext cx="5547224" cy="338554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fr-FR" sz="1600" dirty="0" smtClean="0">
                <a:latin typeface="+mn-lt"/>
              </a:rPr>
              <a:t>M</a:t>
            </a:r>
            <a:r>
              <a:rPr lang="fr-FR" sz="1600" dirty="0">
                <a:latin typeface="+mn-lt"/>
              </a:rPr>
              <a:t>. </a:t>
            </a:r>
            <a:r>
              <a:rPr lang="fr-FR" sz="1600" dirty="0" smtClean="0">
                <a:latin typeface="+mn-lt"/>
              </a:rPr>
              <a:t>Panjan, </a:t>
            </a:r>
            <a:r>
              <a:rPr lang="fr-FR" sz="1600" i="1" dirty="0" smtClean="0">
                <a:latin typeface="+mn-lt"/>
              </a:rPr>
              <a:t>et al</a:t>
            </a:r>
            <a:r>
              <a:rPr lang="fr-FR" sz="1600" dirty="0" smtClean="0">
                <a:latin typeface="+mn-lt"/>
              </a:rPr>
              <a:t>., </a:t>
            </a:r>
            <a:r>
              <a:rPr lang="fr-FR" sz="1600" dirty="0">
                <a:latin typeface="+mn-lt"/>
              </a:rPr>
              <a:t>Plasma Sources Sci. Technol. </a:t>
            </a:r>
            <a:r>
              <a:rPr lang="fr-FR" sz="1600" b="1" dirty="0">
                <a:latin typeface="+mn-lt"/>
              </a:rPr>
              <a:t>23</a:t>
            </a:r>
            <a:r>
              <a:rPr lang="fr-FR" sz="1600" dirty="0">
                <a:latin typeface="+mn-lt"/>
              </a:rPr>
              <a:t> (2014) 025007.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598" y="1143000"/>
            <a:ext cx="196079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majority is thermal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85800" y="1532503"/>
            <a:ext cx="8382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53000" y="4114800"/>
            <a:ext cx="2910861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energetic tail</a:t>
            </a:r>
          </a:p>
          <a:p>
            <a:r>
              <a:rPr lang="en-US" dirty="0" smtClean="0"/>
              <a:t>(not Thompson distribution!)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4086280" y="982054"/>
            <a:ext cx="888532" cy="465746"/>
          </a:xfrm>
          <a:prstGeom prst="rect">
            <a:avLst/>
          </a:prstGeom>
          <a:ln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5482" tIns="47741" rIns="95482" bIns="47741" rtlCol="0">
            <a:spAutoFit/>
          </a:bodyPr>
          <a:lstStyle/>
          <a:p>
            <a:r>
              <a:rPr lang="en-US" sz="2400" dirty="0" smtClean="0"/>
              <a:t>dcMS</a:t>
            </a:r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509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6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6506510" cy="539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Energy of Sputtered Atoms: </a:t>
            </a:r>
            <a:br>
              <a:rPr lang="en-US" dirty="0"/>
            </a:br>
            <a:r>
              <a:rPr lang="en-US" dirty="0"/>
              <a:t>Thompson </a:t>
            </a:r>
            <a:r>
              <a:rPr lang="en-US" dirty="0" smtClean="0"/>
              <a:t>Distribution:  log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1600200"/>
            <a:ext cx="2133600" cy="533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dirty="0" smtClean="0"/>
              <a:t>5 keV Ar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Cu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40897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40</a:t>
            </a:fld>
            <a:endParaRPr lang="en-US" dirty="0"/>
          </a:p>
        </p:txBody>
      </p:sp>
      <p:pic>
        <p:nvPicPr>
          <p:cNvPr id="128002" name="Picture 2" descr="Fig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29400" y="6273225"/>
            <a:ext cx="2514599" cy="5847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fr-FR" sz="1600" dirty="0" smtClean="0">
                <a:latin typeface="+mn-lt"/>
              </a:rPr>
              <a:t>A</a:t>
            </a:r>
            <a:r>
              <a:rPr lang="fr-FR" sz="1600" dirty="0">
                <a:latin typeface="+mn-lt"/>
              </a:rPr>
              <a:t>. Anders, </a:t>
            </a:r>
            <a:r>
              <a:rPr lang="fr-FR" sz="1600" i="1" dirty="0" smtClean="0">
                <a:latin typeface="+mn-lt"/>
              </a:rPr>
              <a:t>et al</a:t>
            </a:r>
            <a:r>
              <a:rPr lang="fr-FR" sz="1600" dirty="0" smtClean="0">
                <a:latin typeface="+mn-lt"/>
              </a:rPr>
              <a:t>., </a:t>
            </a:r>
            <a:r>
              <a:rPr lang="fr-FR" sz="1600" dirty="0">
                <a:latin typeface="+mn-lt"/>
              </a:rPr>
              <a:t>IEEE Trans. Plasma Sci. </a:t>
            </a:r>
            <a:r>
              <a:rPr lang="fr-FR" sz="1600" b="1" dirty="0">
                <a:latin typeface="+mn-lt"/>
              </a:rPr>
              <a:t>42</a:t>
            </a:r>
            <a:r>
              <a:rPr lang="fr-FR" sz="1600" dirty="0">
                <a:latin typeface="+mn-lt"/>
              </a:rPr>
              <a:t> (2014) 2578</a:t>
            </a:r>
            <a:r>
              <a:rPr lang="fr-FR" sz="1600" dirty="0" smtClean="0">
                <a:latin typeface="+mn-lt"/>
              </a:rPr>
              <a:t>.</a:t>
            </a:r>
            <a:endParaRPr lang="fr-FR" sz="16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7494382" y="4800600"/>
            <a:ext cx="1040818" cy="404191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5482" tIns="47741" rIns="95482" bIns="47741" rtlCol="0">
            <a:spAutoFit/>
          </a:bodyPr>
          <a:lstStyle/>
          <a:p>
            <a:r>
              <a:rPr lang="en-US" sz="2000" dirty="0" smtClean="0">
                <a:latin typeface="+mn-lt"/>
              </a:rPr>
              <a:t>Nb in Ar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629400" y="0"/>
            <a:ext cx="2514600" cy="3962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Ionization zones exist:</a:t>
            </a:r>
          </a:p>
          <a:p>
            <a:pPr marL="282575" indent="-282575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bg1"/>
                </a:solidFill>
                <a:effectLst/>
              </a:rPr>
              <a:t>even DC at low current, all the way to 4 mA!</a:t>
            </a:r>
          </a:p>
          <a:p>
            <a:pPr marL="282575" indent="-282575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bg1"/>
                </a:solidFill>
                <a:effectLst/>
              </a:rPr>
              <a:t>also in reactive systems</a:t>
            </a:r>
          </a:p>
          <a:p>
            <a:pPr marL="282575" indent="-282575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bg1"/>
                </a:solidFill>
                <a:effectLst/>
              </a:rPr>
              <a:t>with much slower motion than HiPIMS</a:t>
            </a:r>
            <a:endParaRPr lang="en-US" sz="2400" b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2599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" descr="Cu_33Hz_3mTorr_550V_400A_120usDel_3ns_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7400" y="1314051"/>
            <a:ext cx="2126379" cy="212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76200"/>
            <a:ext cx="9134474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Transitions from DC to HiPIMS</a:t>
            </a:r>
            <a:endParaRPr lang="en-US" sz="32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9524" y="6477000"/>
            <a:ext cx="9134475" cy="37548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dirty="0">
                <a:ea typeface="SimSun" panose="02010600030101010101" pitchFamily="2" charset="-122"/>
                <a:cs typeface="Times New Roman" panose="02020603050405020304" pitchFamily="18" charset="0"/>
              </a:rPr>
              <a:t>Y. Yang, </a:t>
            </a:r>
            <a:r>
              <a:rPr lang="en-US" sz="1600" i="1" dirty="0">
                <a:ea typeface="SimSun" panose="02010600030101010101" pitchFamily="2" charset="-122"/>
                <a:cs typeface="Times New Roman" panose="02020603050405020304" pitchFamily="18" charset="0"/>
              </a:rPr>
              <a:t>et al</a:t>
            </a:r>
            <a:r>
              <a:rPr lang="en-US" sz="1600" dirty="0">
                <a:ea typeface="SimSun" panose="02010600030101010101" pitchFamily="2" charset="-122"/>
                <a:cs typeface="Times New Roman" panose="02020603050405020304" pitchFamily="18" charset="0"/>
              </a:rPr>
              <a:t>., </a:t>
            </a:r>
            <a:r>
              <a:rPr lang="en-US" sz="16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Appl. Phys. Lett. </a:t>
            </a:r>
            <a:r>
              <a:rPr lang="en-US" sz="1600" b="1" dirty="0">
                <a:ea typeface="SimSun" panose="02010600030101010101" pitchFamily="2" charset="-122"/>
                <a:cs typeface="Times New Roman" panose="02020603050405020304" pitchFamily="18" charset="0"/>
              </a:rPr>
              <a:t>106</a:t>
            </a:r>
            <a:r>
              <a:rPr lang="en-US" sz="1600" dirty="0">
                <a:ea typeface="SimSun" panose="02010600030101010101" pitchFamily="2" charset="-122"/>
                <a:cs typeface="Times New Roman" panose="02020603050405020304" pitchFamily="18" charset="0"/>
              </a:rPr>
              <a:t>, 124102 (</a:t>
            </a:r>
            <a:r>
              <a:rPr lang="en-US" sz="16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2015);      Y. Yang, </a:t>
            </a:r>
            <a:r>
              <a:rPr lang="en-US" sz="1600" i="1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et al</a:t>
            </a:r>
            <a:r>
              <a:rPr lang="en-US" sz="16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., </a:t>
            </a:r>
            <a:r>
              <a:rPr lang="en-US" sz="1600" dirty="0">
                <a:ea typeface="SimSun" panose="02010600030101010101" pitchFamily="2" charset="-122"/>
                <a:cs typeface="Times New Roman" panose="02020603050405020304" pitchFamily="18" charset="0"/>
              </a:rPr>
              <a:t>Appl. Phys. Lett. </a:t>
            </a:r>
            <a:r>
              <a:rPr lang="en-US" sz="1600" b="1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105</a:t>
            </a:r>
            <a:r>
              <a:rPr lang="en-US" sz="1600" dirty="0">
                <a:ea typeface="SimSun" panose="02010600030101010101" pitchFamily="2" charset="-122"/>
                <a:cs typeface="Times New Roman" panose="02020603050405020304" pitchFamily="18" charset="0"/>
              </a:rPr>
              <a:t>, 254101 (2014</a:t>
            </a:r>
            <a:r>
              <a:rPr lang="en-US" sz="16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sz="1600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524" y="3753335"/>
            <a:ext cx="9115426" cy="858156"/>
            <a:chOff x="154980" y="4513838"/>
            <a:chExt cx="8888590" cy="858156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3"/>
            <a:srcRect l="38247"/>
            <a:stretch/>
          </p:blipFill>
          <p:spPr>
            <a:xfrm>
              <a:off x="154980" y="4513838"/>
              <a:ext cx="8888590" cy="737680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693467" y="4704005"/>
              <a:ext cx="12001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Low, &lt; 1 A</a:t>
              </a:r>
              <a:endParaRPr lang="en-US" sz="2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/>
                <p:cNvSpPr/>
                <p:nvPr/>
              </p:nvSpPr>
              <p:spPr>
                <a:xfrm>
                  <a:off x="2818321" y="4713401"/>
                  <a:ext cx="166527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 smtClean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Around 1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</m:oMath>
                  </a14:m>
                  <a:r>
                    <a:rPr lang="en-US" sz="2000" dirty="0" smtClean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6 </a:t>
                  </a:r>
                  <a:r>
                    <a:rPr lang="en-US" sz="200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A</a:t>
                  </a:r>
                </a:p>
              </p:txBody>
            </p:sp>
          </mc:Choice>
          <mc:Fallback xmlns="">
            <p:sp>
              <p:nvSpPr>
                <p:cNvPr id="56" name="Rectangl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21" y="4713401"/>
                  <a:ext cx="1401217" cy="33855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553"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TextBox 56"/>
            <p:cNvSpPr txBox="1"/>
            <p:nvPr/>
          </p:nvSpPr>
          <p:spPr>
            <a:xfrm>
              <a:off x="5235681" y="4713401"/>
              <a:ext cx="12711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High, &gt; 6 A</a:t>
              </a:r>
              <a:endParaRPr lang="en-US" sz="2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85140" y="5064217"/>
              <a:ext cx="183909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prstClr val="white"/>
                  </a:solidFill>
                  <a:cs typeface="Times New Roman" panose="02020603050405020304" pitchFamily="18" charset="0"/>
                </a:rPr>
                <a:t>Discharge current</a:t>
              </a:r>
              <a:endParaRPr lang="en-US" sz="2000" dirty="0">
                <a:solidFill>
                  <a:prstClr val="white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" y="1225102"/>
            <a:ext cx="2312100" cy="2312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40" y="1392660"/>
            <a:ext cx="1833071" cy="18330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02" y="1374860"/>
            <a:ext cx="1984513" cy="1984513"/>
          </a:xfrm>
          <a:prstGeom prst="rect">
            <a:avLst/>
          </a:prstGeom>
        </p:spPr>
      </p:pic>
      <p:sp>
        <p:nvSpPr>
          <p:cNvPr id="66" name="TextBox 54"/>
          <p:cNvSpPr txBox="1"/>
          <p:nvPr/>
        </p:nvSpPr>
        <p:spPr>
          <a:xfrm>
            <a:off x="652649" y="3317835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DCMS</a:t>
            </a:r>
            <a:endParaRPr lang="en-US" sz="200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67" name="TextBox 54"/>
          <p:cNvSpPr txBox="1"/>
          <p:nvPr/>
        </p:nvSpPr>
        <p:spPr>
          <a:xfrm>
            <a:off x="3075734" y="3316654"/>
            <a:ext cx="655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PMS</a:t>
            </a:r>
            <a:endParaRPr lang="en-US" sz="200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68" name="TextBox 54"/>
          <p:cNvSpPr txBox="1"/>
          <p:nvPr/>
        </p:nvSpPr>
        <p:spPr>
          <a:xfrm>
            <a:off x="5182094" y="3313365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HiPIMS</a:t>
            </a:r>
            <a:endParaRPr lang="en-US" sz="200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 rot="5400000">
            <a:off x="3058243" y="2009178"/>
            <a:ext cx="630018" cy="795410"/>
            <a:chOff x="1947941" y="722435"/>
            <a:chExt cx="630018" cy="795410"/>
          </a:xfrm>
        </p:grpSpPr>
        <p:grpSp>
          <p:nvGrpSpPr>
            <p:cNvPr id="31" name="Group 30"/>
            <p:cNvGrpSpPr/>
            <p:nvPr/>
          </p:nvGrpSpPr>
          <p:grpSpPr>
            <a:xfrm>
              <a:off x="1947941" y="795818"/>
              <a:ext cx="630018" cy="648644"/>
              <a:chOff x="1947941" y="795818"/>
              <a:chExt cx="630018" cy="648644"/>
            </a:xfrm>
          </p:grpSpPr>
          <p:sp>
            <p:nvSpPr>
              <p:cNvPr id="32" name="弧形 36"/>
              <p:cNvSpPr/>
              <p:nvPr/>
            </p:nvSpPr>
            <p:spPr>
              <a:xfrm rot="13519769">
                <a:off x="1938628" y="805131"/>
                <a:ext cx="648644" cy="630018"/>
              </a:xfrm>
              <a:prstGeom prst="arc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3" name="直接箭头连接符 39"/>
              <p:cNvCxnSpPr>
                <a:stCxn id="32" idx="0"/>
              </p:cNvCxnSpPr>
              <p:nvPr/>
            </p:nvCxnSpPr>
            <p:spPr>
              <a:xfrm>
                <a:off x="2038928" y="1341600"/>
                <a:ext cx="6761" cy="798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 rot="16200000">
                  <a:off x="1821558" y="935474"/>
                  <a:ext cx="7954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  <m:r>
                          <a:rPr lang="en-US" b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×</m:t>
                        </m:r>
                        <m:r>
                          <a:rPr lang="en-US" b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𝐁</m:t>
                        </m:r>
                      </m:oMath>
                    </m:oMathPara>
                  </a14:m>
                  <a:endParaRPr lang="en-US" b="1" dirty="0">
                    <a:solidFill>
                      <a:prstClr val="white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821558" y="935474"/>
                  <a:ext cx="795410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/>
          <p:cNvGrpSpPr/>
          <p:nvPr/>
        </p:nvGrpSpPr>
        <p:grpSpPr>
          <a:xfrm rot="5400000">
            <a:off x="815581" y="2009178"/>
            <a:ext cx="630018" cy="795410"/>
            <a:chOff x="1947941" y="722435"/>
            <a:chExt cx="630018" cy="795410"/>
          </a:xfrm>
        </p:grpSpPr>
        <p:grpSp>
          <p:nvGrpSpPr>
            <p:cNvPr id="46" name="Group 45"/>
            <p:cNvGrpSpPr/>
            <p:nvPr/>
          </p:nvGrpSpPr>
          <p:grpSpPr>
            <a:xfrm>
              <a:off x="1947941" y="795818"/>
              <a:ext cx="630018" cy="648644"/>
              <a:chOff x="1947941" y="795818"/>
              <a:chExt cx="630018" cy="648644"/>
            </a:xfrm>
          </p:grpSpPr>
          <p:sp>
            <p:nvSpPr>
              <p:cNvPr id="48" name="弧形 36"/>
              <p:cNvSpPr/>
              <p:nvPr/>
            </p:nvSpPr>
            <p:spPr>
              <a:xfrm rot="13519769">
                <a:off x="1938628" y="805131"/>
                <a:ext cx="648644" cy="630018"/>
              </a:xfrm>
              <a:prstGeom prst="arc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9" name="直接箭头连接符 39"/>
              <p:cNvCxnSpPr>
                <a:stCxn id="48" idx="0"/>
              </p:cNvCxnSpPr>
              <p:nvPr/>
            </p:nvCxnSpPr>
            <p:spPr>
              <a:xfrm>
                <a:off x="2038928" y="1341600"/>
                <a:ext cx="6761" cy="798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 rot="16200000">
                  <a:off x="1821558" y="935474"/>
                  <a:ext cx="7954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  <m:r>
                          <a:rPr lang="en-US" b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×</m:t>
                        </m:r>
                        <m:r>
                          <a:rPr lang="en-US" b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𝐁</m:t>
                        </m:r>
                      </m:oMath>
                    </m:oMathPara>
                  </a14:m>
                  <a:endParaRPr lang="en-US" b="1" dirty="0">
                    <a:solidFill>
                      <a:prstClr val="white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821558" y="935474"/>
                  <a:ext cx="795410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 rot="5400000">
            <a:off x="5376341" y="2052865"/>
            <a:ext cx="630018" cy="795410"/>
            <a:chOff x="1947941" y="722435"/>
            <a:chExt cx="630018" cy="795410"/>
          </a:xfrm>
        </p:grpSpPr>
        <p:grpSp>
          <p:nvGrpSpPr>
            <p:cNvPr id="51" name="Group 50"/>
            <p:cNvGrpSpPr/>
            <p:nvPr/>
          </p:nvGrpSpPr>
          <p:grpSpPr>
            <a:xfrm>
              <a:off x="1947941" y="795818"/>
              <a:ext cx="630018" cy="648644"/>
              <a:chOff x="1947941" y="795818"/>
              <a:chExt cx="630018" cy="648644"/>
            </a:xfrm>
          </p:grpSpPr>
          <p:sp>
            <p:nvSpPr>
              <p:cNvPr id="53" name="弧形 36"/>
              <p:cNvSpPr/>
              <p:nvPr/>
            </p:nvSpPr>
            <p:spPr>
              <a:xfrm rot="13519769">
                <a:off x="1938628" y="805131"/>
                <a:ext cx="648644" cy="630018"/>
              </a:xfrm>
              <a:prstGeom prst="arc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4" name="直接箭头连接符 39"/>
              <p:cNvCxnSpPr>
                <a:stCxn id="53" idx="0"/>
              </p:cNvCxnSpPr>
              <p:nvPr/>
            </p:nvCxnSpPr>
            <p:spPr>
              <a:xfrm>
                <a:off x="2038928" y="1341600"/>
                <a:ext cx="6761" cy="798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 rot="16200000">
                  <a:off x="1821558" y="935474"/>
                  <a:ext cx="7954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  <m:r>
                          <a:rPr lang="en-US" b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×</m:t>
                        </m:r>
                        <m:r>
                          <a:rPr lang="en-US" b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𝐁</m:t>
                        </m:r>
                      </m:oMath>
                    </m:oMathPara>
                  </a14:m>
                  <a:endParaRPr lang="en-US" b="1" dirty="0">
                    <a:solidFill>
                      <a:prstClr val="white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821558" y="935474"/>
                  <a:ext cx="795410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4"/>
          <p:cNvGrpSpPr/>
          <p:nvPr/>
        </p:nvGrpSpPr>
        <p:grpSpPr>
          <a:xfrm rot="5400000">
            <a:off x="7685678" y="2044878"/>
            <a:ext cx="630018" cy="795410"/>
            <a:chOff x="1947941" y="722435"/>
            <a:chExt cx="630018" cy="795410"/>
          </a:xfrm>
        </p:grpSpPr>
        <p:grpSp>
          <p:nvGrpSpPr>
            <p:cNvPr id="38" name="Group 30"/>
            <p:cNvGrpSpPr/>
            <p:nvPr/>
          </p:nvGrpSpPr>
          <p:grpSpPr>
            <a:xfrm>
              <a:off x="1947941" y="795818"/>
              <a:ext cx="630018" cy="648644"/>
              <a:chOff x="1947941" y="795818"/>
              <a:chExt cx="630018" cy="648644"/>
            </a:xfrm>
          </p:grpSpPr>
          <p:sp>
            <p:nvSpPr>
              <p:cNvPr id="40" name="弧形 36"/>
              <p:cNvSpPr/>
              <p:nvPr/>
            </p:nvSpPr>
            <p:spPr>
              <a:xfrm rot="13519769">
                <a:off x="1938628" y="805131"/>
                <a:ext cx="648644" cy="630018"/>
              </a:xfrm>
              <a:prstGeom prst="arc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1" name="直接箭头连接符 39"/>
              <p:cNvCxnSpPr>
                <a:stCxn id="40" idx="0"/>
              </p:cNvCxnSpPr>
              <p:nvPr/>
            </p:nvCxnSpPr>
            <p:spPr>
              <a:xfrm>
                <a:off x="2038928" y="1341600"/>
                <a:ext cx="6761" cy="79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3"/>
                <p:cNvSpPr txBox="1"/>
                <p:nvPr/>
              </p:nvSpPr>
              <p:spPr>
                <a:xfrm rot="16200000">
                  <a:off x="1821558" y="935474"/>
                  <a:ext cx="795410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  <m:r>
                          <a:rPr lang="en-US" b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×</m:t>
                        </m:r>
                        <m:r>
                          <a:rPr lang="en-US" b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𝐁</m:t>
                        </m:r>
                      </m:oMath>
                    </m:oMathPara>
                  </a14:m>
                  <a:endParaRPr lang="en-US" b="1" dirty="0">
                    <a:solidFill>
                      <a:prstClr val="black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821558" y="935474"/>
                  <a:ext cx="795410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TextBox 54"/>
          <p:cNvSpPr txBox="1"/>
          <p:nvPr/>
        </p:nvSpPr>
        <p:spPr>
          <a:xfrm>
            <a:off x="7489912" y="3313365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prstClr val="white"/>
                </a:solidFill>
                <a:cs typeface="Times New Roman" panose="02020603050405020304" pitchFamily="18" charset="0"/>
              </a:rPr>
              <a:t>HiPIMS</a:t>
            </a:r>
            <a:endParaRPr lang="en-US" sz="200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TextBox 56"/>
          <p:cNvSpPr txBox="1"/>
          <p:nvPr/>
        </p:nvSpPr>
        <p:spPr>
          <a:xfrm>
            <a:off x="7622032" y="3952898"/>
            <a:ext cx="90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&gt;200 A</a:t>
            </a:r>
            <a:endParaRPr lang="en-US" sz="20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3524250" y="4272800"/>
            <a:ext cx="0" cy="522195"/>
          </a:xfrm>
          <a:prstGeom prst="straightConnector1">
            <a:avLst/>
          </a:prstGeom>
          <a:ln w="76200">
            <a:solidFill>
              <a:srgbClr val="FF99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 flipV="1">
            <a:off x="7439025" y="4258971"/>
            <a:ext cx="0" cy="522195"/>
          </a:xfrm>
          <a:prstGeom prst="straightConnector1">
            <a:avLst/>
          </a:prstGeom>
          <a:ln w="76200">
            <a:solidFill>
              <a:srgbClr val="FF99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2209305" y="4702314"/>
            <a:ext cx="26298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FF9999"/>
                </a:solidFill>
                <a:cs typeface="Times New Roman" panose="02020603050405020304" pitchFamily="18" charset="0"/>
              </a:rPr>
              <a:t>Transition region with</a:t>
            </a:r>
          </a:p>
          <a:p>
            <a:pPr algn="ctr"/>
            <a:r>
              <a:rPr lang="en-US" sz="2000" dirty="0" smtClean="0">
                <a:solidFill>
                  <a:srgbClr val="FF9999"/>
                </a:solidFill>
                <a:cs typeface="Times New Roman" panose="02020603050405020304" pitchFamily="18" charset="0"/>
              </a:rPr>
              <a:t>quasi-stationary spokes</a:t>
            </a:r>
            <a:endParaRPr lang="en-US" sz="2000" dirty="0">
              <a:solidFill>
                <a:srgbClr val="FF9999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5572054" y="4702313"/>
            <a:ext cx="35846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FF9999"/>
                </a:solidFill>
                <a:cs typeface="Times New Roman" panose="02020603050405020304" pitchFamily="18" charset="0"/>
              </a:rPr>
              <a:t>Transition region of</a:t>
            </a:r>
          </a:p>
          <a:p>
            <a:pPr algn="ctr"/>
            <a:r>
              <a:rPr lang="en-US" sz="2000" dirty="0" smtClean="0">
                <a:solidFill>
                  <a:srgbClr val="FF9999"/>
                </a:solidFill>
                <a:cs typeface="Times New Roman" panose="02020603050405020304" pitchFamily="18" charset="0"/>
              </a:rPr>
              <a:t>spoke mode to spoke-free mode</a:t>
            </a:r>
            <a:endParaRPr lang="en-US" sz="2000" dirty="0">
              <a:solidFill>
                <a:srgbClr val="FF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4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Multi-Probe Experiment to Measure Instabilities</a:t>
            </a:r>
            <a:endParaRPr lang="en-US" dirty="0"/>
          </a:p>
        </p:txBody>
      </p:sp>
      <p:grpSp>
        <p:nvGrpSpPr>
          <p:cNvPr id="113" name="Group 47"/>
          <p:cNvGrpSpPr>
            <a:grpSpLocks noChangeAspect="1"/>
          </p:cNvGrpSpPr>
          <p:nvPr/>
        </p:nvGrpSpPr>
        <p:grpSpPr>
          <a:xfrm>
            <a:off x="197405" y="2665066"/>
            <a:ext cx="8259218" cy="4040534"/>
            <a:chOff x="2340827" y="1529287"/>
            <a:chExt cx="8935490" cy="4371373"/>
          </a:xfrm>
        </p:grpSpPr>
        <p:grpSp>
          <p:nvGrpSpPr>
            <p:cNvPr id="114" name="组合 4"/>
            <p:cNvGrpSpPr/>
            <p:nvPr/>
          </p:nvGrpSpPr>
          <p:grpSpPr>
            <a:xfrm>
              <a:off x="8337437" y="3157552"/>
              <a:ext cx="2670416" cy="860035"/>
              <a:chOff x="6813437" y="3157551"/>
              <a:chExt cx="2670416" cy="860035"/>
            </a:xfrm>
          </p:grpSpPr>
          <p:sp>
            <p:nvSpPr>
              <p:cNvPr id="174" name="右箭头标注 69"/>
              <p:cNvSpPr/>
              <p:nvPr/>
            </p:nvSpPr>
            <p:spPr>
              <a:xfrm>
                <a:off x="6813437" y="3313619"/>
                <a:ext cx="1110982" cy="547902"/>
              </a:xfrm>
              <a:prstGeom prst="rightArrowCallout">
                <a:avLst>
                  <a:gd name="adj1" fmla="val 50000"/>
                  <a:gd name="adj2" fmla="val 25000"/>
                  <a:gd name="adj3" fmla="val 25000"/>
                  <a:gd name="adj4" fmla="val 48516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75" name="圆角矩形 70"/>
              <p:cNvSpPr/>
              <p:nvPr/>
            </p:nvSpPr>
            <p:spPr>
              <a:xfrm>
                <a:off x="7616540" y="3157551"/>
                <a:ext cx="1867313" cy="860035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cs typeface="Times New Roman" panose="02020603050405020304" pitchFamily="18" charset="0"/>
                  </a:rPr>
                  <a:t>Fast shutter</a:t>
                </a:r>
              </a:p>
              <a:p>
                <a:pPr algn="ctr"/>
                <a:r>
                  <a:rPr lang="en-US" sz="2000" dirty="0" smtClean="0">
                    <a:cs typeface="Times New Roman" panose="02020603050405020304" pitchFamily="18" charset="0"/>
                  </a:rPr>
                  <a:t>ICCD camera</a:t>
                </a:r>
                <a:endParaRPr lang="en-US" sz="2000" dirty="0"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15" name="直接箭头连接符 5"/>
            <p:cNvCxnSpPr/>
            <p:nvPr/>
          </p:nvCxnSpPr>
          <p:spPr>
            <a:xfrm>
              <a:off x="10098391" y="4027010"/>
              <a:ext cx="0" cy="3864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同心圆 7"/>
            <p:cNvSpPr/>
            <p:nvPr/>
          </p:nvSpPr>
          <p:spPr>
            <a:xfrm>
              <a:off x="4521717" y="2259198"/>
              <a:ext cx="2642973" cy="2642973"/>
            </a:xfrm>
            <a:prstGeom prst="donut">
              <a:avLst>
                <a:gd name="adj" fmla="val 3961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17" name="矩形 8"/>
            <p:cNvSpPr/>
            <p:nvPr/>
          </p:nvSpPr>
          <p:spPr>
            <a:xfrm>
              <a:off x="7084886" y="3159352"/>
              <a:ext cx="480541" cy="8709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cs typeface="Times New Roman" panose="02020603050405020304" pitchFamily="18" charset="0"/>
              </a:endParaRPr>
            </a:p>
          </p:txBody>
        </p:sp>
        <p:sp>
          <p:nvSpPr>
            <p:cNvPr id="118" name="矩形 9"/>
            <p:cNvSpPr/>
            <p:nvPr/>
          </p:nvSpPr>
          <p:spPr>
            <a:xfrm>
              <a:off x="5542866" y="1868330"/>
              <a:ext cx="600676" cy="4204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cs typeface="Times New Roman" panose="02020603050405020304" pitchFamily="18" charset="0"/>
              </a:endParaRPr>
            </a:p>
          </p:txBody>
        </p:sp>
        <p:sp>
          <p:nvSpPr>
            <p:cNvPr id="119" name="矩形 10"/>
            <p:cNvSpPr/>
            <p:nvPr/>
          </p:nvSpPr>
          <p:spPr>
            <a:xfrm rot="16200000">
              <a:off x="4045467" y="3370448"/>
              <a:ext cx="600676" cy="4204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cs typeface="Times New Roman" panose="02020603050405020304" pitchFamily="18" charset="0"/>
              </a:endParaRPr>
            </a:p>
          </p:txBody>
        </p:sp>
        <p:sp>
          <p:nvSpPr>
            <p:cNvPr id="120" name="矩形 11"/>
            <p:cNvSpPr/>
            <p:nvPr/>
          </p:nvSpPr>
          <p:spPr>
            <a:xfrm rot="18900000">
              <a:off x="4480760" y="2308665"/>
              <a:ext cx="600676" cy="4204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cs typeface="Times New Roman" panose="02020603050405020304" pitchFamily="18" charset="0"/>
              </a:endParaRPr>
            </a:p>
          </p:txBody>
        </p:sp>
        <p:sp>
          <p:nvSpPr>
            <p:cNvPr id="121" name="矩形 12"/>
            <p:cNvSpPr/>
            <p:nvPr/>
          </p:nvSpPr>
          <p:spPr>
            <a:xfrm rot="13500000">
              <a:off x="4483068" y="4436990"/>
              <a:ext cx="600676" cy="4204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cs typeface="Times New Roman" panose="02020603050405020304" pitchFamily="18" charset="0"/>
              </a:endParaRPr>
            </a:p>
          </p:txBody>
        </p:sp>
        <p:sp>
          <p:nvSpPr>
            <p:cNvPr id="122" name="矩形 13"/>
            <p:cNvSpPr/>
            <p:nvPr/>
          </p:nvSpPr>
          <p:spPr>
            <a:xfrm>
              <a:off x="5693035" y="4884687"/>
              <a:ext cx="300338" cy="4204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cs typeface="Times New Roman" panose="02020603050405020304" pitchFamily="18" charset="0"/>
              </a:endParaRPr>
            </a:p>
          </p:txBody>
        </p:sp>
        <p:sp>
          <p:nvSpPr>
            <p:cNvPr id="123" name="矩形 14"/>
            <p:cNvSpPr/>
            <p:nvPr/>
          </p:nvSpPr>
          <p:spPr>
            <a:xfrm rot="5400000" flipH="1">
              <a:off x="5808641" y="1315731"/>
              <a:ext cx="69126" cy="9171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cs typeface="Times New Roman" panose="02020603050405020304" pitchFamily="18" charset="0"/>
              </a:endParaRPr>
            </a:p>
          </p:txBody>
        </p:sp>
        <p:sp>
          <p:nvSpPr>
            <p:cNvPr id="124" name="矩形 15"/>
            <p:cNvSpPr/>
            <p:nvPr/>
          </p:nvSpPr>
          <p:spPr>
            <a:xfrm rot="5400000" flipH="1">
              <a:off x="5808641" y="1384856"/>
              <a:ext cx="69126" cy="9171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cs typeface="Times New Roman" panose="02020603050405020304" pitchFamily="18" charset="0"/>
              </a:endParaRPr>
            </a:p>
          </p:txBody>
        </p:sp>
        <p:grpSp>
          <p:nvGrpSpPr>
            <p:cNvPr id="125" name="组合 16"/>
            <p:cNvGrpSpPr>
              <a:grpSpLocks noChangeAspect="1"/>
            </p:cNvGrpSpPr>
            <p:nvPr/>
          </p:nvGrpSpPr>
          <p:grpSpPr>
            <a:xfrm rot="2700000" flipH="1">
              <a:off x="4529700" y="1935451"/>
              <a:ext cx="121815" cy="808117"/>
              <a:chOff x="1814648" y="3200399"/>
              <a:chExt cx="180704" cy="1104900"/>
            </a:xfrm>
          </p:grpSpPr>
          <p:sp>
            <p:nvSpPr>
              <p:cNvPr id="172" name="矩形 67"/>
              <p:cNvSpPr/>
              <p:nvPr/>
            </p:nvSpPr>
            <p:spPr>
              <a:xfrm>
                <a:off x="1905000" y="3200399"/>
                <a:ext cx="90352" cy="11049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73" name="矩形 68"/>
              <p:cNvSpPr/>
              <p:nvPr/>
            </p:nvSpPr>
            <p:spPr>
              <a:xfrm>
                <a:off x="1814648" y="3200399"/>
                <a:ext cx="90352" cy="11049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6" name="组合 17"/>
            <p:cNvGrpSpPr>
              <a:grpSpLocks noChangeAspect="1"/>
            </p:cNvGrpSpPr>
            <p:nvPr/>
          </p:nvGrpSpPr>
          <p:grpSpPr>
            <a:xfrm rot="8100000" flipH="1">
              <a:off x="4525408" y="4416970"/>
              <a:ext cx="123157" cy="817022"/>
              <a:chOff x="1814648" y="3200399"/>
              <a:chExt cx="180704" cy="1104900"/>
            </a:xfrm>
          </p:grpSpPr>
          <p:sp>
            <p:nvSpPr>
              <p:cNvPr id="170" name="矩形 65"/>
              <p:cNvSpPr/>
              <p:nvPr/>
            </p:nvSpPr>
            <p:spPr>
              <a:xfrm>
                <a:off x="1905000" y="3200399"/>
                <a:ext cx="90352" cy="11049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矩形 66"/>
              <p:cNvSpPr/>
              <p:nvPr/>
            </p:nvSpPr>
            <p:spPr>
              <a:xfrm>
                <a:off x="1814648" y="3200399"/>
                <a:ext cx="90352" cy="11049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7" name="组合 18"/>
            <p:cNvGrpSpPr>
              <a:grpSpLocks/>
            </p:cNvGrpSpPr>
            <p:nvPr/>
          </p:nvGrpSpPr>
          <p:grpSpPr>
            <a:xfrm rot="5400000" flipH="1">
              <a:off x="5788947" y="5118718"/>
              <a:ext cx="108513" cy="481398"/>
              <a:chOff x="1814648" y="3200399"/>
              <a:chExt cx="180704" cy="1104900"/>
            </a:xfrm>
          </p:grpSpPr>
          <p:sp>
            <p:nvSpPr>
              <p:cNvPr id="168" name="矩形 63"/>
              <p:cNvSpPr/>
              <p:nvPr/>
            </p:nvSpPr>
            <p:spPr>
              <a:xfrm>
                <a:off x="1905000" y="3200399"/>
                <a:ext cx="90352" cy="11049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矩形 64"/>
              <p:cNvSpPr/>
              <p:nvPr/>
            </p:nvSpPr>
            <p:spPr>
              <a:xfrm>
                <a:off x="1814648" y="3200399"/>
                <a:ext cx="90352" cy="11049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8" name="矩形 19"/>
            <p:cNvSpPr/>
            <p:nvPr/>
          </p:nvSpPr>
          <p:spPr>
            <a:xfrm rot="5400000" flipH="1">
              <a:off x="5808641" y="1252388"/>
              <a:ext cx="69126" cy="9171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cs typeface="Times New Roman" panose="02020603050405020304" pitchFamily="18" charset="0"/>
              </a:endParaRPr>
            </a:p>
          </p:txBody>
        </p:sp>
        <p:grpSp>
          <p:nvGrpSpPr>
            <p:cNvPr id="129" name="组合 20"/>
            <p:cNvGrpSpPr/>
            <p:nvPr/>
          </p:nvGrpSpPr>
          <p:grpSpPr>
            <a:xfrm rot="5400000">
              <a:off x="7072311" y="3464280"/>
              <a:ext cx="1269406" cy="283175"/>
              <a:chOff x="3732273" y="1471569"/>
              <a:chExt cx="1163475" cy="255736"/>
            </a:xfrm>
          </p:grpSpPr>
          <p:sp>
            <p:nvSpPr>
              <p:cNvPr id="165" name="矩形 60"/>
              <p:cNvSpPr/>
              <p:nvPr/>
            </p:nvSpPr>
            <p:spPr>
              <a:xfrm rot="5400000" flipH="1">
                <a:off x="4270164" y="1014033"/>
                <a:ext cx="87691" cy="116347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矩形 61"/>
              <p:cNvSpPr/>
              <p:nvPr/>
            </p:nvSpPr>
            <p:spPr>
              <a:xfrm rot="5400000" flipH="1">
                <a:off x="4270165" y="1101722"/>
                <a:ext cx="87691" cy="116347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矩形 62"/>
              <p:cNvSpPr/>
              <p:nvPr/>
            </p:nvSpPr>
            <p:spPr>
              <a:xfrm rot="5400000" flipH="1">
                <a:off x="4270164" y="933678"/>
                <a:ext cx="87691" cy="116347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0" name="组合 21"/>
            <p:cNvGrpSpPr/>
            <p:nvPr/>
          </p:nvGrpSpPr>
          <p:grpSpPr>
            <a:xfrm>
              <a:off x="7631515" y="2645179"/>
              <a:ext cx="159114" cy="1385153"/>
              <a:chOff x="6430210" y="2548133"/>
              <a:chExt cx="201847" cy="1757166"/>
            </a:xfrm>
          </p:grpSpPr>
          <p:sp>
            <p:nvSpPr>
              <p:cNvPr id="162" name="矩形 57"/>
              <p:cNvSpPr/>
              <p:nvPr/>
            </p:nvSpPr>
            <p:spPr>
              <a:xfrm>
                <a:off x="6508275" y="2809269"/>
                <a:ext cx="45719" cy="1524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矩形 58"/>
              <p:cNvSpPr/>
              <p:nvPr/>
            </p:nvSpPr>
            <p:spPr>
              <a:xfrm>
                <a:off x="6430210" y="2548133"/>
                <a:ext cx="201847" cy="26113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64" name="直接连接符 59"/>
              <p:cNvCxnSpPr>
                <a:stCxn id="165" idx="2"/>
              </p:cNvCxnSpPr>
              <p:nvPr/>
            </p:nvCxnSpPr>
            <p:spPr>
              <a:xfrm flipH="1">
                <a:off x="6531133" y="2961669"/>
                <a:ext cx="3" cy="134363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1" name="矩形 22"/>
            <p:cNvSpPr/>
            <p:nvPr/>
          </p:nvSpPr>
          <p:spPr>
            <a:xfrm rot="5400000">
              <a:off x="6324915" y="1730433"/>
              <a:ext cx="39097" cy="853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cs typeface="Times New Roman" panose="02020603050405020304" pitchFamily="18" charset="0"/>
              </a:endParaRPr>
            </a:p>
          </p:txBody>
        </p:sp>
        <p:sp>
          <p:nvSpPr>
            <p:cNvPr id="132" name="矩形 23"/>
            <p:cNvSpPr/>
            <p:nvPr/>
          </p:nvSpPr>
          <p:spPr>
            <a:xfrm rot="5400000">
              <a:off x="6426250" y="1672634"/>
              <a:ext cx="121829" cy="2000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cs typeface="Times New Roman" panose="02020603050405020304" pitchFamily="18" charset="0"/>
              </a:endParaRPr>
            </a:p>
          </p:txBody>
        </p:sp>
        <p:cxnSp>
          <p:nvCxnSpPr>
            <p:cNvPr id="133" name="直接连接符 24"/>
            <p:cNvCxnSpPr/>
            <p:nvPr/>
          </p:nvCxnSpPr>
          <p:spPr>
            <a:xfrm rot="5400000" flipH="1">
              <a:off x="5930904" y="1396348"/>
              <a:ext cx="2" cy="7526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矩形 25"/>
            <p:cNvSpPr/>
            <p:nvPr/>
          </p:nvSpPr>
          <p:spPr>
            <a:xfrm>
              <a:off x="3804469" y="3532108"/>
              <a:ext cx="1527120" cy="1032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cs typeface="Times New Roman" panose="02020603050405020304" pitchFamily="18" charset="0"/>
              </a:endParaRPr>
            </a:p>
          </p:txBody>
        </p:sp>
        <p:sp>
          <p:nvSpPr>
            <p:cNvPr id="135" name="矩形 26"/>
            <p:cNvSpPr/>
            <p:nvPr/>
          </p:nvSpPr>
          <p:spPr>
            <a:xfrm>
              <a:off x="4069923" y="3159352"/>
              <a:ext cx="65645" cy="8709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cs typeface="Times New Roman" panose="02020603050405020304" pitchFamily="18" charset="0"/>
              </a:endParaRPr>
            </a:p>
          </p:txBody>
        </p:sp>
        <p:sp>
          <p:nvSpPr>
            <p:cNvPr id="136" name="矩形 27"/>
            <p:cNvSpPr/>
            <p:nvPr/>
          </p:nvSpPr>
          <p:spPr>
            <a:xfrm>
              <a:off x="4004278" y="3159352"/>
              <a:ext cx="65645" cy="8709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cs typeface="Times New Roman" panose="02020603050405020304" pitchFamily="18" charset="0"/>
              </a:endParaRPr>
            </a:p>
          </p:txBody>
        </p:sp>
        <p:cxnSp>
          <p:nvCxnSpPr>
            <p:cNvPr id="137" name="直接连接符 28"/>
            <p:cNvCxnSpPr>
              <a:stCxn id="136" idx="2"/>
            </p:cNvCxnSpPr>
            <p:nvPr/>
          </p:nvCxnSpPr>
          <p:spPr>
            <a:xfrm>
              <a:off x="4037101" y="4030332"/>
              <a:ext cx="0" cy="330372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29"/>
            <p:cNvCxnSpPr/>
            <p:nvPr/>
          </p:nvCxnSpPr>
          <p:spPr>
            <a:xfrm>
              <a:off x="3881354" y="4360704"/>
              <a:ext cx="311494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30"/>
            <p:cNvCxnSpPr/>
            <p:nvPr/>
          </p:nvCxnSpPr>
          <p:spPr>
            <a:xfrm>
              <a:off x="3971455" y="4420772"/>
              <a:ext cx="131291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31"/>
            <p:cNvCxnSpPr/>
            <p:nvPr/>
          </p:nvCxnSpPr>
          <p:spPr>
            <a:xfrm>
              <a:off x="4020688" y="4493077"/>
              <a:ext cx="32823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文本框 32"/>
            <p:cNvSpPr txBox="1"/>
            <p:nvPr/>
          </p:nvSpPr>
          <p:spPr>
            <a:xfrm>
              <a:off x="4930195" y="5467789"/>
              <a:ext cx="2056553" cy="432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cs typeface="Times New Roman" panose="02020603050405020304" pitchFamily="18" charset="0"/>
                </a:rPr>
                <a:t>Port for gas </a:t>
              </a:r>
              <a:r>
                <a:rPr lang="en-US" sz="2000" dirty="0">
                  <a:cs typeface="Times New Roman" panose="02020603050405020304" pitchFamily="18" charset="0"/>
                </a:rPr>
                <a:t>inlet</a:t>
              </a:r>
            </a:p>
          </p:txBody>
        </p:sp>
        <p:sp>
          <p:nvSpPr>
            <p:cNvPr id="142" name="文本框 33"/>
            <p:cNvSpPr txBox="1"/>
            <p:nvPr/>
          </p:nvSpPr>
          <p:spPr>
            <a:xfrm>
              <a:off x="2688149" y="1529287"/>
              <a:ext cx="1949306" cy="765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cs typeface="Times New Roman" panose="02020603050405020304" pitchFamily="18" charset="0"/>
                </a:rPr>
                <a:t>Port for </a:t>
              </a:r>
            </a:p>
            <a:p>
              <a:pPr algn="ctr"/>
              <a:r>
                <a:rPr lang="en-US" sz="2000" dirty="0" smtClean="0">
                  <a:cs typeface="Times New Roman" panose="02020603050405020304" pitchFamily="18" charset="0"/>
                </a:rPr>
                <a:t>Vacuum </a:t>
              </a:r>
              <a:r>
                <a:rPr lang="en-US" sz="2000" dirty="0">
                  <a:cs typeface="Times New Roman" panose="02020603050405020304" pitchFamily="18" charset="0"/>
                </a:rPr>
                <a:t>gauges</a:t>
              </a:r>
            </a:p>
          </p:txBody>
        </p:sp>
        <p:grpSp>
          <p:nvGrpSpPr>
            <p:cNvPr id="143" name="组合 34"/>
            <p:cNvGrpSpPr/>
            <p:nvPr/>
          </p:nvGrpSpPr>
          <p:grpSpPr>
            <a:xfrm>
              <a:off x="4674995" y="2847662"/>
              <a:ext cx="1461633" cy="1125926"/>
              <a:chOff x="3515909" y="2844596"/>
              <a:chExt cx="1461633" cy="1125926"/>
            </a:xfrm>
          </p:grpSpPr>
          <p:sp>
            <p:nvSpPr>
              <p:cNvPr id="152" name="矩形 47"/>
              <p:cNvSpPr/>
              <p:nvPr/>
            </p:nvSpPr>
            <p:spPr>
              <a:xfrm>
                <a:off x="4170846" y="3225627"/>
                <a:ext cx="36040" cy="72223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53" name="矩形 48"/>
              <p:cNvSpPr/>
              <p:nvPr/>
            </p:nvSpPr>
            <p:spPr>
              <a:xfrm flipV="1">
                <a:off x="4206886" y="3225627"/>
                <a:ext cx="367699" cy="3604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54" name="矩形 49"/>
              <p:cNvSpPr/>
              <p:nvPr/>
            </p:nvSpPr>
            <p:spPr>
              <a:xfrm flipV="1">
                <a:off x="4202380" y="3912019"/>
                <a:ext cx="367699" cy="3604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55" name="矩形 50"/>
              <p:cNvSpPr/>
              <p:nvPr/>
            </p:nvSpPr>
            <p:spPr>
              <a:xfrm flipV="1">
                <a:off x="4231510" y="3278846"/>
                <a:ext cx="237862" cy="60217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56" name="矩形 51"/>
              <p:cNvSpPr/>
              <p:nvPr/>
            </p:nvSpPr>
            <p:spPr>
              <a:xfrm flipV="1">
                <a:off x="4491445" y="3278845"/>
                <a:ext cx="90518" cy="61071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矩形 52"/>
              <p:cNvSpPr/>
              <p:nvPr/>
            </p:nvSpPr>
            <p:spPr>
              <a:xfrm flipV="1">
                <a:off x="4231509" y="3276866"/>
                <a:ext cx="237862" cy="11880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cs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158" name="矩形 53"/>
              <p:cNvSpPr/>
              <p:nvPr/>
            </p:nvSpPr>
            <p:spPr>
              <a:xfrm flipV="1">
                <a:off x="4228407" y="3775337"/>
                <a:ext cx="240061" cy="11585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cs typeface="Times New Roman" panose="02020603050405020304" pitchFamily="18" charset="0"/>
                  </a:rPr>
                  <a:t>N</a:t>
                </a:r>
                <a:endParaRPr lang="en-US" sz="1200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矩形 54"/>
              <p:cNvSpPr/>
              <p:nvPr/>
            </p:nvSpPr>
            <p:spPr>
              <a:xfrm rot="10800000" flipV="1">
                <a:off x="4231506" y="3523330"/>
                <a:ext cx="235727" cy="12249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S</a:t>
                </a:r>
              </a:p>
            </p:txBody>
          </p:sp>
          <p:sp>
            <p:nvSpPr>
              <p:cNvPr id="160" name="圆角矩形 55"/>
              <p:cNvSpPr/>
              <p:nvPr/>
            </p:nvSpPr>
            <p:spPr>
              <a:xfrm>
                <a:off x="4504866" y="3219160"/>
                <a:ext cx="307882" cy="751362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61" name="文本框 56"/>
              <p:cNvSpPr txBox="1"/>
              <p:nvPr/>
            </p:nvSpPr>
            <p:spPr>
              <a:xfrm>
                <a:off x="3515909" y="2844596"/>
                <a:ext cx="1461633" cy="4328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cs typeface="Times New Roman" panose="02020603050405020304" pitchFamily="18" charset="0"/>
                  </a:rPr>
                  <a:t>M</a:t>
                </a:r>
                <a:r>
                  <a:rPr lang="en-US" sz="2000" dirty="0" smtClean="0">
                    <a:cs typeface="Times New Roman" panose="02020603050405020304" pitchFamily="18" charset="0"/>
                  </a:rPr>
                  <a:t>agnetron</a:t>
                </a:r>
                <a:endParaRPr lang="en-US" sz="20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4" name="Rectangle 2"/>
            <p:cNvSpPr/>
            <p:nvPr/>
          </p:nvSpPr>
          <p:spPr>
            <a:xfrm>
              <a:off x="6038184" y="3220067"/>
              <a:ext cx="57816" cy="753521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5" name="Oval 32"/>
            <p:cNvSpPr/>
            <p:nvPr/>
          </p:nvSpPr>
          <p:spPr>
            <a:xfrm flipV="1">
              <a:off x="6050281" y="3573016"/>
              <a:ext cx="45719" cy="477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6" name="Oval 77"/>
            <p:cNvSpPr/>
            <p:nvPr/>
          </p:nvSpPr>
          <p:spPr>
            <a:xfrm flipV="1">
              <a:off x="6050281" y="3813296"/>
              <a:ext cx="45719" cy="477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7" name="Oval 78"/>
            <p:cNvSpPr/>
            <p:nvPr/>
          </p:nvSpPr>
          <p:spPr>
            <a:xfrm flipV="1">
              <a:off x="6050281" y="3309240"/>
              <a:ext cx="45719" cy="477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8" name="文本框 85"/>
            <p:cNvSpPr txBox="1"/>
            <p:nvPr/>
          </p:nvSpPr>
          <p:spPr>
            <a:xfrm>
              <a:off x="2340827" y="3321149"/>
              <a:ext cx="1600096" cy="765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cs typeface="Times New Roman" panose="02020603050405020304" pitchFamily="18" charset="0"/>
                </a:rPr>
                <a:t>Power </a:t>
              </a:r>
            </a:p>
            <a:p>
              <a:pPr algn="ctr"/>
              <a:r>
                <a:rPr lang="en-US" sz="2000" dirty="0" smtClean="0">
                  <a:cs typeface="Times New Roman" panose="02020603050405020304" pitchFamily="18" charset="0"/>
                </a:rPr>
                <a:t>feedthrough</a:t>
              </a:r>
              <a:endParaRPr lang="en-US" sz="2000" dirty="0">
                <a:cs typeface="Times New Roman" panose="02020603050405020304" pitchFamily="18" charset="0"/>
              </a:endParaRPr>
            </a:p>
          </p:txBody>
        </p:sp>
        <p:sp>
          <p:nvSpPr>
            <p:cNvPr id="149" name="文本框 85"/>
            <p:cNvSpPr txBox="1"/>
            <p:nvPr/>
          </p:nvSpPr>
          <p:spPr>
            <a:xfrm>
              <a:off x="5610114" y="3923490"/>
              <a:ext cx="975763" cy="432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cs typeface="Times New Roman" panose="02020603050405020304" pitchFamily="18" charset="0"/>
                </a:rPr>
                <a:t>Probes</a:t>
              </a:r>
              <a:endParaRPr lang="en-US" sz="2000" dirty="0">
                <a:cs typeface="Times New Roman" panose="02020603050405020304" pitchFamily="18" charset="0"/>
              </a:endParaRPr>
            </a:p>
          </p:txBody>
        </p:sp>
        <p:sp>
          <p:nvSpPr>
            <p:cNvPr id="150" name="文本框 85"/>
            <p:cNvSpPr txBox="1"/>
            <p:nvPr/>
          </p:nvSpPr>
          <p:spPr>
            <a:xfrm>
              <a:off x="9065069" y="4345359"/>
              <a:ext cx="2211248" cy="432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cs typeface="Times New Roman" panose="02020603050405020304" pitchFamily="18" charset="0"/>
                </a:rPr>
                <a:t>To camera control</a:t>
              </a:r>
              <a:endParaRPr lang="en-US" sz="2000" dirty="0">
                <a:cs typeface="Times New Roman" panose="02020603050405020304" pitchFamily="18" charset="0"/>
              </a:endParaRPr>
            </a:p>
          </p:txBody>
        </p:sp>
        <p:sp>
          <p:nvSpPr>
            <p:cNvPr id="151" name="文本框 6"/>
            <p:cNvSpPr txBox="1"/>
            <p:nvPr/>
          </p:nvSpPr>
          <p:spPr>
            <a:xfrm>
              <a:off x="6872396" y="4214355"/>
              <a:ext cx="1580257" cy="765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cs typeface="Times New Roman" panose="02020603050405020304" pitchFamily="18" charset="0"/>
                </a:rPr>
                <a:t>Window</a:t>
              </a:r>
            </a:p>
            <a:p>
              <a:pPr algn="ctr"/>
              <a:r>
                <a:rPr lang="en-US" sz="2000" dirty="0" smtClean="0">
                  <a:cs typeface="Times New Roman" panose="02020603050405020304" pitchFamily="18" charset="0"/>
                </a:rPr>
                <a:t>with </a:t>
              </a:r>
              <a:r>
                <a:rPr lang="en-US" sz="2000" dirty="0">
                  <a:cs typeface="Times New Roman" panose="02020603050405020304" pitchFamily="18" charset="0"/>
                </a:rPr>
                <a:t>shutter</a:t>
              </a:r>
            </a:p>
          </p:txBody>
        </p:sp>
      </p:grpSp>
      <p:sp>
        <p:nvSpPr>
          <p:cNvPr id="177" name="Oval 90"/>
          <p:cNvSpPr/>
          <p:nvPr/>
        </p:nvSpPr>
        <p:spPr>
          <a:xfrm>
            <a:off x="5024850" y="1655343"/>
            <a:ext cx="1419285" cy="1419286"/>
          </a:xfrm>
          <a:prstGeom prst="ellipse">
            <a:avLst/>
          </a:prstGeom>
          <a:gradFill flip="none" rotWithShape="1">
            <a:gsLst>
              <a:gs pos="6000">
                <a:schemeClr val="bg1">
                  <a:lumMod val="75000"/>
                </a:schemeClr>
              </a:gs>
              <a:gs pos="81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78" name="Straight Connector 91"/>
          <p:cNvCxnSpPr/>
          <p:nvPr/>
        </p:nvCxnSpPr>
        <p:spPr>
          <a:xfrm>
            <a:off x="5734492" y="1550961"/>
            <a:ext cx="0" cy="3527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92"/>
          <p:cNvCxnSpPr/>
          <p:nvPr/>
        </p:nvCxnSpPr>
        <p:spPr>
          <a:xfrm>
            <a:off x="5722464" y="2826253"/>
            <a:ext cx="0" cy="3527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93"/>
          <p:cNvCxnSpPr/>
          <p:nvPr/>
        </p:nvCxnSpPr>
        <p:spPr>
          <a:xfrm rot="16200000">
            <a:off x="5096614" y="2188608"/>
            <a:ext cx="0" cy="3527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94"/>
          <p:cNvCxnSpPr/>
          <p:nvPr/>
        </p:nvCxnSpPr>
        <p:spPr>
          <a:xfrm rot="16200000">
            <a:off x="6372137" y="2188607"/>
            <a:ext cx="0" cy="3527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95"/>
          <p:cNvCxnSpPr/>
          <p:nvPr/>
        </p:nvCxnSpPr>
        <p:spPr>
          <a:xfrm>
            <a:off x="5158890" y="1789384"/>
            <a:ext cx="256262" cy="256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96"/>
          <p:cNvCxnSpPr/>
          <p:nvPr/>
        </p:nvCxnSpPr>
        <p:spPr>
          <a:xfrm flipV="1">
            <a:off x="5158890" y="2684324"/>
            <a:ext cx="256262" cy="2562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98"/>
          <p:cNvCxnSpPr/>
          <p:nvPr/>
        </p:nvCxnSpPr>
        <p:spPr>
          <a:xfrm flipV="1">
            <a:off x="6053831" y="1789383"/>
            <a:ext cx="256262" cy="2562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99"/>
          <p:cNvCxnSpPr/>
          <p:nvPr/>
        </p:nvCxnSpPr>
        <p:spPr>
          <a:xfrm>
            <a:off x="6053831" y="2684323"/>
            <a:ext cx="256262" cy="256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Donut 100"/>
          <p:cNvSpPr/>
          <p:nvPr/>
        </p:nvSpPr>
        <p:spPr>
          <a:xfrm>
            <a:off x="4865180" y="1495671"/>
            <a:ext cx="1738624" cy="1738625"/>
          </a:xfrm>
          <a:prstGeom prst="donut">
            <a:avLst>
              <a:gd name="adj" fmla="val 3842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87" name="Oval 101"/>
          <p:cNvSpPr>
            <a:spLocks noChangeAspect="1"/>
          </p:cNvSpPr>
          <p:nvPr/>
        </p:nvSpPr>
        <p:spPr>
          <a:xfrm>
            <a:off x="6658861" y="2255274"/>
            <a:ext cx="241577" cy="241575"/>
          </a:xfrm>
          <a:prstGeom prst="ellips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cs typeface="Times New Roman" panose="02020603050405020304" pitchFamily="18" charset="0"/>
              </a:rPr>
              <a:t>3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188" name="Oval 102"/>
          <p:cNvSpPr>
            <a:spLocks noChangeAspect="1"/>
          </p:cNvSpPr>
          <p:nvPr/>
        </p:nvSpPr>
        <p:spPr>
          <a:xfrm>
            <a:off x="5602029" y="3266627"/>
            <a:ext cx="238574" cy="238573"/>
          </a:xfrm>
          <a:prstGeom prst="ellips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cs typeface="Times New Roman" panose="02020603050405020304" pitchFamily="18" charset="0"/>
              </a:rPr>
              <a:t>5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189" name="Oval 103"/>
          <p:cNvSpPr>
            <a:spLocks noChangeAspect="1"/>
          </p:cNvSpPr>
          <p:nvPr/>
        </p:nvSpPr>
        <p:spPr>
          <a:xfrm>
            <a:off x="5624889" y="1201810"/>
            <a:ext cx="238574" cy="238573"/>
          </a:xfrm>
          <a:prstGeom prst="ellips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cs typeface="Times New Roman" panose="02020603050405020304" pitchFamily="18" charset="0"/>
              </a:rPr>
              <a:t>1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190" name="Oval 104"/>
          <p:cNvSpPr>
            <a:spLocks noChangeAspect="1"/>
          </p:cNvSpPr>
          <p:nvPr/>
        </p:nvSpPr>
        <p:spPr>
          <a:xfrm>
            <a:off x="4572000" y="2238195"/>
            <a:ext cx="247226" cy="247225"/>
          </a:xfrm>
          <a:prstGeom prst="ellips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cs typeface="Times New Roman" panose="02020603050405020304" pitchFamily="18" charset="0"/>
              </a:rPr>
              <a:t>7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191" name="Oval 105"/>
          <p:cNvSpPr>
            <a:spLocks noChangeAspect="1"/>
          </p:cNvSpPr>
          <p:nvPr/>
        </p:nvSpPr>
        <p:spPr>
          <a:xfrm>
            <a:off x="4901120" y="1495670"/>
            <a:ext cx="257248" cy="257247"/>
          </a:xfrm>
          <a:prstGeom prst="ellips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cs typeface="Times New Roman" panose="02020603050405020304" pitchFamily="18" charset="0"/>
              </a:rPr>
              <a:t>8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192" name="Oval 106"/>
          <p:cNvSpPr>
            <a:spLocks noChangeAspect="1"/>
          </p:cNvSpPr>
          <p:nvPr/>
        </p:nvSpPr>
        <p:spPr>
          <a:xfrm>
            <a:off x="6336657" y="2975073"/>
            <a:ext cx="253412" cy="253411"/>
          </a:xfrm>
          <a:prstGeom prst="ellips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cs typeface="Times New Roman" panose="02020603050405020304" pitchFamily="18" charset="0"/>
              </a:rPr>
              <a:t>4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193" name="Oval 107"/>
          <p:cNvSpPr>
            <a:spLocks noChangeAspect="1"/>
          </p:cNvSpPr>
          <p:nvPr/>
        </p:nvSpPr>
        <p:spPr>
          <a:xfrm>
            <a:off x="6358101" y="1507216"/>
            <a:ext cx="245702" cy="245701"/>
          </a:xfrm>
          <a:prstGeom prst="ellips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cs typeface="Times New Roman" panose="02020603050405020304" pitchFamily="18" charset="0"/>
              </a:rPr>
              <a:t>2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194" name="Oval 108"/>
          <p:cNvSpPr>
            <a:spLocks noChangeAspect="1"/>
          </p:cNvSpPr>
          <p:nvPr/>
        </p:nvSpPr>
        <p:spPr>
          <a:xfrm>
            <a:off x="4854059" y="2958466"/>
            <a:ext cx="258589" cy="258588"/>
          </a:xfrm>
          <a:prstGeom prst="ellips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cs typeface="Times New Roman" panose="02020603050405020304" pitchFamily="18" charset="0"/>
              </a:rPr>
              <a:t>6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195" name="文本框 85"/>
          <p:cNvSpPr txBox="1"/>
          <p:nvPr/>
        </p:nvSpPr>
        <p:spPr>
          <a:xfrm>
            <a:off x="5334094" y="2175265"/>
            <a:ext cx="830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cs typeface="Times New Roman" panose="02020603050405020304" pitchFamily="18" charset="0"/>
              </a:rPr>
              <a:t>Target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196" name="文本框 85"/>
          <p:cNvSpPr txBox="1"/>
          <p:nvPr/>
        </p:nvSpPr>
        <p:spPr>
          <a:xfrm>
            <a:off x="7023208" y="2034570"/>
            <a:ext cx="18921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en-US" sz="2000" dirty="0" smtClean="0">
                <a:cs typeface="Times New Roman" panose="02020603050405020304" pitchFamily="18" charset="0"/>
              </a:rPr>
              <a:t>Front view</a:t>
            </a:r>
          </a:p>
          <a:p>
            <a:pPr algn="ctr">
              <a:lnSpc>
                <a:spcPts val="1800"/>
              </a:lnSpc>
            </a:pPr>
            <a:r>
              <a:rPr lang="en-US" sz="2000" dirty="0" smtClean="0">
                <a:cs typeface="Times New Roman" panose="02020603050405020304" pitchFamily="18" charset="0"/>
              </a:rPr>
              <a:t>Set of floating potential probes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cxnSp>
        <p:nvCxnSpPr>
          <p:cNvPr id="197" name="Straight Connector 69"/>
          <p:cNvCxnSpPr/>
          <p:nvPr/>
        </p:nvCxnSpPr>
        <p:spPr>
          <a:xfrm>
            <a:off x="5734492" y="1520957"/>
            <a:ext cx="0" cy="33730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87"/>
          <p:cNvCxnSpPr/>
          <p:nvPr/>
        </p:nvCxnSpPr>
        <p:spPr>
          <a:xfrm flipH="1" flipV="1">
            <a:off x="5731985" y="2896839"/>
            <a:ext cx="2507" cy="29466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16"/>
          <p:cNvCxnSpPr/>
          <p:nvPr/>
        </p:nvCxnSpPr>
        <p:spPr>
          <a:xfrm>
            <a:off x="4911720" y="2364984"/>
            <a:ext cx="319800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21"/>
          <p:cNvCxnSpPr/>
          <p:nvPr/>
        </p:nvCxnSpPr>
        <p:spPr>
          <a:xfrm>
            <a:off x="6257854" y="2368798"/>
            <a:ext cx="319800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123"/>
          <p:cNvCxnSpPr/>
          <p:nvPr/>
        </p:nvCxnSpPr>
        <p:spPr>
          <a:xfrm>
            <a:off x="5142273" y="1758948"/>
            <a:ext cx="240826" cy="248356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124"/>
          <p:cNvCxnSpPr/>
          <p:nvPr/>
        </p:nvCxnSpPr>
        <p:spPr>
          <a:xfrm>
            <a:off x="6094486" y="2722488"/>
            <a:ext cx="216347" cy="23635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126"/>
          <p:cNvCxnSpPr/>
          <p:nvPr/>
        </p:nvCxnSpPr>
        <p:spPr>
          <a:xfrm flipV="1">
            <a:off x="5121461" y="2722488"/>
            <a:ext cx="252196" cy="24765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130"/>
          <p:cNvCxnSpPr/>
          <p:nvPr/>
        </p:nvCxnSpPr>
        <p:spPr>
          <a:xfrm flipV="1">
            <a:off x="6094486" y="1754003"/>
            <a:ext cx="260141" cy="25330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3810000" y="3367099"/>
            <a:ext cx="1053141" cy="9873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6" name="Rectangle 205"/>
          <p:cNvSpPr/>
          <p:nvPr/>
        </p:nvSpPr>
        <p:spPr>
          <a:xfrm>
            <a:off x="4582416" y="6477000"/>
            <a:ext cx="4561583" cy="37548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en-US" sz="1600" dirty="0">
                <a:ea typeface="SimSun" panose="02010600030101010101" pitchFamily="2" charset="-122"/>
                <a:cs typeface="Times New Roman" panose="02020603050405020304" pitchFamily="18" charset="0"/>
              </a:rPr>
              <a:t>. Yang, </a:t>
            </a:r>
            <a:r>
              <a:rPr lang="en-US" sz="16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et al., </a:t>
            </a:r>
            <a:r>
              <a:rPr lang="en-US" sz="1600" dirty="0">
                <a:ea typeface="SimSun" panose="02010600030101010101" pitchFamily="2" charset="-122"/>
                <a:cs typeface="Times New Roman" panose="02020603050405020304" pitchFamily="18" charset="0"/>
              </a:rPr>
              <a:t>Appl. Phys. Lett. </a:t>
            </a:r>
            <a:r>
              <a:rPr lang="en-US" sz="1600" b="1" dirty="0">
                <a:ea typeface="SimSun" panose="02010600030101010101" pitchFamily="2" charset="-122"/>
                <a:cs typeface="Times New Roman" panose="02020603050405020304" pitchFamily="18" charset="0"/>
              </a:rPr>
              <a:t>108</a:t>
            </a:r>
            <a:r>
              <a:rPr lang="en-US" sz="1600" dirty="0">
                <a:ea typeface="SimSun" panose="02010600030101010101" pitchFamily="2" charset="-122"/>
                <a:cs typeface="Times New Roman" panose="02020603050405020304" pitchFamily="18" charset="0"/>
              </a:rPr>
              <a:t> (2016) 034101.</a:t>
            </a:r>
          </a:p>
        </p:txBody>
      </p:sp>
    </p:spTree>
    <p:extLst>
      <p:ext uri="{BB962C8B-B14F-4D97-AF65-F5344CB8AC3E}">
        <p14:creationId xmlns:p14="http://schemas.microsoft.com/office/powerpoint/2010/main" val="66534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lide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0" y="0"/>
            <a:ext cx="7620000" cy="68173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4267200" y="304800"/>
            <a:ext cx="76174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0.1 Pa</a:t>
            </a:r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152400" y="1600200"/>
            <a:ext cx="21231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All 8 probes show in-phase oscillations of floating potential</a:t>
            </a:r>
            <a:endParaRPr lang="en-US" sz="2000" dirty="0" smtClean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0" y="7692"/>
            <a:ext cx="243840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>
                <a:latin typeface="+mn-lt"/>
                <a:cs typeface="Times New Roman" panose="02020603050405020304" pitchFamily="18" charset="0"/>
              </a:rPr>
              <a:t>Detection of Breathing Mode</a:t>
            </a:r>
            <a:endParaRPr lang="en-US" sz="2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67200" y="3581400"/>
            <a:ext cx="76174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0.4 Pa</a:t>
            </a:r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5181600" y="-38271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Cr </a:t>
            </a:r>
            <a:r>
              <a:rPr lang="en-US" sz="20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target, non-reactive PMS, current </a:t>
            </a:r>
            <a:r>
              <a:rPr 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~ 6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5334000"/>
            <a:ext cx="1970783" cy="94179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en-US" sz="1600" dirty="0">
                <a:ea typeface="SimSun" panose="02010600030101010101" pitchFamily="2" charset="-122"/>
                <a:cs typeface="Times New Roman" panose="02020603050405020304" pitchFamily="18" charset="0"/>
              </a:rPr>
              <a:t>. Yang, </a:t>
            </a:r>
            <a:r>
              <a:rPr lang="en-US" sz="1600" i="1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et al</a:t>
            </a:r>
            <a:r>
              <a:rPr lang="en-US" sz="16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., </a:t>
            </a:r>
            <a:r>
              <a:rPr lang="en-US" sz="1600" dirty="0">
                <a:ea typeface="SimSun" panose="02010600030101010101" pitchFamily="2" charset="-122"/>
                <a:cs typeface="Times New Roman" panose="02020603050405020304" pitchFamily="18" charset="0"/>
              </a:rPr>
              <a:t>Appl. Phys. Lett. </a:t>
            </a:r>
            <a:r>
              <a:rPr lang="en-US" sz="1600" b="1" dirty="0">
                <a:ea typeface="SimSun" panose="02010600030101010101" pitchFamily="2" charset="-122"/>
                <a:cs typeface="Times New Roman" panose="02020603050405020304" pitchFamily="18" charset="0"/>
              </a:rPr>
              <a:t>108</a:t>
            </a:r>
            <a:r>
              <a:rPr lang="en-US" sz="1600" dirty="0">
                <a:ea typeface="SimSun" panose="02010600030101010101" pitchFamily="2" charset="-122"/>
                <a:cs typeface="Times New Roman" panose="02020603050405020304" pitchFamily="18" charset="0"/>
              </a:rPr>
              <a:t> (2016) 034101.</a:t>
            </a:r>
          </a:p>
        </p:txBody>
      </p:sp>
    </p:spTree>
    <p:extLst>
      <p:ext uri="{BB962C8B-B14F-4D97-AF65-F5344CB8AC3E}">
        <p14:creationId xmlns:p14="http://schemas.microsoft.com/office/powerpoint/2010/main" val="404847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44</a:t>
            </a:fld>
            <a:endParaRPr lang="en-US" dirty="0"/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 bwMode="auto">
          <a:xfrm>
            <a:off x="76200" y="114564"/>
            <a:ext cx="9067800" cy="95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482" tIns="47741" rIns="95482" bIns="47741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Evolution of Ionization Zones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seen for DC Magnetron Discharges (3” Nb in Ar)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86923" y="6519446"/>
            <a:ext cx="4356577" cy="338554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fr-FR" sz="1600" dirty="0" smtClean="0">
                <a:latin typeface="+mn-lt"/>
              </a:rPr>
              <a:t>Y</a:t>
            </a:r>
            <a:r>
              <a:rPr lang="fr-FR" sz="1600" dirty="0">
                <a:latin typeface="+mn-lt"/>
              </a:rPr>
              <a:t>. Yang, </a:t>
            </a:r>
            <a:r>
              <a:rPr lang="fr-FR" sz="1600" i="1" dirty="0" smtClean="0">
                <a:latin typeface="+mn-lt"/>
              </a:rPr>
              <a:t>et al</a:t>
            </a:r>
            <a:r>
              <a:rPr lang="fr-FR" sz="1600" dirty="0" smtClean="0">
                <a:latin typeface="+mn-lt"/>
              </a:rPr>
              <a:t>., </a:t>
            </a:r>
            <a:r>
              <a:rPr lang="fr-FR" sz="1600" dirty="0">
                <a:latin typeface="+mn-lt"/>
              </a:rPr>
              <a:t>Appl. Phys. Lett. </a:t>
            </a:r>
            <a:r>
              <a:rPr lang="fr-FR" sz="1600" b="1" dirty="0">
                <a:latin typeface="+mn-lt"/>
              </a:rPr>
              <a:t>105</a:t>
            </a:r>
            <a:r>
              <a:rPr lang="fr-FR" sz="1600" dirty="0">
                <a:latin typeface="+mn-lt"/>
              </a:rPr>
              <a:t> (2014) 254101.</a:t>
            </a:r>
          </a:p>
        </p:txBody>
      </p:sp>
      <p:sp>
        <p:nvSpPr>
          <p:cNvPr id="5" name="Rectangle 4"/>
          <p:cNvSpPr/>
          <p:nvPr/>
        </p:nvSpPr>
        <p:spPr>
          <a:xfrm flipH="1" flipV="1">
            <a:off x="228600" y="1066800"/>
            <a:ext cx="2697481" cy="236220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flipH="1" flipV="1">
            <a:off x="3322319" y="1066800"/>
            <a:ext cx="2697481" cy="236220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flipH="1" flipV="1">
            <a:off x="6217919" y="1066800"/>
            <a:ext cx="2697481" cy="236220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H="1" flipV="1">
            <a:off x="6217919" y="3276600"/>
            <a:ext cx="2697481" cy="236220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H="1" flipV="1">
            <a:off x="3322319" y="3429000"/>
            <a:ext cx="2697481" cy="236220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 flipV="1">
            <a:off x="228600" y="3429000"/>
            <a:ext cx="2697481" cy="236220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915400" y="1040096"/>
            <a:ext cx="457200" cy="45987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989319" y="1066800"/>
            <a:ext cx="457200" cy="45987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926081" y="1072753"/>
            <a:ext cx="457200" cy="45987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132910" y="1167748"/>
            <a:ext cx="0" cy="434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 bwMode="auto">
          <a:xfrm>
            <a:off x="2818617" y="3810000"/>
            <a:ext cx="672127" cy="404191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5482" tIns="47741" rIns="95482" bIns="47741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time</a:t>
            </a:r>
          </a:p>
        </p:txBody>
      </p:sp>
      <p:sp>
        <p:nvSpPr>
          <p:cNvPr id="20" name="TextBox 19"/>
          <p:cNvSpPr txBox="1"/>
          <p:nvPr/>
        </p:nvSpPr>
        <p:spPr bwMode="auto">
          <a:xfrm rot="16200000">
            <a:off x="-751124" y="3189525"/>
            <a:ext cx="1967995" cy="465746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lIns="95482" tIns="47741" rIns="95482" bIns="47741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sweep 200 µs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76200" y="5782654"/>
            <a:ext cx="9067800" cy="46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482" tIns="47741" rIns="95482" bIns="47741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examples of streak camera images, illustrating zone stability vs. change</a:t>
            </a:r>
          </a:p>
        </p:txBody>
      </p:sp>
    </p:spTree>
    <p:extLst>
      <p:ext uri="{BB962C8B-B14F-4D97-AF65-F5344CB8AC3E}">
        <p14:creationId xmlns:p14="http://schemas.microsoft.com/office/powerpoint/2010/main" val="337833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1"/>
            <a:ext cx="3200400" cy="167639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Transition Region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between HiPIMS and dc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114800"/>
            <a:ext cx="31242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600" b="1" dirty="0" smtClean="0">
                <a:solidFill>
                  <a:schemeClr val="bg1"/>
                </a:solidFill>
              </a:rPr>
              <a:t>Reversal of direction!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US" dirty="0" smtClean="0">
                <a:solidFill>
                  <a:schemeClr val="bg1"/>
                </a:solidFill>
              </a:rPr>
              <a:t>rom </a:t>
            </a:r>
            <a:r>
              <a:rPr lang="en-US" b="1" dirty="0" smtClean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 x </a:t>
            </a:r>
            <a:r>
              <a:rPr lang="en-US" b="1" dirty="0" smtClean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 to -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E</a:t>
            </a:r>
            <a:r>
              <a:rPr lang="en-US" dirty="0">
                <a:solidFill>
                  <a:schemeClr val="bg1"/>
                </a:solidFill>
              </a:rPr>
              <a:t> x </a:t>
            </a:r>
            <a:r>
              <a:rPr lang="en-US" b="1" dirty="0" smtClean="0">
                <a:solidFill>
                  <a:schemeClr val="bg1"/>
                </a:solidFill>
              </a:rPr>
              <a:t>B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at about 6 A.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45</a:t>
            </a:fld>
            <a:endParaRPr lang="en-US" dirty="0"/>
          </a:p>
        </p:txBody>
      </p:sp>
      <p:pic>
        <p:nvPicPr>
          <p:cNvPr id="225282" name="Picture 2" descr="C:\Users\aanders\Papers Talks\2014 APL YuchenYang transition DC and HiPIMS (Au)\figures for paper\Fig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7670"/>
            <a:ext cx="5410200" cy="673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3429000" y="4876800"/>
            <a:ext cx="12954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/>
        </p:nvSpPr>
        <p:spPr>
          <a:xfrm>
            <a:off x="7239000" y="6452175"/>
            <a:ext cx="1828800" cy="3296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Image 20 </a:t>
            </a:r>
            <a:r>
              <a:rPr lang="en-US" sz="1800" dirty="0" smtClean="0">
                <a:solidFill>
                  <a:schemeClr val="bg1"/>
                </a:solidFill>
              </a:rPr>
              <a:t>ns each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81000" y="5867400"/>
            <a:ext cx="3048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Y. Yang,</a:t>
            </a:r>
            <a:r>
              <a:rPr lang="en-US" sz="1600" i="1" dirty="0">
                <a:solidFill>
                  <a:schemeClr val="bg1"/>
                </a:solidFill>
              </a:rPr>
              <a:t> et a</a:t>
            </a:r>
            <a:r>
              <a:rPr lang="en-US" sz="1600" dirty="0">
                <a:solidFill>
                  <a:schemeClr val="bg1"/>
                </a:solidFill>
              </a:rPr>
              <a:t>l., Appl. Phys. Lett. </a:t>
            </a:r>
            <a:r>
              <a:rPr lang="en-US" sz="1600" b="1" dirty="0">
                <a:solidFill>
                  <a:schemeClr val="bg1"/>
                </a:solidFill>
              </a:rPr>
              <a:t>105</a:t>
            </a:r>
            <a:r>
              <a:rPr lang="en-US" sz="1600" dirty="0">
                <a:solidFill>
                  <a:schemeClr val="bg1"/>
                </a:solidFill>
              </a:rPr>
              <a:t> (2014) 254101.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5205521" y="1257564"/>
            <a:ext cx="447707" cy="373413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5482" tIns="47741" rIns="95482" bIns="47741" rtlCol="0">
            <a:spAutoFit/>
          </a:bodyPr>
          <a:lstStyle/>
          <a:p>
            <a:r>
              <a:rPr lang="en-US" dirty="0" smtClean="0"/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20343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7638"/>
            <a:ext cx="9144000" cy="8429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r>
              <a:rPr lang="en-US" sz="2800" dirty="0"/>
              <a:t>Custom Movable, Cylindrical </a:t>
            </a:r>
            <a:r>
              <a:rPr lang="en-US" sz="2800" dirty="0" smtClean="0"/>
              <a:t>Magnetrons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sz="2800" dirty="0"/>
              <a:t>for </a:t>
            </a:r>
            <a:r>
              <a:rPr lang="en-US" sz="2800" dirty="0" smtClean="0"/>
              <a:t>SRF 1.3 </a:t>
            </a:r>
            <a:r>
              <a:rPr lang="en-US" sz="2800" dirty="0"/>
              <a:t>GHz Cavities</a:t>
            </a:r>
          </a:p>
        </p:txBody>
      </p:sp>
      <p:pic>
        <p:nvPicPr>
          <p:cNvPr id="293893" name="Picture 5" descr="cylindrical magnetron 2010-12-06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1119188"/>
            <a:ext cx="6572250" cy="355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894" name="Picture 6" descr="Magnetron for 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156504"/>
            <a:ext cx="5313363" cy="3105150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752600" y="6261654"/>
            <a:ext cx="6553200" cy="58885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95482" tIns="47741" rIns="95482" bIns="47741">
            <a:spAutoFit/>
          </a:bodyPr>
          <a:lstStyle>
            <a:lvl1pPr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sz="1600" dirty="0" smtClean="0">
                <a:latin typeface="+mn-lt"/>
                <a:cs typeface="Courier New" pitchFamily="49" charset="0"/>
              </a:rPr>
              <a:t>A</a:t>
            </a:r>
            <a:r>
              <a:rPr lang="en-GB" sz="1600" dirty="0">
                <a:latin typeface="+mn-lt"/>
                <a:cs typeface="Courier New" pitchFamily="49" charset="0"/>
              </a:rPr>
              <a:t>. Anders, </a:t>
            </a:r>
            <a:r>
              <a:rPr lang="en-GB" sz="1600" i="1" dirty="0" smtClean="0">
                <a:latin typeface="+mn-lt"/>
                <a:cs typeface="Courier New" pitchFamily="49" charset="0"/>
              </a:rPr>
              <a:t>et  al</a:t>
            </a:r>
            <a:r>
              <a:rPr lang="en-GB" sz="1600" dirty="0" smtClean="0">
                <a:latin typeface="+mn-lt"/>
                <a:cs typeface="Courier New" pitchFamily="49" charset="0"/>
              </a:rPr>
              <a:t>., </a:t>
            </a:r>
            <a:r>
              <a:rPr lang="en-GB" sz="1600" dirty="0">
                <a:latin typeface="+mn-lt"/>
                <a:cs typeface="Courier New" pitchFamily="49" charset="0"/>
              </a:rPr>
              <a:t>15th </a:t>
            </a:r>
            <a:r>
              <a:rPr lang="en-GB" sz="1600" dirty="0" smtClean="0">
                <a:latin typeface="+mn-lt"/>
                <a:cs typeface="Courier New" pitchFamily="49" charset="0"/>
              </a:rPr>
              <a:t>Int. Conf. on </a:t>
            </a:r>
            <a:r>
              <a:rPr lang="en-GB" sz="1600" dirty="0">
                <a:latin typeface="+mn-lt"/>
                <a:cs typeface="Courier New" pitchFamily="49" charset="0"/>
              </a:rPr>
              <a:t>RF Superconductivity, Chicago, Il, </a:t>
            </a:r>
            <a:r>
              <a:rPr lang="en-GB" sz="1600" dirty="0" smtClean="0">
                <a:latin typeface="+mn-lt"/>
                <a:cs typeface="Courier New" pitchFamily="49" charset="0"/>
              </a:rPr>
              <a:t>2011.  http</a:t>
            </a:r>
            <a:r>
              <a:rPr lang="en-GB" sz="1600" dirty="0">
                <a:latin typeface="+mn-lt"/>
                <a:cs typeface="Courier New" pitchFamily="49" charset="0"/>
              </a:rPr>
              <a:t>://</a:t>
            </a:r>
            <a:r>
              <a:rPr lang="en-GB" sz="1600" dirty="0" smtClean="0">
                <a:latin typeface="+mn-lt"/>
                <a:cs typeface="Courier New" pitchFamily="49" charset="0"/>
              </a:rPr>
              <a:t>accelconf.web.cern.ch/AccelConf/SRF2011/papers/tuioa06.pdf</a:t>
            </a:r>
            <a:endParaRPr lang="en-GB" sz="1600" dirty="0">
              <a:latin typeface="+mn-lt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1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0" y="1219200"/>
            <a:ext cx="7696200" cy="5001194"/>
            <a:chOff x="0" y="533400"/>
            <a:chExt cx="9144000" cy="5942013"/>
          </a:xfrm>
        </p:grpSpPr>
        <p:sp>
          <p:nvSpPr>
            <p:cNvPr id="4" name="Arc 2"/>
            <p:cNvSpPr>
              <a:spLocks/>
            </p:cNvSpPr>
            <p:nvPr/>
          </p:nvSpPr>
          <p:spPr bwMode="auto">
            <a:xfrm rot="10800000" flipH="1">
              <a:off x="3817938" y="5553075"/>
              <a:ext cx="1495425" cy="61753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Arc 3"/>
            <p:cNvSpPr>
              <a:spLocks/>
            </p:cNvSpPr>
            <p:nvPr/>
          </p:nvSpPr>
          <p:spPr bwMode="auto">
            <a:xfrm rot="10800000" flipH="1">
              <a:off x="3781425" y="5524500"/>
              <a:ext cx="1543050" cy="95091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 rot="10800000" flipH="1">
              <a:off x="3743325" y="5383213"/>
              <a:ext cx="1562100" cy="61753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auto">
            <a:xfrm rot="10800000" flipH="1">
              <a:off x="3781425" y="5524500"/>
              <a:ext cx="1543050" cy="95091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>
              <a:glow rad="635000">
                <a:schemeClr val="accent1">
                  <a:satMod val="175000"/>
                  <a:alpha val="16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Arc 6"/>
            <p:cNvSpPr>
              <a:spLocks/>
            </p:cNvSpPr>
            <p:nvPr/>
          </p:nvSpPr>
          <p:spPr bwMode="auto">
            <a:xfrm rot="10800000" flipH="1">
              <a:off x="3817938" y="5553075"/>
              <a:ext cx="1495425" cy="61753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>
              <a:glow rad="635000">
                <a:schemeClr val="accent1">
                  <a:satMod val="175000"/>
                  <a:alpha val="16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Arc 7"/>
            <p:cNvSpPr>
              <a:spLocks/>
            </p:cNvSpPr>
            <p:nvPr/>
          </p:nvSpPr>
          <p:spPr bwMode="auto">
            <a:xfrm rot="10800000" flipH="1">
              <a:off x="3743325" y="5383213"/>
              <a:ext cx="1562100" cy="61753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>
              <a:glow rad="635000">
                <a:schemeClr val="accent1">
                  <a:satMod val="175000"/>
                  <a:alpha val="16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Arc 8"/>
            <p:cNvSpPr>
              <a:spLocks/>
            </p:cNvSpPr>
            <p:nvPr/>
          </p:nvSpPr>
          <p:spPr bwMode="auto">
            <a:xfrm flipH="1">
              <a:off x="3752850" y="3781425"/>
              <a:ext cx="1543050" cy="95091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>
              <a:glow rad="635000">
                <a:schemeClr val="accent1">
                  <a:satMod val="175000"/>
                  <a:alpha val="16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Arc 9"/>
            <p:cNvSpPr>
              <a:spLocks/>
            </p:cNvSpPr>
            <p:nvPr/>
          </p:nvSpPr>
          <p:spPr bwMode="auto">
            <a:xfrm flipH="1">
              <a:off x="3762375" y="4086225"/>
              <a:ext cx="1495425" cy="61753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>
              <a:glow rad="635000">
                <a:schemeClr val="accent1">
                  <a:satMod val="175000"/>
                  <a:alpha val="16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Arc 10"/>
            <p:cNvSpPr>
              <a:spLocks/>
            </p:cNvSpPr>
            <p:nvPr/>
          </p:nvSpPr>
          <p:spPr bwMode="auto">
            <a:xfrm flipH="1">
              <a:off x="3743325" y="4238625"/>
              <a:ext cx="1562100" cy="61753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>
              <a:glow rad="635000">
                <a:schemeClr val="accent1">
                  <a:satMod val="175000"/>
                  <a:alpha val="16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629025" y="4552950"/>
              <a:ext cx="1752600" cy="11430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400" b="1">
                <a:solidFill>
                  <a:prstClr val="black"/>
                </a:solidFill>
              </a:endParaRPr>
            </a:p>
          </p:txBody>
        </p:sp>
        <p:sp>
          <p:nvSpPr>
            <p:cNvPr id="14" name="Arc 15"/>
            <p:cNvSpPr>
              <a:spLocks/>
            </p:cNvSpPr>
            <p:nvPr/>
          </p:nvSpPr>
          <p:spPr bwMode="auto">
            <a:xfrm flipH="1">
              <a:off x="1801962" y="533400"/>
              <a:ext cx="5587698" cy="3619501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H="1">
              <a:off x="226861" y="4096416"/>
              <a:ext cx="1601939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H="1">
              <a:off x="7389661" y="4114800"/>
              <a:ext cx="1601939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Arc 18"/>
            <p:cNvSpPr>
              <a:spLocks/>
            </p:cNvSpPr>
            <p:nvPr/>
          </p:nvSpPr>
          <p:spPr bwMode="auto">
            <a:xfrm flipH="1">
              <a:off x="1904998" y="685800"/>
              <a:ext cx="5394703" cy="3498741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0066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 flipH="1" flipV="1">
              <a:off x="3476625" y="3333750"/>
              <a:ext cx="609600" cy="83820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 flipH="1" flipV="1">
              <a:off x="2808514" y="1779814"/>
              <a:ext cx="668111" cy="15539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0" y="5010150"/>
              <a:ext cx="3629025" cy="2762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5438775" y="4914900"/>
              <a:ext cx="2166135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2400" dirty="0">
                  <a:solidFill>
                    <a:prstClr val="black"/>
                  </a:solidFill>
                </a:rPr>
                <a:t>magnetron</a:t>
              </a:r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3192236" y="2366282"/>
              <a:ext cx="3597863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2400" dirty="0">
                  <a:solidFill>
                    <a:srgbClr val="CC0000"/>
                  </a:solidFill>
                </a:rPr>
                <a:t>ion trajectory</a:t>
              </a:r>
            </a:p>
          </p:txBody>
        </p:sp>
        <p:sp>
          <p:nvSpPr>
            <p:cNvPr id="25" name="Rectangle 26"/>
            <p:cNvSpPr>
              <a:spLocks noChangeArrowheads="1"/>
            </p:cNvSpPr>
            <p:nvPr/>
          </p:nvSpPr>
          <p:spPr bwMode="auto">
            <a:xfrm>
              <a:off x="3609975" y="3025839"/>
              <a:ext cx="3542262" cy="676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2400" dirty="0">
                  <a:solidFill>
                    <a:srgbClr val="CC0000"/>
                  </a:solidFill>
                </a:rPr>
                <a:t>possible </a:t>
              </a:r>
              <a:r>
                <a:rPr lang="en-US" sz="2400" dirty="0" smtClean="0">
                  <a:solidFill>
                    <a:srgbClr val="CC0000"/>
                  </a:solidFill>
                </a:rPr>
                <a:t>collision</a:t>
              </a:r>
              <a:endParaRPr lang="en-US" sz="2400" dirty="0">
                <a:solidFill>
                  <a:srgbClr val="CC0000"/>
                </a:solidFill>
              </a:endParaRPr>
            </a:p>
          </p:txBody>
        </p:sp>
        <p:sp>
          <p:nvSpPr>
            <p:cNvPr id="26" name="Rectangle 27"/>
            <p:cNvSpPr>
              <a:spLocks noChangeArrowheads="1"/>
            </p:cNvSpPr>
            <p:nvPr/>
          </p:nvSpPr>
          <p:spPr bwMode="auto">
            <a:xfrm>
              <a:off x="7315200" y="2514600"/>
              <a:ext cx="1828800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2400" dirty="0">
                  <a:solidFill>
                    <a:prstClr val="black"/>
                  </a:solidFill>
                </a:rPr>
                <a:t>cavity</a:t>
              </a:r>
            </a:p>
          </p:txBody>
        </p:sp>
        <p:sp>
          <p:nvSpPr>
            <p:cNvPr id="27" name="Rectangle 28"/>
            <p:cNvSpPr>
              <a:spLocks noChangeArrowheads="1"/>
            </p:cNvSpPr>
            <p:nvPr/>
          </p:nvSpPr>
          <p:spPr bwMode="auto">
            <a:xfrm>
              <a:off x="3733800" y="1066800"/>
              <a:ext cx="1524000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algn="ctr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2400" dirty="0">
                  <a:solidFill>
                    <a:srgbClr val="006600"/>
                  </a:solidFill>
                </a:rPr>
                <a:t>sheath</a:t>
              </a:r>
            </a:p>
          </p:txBody>
        </p:sp>
        <p:sp>
          <p:nvSpPr>
            <p:cNvPr id="29" name="Rectangle 30"/>
            <p:cNvSpPr>
              <a:spLocks noChangeArrowheads="1"/>
            </p:cNvSpPr>
            <p:nvPr/>
          </p:nvSpPr>
          <p:spPr bwMode="auto">
            <a:xfrm>
              <a:off x="3621386" y="1665367"/>
              <a:ext cx="1828800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algn="ctr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2400" dirty="0">
                  <a:solidFill>
                    <a:srgbClr val="006600"/>
                  </a:solidFill>
                </a:rPr>
                <a:t>plasma</a:t>
              </a:r>
            </a:p>
          </p:txBody>
        </p:sp>
        <p:sp>
          <p:nvSpPr>
            <p:cNvPr id="30" name="Arc 31"/>
            <p:cNvSpPr>
              <a:spLocks/>
            </p:cNvSpPr>
            <p:nvPr/>
          </p:nvSpPr>
          <p:spPr bwMode="auto">
            <a:xfrm rot="10800000" flipH="1" flipV="1">
              <a:off x="4318680" y="5644243"/>
              <a:ext cx="466725" cy="4898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Arc 32"/>
            <p:cNvSpPr>
              <a:spLocks/>
            </p:cNvSpPr>
            <p:nvPr/>
          </p:nvSpPr>
          <p:spPr bwMode="auto">
            <a:xfrm flipH="1" flipV="1">
              <a:off x="4309380" y="4550227"/>
              <a:ext cx="453119" cy="45719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>
              <a:off x="4314825" y="4562475"/>
              <a:ext cx="0" cy="11239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4772025" y="4552950"/>
              <a:ext cx="0" cy="11334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Line 22"/>
            <p:cNvSpPr>
              <a:spLocks noChangeShapeType="1"/>
            </p:cNvSpPr>
            <p:nvPr/>
          </p:nvSpPr>
          <p:spPr bwMode="auto">
            <a:xfrm flipH="1" flipV="1">
              <a:off x="3711921" y="805004"/>
              <a:ext cx="237828" cy="396078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44" name="Arc 21"/>
            <p:cNvSpPr>
              <a:spLocks/>
            </p:cNvSpPr>
            <p:nvPr/>
          </p:nvSpPr>
          <p:spPr bwMode="auto">
            <a:xfrm rot="20385198" flipH="1">
              <a:off x="2653213" y="1624859"/>
              <a:ext cx="128607" cy="177238"/>
            </a:xfrm>
            <a:custGeom>
              <a:avLst/>
              <a:gdLst>
                <a:gd name="G0" fmla="+- 21600 0 0"/>
                <a:gd name="G1" fmla="+- 16730 0 0"/>
                <a:gd name="G2" fmla="+- 21600 0 0"/>
                <a:gd name="T0" fmla="*/ 1 w 21600"/>
                <a:gd name="T1" fmla="*/ 16911 h 16911"/>
                <a:gd name="T2" fmla="*/ 7937 w 21600"/>
                <a:gd name="T3" fmla="*/ 0 h 16911"/>
                <a:gd name="T4" fmla="*/ 21600 w 21600"/>
                <a:gd name="T5" fmla="*/ 16730 h 16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6911" fill="none" extrusionOk="0">
                  <a:moveTo>
                    <a:pt x="0" y="16911"/>
                  </a:moveTo>
                  <a:cubicBezTo>
                    <a:pt x="0" y="16850"/>
                    <a:pt x="0" y="16790"/>
                    <a:pt x="0" y="16730"/>
                  </a:cubicBezTo>
                  <a:cubicBezTo>
                    <a:pt x="-1" y="10244"/>
                    <a:pt x="2914" y="4102"/>
                    <a:pt x="7937" y="0"/>
                  </a:cubicBezTo>
                </a:path>
                <a:path w="21600" h="16911" stroke="0" extrusionOk="0">
                  <a:moveTo>
                    <a:pt x="0" y="16911"/>
                  </a:moveTo>
                  <a:cubicBezTo>
                    <a:pt x="0" y="16850"/>
                    <a:pt x="0" y="16790"/>
                    <a:pt x="0" y="16730"/>
                  </a:cubicBezTo>
                  <a:cubicBezTo>
                    <a:pt x="-1" y="10244"/>
                    <a:pt x="2914" y="4102"/>
                    <a:pt x="7937" y="0"/>
                  </a:cubicBezTo>
                  <a:lnTo>
                    <a:pt x="21600" y="16730"/>
                  </a:lnTo>
                  <a:close/>
                </a:path>
              </a:pathLst>
            </a:cu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Line 20"/>
            <p:cNvSpPr>
              <a:spLocks noChangeShapeType="1"/>
            </p:cNvSpPr>
            <p:nvPr/>
          </p:nvSpPr>
          <p:spPr bwMode="auto">
            <a:xfrm rot="20700000" flipH="1" flipV="1">
              <a:off x="2683437" y="1577231"/>
              <a:ext cx="38562" cy="76894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4" name="Rectangle 12"/>
          <p:cNvSpPr txBox="1">
            <a:spLocks noChangeArrowheads="1"/>
          </p:cNvSpPr>
          <p:nvPr/>
        </p:nvSpPr>
        <p:spPr>
          <a:xfrm>
            <a:off x="676275" y="152400"/>
            <a:ext cx="7934325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Cylindrical Magnetron  - Cavity as Anode</a:t>
            </a:r>
            <a:endParaRPr lang="en-US" dirty="0"/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752600" y="6261654"/>
            <a:ext cx="6553200" cy="58885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95482" tIns="47741" rIns="95482" bIns="47741">
            <a:spAutoFit/>
          </a:bodyPr>
          <a:lstStyle>
            <a:lvl1pPr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sz="1600" dirty="0" smtClean="0">
                <a:latin typeface="+mn-lt"/>
                <a:cs typeface="Courier New" pitchFamily="49" charset="0"/>
              </a:rPr>
              <a:t>A</a:t>
            </a:r>
            <a:r>
              <a:rPr lang="en-GB" sz="1600" dirty="0">
                <a:latin typeface="+mn-lt"/>
                <a:cs typeface="Courier New" pitchFamily="49" charset="0"/>
              </a:rPr>
              <a:t>. Anders, </a:t>
            </a:r>
            <a:r>
              <a:rPr lang="en-GB" sz="1600" i="1" dirty="0" smtClean="0">
                <a:latin typeface="+mn-lt"/>
                <a:cs typeface="Courier New" pitchFamily="49" charset="0"/>
              </a:rPr>
              <a:t>et  al</a:t>
            </a:r>
            <a:r>
              <a:rPr lang="en-GB" sz="1600" dirty="0" smtClean="0">
                <a:latin typeface="+mn-lt"/>
                <a:cs typeface="Courier New" pitchFamily="49" charset="0"/>
              </a:rPr>
              <a:t>., </a:t>
            </a:r>
            <a:r>
              <a:rPr lang="en-GB" sz="1600" dirty="0">
                <a:latin typeface="+mn-lt"/>
                <a:cs typeface="Courier New" pitchFamily="49" charset="0"/>
              </a:rPr>
              <a:t>15th </a:t>
            </a:r>
            <a:r>
              <a:rPr lang="en-GB" sz="1600" dirty="0" smtClean="0">
                <a:latin typeface="+mn-lt"/>
                <a:cs typeface="Courier New" pitchFamily="49" charset="0"/>
              </a:rPr>
              <a:t>Int. Conf. on </a:t>
            </a:r>
            <a:r>
              <a:rPr lang="en-GB" sz="1600" dirty="0">
                <a:latin typeface="+mn-lt"/>
                <a:cs typeface="Courier New" pitchFamily="49" charset="0"/>
              </a:rPr>
              <a:t>RF Superconductivity, Chicago, Il, </a:t>
            </a:r>
            <a:r>
              <a:rPr lang="en-GB" sz="1600" dirty="0" smtClean="0">
                <a:latin typeface="+mn-lt"/>
                <a:cs typeface="Courier New" pitchFamily="49" charset="0"/>
              </a:rPr>
              <a:t>2011.  http</a:t>
            </a:r>
            <a:r>
              <a:rPr lang="en-GB" sz="1600" dirty="0">
                <a:latin typeface="+mn-lt"/>
                <a:cs typeface="Courier New" pitchFamily="49" charset="0"/>
              </a:rPr>
              <a:t>://</a:t>
            </a:r>
            <a:r>
              <a:rPr lang="en-GB" sz="1600" dirty="0" smtClean="0">
                <a:latin typeface="+mn-lt"/>
                <a:cs typeface="Courier New" pitchFamily="49" charset="0"/>
              </a:rPr>
              <a:t>accelconf.web.cern.ch/AccelConf/SRF2011/papers/tuioa06.pdf</a:t>
            </a:r>
            <a:endParaRPr lang="en-GB" sz="1600" dirty="0">
              <a:latin typeface="+mn-lt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17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65408" y="1066800"/>
            <a:ext cx="7011792" cy="4876800"/>
            <a:chOff x="226861" y="381000"/>
            <a:chExt cx="8764739" cy="6095999"/>
          </a:xfrm>
        </p:grpSpPr>
        <p:sp>
          <p:nvSpPr>
            <p:cNvPr id="14" name="Arc 15"/>
            <p:cNvSpPr>
              <a:spLocks/>
            </p:cNvSpPr>
            <p:nvPr/>
          </p:nvSpPr>
          <p:spPr bwMode="auto">
            <a:xfrm flipH="1">
              <a:off x="1801962" y="533400"/>
              <a:ext cx="5587698" cy="3619501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H="1">
              <a:off x="7389661" y="4114800"/>
              <a:ext cx="1601939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Arc 18"/>
            <p:cNvSpPr>
              <a:spLocks/>
            </p:cNvSpPr>
            <p:nvPr/>
          </p:nvSpPr>
          <p:spPr bwMode="auto">
            <a:xfrm flipH="1">
              <a:off x="2028825" y="1123950"/>
              <a:ext cx="5105400" cy="320675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0066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 flipH="1" flipV="1">
              <a:off x="2943225" y="1885950"/>
              <a:ext cx="533400" cy="1447800"/>
            </a:xfrm>
            <a:prstGeom prst="line">
              <a:avLst/>
            </a:prstGeom>
            <a:noFill/>
            <a:ln w="2222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Arc 21"/>
            <p:cNvSpPr>
              <a:spLocks/>
            </p:cNvSpPr>
            <p:nvPr/>
          </p:nvSpPr>
          <p:spPr bwMode="auto">
            <a:xfrm rot="20385198" flipH="1">
              <a:off x="2629518" y="1605600"/>
              <a:ext cx="255475" cy="332299"/>
            </a:xfrm>
            <a:custGeom>
              <a:avLst/>
              <a:gdLst>
                <a:gd name="G0" fmla="+- 21600 0 0"/>
                <a:gd name="G1" fmla="+- 16730 0 0"/>
                <a:gd name="G2" fmla="+- 21600 0 0"/>
                <a:gd name="T0" fmla="*/ 1 w 21600"/>
                <a:gd name="T1" fmla="*/ 16911 h 16911"/>
                <a:gd name="T2" fmla="*/ 7937 w 21600"/>
                <a:gd name="T3" fmla="*/ 0 h 16911"/>
                <a:gd name="T4" fmla="*/ 21600 w 21600"/>
                <a:gd name="T5" fmla="*/ 16730 h 16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6911" fill="none" extrusionOk="0">
                  <a:moveTo>
                    <a:pt x="0" y="16911"/>
                  </a:moveTo>
                  <a:cubicBezTo>
                    <a:pt x="0" y="16850"/>
                    <a:pt x="0" y="16790"/>
                    <a:pt x="0" y="16730"/>
                  </a:cubicBezTo>
                  <a:cubicBezTo>
                    <a:pt x="-1" y="10244"/>
                    <a:pt x="2914" y="4102"/>
                    <a:pt x="7937" y="0"/>
                  </a:cubicBezTo>
                </a:path>
                <a:path w="21600" h="16911" stroke="0" extrusionOk="0">
                  <a:moveTo>
                    <a:pt x="0" y="16911"/>
                  </a:moveTo>
                  <a:cubicBezTo>
                    <a:pt x="0" y="16850"/>
                    <a:pt x="0" y="16790"/>
                    <a:pt x="0" y="16730"/>
                  </a:cubicBezTo>
                  <a:cubicBezTo>
                    <a:pt x="-1" y="10244"/>
                    <a:pt x="2914" y="4102"/>
                    <a:pt x="7937" y="0"/>
                  </a:cubicBezTo>
                  <a:lnTo>
                    <a:pt x="21600" y="16730"/>
                  </a:lnTo>
                  <a:close/>
                </a:path>
              </a:pathLst>
            </a:custGeom>
            <a:noFill/>
            <a:ln w="222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 flipH="1" flipV="1">
              <a:off x="2688771" y="1567541"/>
              <a:ext cx="76200" cy="59872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3209925" y="2152650"/>
              <a:ext cx="2767696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2400" dirty="0">
                  <a:solidFill>
                    <a:srgbClr val="CC0000"/>
                  </a:solidFill>
                </a:rPr>
                <a:t>ion trajectory</a:t>
              </a:r>
            </a:p>
          </p:txBody>
        </p:sp>
        <p:sp>
          <p:nvSpPr>
            <p:cNvPr id="25" name="Rectangle 26"/>
            <p:cNvSpPr>
              <a:spLocks noChangeArrowheads="1"/>
            </p:cNvSpPr>
            <p:nvPr/>
          </p:nvSpPr>
          <p:spPr bwMode="auto">
            <a:xfrm>
              <a:off x="3609975" y="3076575"/>
              <a:ext cx="2809875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2400" dirty="0">
                  <a:solidFill>
                    <a:srgbClr val="CC0000"/>
                  </a:solidFill>
                </a:rPr>
                <a:t>possible </a:t>
              </a:r>
              <a:r>
                <a:rPr lang="en-US" sz="2400" dirty="0" smtClean="0">
                  <a:solidFill>
                    <a:srgbClr val="CC0000"/>
                  </a:solidFill>
                </a:rPr>
                <a:t>collision</a:t>
              </a:r>
              <a:endParaRPr lang="en-US" sz="2400" dirty="0">
                <a:solidFill>
                  <a:srgbClr val="CC0000"/>
                </a:solidFill>
              </a:endParaRPr>
            </a:p>
          </p:txBody>
        </p:sp>
        <p:sp>
          <p:nvSpPr>
            <p:cNvPr id="26" name="Rectangle 27"/>
            <p:cNvSpPr>
              <a:spLocks noChangeArrowheads="1"/>
            </p:cNvSpPr>
            <p:nvPr/>
          </p:nvSpPr>
          <p:spPr bwMode="auto">
            <a:xfrm>
              <a:off x="5638800" y="381000"/>
              <a:ext cx="1828800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2400" dirty="0">
                  <a:solidFill>
                    <a:prstClr val="black"/>
                  </a:solidFill>
                </a:rPr>
                <a:t>cavity</a:t>
              </a:r>
            </a:p>
          </p:txBody>
        </p:sp>
        <p:sp>
          <p:nvSpPr>
            <p:cNvPr id="27" name="Rectangle 28"/>
            <p:cNvSpPr>
              <a:spLocks noChangeArrowheads="1"/>
            </p:cNvSpPr>
            <p:nvPr/>
          </p:nvSpPr>
          <p:spPr bwMode="auto">
            <a:xfrm>
              <a:off x="4038600" y="609600"/>
              <a:ext cx="1828800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2400" dirty="0">
                  <a:solidFill>
                    <a:srgbClr val="006600"/>
                  </a:solidFill>
                </a:rPr>
                <a:t>sheath</a:t>
              </a:r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313742" y="1028699"/>
              <a:ext cx="2657475" cy="110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57150" eaLnBrk="0" hangingPunct="0">
                <a:lnSpc>
                  <a:spcPct val="60000"/>
                </a:lnSpc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2400" i="1" dirty="0" smtClean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nearly </a:t>
              </a:r>
              <a:endParaRPr lang="en-US" sz="24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marL="57150" eaLnBrk="0" hangingPunct="0">
                <a:lnSpc>
                  <a:spcPct val="60000"/>
                </a:lnSpc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2400" i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perpendicular</a:t>
              </a:r>
            </a:p>
            <a:p>
              <a:pPr marL="57150" eaLnBrk="0" hangingPunct="0">
                <a:lnSpc>
                  <a:spcPct val="60000"/>
                </a:lnSpc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2400" i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incidence!</a:t>
              </a:r>
            </a:p>
          </p:txBody>
        </p:sp>
        <p:sp>
          <p:nvSpPr>
            <p:cNvPr id="29" name="Rectangle 30"/>
            <p:cNvSpPr>
              <a:spLocks noChangeArrowheads="1"/>
            </p:cNvSpPr>
            <p:nvPr/>
          </p:nvSpPr>
          <p:spPr bwMode="auto">
            <a:xfrm>
              <a:off x="4048125" y="1266825"/>
              <a:ext cx="1828800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2400">
                  <a:solidFill>
                    <a:srgbClr val="006600"/>
                  </a:solidFill>
                </a:rPr>
                <a:t>plasma</a:t>
              </a:r>
            </a:p>
          </p:txBody>
        </p:sp>
        <p:sp>
          <p:nvSpPr>
            <p:cNvPr id="34" name="Line 35"/>
            <p:cNvSpPr>
              <a:spLocks noChangeShapeType="1"/>
            </p:cNvSpPr>
            <p:nvPr/>
          </p:nvSpPr>
          <p:spPr bwMode="auto">
            <a:xfrm>
              <a:off x="6634989" y="1622425"/>
              <a:ext cx="9564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Line 36"/>
            <p:cNvSpPr>
              <a:spLocks noChangeShapeType="1"/>
            </p:cNvSpPr>
            <p:nvPr/>
          </p:nvSpPr>
          <p:spPr bwMode="auto">
            <a:xfrm>
              <a:off x="7864475" y="1628775"/>
              <a:ext cx="3905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Oval 37"/>
            <p:cNvSpPr>
              <a:spLocks noChangeArrowheads="1"/>
            </p:cNvSpPr>
            <p:nvPr/>
          </p:nvSpPr>
          <p:spPr bwMode="auto">
            <a:xfrm>
              <a:off x="7591425" y="158115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Oval 38"/>
            <p:cNvSpPr>
              <a:spLocks noChangeArrowheads="1"/>
            </p:cNvSpPr>
            <p:nvPr/>
          </p:nvSpPr>
          <p:spPr bwMode="auto">
            <a:xfrm>
              <a:off x="7769225" y="15843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Line 39"/>
            <p:cNvSpPr>
              <a:spLocks noChangeShapeType="1"/>
            </p:cNvSpPr>
            <p:nvPr/>
          </p:nvSpPr>
          <p:spPr bwMode="auto">
            <a:xfrm flipH="1">
              <a:off x="8251825" y="1628775"/>
              <a:ext cx="3175" cy="2254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Line 40"/>
            <p:cNvSpPr>
              <a:spLocks noChangeShapeType="1"/>
            </p:cNvSpPr>
            <p:nvPr/>
          </p:nvSpPr>
          <p:spPr bwMode="auto">
            <a:xfrm flipV="1">
              <a:off x="8121650" y="1851025"/>
              <a:ext cx="260350" cy="31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Line 41"/>
            <p:cNvSpPr>
              <a:spLocks noChangeShapeType="1"/>
            </p:cNvSpPr>
            <p:nvPr/>
          </p:nvSpPr>
          <p:spPr bwMode="auto">
            <a:xfrm flipV="1">
              <a:off x="8185150" y="1925638"/>
              <a:ext cx="152400" cy="15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Line 42"/>
            <p:cNvSpPr>
              <a:spLocks noChangeShapeType="1"/>
            </p:cNvSpPr>
            <p:nvPr/>
          </p:nvSpPr>
          <p:spPr bwMode="auto">
            <a:xfrm flipV="1">
              <a:off x="8213725" y="2000250"/>
              <a:ext cx="984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Rectangle 43"/>
            <p:cNvSpPr>
              <a:spLocks noChangeArrowheads="1"/>
            </p:cNvSpPr>
            <p:nvPr/>
          </p:nvSpPr>
          <p:spPr bwMode="auto">
            <a:xfrm>
              <a:off x="7309158" y="912297"/>
              <a:ext cx="1246002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algn="ctr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2800" dirty="0" err="1">
                  <a:solidFill>
                    <a:prstClr val="black"/>
                  </a:solidFill>
                </a:rPr>
                <a:t>V</a:t>
              </a:r>
              <a:r>
                <a:rPr lang="en-US" sz="2800" baseline="-25000" dirty="0" err="1">
                  <a:solidFill>
                    <a:prstClr val="black"/>
                  </a:solidFill>
                </a:rPr>
                <a:t>bias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53" name="Line 16"/>
            <p:cNvSpPr>
              <a:spLocks noChangeShapeType="1"/>
            </p:cNvSpPr>
            <p:nvPr/>
          </p:nvSpPr>
          <p:spPr bwMode="auto">
            <a:xfrm flipH="1">
              <a:off x="226861" y="4096416"/>
              <a:ext cx="1601939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4" name="Line 19"/>
            <p:cNvSpPr>
              <a:spLocks noChangeShapeType="1"/>
            </p:cNvSpPr>
            <p:nvPr/>
          </p:nvSpPr>
          <p:spPr bwMode="auto">
            <a:xfrm flipH="1" flipV="1">
              <a:off x="3476624" y="3333750"/>
              <a:ext cx="0" cy="628650"/>
            </a:xfrm>
            <a:prstGeom prst="line">
              <a:avLst/>
            </a:prstGeom>
            <a:noFill/>
            <a:ln w="2222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6" name="Rectangle 24"/>
            <p:cNvSpPr>
              <a:spLocks noChangeArrowheads="1"/>
            </p:cNvSpPr>
            <p:nvPr/>
          </p:nvSpPr>
          <p:spPr bwMode="auto">
            <a:xfrm>
              <a:off x="313742" y="5402261"/>
              <a:ext cx="2253245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2400" dirty="0">
                  <a:solidFill>
                    <a:prstClr val="black"/>
                  </a:solidFill>
                </a:rPr>
                <a:t>m</a:t>
              </a:r>
              <a:r>
                <a:rPr lang="en-US" sz="2400" dirty="0" smtClean="0">
                  <a:solidFill>
                    <a:prstClr val="black"/>
                  </a:solidFill>
                </a:rPr>
                <a:t>agnetron 1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43" name="Arc 2"/>
            <p:cNvSpPr>
              <a:spLocks/>
            </p:cNvSpPr>
            <p:nvPr/>
          </p:nvSpPr>
          <p:spPr bwMode="auto">
            <a:xfrm rot="10800000" flipH="1">
              <a:off x="2903538" y="5553075"/>
              <a:ext cx="1495425" cy="61753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Arc 3"/>
            <p:cNvSpPr>
              <a:spLocks/>
            </p:cNvSpPr>
            <p:nvPr/>
          </p:nvSpPr>
          <p:spPr bwMode="auto">
            <a:xfrm rot="10800000" flipH="1">
              <a:off x="2867025" y="5524500"/>
              <a:ext cx="1543050" cy="95091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Arc 4"/>
            <p:cNvSpPr>
              <a:spLocks/>
            </p:cNvSpPr>
            <p:nvPr/>
          </p:nvSpPr>
          <p:spPr bwMode="auto">
            <a:xfrm rot="10800000" flipH="1">
              <a:off x="2828925" y="5383213"/>
              <a:ext cx="1562100" cy="61753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Arc 5"/>
            <p:cNvSpPr>
              <a:spLocks/>
            </p:cNvSpPr>
            <p:nvPr/>
          </p:nvSpPr>
          <p:spPr bwMode="auto">
            <a:xfrm rot="10800000" flipH="1">
              <a:off x="2867025" y="5524500"/>
              <a:ext cx="1543050" cy="95091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>
              <a:glow rad="635000">
                <a:schemeClr val="accent1">
                  <a:satMod val="175000"/>
                  <a:alpha val="16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Arc 6"/>
            <p:cNvSpPr>
              <a:spLocks/>
            </p:cNvSpPr>
            <p:nvPr/>
          </p:nvSpPr>
          <p:spPr bwMode="auto">
            <a:xfrm rot="10800000" flipH="1">
              <a:off x="2903538" y="5553075"/>
              <a:ext cx="1495425" cy="61753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>
              <a:glow rad="635000">
                <a:schemeClr val="accent1">
                  <a:satMod val="175000"/>
                  <a:alpha val="16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Arc 7"/>
            <p:cNvSpPr>
              <a:spLocks/>
            </p:cNvSpPr>
            <p:nvPr/>
          </p:nvSpPr>
          <p:spPr bwMode="auto">
            <a:xfrm rot="10800000" flipH="1">
              <a:off x="2828925" y="5383213"/>
              <a:ext cx="1562100" cy="61753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>
              <a:glow rad="635000">
                <a:schemeClr val="accent1">
                  <a:satMod val="175000"/>
                  <a:alpha val="16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Arc 8"/>
            <p:cNvSpPr>
              <a:spLocks/>
            </p:cNvSpPr>
            <p:nvPr/>
          </p:nvSpPr>
          <p:spPr bwMode="auto">
            <a:xfrm flipH="1">
              <a:off x="2838450" y="3781425"/>
              <a:ext cx="1543050" cy="95091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>
              <a:glow rad="635000">
                <a:schemeClr val="accent1">
                  <a:satMod val="175000"/>
                  <a:alpha val="16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Arc 9"/>
            <p:cNvSpPr>
              <a:spLocks/>
            </p:cNvSpPr>
            <p:nvPr/>
          </p:nvSpPr>
          <p:spPr bwMode="auto">
            <a:xfrm flipH="1">
              <a:off x="2847975" y="4086225"/>
              <a:ext cx="1495425" cy="61753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>
              <a:glow rad="635000">
                <a:schemeClr val="accent1">
                  <a:satMod val="175000"/>
                  <a:alpha val="16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Arc 10"/>
            <p:cNvSpPr>
              <a:spLocks/>
            </p:cNvSpPr>
            <p:nvPr/>
          </p:nvSpPr>
          <p:spPr bwMode="auto">
            <a:xfrm flipH="1">
              <a:off x="2828925" y="4238625"/>
              <a:ext cx="1562100" cy="61753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>
              <a:glow rad="635000">
                <a:schemeClr val="accent1">
                  <a:satMod val="175000"/>
                  <a:alpha val="16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Rectangle 11"/>
            <p:cNvSpPr>
              <a:spLocks noChangeArrowheads="1"/>
            </p:cNvSpPr>
            <p:nvPr/>
          </p:nvSpPr>
          <p:spPr bwMode="auto">
            <a:xfrm>
              <a:off x="2714625" y="4552950"/>
              <a:ext cx="1752600" cy="11430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400" b="1">
                <a:solidFill>
                  <a:prstClr val="black"/>
                </a:solidFill>
              </a:endParaRPr>
            </a:p>
          </p:txBody>
        </p:sp>
        <p:sp>
          <p:nvSpPr>
            <p:cNvPr id="55" name="Rectangle 23"/>
            <p:cNvSpPr>
              <a:spLocks noChangeArrowheads="1"/>
            </p:cNvSpPr>
            <p:nvPr/>
          </p:nvSpPr>
          <p:spPr bwMode="auto">
            <a:xfrm>
              <a:off x="533400" y="5010150"/>
              <a:ext cx="2181225" cy="2762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" name="Arc 31"/>
            <p:cNvSpPr>
              <a:spLocks/>
            </p:cNvSpPr>
            <p:nvPr/>
          </p:nvSpPr>
          <p:spPr bwMode="auto">
            <a:xfrm rot="10800000" flipH="1" flipV="1">
              <a:off x="3404280" y="5644243"/>
              <a:ext cx="466725" cy="4898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" name="Arc 32"/>
            <p:cNvSpPr>
              <a:spLocks/>
            </p:cNvSpPr>
            <p:nvPr/>
          </p:nvSpPr>
          <p:spPr bwMode="auto">
            <a:xfrm flipH="1" flipV="1">
              <a:off x="3394980" y="4550227"/>
              <a:ext cx="453119" cy="45719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81 h 21781"/>
                <a:gd name="T2" fmla="*/ 43200 w 43200"/>
                <a:gd name="T3" fmla="*/ 21600 h 21781"/>
                <a:gd name="T4" fmla="*/ 21600 w 43200"/>
                <a:gd name="T5" fmla="*/ 21600 h 2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81" fill="none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81" stroke="0" extrusionOk="0">
                  <a:moveTo>
                    <a:pt x="0" y="21781"/>
                  </a:moveTo>
                  <a:cubicBezTo>
                    <a:pt x="0" y="21720"/>
                    <a:pt x="0" y="2166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" name="Line 33"/>
            <p:cNvSpPr>
              <a:spLocks noChangeShapeType="1"/>
            </p:cNvSpPr>
            <p:nvPr/>
          </p:nvSpPr>
          <p:spPr bwMode="auto">
            <a:xfrm>
              <a:off x="3400425" y="4562475"/>
              <a:ext cx="0" cy="11239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" name="Line 34"/>
            <p:cNvSpPr>
              <a:spLocks noChangeShapeType="1"/>
            </p:cNvSpPr>
            <p:nvPr/>
          </p:nvSpPr>
          <p:spPr bwMode="auto">
            <a:xfrm>
              <a:off x="3857625" y="4552950"/>
              <a:ext cx="0" cy="11334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 rot="10800000">
              <a:off x="4905375" y="3783011"/>
              <a:ext cx="3933825" cy="2693988"/>
              <a:chOff x="428625" y="3781425"/>
              <a:chExt cx="3933825" cy="2693988"/>
            </a:xfrm>
            <a:effectLst/>
          </p:grpSpPr>
          <p:sp>
            <p:nvSpPr>
              <p:cNvPr id="63" name="Arc 2"/>
              <p:cNvSpPr>
                <a:spLocks/>
              </p:cNvSpPr>
              <p:nvPr/>
            </p:nvSpPr>
            <p:spPr bwMode="auto">
              <a:xfrm rot="10800000" flipH="1">
                <a:off x="2798763" y="5553075"/>
                <a:ext cx="1495425" cy="61753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Arc 3"/>
              <p:cNvSpPr>
                <a:spLocks/>
              </p:cNvSpPr>
              <p:nvPr/>
            </p:nvSpPr>
            <p:spPr bwMode="auto">
              <a:xfrm rot="10800000" flipH="1">
                <a:off x="2762250" y="5524500"/>
                <a:ext cx="1543050" cy="950913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Arc 4"/>
              <p:cNvSpPr>
                <a:spLocks/>
              </p:cNvSpPr>
              <p:nvPr/>
            </p:nvSpPr>
            <p:spPr bwMode="auto">
              <a:xfrm rot="10800000" flipH="1">
                <a:off x="2724150" y="5383213"/>
                <a:ext cx="1562100" cy="6175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Arc 5"/>
              <p:cNvSpPr>
                <a:spLocks/>
              </p:cNvSpPr>
              <p:nvPr/>
            </p:nvSpPr>
            <p:spPr bwMode="auto">
              <a:xfrm rot="10800000" flipH="1">
                <a:off x="2762250" y="5524500"/>
                <a:ext cx="1543050" cy="950913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>
                <a:glow rad="635000">
                  <a:schemeClr val="accent1">
                    <a:satMod val="175000"/>
                    <a:alpha val="16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Arc 6"/>
              <p:cNvSpPr>
                <a:spLocks/>
              </p:cNvSpPr>
              <p:nvPr/>
            </p:nvSpPr>
            <p:spPr bwMode="auto">
              <a:xfrm rot="10800000" flipH="1">
                <a:off x="2798763" y="5553075"/>
                <a:ext cx="1495425" cy="61753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>
                <a:glow rad="635000">
                  <a:schemeClr val="accent1">
                    <a:satMod val="175000"/>
                    <a:alpha val="16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Arc 7"/>
              <p:cNvSpPr>
                <a:spLocks/>
              </p:cNvSpPr>
              <p:nvPr/>
            </p:nvSpPr>
            <p:spPr bwMode="auto">
              <a:xfrm rot="10800000" flipH="1">
                <a:off x="2724150" y="5383213"/>
                <a:ext cx="1562100" cy="6175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>
                <a:glow rad="635000">
                  <a:schemeClr val="accent1">
                    <a:satMod val="175000"/>
                    <a:alpha val="16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Arc 8"/>
              <p:cNvSpPr>
                <a:spLocks/>
              </p:cNvSpPr>
              <p:nvPr/>
            </p:nvSpPr>
            <p:spPr bwMode="auto">
              <a:xfrm flipH="1">
                <a:off x="2733675" y="3781425"/>
                <a:ext cx="1543050" cy="950913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>
                <a:glow rad="635000">
                  <a:schemeClr val="accent1">
                    <a:satMod val="175000"/>
                    <a:alpha val="16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Arc 9"/>
              <p:cNvSpPr>
                <a:spLocks/>
              </p:cNvSpPr>
              <p:nvPr/>
            </p:nvSpPr>
            <p:spPr bwMode="auto">
              <a:xfrm flipH="1">
                <a:off x="2743200" y="4086225"/>
                <a:ext cx="1495425" cy="61753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>
                <a:glow rad="635000">
                  <a:schemeClr val="accent1">
                    <a:satMod val="175000"/>
                    <a:alpha val="16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Arc 10"/>
              <p:cNvSpPr>
                <a:spLocks/>
              </p:cNvSpPr>
              <p:nvPr/>
            </p:nvSpPr>
            <p:spPr bwMode="auto">
              <a:xfrm flipH="1">
                <a:off x="2724150" y="4238625"/>
                <a:ext cx="1562100" cy="61753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>
                <a:glow rad="635000">
                  <a:schemeClr val="accent1">
                    <a:satMod val="175000"/>
                    <a:alpha val="16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Rectangle 11"/>
              <p:cNvSpPr>
                <a:spLocks noChangeArrowheads="1"/>
              </p:cNvSpPr>
              <p:nvPr/>
            </p:nvSpPr>
            <p:spPr bwMode="auto">
              <a:xfrm>
                <a:off x="2609850" y="4552950"/>
                <a:ext cx="1752600" cy="11430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Rectangle 23"/>
              <p:cNvSpPr>
                <a:spLocks noChangeArrowheads="1"/>
              </p:cNvSpPr>
              <p:nvPr/>
            </p:nvSpPr>
            <p:spPr bwMode="auto">
              <a:xfrm>
                <a:off x="428625" y="5010150"/>
                <a:ext cx="2181225" cy="276225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Arc 31"/>
              <p:cNvSpPr>
                <a:spLocks/>
              </p:cNvSpPr>
              <p:nvPr/>
            </p:nvSpPr>
            <p:spPr bwMode="auto">
              <a:xfrm rot="10800000" flipH="1" flipV="1">
                <a:off x="3299505" y="5644243"/>
                <a:ext cx="466725" cy="4898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Arc 32"/>
              <p:cNvSpPr>
                <a:spLocks/>
              </p:cNvSpPr>
              <p:nvPr/>
            </p:nvSpPr>
            <p:spPr bwMode="auto">
              <a:xfrm flipH="1" flipV="1">
                <a:off x="3290205" y="4550227"/>
                <a:ext cx="453119" cy="45719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33"/>
              <p:cNvSpPr>
                <a:spLocks noChangeShapeType="1"/>
              </p:cNvSpPr>
              <p:nvPr/>
            </p:nvSpPr>
            <p:spPr bwMode="auto">
              <a:xfrm>
                <a:off x="3295650" y="4562475"/>
                <a:ext cx="0" cy="11239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Line 34"/>
              <p:cNvSpPr>
                <a:spLocks noChangeShapeType="1"/>
              </p:cNvSpPr>
              <p:nvPr/>
            </p:nvSpPr>
            <p:spPr bwMode="auto">
              <a:xfrm>
                <a:off x="3752850" y="4552950"/>
                <a:ext cx="0" cy="11334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8" name="Rectangle 24"/>
            <p:cNvSpPr>
              <a:spLocks noChangeArrowheads="1"/>
            </p:cNvSpPr>
            <p:nvPr/>
          </p:nvSpPr>
          <p:spPr bwMode="auto">
            <a:xfrm>
              <a:off x="6781799" y="5410200"/>
              <a:ext cx="2057401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 eaLnBrk="0" hangingPunct="0">
                <a:spcBef>
                  <a:spcPct val="20000"/>
                </a:spcBef>
                <a:buSzPct val="75000"/>
                <a:buFont typeface="Zapf Dingbats" charset="2"/>
                <a:buNone/>
              </a:pPr>
              <a:r>
                <a:rPr lang="en-US" sz="2400" dirty="0">
                  <a:solidFill>
                    <a:prstClr val="black"/>
                  </a:solidFill>
                </a:rPr>
                <a:t>m</a:t>
              </a:r>
              <a:r>
                <a:rPr lang="en-US" sz="2400" dirty="0" smtClean="0">
                  <a:solidFill>
                    <a:prstClr val="black"/>
                  </a:solidFill>
                </a:rPr>
                <a:t>agnetron 2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4370615" y="4136766"/>
              <a:ext cx="609599" cy="416071"/>
              <a:chOff x="4370615" y="4136766"/>
              <a:chExt cx="609599" cy="416071"/>
            </a:xfrm>
          </p:grpSpPr>
          <p:sp>
            <p:nvSpPr>
              <p:cNvPr id="79" name="Arc 10"/>
              <p:cNvSpPr>
                <a:spLocks/>
              </p:cNvSpPr>
              <p:nvPr/>
            </p:nvSpPr>
            <p:spPr bwMode="auto">
              <a:xfrm flipH="1">
                <a:off x="4391022" y="4285118"/>
                <a:ext cx="561977" cy="26511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>
                <a:glow rad="635000">
                  <a:schemeClr val="accent1">
                    <a:satMod val="175000"/>
                    <a:alpha val="16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Arc 10"/>
              <p:cNvSpPr>
                <a:spLocks/>
              </p:cNvSpPr>
              <p:nvPr/>
            </p:nvSpPr>
            <p:spPr bwMode="auto">
              <a:xfrm flipH="1">
                <a:off x="4370615" y="4136766"/>
                <a:ext cx="609599" cy="41607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>
                <a:glow rad="635000">
                  <a:schemeClr val="accent1">
                    <a:satMod val="175000"/>
                    <a:alpha val="16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 rot="10800000">
              <a:off x="4397829" y="5701699"/>
              <a:ext cx="609599" cy="416071"/>
              <a:chOff x="4370615" y="4136766"/>
              <a:chExt cx="609599" cy="416071"/>
            </a:xfrm>
          </p:grpSpPr>
          <p:sp>
            <p:nvSpPr>
              <p:cNvPr id="83" name="Arc 10"/>
              <p:cNvSpPr>
                <a:spLocks/>
              </p:cNvSpPr>
              <p:nvPr/>
            </p:nvSpPr>
            <p:spPr bwMode="auto">
              <a:xfrm flipH="1">
                <a:off x="4391022" y="4285118"/>
                <a:ext cx="561977" cy="26511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>
                <a:glow rad="635000">
                  <a:schemeClr val="accent1">
                    <a:satMod val="175000"/>
                    <a:alpha val="16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Arc 10"/>
              <p:cNvSpPr>
                <a:spLocks/>
              </p:cNvSpPr>
              <p:nvPr/>
            </p:nvSpPr>
            <p:spPr bwMode="auto">
              <a:xfrm flipH="1">
                <a:off x="4370615" y="4136766"/>
                <a:ext cx="609599" cy="41607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81 h 21781"/>
                  <a:gd name="T2" fmla="*/ 43200 w 43200"/>
                  <a:gd name="T3" fmla="*/ 21600 h 21781"/>
                  <a:gd name="T4" fmla="*/ 21600 w 43200"/>
                  <a:gd name="T5" fmla="*/ 21600 h 2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81" fill="none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781" stroke="0" extrusionOk="0">
                    <a:moveTo>
                      <a:pt x="0" y="21781"/>
                    </a:moveTo>
                    <a:cubicBezTo>
                      <a:pt x="0" y="21720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>
                <a:glow rad="635000">
                  <a:schemeClr val="accent1">
                    <a:satMod val="175000"/>
                    <a:alpha val="16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5" name="Rectangle 12"/>
          <p:cNvSpPr txBox="1">
            <a:spLocks noChangeArrowheads="1"/>
          </p:cNvSpPr>
          <p:nvPr/>
        </p:nvSpPr>
        <p:spPr>
          <a:xfrm>
            <a:off x="676275" y="152400"/>
            <a:ext cx="7934325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Dual Magnetron: Most effective for a Biasing Approach: Affecting Ion Energies and Trajectories</a:t>
            </a:r>
            <a:endParaRPr lang="en-US" sz="2800" dirty="0"/>
          </a:p>
        </p:txBody>
      </p:sp>
      <p:sp>
        <p:nvSpPr>
          <p:cNvPr id="87" name="Text Box 3"/>
          <p:cNvSpPr txBox="1">
            <a:spLocks noChangeArrowheads="1"/>
          </p:cNvSpPr>
          <p:nvPr/>
        </p:nvSpPr>
        <p:spPr bwMode="auto">
          <a:xfrm>
            <a:off x="1752600" y="6261654"/>
            <a:ext cx="6553200" cy="58885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95482" tIns="47741" rIns="95482" bIns="47741">
            <a:spAutoFit/>
          </a:bodyPr>
          <a:lstStyle>
            <a:lvl1pPr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sz="1600" dirty="0" smtClean="0">
                <a:latin typeface="+mn-lt"/>
                <a:cs typeface="Courier New" pitchFamily="49" charset="0"/>
              </a:rPr>
              <a:t>A</a:t>
            </a:r>
            <a:r>
              <a:rPr lang="en-GB" sz="1600" dirty="0">
                <a:latin typeface="+mn-lt"/>
                <a:cs typeface="Courier New" pitchFamily="49" charset="0"/>
              </a:rPr>
              <a:t>. Anders, </a:t>
            </a:r>
            <a:r>
              <a:rPr lang="en-GB" sz="1600" i="1" dirty="0" smtClean="0">
                <a:latin typeface="+mn-lt"/>
                <a:cs typeface="Courier New" pitchFamily="49" charset="0"/>
              </a:rPr>
              <a:t>et  al</a:t>
            </a:r>
            <a:r>
              <a:rPr lang="en-GB" sz="1600" dirty="0" smtClean="0">
                <a:latin typeface="+mn-lt"/>
                <a:cs typeface="Courier New" pitchFamily="49" charset="0"/>
              </a:rPr>
              <a:t>., </a:t>
            </a:r>
            <a:r>
              <a:rPr lang="en-GB" sz="1600" dirty="0">
                <a:latin typeface="+mn-lt"/>
                <a:cs typeface="Courier New" pitchFamily="49" charset="0"/>
              </a:rPr>
              <a:t>15th </a:t>
            </a:r>
            <a:r>
              <a:rPr lang="en-GB" sz="1600" dirty="0" smtClean="0">
                <a:latin typeface="+mn-lt"/>
                <a:cs typeface="Courier New" pitchFamily="49" charset="0"/>
              </a:rPr>
              <a:t>Int. Conf. on </a:t>
            </a:r>
            <a:r>
              <a:rPr lang="en-GB" sz="1600" dirty="0">
                <a:latin typeface="+mn-lt"/>
                <a:cs typeface="Courier New" pitchFamily="49" charset="0"/>
              </a:rPr>
              <a:t>RF Superconductivity, Chicago, Il, </a:t>
            </a:r>
            <a:r>
              <a:rPr lang="en-GB" sz="1600" dirty="0" smtClean="0">
                <a:latin typeface="+mn-lt"/>
                <a:cs typeface="Courier New" pitchFamily="49" charset="0"/>
              </a:rPr>
              <a:t>2011.  http</a:t>
            </a:r>
            <a:r>
              <a:rPr lang="en-GB" sz="1600" dirty="0">
                <a:latin typeface="+mn-lt"/>
                <a:cs typeface="Courier New" pitchFamily="49" charset="0"/>
              </a:rPr>
              <a:t>://</a:t>
            </a:r>
            <a:r>
              <a:rPr lang="en-GB" sz="1600" dirty="0" smtClean="0">
                <a:latin typeface="+mn-lt"/>
                <a:cs typeface="Courier New" pitchFamily="49" charset="0"/>
              </a:rPr>
              <a:t>accelconf.web.cern.ch/AccelConf/SRF2011/papers/tuioa06.pdf</a:t>
            </a:r>
            <a:endParaRPr lang="en-GB" sz="1600" dirty="0">
              <a:latin typeface="+mn-lt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89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152400"/>
            <a:ext cx="3048000" cy="762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+mn-lt"/>
              </a:rPr>
              <a:t>CrN Glancing Angle Deposition</a:t>
            </a:r>
            <a:endParaRPr lang="en-GB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404" y="1295400"/>
            <a:ext cx="311943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 smtClean="0"/>
              <a:t>Inclination of columns is reduced at high target current densities due to high ion-to-neutral ratio </a:t>
            </a:r>
            <a:endParaRPr lang="en-GB" sz="2200" dirty="0"/>
          </a:p>
        </p:txBody>
      </p:sp>
      <p:pic>
        <p:nvPicPr>
          <p:cNvPr id="541698" name="Picture 2" descr="High-quality image (731K) - Opens new window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470" y="0"/>
            <a:ext cx="5699529" cy="68579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 bwMode="auto">
          <a:xfrm>
            <a:off x="10886" y="678674"/>
            <a:ext cx="824412" cy="404191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5482" tIns="47741" rIns="95482" bIns="47741" rtlCol="0">
            <a:spAutoFit/>
          </a:bodyPr>
          <a:lstStyle/>
          <a:p>
            <a:r>
              <a:rPr lang="en-GB" sz="2000" dirty="0" smtClean="0"/>
              <a:t>DCMS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0" y="2629708"/>
            <a:ext cx="978300" cy="342636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  <a:extLst/>
        </p:spPr>
        <p:txBody>
          <a:bodyPr wrap="none" lIns="95482" tIns="47741" rIns="95482" bIns="47741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0.1 Acm</a:t>
            </a:r>
            <a:r>
              <a:rPr lang="en-GB" sz="1600" baseline="30000" dirty="0" smtClean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0" y="5010282"/>
            <a:ext cx="978300" cy="342636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  <a:extLst/>
        </p:spPr>
        <p:txBody>
          <a:bodyPr wrap="none" lIns="95482" tIns="47741" rIns="95482" bIns="47741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0.2 Acm</a:t>
            </a:r>
            <a:r>
              <a:rPr lang="en-GB" sz="1600" baseline="30000" dirty="0" smtClean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2984100" y="762000"/>
            <a:ext cx="978300" cy="342636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  <a:extLst/>
        </p:spPr>
        <p:txBody>
          <a:bodyPr wrap="none" lIns="95482" tIns="47741" rIns="95482" bIns="47741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0.6 Acm</a:t>
            </a:r>
            <a:r>
              <a:rPr lang="en-GB" sz="1600" baseline="30000" dirty="0" smtClean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2971800" y="2971800"/>
            <a:ext cx="978300" cy="342636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  <a:extLst/>
        </p:spPr>
        <p:txBody>
          <a:bodyPr wrap="none" lIns="95482" tIns="47741" rIns="95482" bIns="47741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0.9 Acm</a:t>
            </a:r>
            <a:r>
              <a:rPr lang="en-GB" sz="1600" baseline="30000" dirty="0" smtClean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2971800" y="5181600"/>
            <a:ext cx="978300" cy="342636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  <a:extLst/>
        </p:spPr>
        <p:txBody>
          <a:bodyPr wrap="none" lIns="95482" tIns="47741" rIns="95482" bIns="47741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1.7 Acm</a:t>
            </a:r>
            <a:r>
              <a:rPr lang="en-GB" sz="1600" baseline="30000" dirty="0" smtClean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867400" y="6192943"/>
            <a:ext cx="3124200" cy="588857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square" lIns="95482" tIns="47741" rIns="95482" bIns="47741">
            <a:spAutoFit/>
          </a:bodyPr>
          <a:lstStyle>
            <a:lvl1pPr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US" sz="1600" dirty="0" smtClean="0">
                <a:latin typeface="+mn-lt"/>
              </a:rPr>
              <a:t>G. Greczynski, </a:t>
            </a:r>
            <a:r>
              <a:rPr lang="en-US" sz="1600" i="1" dirty="0" smtClean="0">
                <a:latin typeface="+mn-lt"/>
              </a:rPr>
              <a:t>et al</a:t>
            </a:r>
            <a:r>
              <a:rPr lang="en-US" sz="1600" dirty="0" smtClean="0">
                <a:latin typeface="+mn-lt"/>
              </a:rPr>
              <a:t>., </a:t>
            </a:r>
            <a:r>
              <a:rPr lang="en-GB" sz="1600" dirty="0" smtClean="0">
                <a:latin typeface="+mn-lt"/>
              </a:rPr>
              <a:t>Thin Solid Films </a:t>
            </a:r>
            <a:r>
              <a:rPr lang="en-GB" sz="1600" b="1" dirty="0" smtClean="0">
                <a:latin typeface="+mn-lt"/>
              </a:rPr>
              <a:t>519</a:t>
            </a:r>
            <a:r>
              <a:rPr lang="en-GB" sz="1600" dirty="0" smtClean="0">
                <a:latin typeface="+mn-lt"/>
              </a:rPr>
              <a:t> (2011) 6354.</a:t>
            </a:r>
            <a:endParaRPr lang="en-US" sz="1600" dirty="0"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05500" y="4191000"/>
            <a:ext cx="2971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biased substrate</a:t>
            </a:r>
            <a:endParaRPr lang="en-GB" sz="24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286500" y="3124200"/>
            <a:ext cx="18288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/>
          <p:nvPr/>
        </p:nvSpPr>
        <p:spPr>
          <a:xfrm>
            <a:off x="5905500" y="3362848"/>
            <a:ext cx="1371600" cy="1560008"/>
          </a:xfrm>
          <a:prstGeom prst="arc">
            <a:avLst>
              <a:gd name="adj1" fmla="val 18066608"/>
              <a:gd name="adj2" fmla="val 0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800" dirty="0"/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6096000" y="3924300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 bwMode="auto">
          <a:xfrm>
            <a:off x="6057900" y="3733800"/>
            <a:ext cx="343511" cy="46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482" tIns="47741" rIns="95482" bIns="47741" rtlCol="0">
            <a:spAutoFit/>
          </a:bodyPr>
          <a:lstStyle/>
          <a:p>
            <a:r>
              <a:rPr lang="en-GB" sz="2400" dirty="0" smtClean="0"/>
              <a:t>E</a:t>
            </a:r>
          </a:p>
        </p:txBody>
      </p:sp>
      <p:sp>
        <p:nvSpPr>
          <p:cNvPr id="23" name="TextBox 22"/>
          <p:cNvSpPr txBox="1"/>
          <p:nvPr/>
        </p:nvSpPr>
        <p:spPr bwMode="auto">
          <a:xfrm>
            <a:off x="6667500" y="3733800"/>
            <a:ext cx="587168" cy="46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482" tIns="47741" rIns="95482" bIns="47741" rtlCol="0">
            <a:spAutoFit/>
          </a:bodyPr>
          <a:lstStyle/>
          <a:p>
            <a:r>
              <a:rPr lang="en-GB" sz="2400" dirty="0" smtClean="0"/>
              <a:t>ion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7658100" y="3459348"/>
            <a:ext cx="1092242" cy="46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482" tIns="47741" rIns="95482" bIns="47741" rtlCol="0">
            <a:spAutoFit/>
          </a:bodyPr>
          <a:lstStyle/>
          <a:p>
            <a:r>
              <a:rPr lang="en-GB" sz="2400" dirty="0" smtClean="0"/>
              <a:t>neutral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D:\Untitled_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9" t="16050" r="16340" b="22625"/>
          <a:stretch/>
        </p:blipFill>
        <p:spPr bwMode="auto">
          <a:xfrm>
            <a:off x="2271708" y="1410755"/>
            <a:ext cx="4683842" cy="389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489017" y="152400"/>
            <a:ext cx="849604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b="1" dirty="0" smtClean="0">
                <a:solidFill>
                  <a:schemeClr val="bg1"/>
                </a:solidFill>
              </a:rPr>
              <a:t>Motion of electrons in a magnetron’s E x B field</a:t>
            </a:r>
            <a:endParaRPr lang="en-US" sz="3300" b="1" dirty="0">
              <a:solidFill>
                <a:schemeClr val="bg1"/>
              </a:solidFill>
            </a:endParaRPr>
          </a:p>
        </p:txBody>
      </p:sp>
      <p:cxnSp>
        <p:nvCxnSpPr>
          <p:cNvPr id="818" name="Straight Connector 817"/>
          <p:cNvCxnSpPr/>
          <p:nvPr/>
        </p:nvCxnSpPr>
        <p:spPr>
          <a:xfrm flipV="1">
            <a:off x="2584561" y="3379998"/>
            <a:ext cx="3680460" cy="772902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" name="Straight Connector 818"/>
          <p:cNvCxnSpPr/>
          <p:nvPr/>
        </p:nvCxnSpPr>
        <p:spPr>
          <a:xfrm>
            <a:off x="4360021" y="1497859"/>
            <a:ext cx="11562" cy="2437993"/>
          </a:xfrm>
          <a:prstGeom prst="line">
            <a:avLst/>
          </a:prstGeom>
          <a:ln w="1270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" name="Straight Connector 819"/>
          <p:cNvCxnSpPr/>
          <p:nvPr/>
        </p:nvCxnSpPr>
        <p:spPr>
          <a:xfrm>
            <a:off x="3232261" y="2951440"/>
            <a:ext cx="2956560" cy="2119422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7" name="Straight Arrow Connector 826"/>
          <p:cNvCxnSpPr/>
          <p:nvPr/>
        </p:nvCxnSpPr>
        <p:spPr>
          <a:xfrm flipV="1">
            <a:off x="5225054" y="1767802"/>
            <a:ext cx="403532" cy="3765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8" name="Rectangle 827"/>
              <p:cNvSpPr/>
              <p:nvPr/>
            </p:nvSpPr>
            <p:spPr>
              <a:xfrm rot="21297790">
                <a:off x="5106119" y="1434794"/>
                <a:ext cx="549701" cy="276999"/>
              </a:xfrm>
              <a:prstGeom prst="rect">
                <a:avLst/>
              </a:prstGeom>
              <a:solidFill>
                <a:scrgbClr r="0" g="0" b="0">
                  <a:alpha val="0"/>
                </a:scrgbClr>
              </a:solidFill>
            </p:spPr>
            <p:txBody>
              <a:bodyPr wrap="none" lIns="0" tIns="0" rIns="0" bIns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𝐯</m:t>
                          </m:r>
                        </m:e>
                        <m:sub>
                          <m:r>
                            <a:rPr lang="en-US" b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𝐝𝐫𝐢𝐟𝐭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28" name="Rectangle 8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97790">
                <a:off x="5106119" y="1434794"/>
                <a:ext cx="549701" cy="276999"/>
              </a:xfrm>
              <a:prstGeom prst="rect">
                <a:avLst/>
              </a:prstGeom>
              <a:blipFill rotWithShape="1">
                <a:blip r:embed="rId4"/>
                <a:stretch>
                  <a:fillRect l="-7368" r="-1053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6" name="TextBox 805"/>
              <p:cNvSpPr txBox="1"/>
              <p:nvPr/>
            </p:nvSpPr>
            <p:spPr>
              <a:xfrm>
                <a:off x="3128867" y="1715228"/>
                <a:ext cx="2067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smtClean="0">
                          <a:solidFill>
                            <a:srgbClr val="4F81BD"/>
                          </a:solidFill>
                          <a:latin typeface="Cambria Math"/>
                        </a:rPr>
                        <m:t>𝐁</m:t>
                      </m:r>
                    </m:oMath>
                  </m:oMathPara>
                </a14:m>
                <a:endParaRPr lang="en-US" b="1" dirty="0">
                  <a:solidFill>
                    <a:srgbClr val="4F81BD"/>
                  </a:solidFill>
                </a:endParaRPr>
              </a:p>
            </p:txBody>
          </p:sp>
        </mc:Choice>
        <mc:Fallback xmlns="">
          <p:sp>
            <p:nvSpPr>
              <p:cNvPr id="806" name="TextBox 8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867" y="1715228"/>
                <a:ext cx="206787" cy="276999"/>
              </a:xfrm>
              <a:prstGeom prst="rect">
                <a:avLst/>
              </a:prstGeom>
              <a:blipFill rotWithShape="1">
                <a:blip r:embed="rId5"/>
                <a:stretch>
                  <a:fillRect l="-26471" r="-26471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3"/>
          <p:cNvSpPr/>
          <p:nvPr/>
        </p:nvSpPr>
        <p:spPr>
          <a:xfrm>
            <a:off x="4566321" y="3048000"/>
            <a:ext cx="79376" cy="405606"/>
          </a:xfrm>
          <a:custGeom>
            <a:avLst/>
            <a:gdLst>
              <a:gd name="connsiteX0" fmla="*/ 50800 w 50800"/>
              <a:gd name="connsiteY0" fmla="*/ 412750 h 412750"/>
              <a:gd name="connsiteX1" fmla="*/ 31750 w 50800"/>
              <a:gd name="connsiteY1" fmla="*/ 209550 h 412750"/>
              <a:gd name="connsiteX2" fmla="*/ 0 w 50800"/>
              <a:gd name="connsiteY2" fmla="*/ 0 h 412750"/>
              <a:gd name="connsiteX0" fmla="*/ 74613 w 74613"/>
              <a:gd name="connsiteY0" fmla="*/ 431800 h 431800"/>
              <a:gd name="connsiteX1" fmla="*/ 55563 w 74613"/>
              <a:gd name="connsiteY1" fmla="*/ 228600 h 431800"/>
              <a:gd name="connsiteX2" fmla="*/ 0 w 74613"/>
              <a:gd name="connsiteY2" fmla="*/ 0 h 431800"/>
              <a:gd name="connsiteX0" fmla="*/ 74613 w 74613"/>
              <a:gd name="connsiteY0" fmla="*/ 431800 h 431800"/>
              <a:gd name="connsiteX1" fmla="*/ 38894 w 74613"/>
              <a:gd name="connsiteY1" fmla="*/ 223838 h 431800"/>
              <a:gd name="connsiteX2" fmla="*/ 0 w 74613"/>
              <a:gd name="connsiteY2" fmla="*/ 0 h 431800"/>
              <a:gd name="connsiteX0" fmla="*/ 74613 w 74613"/>
              <a:gd name="connsiteY0" fmla="*/ 431800 h 431800"/>
              <a:gd name="connsiteX1" fmla="*/ 38894 w 74613"/>
              <a:gd name="connsiteY1" fmla="*/ 223838 h 431800"/>
              <a:gd name="connsiteX2" fmla="*/ 0 w 74613"/>
              <a:gd name="connsiteY2" fmla="*/ 0 h 431800"/>
              <a:gd name="connsiteX0" fmla="*/ 74613 w 74613"/>
              <a:gd name="connsiteY0" fmla="*/ 431800 h 431800"/>
              <a:gd name="connsiteX1" fmla="*/ 46038 w 74613"/>
              <a:gd name="connsiteY1" fmla="*/ 226219 h 431800"/>
              <a:gd name="connsiteX2" fmla="*/ 0 w 74613"/>
              <a:gd name="connsiteY2" fmla="*/ 0 h 431800"/>
              <a:gd name="connsiteX0" fmla="*/ 79376 w 79376"/>
              <a:gd name="connsiteY0" fmla="*/ 405606 h 405606"/>
              <a:gd name="connsiteX1" fmla="*/ 46038 w 79376"/>
              <a:gd name="connsiteY1" fmla="*/ 226219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46038 w 79376"/>
              <a:gd name="connsiteY1" fmla="*/ 226219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53182 w 79376"/>
              <a:gd name="connsiteY1" fmla="*/ 226219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53182 w 79376"/>
              <a:gd name="connsiteY1" fmla="*/ 226219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53182 w 79376"/>
              <a:gd name="connsiteY1" fmla="*/ 226219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53182 w 79376"/>
              <a:gd name="connsiteY1" fmla="*/ 226219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53182 w 79376"/>
              <a:gd name="connsiteY1" fmla="*/ 226219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57944 w 79376"/>
              <a:gd name="connsiteY1" fmla="*/ 223838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57944 w 79376"/>
              <a:gd name="connsiteY1" fmla="*/ 223838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57944 w 79376"/>
              <a:gd name="connsiteY1" fmla="*/ 223838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57944 w 79376"/>
              <a:gd name="connsiteY1" fmla="*/ 223838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48419 w 79376"/>
              <a:gd name="connsiteY1" fmla="*/ 209551 h 405606"/>
              <a:gd name="connsiteX2" fmla="*/ 0 w 79376"/>
              <a:gd name="connsiteY2" fmla="*/ 0 h 405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376" h="405606">
                <a:moveTo>
                  <a:pt x="79376" y="405606"/>
                </a:moveTo>
                <a:cubicBezTo>
                  <a:pt x="71703" y="312209"/>
                  <a:pt x="58863" y="278071"/>
                  <a:pt x="48419" y="209551"/>
                </a:cubicBezTo>
                <a:cubicBezTo>
                  <a:pt x="37571" y="138378"/>
                  <a:pt x="35453" y="141816"/>
                  <a:pt x="0" y="0"/>
                </a:cubicBezTo>
              </a:path>
            </a:pathLst>
          </a:custGeom>
          <a:noFill/>
          <a:ln w="1905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09" name="Freeform 808"/>
          <p:cNvSpPr/>
          <p:nvPr/>
        </p:nvSpPr>
        <p:spPr>
          <a:xfrm rot="10800000">
            <a:off x="5426821" y="2865992"/>
            <a:ext cx="193675" cy="419100"/>
          </a:xfrm>
          <a:custGeom>
            <a:avLst/>
            <a:gdLst>
              <a:gd name="connsiteX0" fmla="*/ 50800 w 50800"/>
              <a:gd name="connsiteY0" fmla="*/ 412750 h 412750"/>
              <a:gd name="connsiteX1" fmla="*/ 31750 w 50800"/>
              <a:gd name="connsiteY1" fmla="*/ 209550 h 412750"/>
              <a:gd name="connsiteX2" fmla="*/ 0 w 50800"/>
              <a:gd name="connsiteY2" fmla="*/ 0 h 412750"/>
              <a:gd name="connsiteX0" fmla="*/ 158750 w 158750"/>
              <a:gd name="connsiteY0" fmla="*/ 403225 h 403225"/>
              <a:gd name="connsiteX1" fmla="*/ 139700 w 158750"/>
              <a:gd name="connsiteY1" fmla="*/ 200025 h 403225"/>
              <a:gd name="connsiteX2" fmla="*/ 0 w 158750"/>
              <a:gd name="connsiteY2" fmla="*/ 0 h 403225"/>
              <a:gd name="connsiteX0" fmla="*/ 158750 w 158750"/>
              <a:gd name="connsiteY0" fmla="*/ 403225 h 403225"/>
              <a:gd name="connsiteX1" fmla="*/ 85725 w 158750"/>
              <a:gd name="connsiteY1" fmla="*/ 234950 h 403225"/>
              <a:gd name="connsiteX2" fmla="*/ 0 w 158750"/>
              <a:gd name="connsiteY2" fmla="*/ 0 h 403225"/>
              <a:gd name="connsiteX0" fmla="*/ 158750 w 158750"/>
              <a:gd name="connsiteY0" fmla="*/ 403225 h 403225"/>
              <a:gd name="connsiteX1" fmla="*/ 85725 w 158750"/>
              <a:gd name="connsiteY1" fmla="*/ 234950 h 403225"/>
              <a:gd name="connsiteX2" fmla="*/ 0 w 158750"/>
              <a:gd name="connsiteY2" fmla="*/ 0 h 403225"/>
              <a:gd name="connsiteX0" fmla="*/ 193675 w 193675"/>
              <a:gd name="connsiteY0" fmla="*/ 419100 h 419100"/>
              <a:gd name="connsiteX1" fmla="*/ 85725 w 193675"/>
              <a:gd name="connsiteY1" fmla="*/ 234950 h 419100"/>
              <a:gd name="connsiteX2" fmla="*/ 0 w 193675"/>
              <a:gd name="connsiteY2" fmla="*/ 0 h 419100"/>
              <a:gd name="connsiteX0" fmla="*/ 193675 w 193675"/>
              <a:gd name="connsiteY0" fmla="*/ 419100 h 419100"/>
              <a:gd name="connsiteX1" fmla="*/ 85725 w 193675"/>
              <a:gd name="connsiteY1" fmla="*/ 234950 h 419100"/>
              <a:gd name="connsiteX2" fmla="*/ 0 w 193675"/>
              <a:gd name="connsiteY2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675" h="419100">
                <a:moveTo>
                  <a:pt x="193675" y="419100"/>
                </a:moveTo>
                <a:cubicBezTo>
                  <a:pt x="153458" y="351896"/>
                  <a:pt x="118004" y="304800"/>
                  <a:pt x="85725" y="234950"/>
                </a:cubicBezTo>
                <a:cubicBezTo>
                  <a:pt x="53446" y="165100"/>
                  <a:pt x="33866" y="118004"/>
                  <a:pt x="0" y="0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4452105" y="4506443"/>
            <a:ext cx="131114" cy="1311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−</a:t>
            </a:r>
            <a:endParaRPr lang="en-US" sz="1200" b="1" dirty="0">
              <a:solidFill>
                <a:prstClr val="black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360021" y="1497859"/>
            <a:ext cx="11562" cy="2437993"/>
          </a:xfrm>
          <a:prstGeom prst="line">
            <a:avLst/>
          </a:prstGeom>
          <a:ln w="1270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4566321" y="3048000"/>
            <a:ext cx="79376" cy="405606"/>
          </a:xfrm>
          <a:custGeom>
            <a:avLst/>
            <a:gdLst>
              <a:gd name="connsiteX0" fmla="*/ 50800 w 50800"/>
              <a:gd name="connsiteY0" fmla="*/ 412750 h 412750"/>
              <a:gd name="connsiteX1" fmla="*/ 31750 w 50800"/>
              <a:gd name="connsiteY1" fmla="*/ 209550 h 412750"/>
              <a:gd name="connsiteX2" fmla="*/ 0 w 50800"/>
              <a:gd name="connsiteY2" fmla="*/ 0 h 412750"/>
              <a:gd name="connsiteX0" fmla="*/ 74613 w 74613"/>
              <a:gd name="connsiteY0" fmla="*/ 431800 h 431800"/>
              <a:gd name="connsiteX1" fmla="*/ 55563 w 74613"/>
              <a:gd name="connsiteY1" fmla="*/ 228600 h 431800"/>
              <a:gd name="connsiteX2" fmla="*/ 0 w 74613"/>
              <a:gd name="connsiteY2" fmla="*/ 0 h 431800"/>
              <a:gd name="connsiteX0" fmla="*/ 74613 w 74613"/>
              <a:gd name="connsiteY0" fmla="*/ 431800 h 431800"/>
              <a:gd name="connsiteX1" fmla="*/ 38894 w 74613"/>
              <a:gd name="connsiteY1" fmla="*/ 223838 h 431800"/>
              <a:gd name="connsiteX2" fmla="*/ 0 w 74613"/>
              <a:gd name="connsiteY2" fmla="*/ 0 h 431800"/>
              <a:gd name="connsiteX0" fmla="*/ 74613 w 74613"/>
              <a:gd name="connsiteY0" fmla="*/ 431800 h 431800"/>
              <a:gd name="connsiteX1" fmla="*/ 38894 w 74613"/>
              <a:gd name="connsiteY1" fmla="*/ 223838 h 431800"/>
              <a:gd name="connsiteX2" fmla="*/ 0 w 74613"/>
              <a:gd name="connsiteY2" fmla="*/ 0 h 431800"/>
              <a:gd name="connsiteX0" fmla="*/ 74613 w 74613"/>
              <a:gd name="connsiteY0" fmla="*/ 431800 h 431800"/>
              <a:gd name="connsiteX1" fmla="*/ 46038 w 74613"/>
              <a:gd name="connsiteY1" fmla="*/ 226219 h 431800"/>
              <a:gd name="connsiteX2" fmla="*/ 0 w 74613"/>
              <a:gd name="connsiteY2" fmla="*/ 0 h 431800"/>
              <a:gd name="connsiteX0" fmla="*/ 79376 w 79376"/>
              <a:gd name="connsiteY0" fmla="*/ 405606 h 405606"/>
              <a:gd name="connsiteX1" fmla="*/ 46038 w 79376"/>
              <a:gd name="connsiteY1" fmla="*/ 226219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46038 w 79376"/>
              <a:gd name="connsiteY1" fmla="*/ 226219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53182 w 79376"/>
              <a:gd name="connsiteY1" fmla="*/ 226219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53182 w 79376"/>
              <a:gd name="connsiteY1" fmla="*/ 226219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53182 w 79376"/>
              <a:gd name="connsiteY1" fmla="*/ 226219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53182 w 79376"/>
              <a:gd name="connsiteY1" fmla="*/ 226219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53182 w 79376"/>
              <a:gd name="connsiteY1" fmla="*/ 226219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57944 w 79376"/>
              <a:gd name="connsiteY1" fmla="*/ 223838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57944 w 79376"/>
              <a:gd name="connsiteY1" fmla="*/ 223838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57944 w 79376"/>
              <a:gd name="connsiteY1" fmla="*/ 223838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57944 w 79376"/>
              <a:gd name="connsiteY1" fmla="*/ 223838 h 405606"/>
              <a:gd name="connsiteX2" fmla="*/ 0 w 79376"/>
              <a:gd name="connsiteY2" fmla="*/ 0 h 405606"/>
              <a:gd name="connsiteX0" fmla="*/ 79376 w 79376"/>
              <a:gd name="connsiteY0" fmla="*/ 405606 h 405606"/>
              <a:gd name="connsiteX1" fmla="*/ 48419 w 79376"/>
              <a:gd name="connsiteY1" fmla="*/ 209551 h 405606"/>
              <a:gd name="connsiteX2" fmla="*/ 0 w 79376"/>
              <a:gd name="connsiteY2" fmla="*/ 0 h 405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376" h="405606">
                <a:moveTo>
                  <a:pt x="79376" y="405606"/>
                </a:moveTo>
                <a:cubicBezTo>
                  <a:pt x="71703" y="312209"/>
                  <a:pt x="58863" y="278071"/>
                  <a:pt x="48419" y="209551"/>
                </a:cubicBezTo>
                <a:cubicBezTo>
                  <a:pt x="37571" y="138378"/>
                  <a:pt x="35453" y="141816"/>
                  <a:pt x="0" y="0"/>
                </a:cubicBezTo>
              </a:path>
            </a:pathLst>
          </a:custGeom>
          <a:noFill/>
          <a:ln w="1905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4589147" y="2202356"/>
            <a:ext cx="251284" cy="25128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18288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+</a:t>
            </a:r>
            <a:endParaRPr lang="sl-SI" dirty="0">
              <a:solidFill>
                <a:prstClr val="white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719551" y="2502543"/>
            <a:ext cx="0" cy="35139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737037" y="2502543"/>
                <a:ext cx="189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l-SI" b="1" smtClean="0">
                          <a:solidFill>
                            <a:srgbClr val="C0504D"/>
                          </a:solidFill>
                          <a:latin typeface="Cambria Math"/>
                        </a:rPr>
                        <m:t>𝐄</m:t>
                      </m:r>
                    </m:oMath>
                  </m:oMathPara>
                </a14:m>
                <a:endParaRPr lang="en-US" b="1" dirty="0">
                  <a:solidFill>
                    <a:srgbClr val="C0504D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037" y="2502543"/>
                <a:ext cx="189154" cy="276999"/>
              </a:xfrm>
              <a:prstGeom prst="rect">
                <a:avLst/>
              </a:prstGeom>
              <a:blipFill rotWithShape="1">
                <a:blip r:embed="rId6"/>
                <a:stretch>
                  <a:fillRect l="-29032" r="-3225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/>
          <p:cNvSpPr>
            <a:spLocks noChangeAspect="1"/>
          </p:cNvSpPr>
          <p:nvPr/>
        </p:nvSpPr>
        <p:spPr>
          <a:xfrm>
            <a:off x="4424791" y="3810000"/>
            <a:ext cx="243740" cy="24374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18288" rtlCol="0" anchor="ctr"/>
          <a:lstStyle/>
          <a:p>
            <a:pPr algn="ctr"/>
            <a:endParaRPr lang="sl-SI" sz="1400" dirty="0">
              <a:solidFill>
                <a:prstClr val="white"/>
              </a:solidFill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4737037" y="3850382"/>
            <a:ext cx="162976" cy="162976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18288"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–</a:t>
            </a:r>
            <a:endParaRPr lang="sl-SI" sz="1200" dirty="0">
              <a:solidFill>
                <a:prstClr val="black"/>
              </a:solidFill>
            </a:endParaRPr>
          </a:p>
        </p:txBody>
      </p:sp>
      <p:sp>
        <p:nvSpPr>
          <p:cNvPr id="29" name="Explosion 1 28"/>
          <p:cNvSpPr/>
          <p:nvPr/>
        </p:nvSpPr>
        <p:spPr>
          <a:xfrm rot="10800000">
            <a:off x="4506508" y="2034540"/>
            <a:ext cx="371332" cy="371332"/>
          </a:xfrm>
          <a:prstGeom prst="irregularSeal1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0638" y="6502569"/>
            <a:ext cx="2689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white"/>
                </a:solidFill>
              </a:rPr>
              <a:t>Slide design by Matjaz Panjan.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9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7 L -0.00209 -0.01875 L -0.00938 -0.03611 L -0.00469 -0.05833 L 0.00312 -0.07708 L 0.00416 -0.09444 L -0.00417 -0.10625 L -0.01875 -0.12222 L -0.02136 -0.13611 L -0.01667 -0.15347 L -0.00209 -0.175 L 0.00104 -0.18263 L -0.00365 -0.1875 L -0.02813 -0.20138 L -0.0349 -0.20833 L -0.03646 -0.22222 L -0.03334 -0.23958 L -0.02292 -0.25416 L -0.01042 -0.26666 L -0.01094 -0.2625 L -0.02865 -0.26111 L -0.04636 -0.27083 L -0.05469 -0.2875 L -0.05209 -0.3118 L -0.04063 -0.32916 L -0.02761 -0.33611 L -0.01979 -0.33055 L -0.02084 -0.3243 L -0.02761 -0.31319 L -0.04115 -0.30763 L -0.05365 -0.31111 L -0.06563 -0.31944 L -0.07031 -0.33055 L -0.07292 -0.34722 L -0.06823 -0.37013 L -0.05729 -0.38263 L -0.04584 -0.38611 L -0.03594 -0.37986 L -0.03334 -0.36736 L -0.03386 -0.35555 L -0.04219 -0.33958 L -0.05625 -0.33333 L -0.06563 -0.33333 L -0.075 -0.3375 L -0.08594 -0.35 L -0.09115 -0.3743 L -0.08698 -0.39305 L -0.07604 -0.40902 L -0.06667 -0.4118 L -0.05156 -0.40416 L -0.04688 -0.38263 L -0.04792 -0.36666 L -0.05469 -0.35347 L -0.06719 -0.34375 L -0.07813 -0.34375 L -0.09375 -0.35277 L -0.10156 -0.37083 L -0.10052 -0.38958 L -0.09271 -0.40138 L -0.08281 -0.40416 L -0.07031 -0.39652 L -0.06406 -0.38055 L -0.06615 -0.3625 L -0.06979 -0.35 L -0.07552 -0.34513 L -0.08334 -0.34236 L -0.09688 -0.34375 L -0.10573 -0.35347 L -0.10781 -0.36597 L -0.10365 -0.37569 L -0.0974 -0.37777 L -0.08698 -0.37361 L -0.07969 -0.35902 L -0.07813 -0.34652 L -0.08177 -0.33611 L -0.09011 -0.3243 L -0.10677 -0.32361 L -0.11094 -0.32986 L -0.11146 -0.3368 L -0.10469 -0.34097 L -0.09375 -0.33194 L -0.09115 -0.3118 L -0.09479 -0.29861 L -0.10469 -0.29236 L -0.11042 -0.29166 L -0.10313 -0.28472 L -0.09844 -0.27013 L -0.10052 -0.26041 L -0.10625 -0.25138 L -0.11406 -0.24791 L -0.11511 -0.24375 L -0.10729 -0.23194 L -0.10417 -0.22013 L -0.10729 -0.20694 L -0.11198 -0.19722 " pathEditMode="relative" ptsTypes="AAAAAAAAAA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59 -0.1993 L -0.10851 -0.21597 L -0.10851 -0.22986 L -0.11476 -0.24375 L -0.10434 -0.25671 L -0.09601 -0.26875 L -0.09879 -0.28263 L -0.10573 -0.2993 L -0.09462 -0.29838 L -0.08281 -0.303 L -0.07865 -0.31504 L -0.07865 -0.32338 L -0.08281 -0.33912 L -0.08976 -0.34652 L -0.08629 -0.33541 L -0.07518 -0.33171 L -0.06059 -0.33449 L -0.05504 -0.3456 L -0.05295 -0.35949 L -0.05504 -0.3706 L -0.05851 -0.38171 L -0.06406 -0.38541 L -0.06893 -0.37245 L -0.0592 -0.35578 L -0.0467 -0.35208 L -0.03629 -0.35208 L -0.02518 -0.36504 L -0.02101 -0.38726 L -0.02448 -0.40393 L -0.03143 -0.41226 L -0.03768 -0.40856 L -0.03906 -0.39838 L -0.03768 -0.38263 L -0.02934 -0.36412 L -0.01962 -0.35671 L -0.00712 -0.35578 L 0.00816 -0.36504 L 0.0151 -0.38819 L 0.0158 -0.40671 L 0.01163 -0.41782 L 0.00816 -0.42245 L -0.00087 -0.41504 L -0.00434 -0.39282 L -0.00295 -0.3743 L 0.00191 -0.36134 L 0.01163 -0.35023 L 0.02552 -0.34745 L 0.0408 -0.35486 L 0.04982 -0.3706 L 0.05469 -0.38541 L 0.0526 -0.3993 L 0.04774 -0.39838 L 0.0401 -0.38263 L 0.03871 -0.36875 L 0.03871 -0.34652 L 0.04705 -0.33078 L 0.05885 -0.32708 L 0.07691 -0.33263 L 0.0901 -0.34652 L 0.09427 -0.35578 L 0.08455 -0.34282 L 0.0783 -0.31689 L 0.08107 -0.29467 L 0.09288 -0.28726 L 0.11441 -0.28819 L 0.12621 -0.29467 L 0.12552 -0.28356 L 0.11788 -0.26597 L 0.1151 -0.2493 L 0.11649 -0.23634 L 0.12621 -0.22893 L 0.13871 -0.22615 L 0.14913 -0.22245 L 0.15399 -0.21875 L 0.15607 -0.20949 L 0.14982 -0.19652 L 0.14427 -0.17615 L 0.14357 -0.16504 L 0.15607 -0.15115 L 0.16441 -0.14282 L 0.17066 -0.13263 L 0.16927 -0.12152 L 0.16232 -0.09745 L 0.15885 -0.08541 L 0.1658 -0.06967 L 0.16996 -0.06041 " pathEditMode="relative" rAng="0" ptsTypes="AAAAAAAAAAAAAAAAAAAAAAAAAAAAAAAAAAAAAAAAAAAAAAAAAAAAAAAAAAAAAAAAAAAAAAAAAAAAAAAAAAAAAA">
                                      <p:cBhvr>
                                        <p:cTn id="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"/>
                            </p:stCondLst>
                            <p:childTnLst>
                              <p:par>
                                <p:cTn id="18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84 0.01619 L -0.20191 -0.3125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-164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4.07407E-6 L 0.00885 -0.0176 L 0.01233 -0.02963 L -0.01771 -0.04144 L -0.02344 -0.05649 L -0.01163 -0.07269 L -0.00104 -0.08612 L 0.00052 -0.09792 L -0.01094 -0.10625 L -0.02604 -0.10973 L -0.04375 -0.11806 L -0.04375 -0.1257 L -0.03177 -0.14167 L -0.01979 -0.15973 L -0.01354 -0.17014 L -0.01823 -0.16737 L -0.02917 -0.16598 L -0.03802 -0.16806 L -0.04792 -0.17362 L -0.05104 -0.1882 L -0.04583 -0.21181 L -0.03646 -0.2257 L -0.02292 -0.22848 L -0.01927 -0.21945 L -0.02292 -0.20903 L -0.0349 -0.20278 L -0.04583 -0.20209 L -0.06146 -0.20417 L -0.0651 -0.21459 L -0.07031 -0.2382 L -0.06354 -0.25764 L -0.05417 -0.26598 L -0.04271 -0.26737 L -0.0401 -0.25348 L -0.04792 -0.24584 L -0.06875 -0.23542 L -0.08125 -0.23195 L -0.09167 -0.23334 L -0.08594 -0.2625 L -0.07344 -0.27223 L -0.06667 -0.27362 " pathEditMode="relative" rAng="0" ptsTypes="AAAAAAAAAAAAAAAAAAAAAAAAAAAAAAAAAAAAAAAAA">
                                      <p:cBhvr>
                                        <p:cTn id="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6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29" grpId="2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HIPIMS Coatings Technology </a:t>
            </a:r>
            <a:r>
              <a:rPr lang="en-US" smtClean="0"/>
              <a:t>for SRF Cavities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3000"/>
            <a:ext cx="4596032" cy="3063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903"/>
            <a:ext cx="4572000" cy="30235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9466" y="4237094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cs typeface="Calibri" pitchFamily="34" charset="0"/>
              </a:rPr>
              <a:t>dual cylindrical magnetron in at relatively low power sputtering mode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cs typeface="Calibri" pitchFamily="34" charset="0"/>
              </a:rPr>
              <a:t>Dominated by argon emission</a:t>
            </a:r>
            <a:endParaRPr lang="en-US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419100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cs typeface="Calibri" pitchFamily="34" charset="0"/>
              </a:rPr>
              <a:t>dual cylindrical magnetron in high power mode (above runaway threshold)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cs typeface="Calibri" pitchFamily="34" charset="0"/>
              </a:rPr>
              <a:t>Dominated by niobium emission</a:t>
            </a:r>
            <a:endParaRPr lang="en-US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033" y="5223909"/>
            <a:ext cx="8525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Relatively </a:t>
            </a:r>
            <a:r>
              <a:rPr lang="en-US" dirty="0" smtClean="0">
                <a:solidFill>
                  <a:srgbClr val="0000FF"/>
                </a:solidFill>
              </a:rPr>
              <a:t>straight forward to include </a:t>
            </a:r>
            <a:r>
              <a:rPr lang="en-US" dirty="0" err="1" smtClean="0">
                <a:solidFill>
                  <a:srgbClr val="0000FF"/>
                </a:solidFill>
              </a:rPr>
              <a:t>NbN</a:t>
            </a:r>
            <a:r>
              <a:rPr lang="en-US" dirty="0" smtClean="0">
                <a:solidFill>
                  <a:srgbClr val="0000FF"/>
                </a:solidFill>
              </a:rPr>
              <a:t> and Nb/</a:t>
            </a:r>
            <a:r>
              <a:rPr lang="en-US" dirty="0" err="1" smtClean="0">
                <a:solidFill>
                  <a:srgbClr val="0000FF"/>
                </a:solidFill>
              </a:rPr>
              <a:t>NbN</a:t>
            </a:r>
            <a:r>
              <a:rPr lang="en-US" dirty="0" smtClean="0">
                <a:solidFill>
                  <a:srgbClr val="0000FF"/>
                </a:solidFill>
              </a:rPr>
              <a:t> multilayers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One could use two different materials with two asymmetrically operating magnetrons to produce Nb</a:t>
            </a:r>
            <a:r>
              <a:rPr lang="en-US" baseline="-25000" dirty="0" smtClean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Sn, </a:t>
            </a:r>
            <a:r>
              <a:rPr lang="en-US" dirty="0" err="1" smtClean="0">
                <a:solidFill>
                  <a:srgbClr val="0000FF"/>
                </a:solidFill>
              </a:rPr>
              <a:t>NbTi</a:t>
            </a:r>
            <a:r>
              <a:rPr lang="en-US" dirty="0" smtClean="0">
                <a:solidFill>
                  <a:srgbClr val="0000FF"/>
                </a:solidFill>
              </a:rPr>
              <a:t> alloys, Mg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B, and multilayer structures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8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57347" name="Picture 3" descr="C:\Users\aanders.LBL\Papers Talks\Archive\2012 JAP Imaging Ionization Localization in HIPIMS\2011-09-23 Experiment - Nb in Ar\Stack of single frames2,_2011-09-2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014" y="923402"/>
            <a:ext cx="1122986" cy="112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8610600" cy="83819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Summary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8" name="Picture 2" descr="C:\Users\aanders.LBL\downloaded or scanned images\sputtering and HiPIMS\2012-05-22 streak stack 20 microsec sweep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238" y="923402"/>
            <a:ext cx="1709314" cy="12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igh-quality image (731K) - Opens new window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2440" y="4362898"/>
            <a:ext cx="2035796" cy="2449586"/>
          </a:xfrm>
          <a:prstGeom prst="rect">
            <a:avLst/>
          </a:prstGeom>
          <a:noFill/>
        </p:spPr>
      </p:pic>
      <p:pic>
        <p:nvPicPr>
          <p:cNvPr id="17" name="Picture 6" descr="Fig01_magnetron2010-10-13 w labl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32" y="411227"/>
            <a:ext cx="2427502" cy="200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 bwMode="auto">
          <a:xfrm>
            <a:off x="2766133" y="2627032"/>
            <a:ext cx="1722687" cy="163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482" tIns="47741" rIns="95482" bIns="47741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For Nb and other targets: self-sputtering AND gas recycling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2769311" y="921855"/>
            <a:ext cx="1536551" cy="101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482" tIns="47741" rIns="95482" bIns="47741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Magnetron Sputtering since 1970s</a:t>
            </a:r>
          </a:p>
        </p:txBody>
      </p:sp>
      <p:sp>
        <p:nvSpPr>
          <p:cNvPr id="22" name="TextBox 21"/>
          <p:cNvSpPr txBox="1"/>
          <p:nvPr/>
        </p:nvSpPr>
        <p:spPr bwMode="auto">
          <a:xfrm>
            <a:off x="2897796" y="5836054"/>
            <a:ext cx="1504040" cy="71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482" tIns="47741" rIns="95482" bIns="47741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Dual HiPIMS for SRF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4572000" y="849240"/>
            <a:ext cx="1800306" cy="132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482" tIns="47741" rIns="95482" bIns="47741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Ionization </a:t>
            </a:r>
            <a:r>
              <a:rPr lang="en-US" sz="2000" dirty="0" smtClean="0">
                <a:solidFill>
                  <a:schemeClr val="bg1"/>
                </a:solidFill>
              </a:rPr>
              <a:t>in “spokes”, transport in flares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4572000" y="2828355"/>
            <a:ext cx="1800306" cy="132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482" tIns="47741" rIns="95482" bIns="47741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Kinet</a:t>
            </a:r>
            <a:r>
              <a:rPr lang="en-US" sz="2000" dirty="0" smtClean="0">
                <a:solidFill>
                  <a:schemeClr val="bg1"/>
                </a:solidFill>
              </a:rPr>
              <a:t>ic and potential energy affects microstructure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4876800" y="5018720"/>
            <a:ext cx="1806626" cy="101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482" tIns="47741" rIns="95482" bIns="47741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Ionization in HiPIMS affect microstructure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" y="4889781"/>
            <a:ext cx="2828563" cy="18852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" y="2495579"/>
            <a:ext cx="2751414" cy="2064246"/>
          </a:xfrm>
          <a:prstGeom prst="rect">
            <a:avLst/>
          </a:prstGeom>
        </p:spPr>
      </p:pic>
      <p:pic>
        <p:nvPicPr>
          <p:cNvPr id="28" name="Picture 4" descr="SZD 2009-10-14rev-color+lables_smal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821" y="2425470"/>
            <a:ext cx="2667000" cy="182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9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6" descr="Fig01_magnetron2010-10-13 w labl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"/>
            <a:ext cx="7162800" cy="590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514600" y="6519446"/>
            <a:ext cx="403860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</a:t>
            </a:r>
            <a:r>
              <a:rPr lang="en-US" sz="1600" dirty="0">
                <a:solidFill>
                  <a:schemeClr val="bg1"/>
                </a:solidFill>
              </a:rPr>
              <a:t>. Anders, Surf. Coat. Technol. </a:t>
            </a:r>
            <a:r>
              <a:rPr lang="en-US" sz="1600" b="1" dirty="0">
                <a:solidFill>
                  <a:schemeClr val="bg1"/>
                </a:solidFill>
              </a:rPr>
              <a:t>205</a:t>
            </a:r>
            <a:r>
              <a:rPr lang="en-US" sz="1600" dirty="0">
                <a:solidFill>
                  <a:schemeClr val="bg1"/>
                </a:solidFill>
              </a:rPr>
              <a:t> (2011) S1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6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65" y="1066800"/>
            <a:ext cx="4274706" cy="394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5" name="Picture 11" descr="6-inch-vt-magnetron2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066800"/>
            <a:ext cx="3654790" cy="177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33" name="Picture 9" descr="Double cantilever magnet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6241" y="-459922"/>
            <a:ext cx="6443946" cy="777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76201"/>
            <a:ext cx="5334000" cy="838199"/>
          </a:xfrm>
        </p:spPr>
        <p:txBody>
          <a:bodyPr/>
          <a:lstStyle/>
          <a:p>
            <a:r>
              <a:rPr lang="en-US" dirty="0" smtClean="0"/>
              <a:t>Magnetrons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9BDA-6CA1-4D80-A28F-38994819CAB5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6309691"/>
            <a:ext cx="3370880" cy="54830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 smtClean="0"/>
              <a:t>examples are from  Gencoa.com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4572000" y="1052452"/>
            <a:ext cx="1582120" cy="404191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5482" tIns="47741" rIns="95482" bIns="47741" rtlCol="0">
            <a:spAutoFit/>
          </a:bodyPr>
          <a:lstStyle/>
          <a:p>
            <a:r>
              <a:rPr lang="en-US" sz="2000" dirty="0" smtClean="0">
                <a:latin typeface="+mn-lt"/>
              </a:rPr>
              <a:t>planar, round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914400" y="5954486"/>
            <a:ext cx="2724227" cy="404191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5482" tIns="47741" rIns="95482" bIns="47741" rtlCol="0">
            <a:spAutoFit/>
          </a:bodyPr>
          <a:lstStyle/>
          <a:p>
            <a:r>
              <a:rPr lang="en-US" sz="2000" dirty="0" smtClean="0">
                <a:latin typeface="+mn-lt"/>
              </a:rPr>
              <a:t>dual, planar, rectangular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6154120" y="5190414"/>
            <a:ext cx="2765136" cy="404191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5482" tIns="47741" rIns="95482" bIns="47741" rtlCol="0">
            <a:spAutoFit/>
          </a:bodyPr>
          <a:lstStyle/>
          <a:p>
            <a:r>
              <a:rPr lang="en-US" sz="2000" dirty="0" smtClean="0">
                <a:latin typeface="+mn-lt"/>
              </a:rPr>
              <a:t>dual, cylindrical, rotating</a:t>
            </a:r>
          </a:p>
        </p:txBody>
      </p:sp>
    </p:spTree>
    <p:extLst>
      <p:ext uri="{BB962C8B-B14F-4D97-AF65-F5344CB8AC3E}">
        <p14:creationId xmlns:p14="http://schemas.microsoft.com/office/powerpoint/2010/main" val="181289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9144000" cy="857250"/>
          </a:xfrm>
        </p:spPr>
        <p:txBody>
          <a:bodyPr>
            <a:normAutofit/>
          </a:bodyPr>
          <a:lstStyle/>
          <a:p>
            <a:r>
              <a:rPr lang="en-US" altLang="en-US" dirty="0"/>
              <a:t>Structure Zone </a:t>
            </a:r>
            <a:r>
              <a:rPr lang="en-US" altLang="en-US" dirty="0" smtClean="0"/>
              <a:t>Diagram for </a:t>
            </a:r>
            <a:r>
              <a:rPr lang="en-US" altLang="en-US" dirty="0"/>
              <a:t>Sputtered Films</a:t>
            </a:r>
          </a:p>
        </p:txBody>
      </p:sp>
      <p:pic>
        <p:nvPicPr>
          <p:cNvPr id="532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73406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484" name="Text Box 4"/>
          <p:cNvSpPr txBox="1">
            <a:spLocks noChangeArrowheads="1"/>
          </p:cNvSpPr>
          <p:nvPr/>
        </p:nvSpPr>
        <p:spPr bwMode="auto">
          <a:xfrm>
            <a:off x="32656" y="1066800"/>
            <a:ext cx="4082143" cy="33855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600" dirty="0">
                <a:solidFill>
                  <a:prstClr val="black"/>
                </a:solidFill>
              </a:rPr>
              <a:t>Thornton, J</a:t>
            </a:r>
            <a:r>
              <a:rPr lang="en-US" altLang="en-US" sz="1600" dirty="0" smtClean="0">
                <a:solidFill>
                  <a:prstClr val="black"/>
                </a:solidFill>
              </a:rPr>
              <a:t>. Vac</a:t>
            </a:r>
            <a:r>
              <a:rPr lang="en-US" altLang="en-US" sz="1600" dirty="0">
                <a:solidFill>
                  <a:prstClr val="black"/>
                </a:solidFill>
              </a:rPr>
              <a:t>. Sci. Technol. </a:t>
            </a:r>
            <a:r>
              <a:rPr lang="en-US" altLang="en-US" sz="1600" b="1" dirty="0">
                <a:solidFill>
                  <a:prstClr val="black"/>
                </a:solidFill>
              </a:rPr>
              <a:t>11</a:t>
            </a:r>
            <a:r>
              <a:rPr lang="en-US" altLang="en-US" sz="1600" dirty="0">
                <a:solidFill>
                  <a:prstClr val="black"/>
                </a:solidFill>
              </a:rPr>
              <a:t> (1974) 666</a:t>
            </a:r>
          </a:p>
        </p:txBody>
      </p:sp>
    </p:spTree>
    <p:extLst>
      <p:ext uri="{BB962C8B-B14F-4D97-AF65-F5344CB8AC3E}">
        <p14:creationId xmlns:p14="http://schemas.microsoft.com/office/powerpoint/2010/main" val="32630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87402" cy="762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A Generalized </a:t>
            </a:r>
            <a:r>
              <a:rPr lang="en-US" sz="2800" dirty="0"/>
              <a:t>Structure Zone Diagram including the Effects of Plasma Assistance </a:t>
            </a:r>
            <a:r>
              <a:rPr lang="en-US" sz="2800" dirty="0" smtClean="0"/>
              <a:t>to Film Growth</a:t>
            </a:r>
            <a:endParaRPr lang="en-US" sz="2800" dirty="0"/>
          </a:p>
        </p:txBody>
      </p:sp>
      <p:sp>
        <p:nvSpPr>
          <p:cNvPr id="197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78372" name="Picture 4" descr="SZD 2009-10-14rev-color+lables_sm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87450"/>
            <a:ext cx="7848600" cy="536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8373" name="Text Box 5"/>
          <p:cNvSpPr txBox="1">
            <a:spLocks noChangeArrowheads="1"/>
          </p:cNvSpPr>
          <p:nvPr/>
        </p:nvSpPr>
        <p:spPr bwMode="auto">
          <a:xfrm>
            <a:off x="2362200" y="6521450"/>
            <a:ext cx="4343400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A. Anders, Thin Solid Films </a:t>
            </a:r>
            <a:r>
              <a:rPr lang="en-US" sz="1600" b="1" dirty="0">
                <a:latin typeface="Calibri" pitchFamily="34" charset="0"/>
              </a:rPr>
              <a:t>518</a:t>
            </a:r>
            <a:r>
              <a:rPr lang="en-US" sz="1600" dirty="0">
                <a:latin typeface="Calibri" pitchFamily="34" charset="0"/>
              </a:rPr>
              <a:t> (2010) 4087</a:t>
            </a:r>
          </a:p>
        </p:txBody>
      </p:sp>
      <p:sp>
        <p:nvSpPr>
          <p:cNvPr id="1978374" name="Text Box 6"/>
          <p:cNvSpPr txBox="1">
            <a:spLocks noChangeArrowheads="1"/>
          </p:cNvSpPr>
          <p:nvPr/>
        </p:nvSpPr>
        <p:spPr bwMode="auto">
          <a:xfrm>
            <a:off x="0" y="1035050"/>
            <a:ext cx="3438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derived from Thornton’s diagram, 1974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05600" y="5864423"/>
            <a:ext cx="2413418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= normalized kinetic energy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905000"/>
            <a:ext cx="2360711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= normalized film thickness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68678" y="911422"/>
            <a:ext cx="3871124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= normalized temperature and potential energy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52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dre 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95482" tIns="47741" rIns="95482" bIns="47741">
        <a:spAutoFit/>
      </a:bodyPr>
      <a:lstStyle>
        <a:defPPr>
          <a:defRPr sz="1600" dirty="0" smtClean="0">
            <a:latin typeface="+mn-lt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ndre 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Andre 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95482" tIns="47741" rIns="95482" bIns="47741">
        <a:spAutoFit/>
      </a:bodyPr>
      <a:lstStyle>
        <a:defPPr>
          <a:defRPr sz="1600" dirty="0" smtClean="0">
            <a:latin typeface="+mn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3_Andre 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95482" tIns="47741" rIns="95482" bIns="47741">
        <a:spAutoFit/>
      </a:bodyPr>
      <a:lstStyle>
        <a:defPPr>
          <a:defRPr sz="1600" dirty="0" smtClean="0">
            <a:latin typeface="+mn-lt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4_Andre 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Andre 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17842</TotalTime>
  <Words>2454</Words>
  <Application>Microsoft Office PowerPoint</Application>
  <PresentationFormat>On-screen Show (4:3)</PresentationFormat>
  <Paragraphs>391</Paragraphs>
  <Slides>51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73" baseType="lpstr">
      <vt:lpstr>Arial Unicode MS</vt:lpstr>
      <vt:lpstr>宋体</vt:lpstr>
      <vt:lpstr>宋体</vt:lpstr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Wingdings</vt:lpstr>
      <vt:lpstr>Zapf Dingbats</vt:lpstr>
      <vt:lpstr>Andre default Theme</vt:lpstr>
      <vt:lpstr>1_Office Theme</vt:lpstr>
      <vt:lpstr>1_Andre default Theme</vt:lpstr>
      <vt:lpstr>Office 主题</vt:lpstr>
      <vt:lpstr>2_Andre default Theme</vt:lpstr>
      <vt:lpstr>3_Andre default Theme</vt:lpstr>
      <vt:lpstr>4_Andre default Theme</vt:lpstr>
      <vt:lpstr>5_Andre default Theme</vt:lpstr>
      <vt:lpstr>Equation</vt:lpstr>
      <vt:lpstr>Graph</vt:lpstr>
      <vt:lpstr>PowerPoint Presentation</vt:lpstr>
      <vt:lpstr>The Sputtering Process</vt:lpstr>
      <vt:lpstr>Sputtering Yield</vt:lpstr>
      <vt:lpstr>Energy of Sputtered Atoms:  Thompson Distribution:  log scale</vt:lpstr>
      <vt:lpstr>PowerPoint Presentation</vt:lpstr>
      <vt:lpstr>PowerPoint Presentation</vt:lpstr>
      <vt:lpstr>Magnetrons</vt:lpstr>
      <vt:lpstr>Structure Zone Diagram for Sputtered Films</vt:lpstr>
      <vt:lpstr>A Generalized Structure Zone Diagram including the Effects of Plasma Assistance to Film Growth</vt:lpstr>
      <vt:lpstr>Unbalanced Magnetron:  A first step to using the plasma of the magnetron to assist film growth </vt:lpstr>
      <vt:lpstr>PowerPoint Presentation</vt:lpstr>
      <vt:lpstr>1977: Early Report on Self-Sputtering</vt:lpstr>
      <vt:lpstr>Turning the Magnetron into a Plasma Source</vt:lpstr>
      <vt:lpstr>HiPIMS: ionization  of the sputtered atoms</vt:lpstr>
      <vt:lpstr>PowerPoint Presentation</vt:lpstr>
      <vt:lpstr>Runaway of Self-Sputtering</vt:lpstr>
      <vt:lpstr>PowerPoint Presentation</vt:lpstr>
      <vt:lpstr>Electric Field in Magnetic Presheath  Leads to High Return Probability</vt:lpstr>
      <vt:lpstr>Self-Sputter Yields</vt:lpstr>
      <vt:lpstr>Runaway can be observed for all target materials</vt:lpstr>
      <vt:lpstr>Generalized Flux Model for HiPIMS</vt:lpstr>
      <vt:lpstr>Evidence for Gas-Recycling Model  for low yield targets like carbon</vt:lpstr>
      <vt:lpstr>HIPIMS of Niobium: Self-Sputtering AND Gas Recycling</vt:lpstr>
      <vt:lpstr>Localization of Ionization and Self-Organization</vt:lpstr>
      <vt:lpstr>Self-organization and Turbulence</vt:lpstr>
      <vt:lpstr>Side-on view frame image</vt:lpstr>
      <vt:lpstr>Frame and Streak Camera Combination</vt:lpstr>
      <vt:lpstr>PowerPoint Presentation</vt:lpstr>
      <vt:lpstr>Example of Streak Image, 20 ms sweep time</vt:lpstr>
      <vt:lpstr>High Resolution Streak Image</vt:lpstr>
      <vt:lpstr>Spectroscopic Imaging:  End-on view through Spectral Filter.    Evidence for Concentration of Ionization.</vt:lpstr>
      <vt:lpstr>PowerPoint Presentation</vt:lpstr>
      <vt:lpstr>Measurements of Ion Energy Distributions</vt:lpstr>
      <vt:lpstr>PowerPoint Presentation</vt:lpstr>
      <vt:lpstr>Examples of Ion Energy Distribution Measurements</vt:lpstr>
      <vt:lpstr>Energizing Electrons in the Sheath Versus in Presheath</vt:lpstr>
      <vt:lpstr>Localized Energizing of Drifting Electrons</vt:lpstr>
      <vt:lpstr>PowerPoint Presentation</vt:lpstr>
      <vt:lpstr>Also in dcMS: Ionization Zones are Regions of Elevated Potential  Ions gain extra energy</vt:lpstr>
      <vt:lpstr>PowerPoint Presentation</vt:lpstr>
      <vt:lpstr>Transitions from DC to HiPIMS</vt:lpstr>
      <vt:lpstr>Multi-Probe Experiment to Measure Instabilities</vt:lpstr>
      <vt:lpstr>Detection of Breathing Mode</vt:lpstr>
      <vt:lpstr>PowerPoint Presentation</vt:lpstr>
      <vt:lpstr>Transition Region between HiPIMS and dc</vt:lpstr>
      <vt:lpstr>Custom Movable, Cylindrical Magnetrons  for SRF 1.3 GHz Cavities</vt:lpstr>
      <vt:lpstr>PowerPoint Presentation</vt:lpstr>
      <vt:lpstr>PowerPoint Presentation</vt:lpstr>
      <vt:lpstr>CrN Glancing Angle Deposition</vt:lpstr>
      <vt:lpstr>HIPIMS Coatings Technology for SRF Cavities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 Anders</dc:creator>
  <cp:lastModifiedBy>Andre Anders</cp:lastModifiedBy>
  <cp:revision>598</cp:revision>
  <cp:lastPrinted>2011-03-29T18:06:48Z</cp:lastPrinted>
  <dcterms:created xsi:type="dcterms:W3CDTF">2011-03-12T22:17:30Z</dcterms:created>
  <dcterms:modified xsi:type="dcterms:W3CDTF">2016-07-26T19:37:58Z</dcterms:modified>
</cp:coreProperties>
</file>