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7"/>
  </p:notesMasterIdLst>
  <p:sldIdLst>
    <p:sldId id="425" r:id="rId6"/>
    <p:sldId id="446" r:id="rId7"/>
    <p:sldId id="529" r:id="rId8"/>
    <p:sldId id="524" r:id="rId9"/>
    <p:sldId id="525" r:id="rId10"/>
    <p:sldId id="520" r:id="rId11"/>
    <p:sldId id="530" r:id="rId12"/>
    <p:sldId id="532" r:id="rId13"/>
    <p:sldId id="533" r:id="rId14"/>
    <p:sldId id="535" r:id="rId15"/>
    <p:sldId id="537" r:id="rId16"/>
    <p:sldId id="526" r:id="rId17"/>
    <p:sldId id="527" r:id="rId18"/>
    <p:sldId id="536" r:id="rId19"/>
    <p:sldId id="538" r:id="rId20"/>
    <p:sldId id="521" r:id="rId21"/>
    <p:sldId id="528" r:id="rId22"/>
    <p:sldId id="534" r:id="rId23"/>
    <p:sldId id="522" r:id="rId24"/>
    <p:sldId id="539" r:id="rId25"/>
    <p:sldId id="451" r:id="rId26"/>
  </p:sldIdLst>
  <p:sldSz cx="9144000" cy="6858000" type="screen4x3"/>
  <p:notesSz cx="6645275" cy="9809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D09E00"/>
    <a:srgbClr val="663300"/>
    <a:srgbClr val="FFFF66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8107" autoAdjust="0"/>
  </p:normalViewPr>
  <p:slideViewPr>
    <p:cSldViewPr>
      <p:cViewPr varScale="1">
        <p:scale>
          <a:sx n="115" d="100"/>
          <a:sy n="115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0343" cy="49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932" y="0"/>
            <a:ext cx="2880343" cy="49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35013"/>
            <a:ext cx="4902200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6140" y="4659902"/>
            <a:ext cx="4872995" cy="44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235"/>
            <a:ext cx="2880343" cy="4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932" y="9318235"/>
            <a:ext cx="2880343" cy="4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0" tIns="44975" rIns="89950" bIns="4497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49F539EC-7286-4715-BB2D-AB152F6AB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7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539EC-7286-4715-BB2D-AB152F6AB50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7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Goudket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36" y="6381329"/>
            <a:ext cx="482453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Int. Workshop on Thin Films and New Ideas</a:t>
            </a:r>
            <a:r>
              <a:rPr lang="en-US" baseline="0" dirty="0" smtClean="0"/>
              <a:t> for SRF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27-29 July 2016, Newport</a:t>
            </a:r>
            <a:r>
              <a:rPr lang="en-US" baseline="0" dirty="0" smtClean="0"/>
              <a:t> News, VA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0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Goudket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732" y="6381328"/>
            <a:ext cx="4824536" cy="4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Int. Workshop on Thin Films and New Ideas</a:t>
            </a:r>
            <a:r>
              <a:rPr lang="en-US" baseline="0" dirty="0" smtClean="0"/>
              <a:t> for SRF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27-29 July 2016, Newport</a:t>
            </a:r>
            <a:r>
              <a:rPr lang="en-US" baseline="0" dirty="0" smtClean="0"/>
              <a:t> News, VA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4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80608"/>
          </a:xfr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2152650" indent="-271463"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Goudket</a:t>
            </a:r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2159732" y="6337898"/>
            <a:ext cx="4824536" cy="5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Int. Workshop on Thin Films and New Ideas</a:t>
            </a:r>
            <a:r>
              <a:rPr lang="en-US" baseline="0" dirty="0" smtClean="0"/>
              <a:t> for SRF</a:t>
            </a:r>
            <a:r>
              <a:rPr lang="en-US" dirty="0" smtClean="0"/>
              <a:t>, </a:t>
            </a:r>
          </a:p>
          <a:p>
            <a:pPr>
              <a:defRPr/>
            </a:pPr>
            <a:r>
              <a:rPr lang="en-US" dirty="0" smtClean="0"/>
              <a:t>27-29 July 2016, Newport</a:t>
            </a:r>
            <a:r>
              <a:rPr lang="en-US" baseline="0" dirty="0" smtClean="0"/>
              <a:t> News, VA</a:t>
            </a:r>
            <a:r>
              <a:rPr lang="en-US" dirty="0" smtClean="0"/>
              <a:t>, USA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6064"/>
          </a:xfrm>
        </p:spPr>
        <p:txBody>
          <a:bodyPr anchor="b"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8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P. </a:t>
            </a:r>
            <a:r>
              <a:rPr lang="en-US" dirty="0" err="1" smtClean="0"/>
              <a:t>Goudket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732" y="6534448"/>
            <a:ext cx="4824536" cy="30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79EF89-1816-48F1-856B-113D2679B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60" r:id="rId2"/>
    <p:sldLayoutId id="214748445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66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2.jp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225" y="1484784"/>
            <a:ext cx="8712968" cy="1440160"/>
          </a:xfrm>
        </p:spPr>
        <p:txBody>
          <a:bodyPr/>
          <a:lstStyle/>
          <a:p>
            <a:pPr eaLnBrk="1" hangingPunct="1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of the Commissioning of the Choked Resonator Cavity for SRF Thin Film Measurements </a:t>
            </a: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933056"/>
            <a:ext cx="6984776" cy="252028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Philippe </a:t>
            </a:r>
            <a:r>
              <a:rPr lang="en-GB" sz="2400" b="1" dirty="0" err="1" smtClean="0">
                <a:solidFill>
                  <a:srgbClr val="0070C0"/>
                </a:solidFill>
              </a:rPr>
              <a:t>Goudket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GB" sz="2000" b="1" i="1" dirty="0" smtClean="0">
                <a:solidFill>
                  <a:srgbClr val="0070C0"/>
                </a:solidFill>
              </a:rPr>
              <a:t>on behalf of the collaboration team</a:t>
            </a:r>
          </a:p>
          <a:p>
            <a:pPr eaLnBrk="1" hangingPunct="1">
              <a:defRPr/>
            </a:pPr>
            <a:endParaRPr lang="en-GB" sz="2000" i="1" dirty="0" smtClean="0">
              <a:solidFill>
                <a:srgbClr val="2E8109"/>
              </a:solidFill>
            </a:endParaRPr>
          </a:p>
          <a:p>
            <a:pPr eaLnBrk="1" hangingPunct="1">
              <a:defRPr/>
            </a:pPr>
            <a:r>
              <a:rPr lang="en-GB" i="1" dirty="0" err="1" smtClean="0">
                <a:solidFill>
                  <a:srgbClr val="2E8109"/>
                </a:solidFill>
              </a:rPr>
              <a:t>ASTeC</a:t>
            </a:r>
            <a:r>
              <a:rPr lang="en-GB" i="1" dirty="0" smtClean="0">
                <a:solidFill>
                  <a:srgbClr val="2E8109"/>
                </a:solidFill>
              </a:rPr>
              <a:t> </a:t>
            </a:r>
            <a:r>
              <a:rPr lang="en-GB" i="1" dirty="0" smtClean="0">
                <a:solidFill>
                  <a:srgbClr val="2E8109"/>
                </a:solidFill>
              </a:rPr>
              <a:t>RF Group</a:t>
            </a:r>
            <a:r>
              <a:rPr lang="en-GB" i="1" dirty="0">
                <a:solidFill>
                  <a:srgbClr val="2E8109"/>
                </a:solidFill>
              </a:rPr>
              <a:t>, </a:t>
            </a:r>
          </a:p>
          <a:p>
            <a:pPr eaLnBrk="1" hangingPunct="1">
              <a:defRPr/>
            </a:pPr>
            <a:r>
              <a:rPr lang="en-GB" i="1" dirty="0">
                <a:solidFill>
                  <a:srgbClr val="2E8109"/>
                </a:solidFill>
              </a:rPr>
              <a:t>STFC Daresbury Laboratory, UK</a:t>
            </a:r>
          </a:p>
          <a:p>
            <a:pPr eaLnBrk="1" hangingPunct="1">
              <a:defRPr/>
            </a:pPr>
            <a:endParaRPr lang="en-GB" sz="2400" i="1" dirty="0" smtClean="0">
              <a:solidFill>
                <a:srgbClr val="2E8109"/>
              </a:solidFill>
            </a:endParaRPr>
          </a:p>
          <a:p>
            <a:pPr eaLnBrk="1" hangingPunct="1">
              <a:defRPr/>
            </a:pPr>
            <a:endParaRPr lang="en-GB" i="1" dirty="0" smtClean="0">
              <a:solidFill>
                <a:srgbClr val="2E810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1468103" cy="6904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40" y="6238875"/>
            <a:ext cx="1400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I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91" y="6092650"/>
            <a:ext cx="1110555" cy="6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3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5445224"/>
            <a:ext cx="8640960" cy="9201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s</a:t>
            </a:r>
            <a:r>
              <a:rPr lang="en-GB" dirty="0" smtClean="0"/>
              <a:t> and p</a:t>
            </a:r>
            <a:r>
              <a:rPr lang="en-GB" baseline="-25000" dirty="0" smtClean="0"/>
              <a:t>c</a:t>
            </a:r>
            <a:r>
              <a:rPr lang="en-GB" dirty="0" smtClean="0"/>
              <a:t> determined by simulation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method (RF)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67544" y="1412776"/>
                <a:ext cx="6207340" cy="804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/>
                        </m:ctrlPr>
                      </m:sSubPr>
                      <m:e>
                        <m:r>
                          <a:rPr lang="en-US" i="1"/>
                          <m:t>𝑄</m:t>
                        </m:r>
                      </m:e>
                      <m:sub>
                        <m:r>
                          <a:rPr lang="en-US" i="1"/>
                          <m:t>0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GB" i="1"/>
                        </m:ctrlPr>
                      </m:fPr>
                      <m:num>
                        <m:sSub>
                          <m:sSubPr>
                            <m:ctrlPr>
                              <a:rPr lang="en-GB" i="1"/>
                            </m:ctrlPr>
                          </m:sSubPr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/>
                            </m:ctrlPr>
                          </m:sSubPr>
                          <m:e>
                            <m:r>
                              <a:rPr lang="en-US" i="1"/>
                              <m:t>𝜇</m:t>
                            </m:r>
                          </m:e>
                          <m:sub>
                            <m:r>
                              <a:rPr lang="en-US" i="1"/>
                              <m:t>0</m:t>
                            </m:r>
                          </m:sub>
                        </m:sSub>
                        <m:nary>
                          <m:naryPr>
                            <m:chr m:val="∭"/>
                            <m:limLoc m:val="subSup"/>
                            <m:ctrlPr>
                              <a:rPr lang="en-GB" i="1"/>
                            </m:ctrlPr>
                          </m:naryPr>
                          <m:sub>
                            <m:r>
                              <a:rPr lang="en-US" i="1"/>
                              <m:t>𝑉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i="1"/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/>
                                    </m:ctrlPr>
                                  </m:dPr>
                                  <m:e>
                                    <m:r>
                                      <a:rPr lang="en-US" b="1" i="1"/>
                                      <m:t>𝑯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.</m:t>
                            </m:r>
                            <m:r>
                              <a:rPr lang="en-US" i="1"/>
                              <m:t>𝑑𝑉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∬"/>
                            <m:limLoc m:val="subSup"/>
                            <m:ctrlPr>
                              <a:rPr lang="en-GB" i="1"/>
                            </m:ctrlPr>
                          </m:naryPr>
                          <m:sub>
                            <m:r>
                              <a:rPr lang="en-US" i="1"/>
                              <m:t>𝑆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i="1"/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/>
                                    </m:ctrlPr>
                                  </m:dPr>
                                  <m:e>
                                    <m:r>
                                      <a:rPr lang="en-US" b="1" i="1"/>
                                      <m:t>𝑯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.</m:t>
                            </m:r>
                            <m:r>
                              <a:rPr lang="en-US" i="1"/>
                              <m:t>𝑑𝑆</m:t>
                            </m:r>
                          </m:e>
                        </m:nary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GB" i="1"/>
                        </m:ctrlPr>
                      </m:fPr>
                      <m:num>
                        <m:r>
                          <a:rPr lang="en-US" i="1"/>
                          <m:t>𝐺</m:t>
                        </m:r>
                      </m:num>
                      <m:den>
                        <m:sSub>
                          <m:sSubPr>
                            <m:ctrlPr>
                              <a:rPr lang="en-GB" i="1"/>
                            </m:ctrlPr>
                          </m:sSubPr>
                          <m:e>
                            <m:r>
                              <a:rPr lang="en-US" i="1"/>
                              <m:t>𝑅</m:t>
                            </m:r>
                          </m:e>
                          <m:sub>
                            <m:r>
                              <a:rPr lang="en-US" i="1"/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𝐺</m:t>
                        </m:r>
                      </m:num>
                      <m:den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𝑠𝑎𝑚𝑝𝑙𝑒</m:t>
                            </m:r>
                          </m:sup>
                        </m:sSub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𝑐𝑎𝑣𝑖𝑡𝑦</m:t>
                            </m:r>
                          </m:sup>
                        </m:sSub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6207340" cy="804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ja-JP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67544" y="2564904"/>
                <a:ext cx="3032689" cy="1043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47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94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242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989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7372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4846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2320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9795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subSup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𝑠𝑎𝑚𝑝𝑙𝑒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∬"/>
                              <m:limLoc m:val="subSup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3032689" cy="1043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00450" y="4077072"/>
                <a:ext cx="4559582" cy="11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47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94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242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989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7372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4846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2320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9795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𝑠𝑎𝑚𝑝𝑙𝑒</m:t>
                          </m:r>
                        </m:sup>
                      </m:sSubSup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𝐺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𝑐𝑎𝑣𝑖𝑡𝑦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0" y="4077072"/>
                <a:ext cx="4559582" cy="11423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995936" y="2564904"/>
                <a:ext cx="4188775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47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94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242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989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7372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4846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2320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9795" algn="l" defTabSz="914949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subSup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𝑐𝑎𝑣𝑖𝑡𝑦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∬"/>
                              <m:limLoc m:val="subSup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den>
                      </m:f>
                      <m:r>
                        <a:rPr lang="en-GB" i="1"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64904"/>
                <a:ext cx="4188775" cy="104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7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0" y="5157192"/>
            <a:ext cx="5040560" cy="93610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More accurate method</a:t>
            </a:r>
          </a:p>
          <a:p>
            <a:pPr marL="0" indent="0">
              <a:buNone/>
            </a:pPr>
            <a:r>
              <a:rPr lang="en-GB" sz="2400" dirty="0" smtClean="0"/>
              <a:t>- Can reach sub </a:t>
            </a:r>
            <a:r>
              <a:rPr lang="en-GB" sz="2400" dirty="0" err="1" smtClean="0"/>
              <a:t>n</a:t>
            </a:r>
            <a:r>
              <a:rPr lang="en-GB" sz="2400" dirty="0" err="1" smtClean="0">
                <a:latin typeface="Symbol" panose="05050102010706020507" pitchFamily="18" charset="2"/>
              </a:rPr>
              <a:t>W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resolution</a:t>
            </a:r>
            <a:endParaRPr lang="en-GB" sz="2400" dirty="0">
              <a:latin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method (Calorimetry)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ja-JP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4" y="1432173"/>
            <a:ext cx="6277499" cy="344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580112" y="4489186"/>
            <a:ext cx="2407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i="1" dirty="0" smtClean="0">
                <a:sym typeface="Symbol" pitchFamily="18" charset="2"/>
              </a:rPr>
              <a:t>Courtesy B.P. Xiao</a:t>
            </a:r>
            <a:endParaRPr lang="en-GB" sz="2000" i="1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 bwMode="auto">
              <a:xfrm>
                <a:off x="353471" y="5157192"/>
                <a:ext cx="3012042" cy="874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sym typeface="Symbol" pitchFamily="18" charset="2"/>
                            </a:rPr>
                            <m:t>𝑆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𝐷𝐶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𝐷𝐶</m:t>
                                  </m:r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∬"/>
                              <m:ctrlPr>
                                <a:rPr lang="en-GB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𝑎𝑚𝑝𝑙𝑒</m:t>
                              </m:r>
                            </m:sub>
                            <m:sup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 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00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000" i="1" smtClean="0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GB" sz="20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en-GB" sz="20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71" y="5157192"/>
                <a:ext cx="3012042" cy="8747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 bwMode="auto">
          <a:xfrm>
            <a:off x="3962400" y="1838687"/>
            <a:ext cx="716280" cy="249193"/>
          </a:xfrm>
          <a:custGeom>
            <a:avLst/>
            <a:gdLst>
              <a:gd name="connsiteX0" fmla="*/ 0 w 716280"/>
              <a:gd name="connsiteY0" fmla="*/ 233953 h 249193"/>
              <a:gd name="connsiteX1" fmla="*/ 152400 w 716280"/>
              <a:gd name="connsiteY1" fmla="*/ 28213 h 249193"/>
              <a:gd name="connsiteX2" fmla="*/ 396240 w 716280"/>
              <a:gd name="connsiteY2" fmla="*/ 20593 h 249193"/>
              <a:gd name="connsiteX3" fmla="*/ 525780 w 716280"/>
              <a:gd name="connsiteY3" fmla="*/ 203473 h 249193"/>
              <a:gd name="connsiteX4" fmla="*/ 716280 w 716280"/>
              <a:gd name="connsiteY4" fmla="*/ 249193 h 24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280" h="249193">
                <a:moveTo>
                  <a:pt x="0" y="233953"/>
                </a:moveTo>
                <a:cubicBezTo>
                  <a:pt x="43180" y="148863"/>
                  <a:pt x="86360" y="63773"/>
                  <a:pt x="152400" y="28213"/>
                </a:cubicBezTo>
                <a:cubicBezTo>
                  <a:pt x="218440" y="-7347"/>
                  <a:pt x="334010" y="-8617"/>
                  <a:pt x="396240" y="20593"/>
                </a:cubicBezTo>
                <a:cubicBezTo>
                  <a:pt x="458470" y="49803"/>
                  <a:pt x="472440" y="165373"/>
                  <a:pt x="525780" y="203473"/>
                </a:cubicBezTo>
                <a:cubicBezTo>
                  <a:pt x="579120" y="241573"/>
                  <a:pt x="647700" y="245383"/>
                  <a:pt x="716280" y="24919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51920" y="2009003"/>
            <a:ext cx="788660" cy="5080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253870" y="2232559"/>
            <a:ext cx="1349102" cy="3738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851920" y="3190880"/>
            <a:ext cx="398140" cy="9396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246250" y="1772817"/>
            <a:ext cx="7620" cy="23577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253870" y="2606432"/>
            <a:ext cx="0" cy="6168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62400" y="1841397"/>
            <a:ext cx="0" cy="2289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 bwMode="auto">
          <a:xfrm>
            <a:off x="35496" y="2852936"/>
            <a:ext cx="132325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600" dirty="0" smtClean="0">
                <a:sym typeface="Symbol" pitchFamily="18" charset="2"/>
              </a:rPr>
              <a:t>Sample temperature</a:t>
            </a:r>
            <a:endParaRPr lang="en-GB" sz="1600" dirty="0">
              <a:sym typeface="Symbol" pitchFamily="18" charset="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8479"/>
          <a:stretch/>
        </p:blipFill>
        <p:spPr bwMode="auto">
          <a:xfrm>
            <a:off x="5937328" y="2121880"/>
            <a:ext cx="30667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Up Arrow 29"/>
          <p:cNvSpPr/>
          <p:nvPr/>
        </p:nvSpPr>
        <p:spPr bwMode="auto">
          <a:xfrm>
            <a:off x="7308304" y="3437711"/>
            <a:ext cx="216024" cy="27932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6876256" y="3789040"/>
            <a:ext cx="1813756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600" dirty="0" smtClean="0">
                <a:sym typeface="Symbol" pitchFamily="18" charset="2"/>
              </a:rPr>
              <a:t>Thermometry</a:t>
            </a:r>
            <a:endParaRPr lang="en-GB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25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19" y="980728"/>
            <a:ext cx="6106629" cy="864096"/>
          </a:xfrm>
        </p:spPr>
        <p:txBody>
          <a:bodyPr/>
          <a:lstStyle/>
          <a:p>
            <a:r>
              <a:rPr lang="en-GB" dirty="0" smtClean="0"/>
              <a:t>LLRF Control System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20725"/>
            <a:ext cx="8642350" cy="40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19778" r="21170" b="31429"/>
          <a:stretch>
            <a:fillRect/>
          </a:stretch>
        </p:blipFill>
        <p:spPr bwMode="auto">
          <a:xfrm>
            <a:off x="6300192" y="476672"/>
            <a:ext cx="2683008" cy="27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Arrow 16"/>
          <p:cNvSpPr/>
          <p:nvPr/>
        </p:nvSpPr>
        <p:spPr bwMode="auto">
          <a:xfrm rot="19780177">
            <a:off x="5820275" y="2688860"/>
            <a:ext cx="798670" cy="57606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7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7755" y="4941168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Normalised electric field intensity measured through gap between cavity and sample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64071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50695" cy="1296144"/>
          </a:xfrm>
        </p:spPr>
        <p:txBody>
          <a:bodyPr/>
          <a:lstStyle/>
          <a:p>
            <a:r>
              <a:rPr lang="en-GB" altLang="en-US" sz="3200" dirty="0" smtClean="0"/>
              <a:t>Cavity </a:t>
            </a:r>
            <a:r>
              <a:rPr lang="en-GB" altLang="en-US" sz="3200" dirty="0" err="1" smtClean="0"/>
              <a:t>reoptimisation</a:t>
            </a:r>
            <a:r>
              <a:rPr lang="en-GB" altLang="en-US" sz="3200" dirty="0" smtClean="0"/>
              <a:t> - 3</a:t>
            </a:r>
            <a:r>
              <a:rPr lang="en-GB" altLang="en-US" sz="3200" baseline="30000" dirty="0" smtClean="0"/>
              <a:t>rd</a:t>
            </a:r>
            <a:r>
              <a:rPr lang="en-GB" altLang="en-US" sz="3200" dirty="0" smtClean="0"/>
              <a:t> choke added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7180263" cy="341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75365" y="1412776"/>
            <a:ext cx="2029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600" dirty="0" smtClean="0">
                <a:sym typeface="Symbol" pitchFamily="18" charset="2"/>
              </a:rPr>
              <a:t>Normalised E in gap</a:t>
            </a:r>
            <a:endParaRPr lang="en-GB" sz="1600" dirty="0"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668344" y="4221088"/>
            <a:ext cx="764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600" dirty="0" smtClean="0">
                <a:sym typeface="Symbol" pitchFamily="18" charset="2"/>
              </a:rPr>
              <a:t>E-field</a:t>
            </a:r>
            <a:endParaRPr lang="en-GB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66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746"/>
            <a:ext cx="8928992" cy="39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txBody>
          <a:bodyPr/>
          <a:lstStyle/>
          <a:p>
            <a:r>
              <a:rPr lang="en-GB" dirty="0" smtClean="0"/>
              <a:t>Field Distribution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4" b="22040"/>
          <a:stretch/>
        </p:blipFill>
        <p:spPr bwMode="auto">
          <a:xfrm>
            <a:off x="107504" y="3141320"/>
            <a:ext cx="8928992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79512" y="296089"/>
            <a:ext cx="912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chemeClr val="bg1"/>
                </a:solidFill>
                <a:sym typeface="Symbol" pitchFamily="18" charset="2"/>
              </a:rPr>
              <a:t>E-field</a:t>
            </a:r>
            <a:endParaRPr lang="en-GB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9512" y="3356992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chemeClr val="bg1"/>
                </a:solidFill>
                <a:sym typeface="Symbol" pitchFamily="18" charset="2"/>
              </a:rPr>
              <a:t>H-field</a:t>
            </a:r>
            <a:endParaRPr lang="en-GB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004048" y="5805264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600" dirty="0" smtClean="0">
                <a:solidFill>
                  <a:schemeClr val="bg1"/>
                </a:solidFill>
                <a:sym typeface="Symbol" pitchFamily="18" charset="2"/>
              </a:rPr>
              <a:t>37%</a:t>
            </a:r>
            <a:endParaRPr lang="en-GB" sz="16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1880" y="5013176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1600" dirty="0" smtClean="0">
                <a:solidFill>
                  <a:schemeClr val="bg1"/>
                </a:solidFill>
                <a:sym typeface="Symbol" pitchFamily="18" charset="2"/>
              </a:rPr>
              <a:t>63%</a:t>
            </a:r>
            <a:endParaRPr lang="en-GB" sz="16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96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and three choke cavities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4" y="1484313"/>
            <a:ext cx="7334092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123728" y="1916832"/>
            <a:ext cx="1640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Fine grain</a:t>
            </a:r>
          </a:p>
          <a:p>
            <a:pPr algn="l" eaLnBrk="1" hangingPunct="1"/>
            <a:r>
              <a:rPr lang="en-GB" sz="2000" dirty="0" smtClean="0">
                <a:sym typeface="Symbol" pitchFamily="18" charset="2"/>
              </a:rPr>
              <a:t>RRR 200 </a:t>
            </a:r>
            <a:r>
              <a:rPr lang="en-GB" sz="2000" dirty="0" err="1" smtClean="0">
                <a:sym typeface="Symbol" pitchFamily="18" charset="2"/>
              </a:rPr>
              <a:t>Nb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508104" y="1916832"/>
            <a:ext cx="1640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Large grain</a:t>
            </a:r>
          </a:p>
          <a:p>
            <a:pPr algn="l" eaLnBrk="1" hangingPunct="1"/>
            <a:r>
              <a:rPr lang="en-GB" sz="2000" dirty="0" smtClean="0">
                <a:sym typeface="Symbol" pitchFamily="18" charset="2"/>
              </a:rPr>
              <a:t>RRR 400 </a:t>
            </a:r>
            <a:r>
              <a:rPr lang="en-GB" sz="2000" dirty="0" err="1" smtClean="0">
                <a:sym typeface="Symbol" pitchFamily="18" charset="2"/>
              </a:rPr>
              <a:t>Nb</a:t>
            </a:r>
            <a:endParaRPr lang="en-GB" sz="2000" dirty="0">
              <a:sym typeface="Symbol" pitchFamily="18" charset="2"/>
            </a:endParaRPr>
          </a:p>
        </p:txBody>
      </p:sp>
      <p:pic>
        <p:nvPicPr>
          <p:cNvPr id="3074" name="Picture 2" descr="http://www.niowaveinc.com/wp-content/uploads/2014/03/Niowave-Logo-TM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6" y="5373216"/>
            <a:ext cx="2560737" cy="7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2483768" y="5570761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Cavities manufactured by</a:t>
            </a:r>
            <a:endParaRPr lang="en-GB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34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59" y="260648"/>
            <a:ext cx="6494863" cy="813183"/>
          </a:xfrm>
        </p:spPr>
        <p:txBody>
          <a:bodyPr/>
          <a:lstStyle/>
          <a:p>
            <a:r>
              <a:rPr lang="en-GB" dirty="0" smtClean="0"/>
              <a:t>Cryogenic and support design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132316" y="1124744"/>
            <a:ext cx="3760164" cy="5328592"/>
            <a:chOff x="5130875" y="11719985"/>
            <a:chExt cx="9775479" cy="17245728"/>
          </a:xfrm>
        </p:grpSpPr>
        <p:pic>
          <p:nvPicPr>
            <p:cNvPr id="5" name="Picture 3" descr="F:\Blue Cryostat Upgrades\Pictures\24112014\200-11250_whole_cryostat_crosssec__24112014.jpg"/>
            <p:cNvPicPr>
              <a:picLocks noChangeAspect="1" noChangeArrowheads="1"/>
            </p:cNvPicPr>
            <p:nvPr/>
          </p:nvPicPr>
          <p:blipFill>
            <a:blip r:embed="rId2" cstate="print"/>
            <a:srcRect l="36707" t="11131" r="38988" b="9512"/>
            <a:stretch>
              <a:fillRect/>
            </a:stretch>
          </p:blipFill>
          <p:spPr bwMode="auto">
            <a:xfrm>
              <a:off x="7049010" y="11719985"/>
              <a:ext cx="5690920" cy="1724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7644665" y="18316521"/>
              <a:ext cx="1238000" cy="6831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11218594" y="20141095"/>
              <a:ext cx="744568" cy="3508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1080455" y="25684994"/>
              <a:ext cx="1180534" cy="13847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942492" y="26807808"/>
              <a:ext cx="1191902" cy="3551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11483870" y="16070892"/>
              <a:ext cx="926033" cy="439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5130875" y="17731854"/>
              <a:ext cx="3074005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Liquid Helium </a:t>
              </a:r>
            </a:p>
            <a:p>
              <a:pPr algn="ctr"/>
              <a:r>
                <a:rPr lang="en-GB" altLang="en-US" sz="1000" b="1" dirty="0"/>
                <a:t>Chamber</a:t>
              </a:r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11404861" y="19460047"/>
              <a:ext cx="3366766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Liquid Nitrogen </a:t>
              </a:r>
            </a:p>
            <a:p>
              <a:pPr algn="ctr"/>
              <a:r>
                <a:rPr lang="en-GB" altLang="en-US" sz="1000" b="1" dirty="0"/>
                <a:t>Chamber</a:t>
              </a:r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11539588" y="15499607"/>
              <a:ext cx="3366766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Outer Vacuum </a:t>
              </a:r>
              <a:endParaRPr lang="en-GB" altLang="en-US" sz="1000" b="1" dirty="0" smtClean="0"/>
            </a:p>
            <a:p>
              <a:pPr algn="ctr"/>
              <a:r>
                <a:rPr lang="en-GB" altLang="en-US" sz="1000" b="1" dirty="0" smtClean="0"/>
                <a:t>Chamber</a:t>
              </a:r>
              <a:endParaRPr lang="en-GB" altLang="en-US" sz="1000" b="1" dirty="0"/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11683602" y="25076668"/>
              <a:ext cx="3088028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 smtClean="0"/>
                <a:t>77K Radiation </a:t>
              </a:r>
              <a:r>
                <a:rPr lang="en-GB" altLang="en-US" sz="1000" b="1" dirty="0"/>
                <a:t>Shield</a:t>
              </a:r>
            </a:p>
          </p:txBody>
        </p:sp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5922963" y="26372816"/>
              <a:ext cx="2488481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Sample Chamber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843216" y="23369188"/>
              <a:ext cx="1349269" cy="5741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5778949" y="22484384"/>
              <a:ext cx="2342097" cy="150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/>
                <a:t>Cradle </a:t>
              </a:r>
              <a:r>
                <a:rPr lang="en-GB" altLang="en-US" sz="1000" b="1" dirty="0" smtClean="0"/>
                <a:t>Assembly</a:t>
              </a:r>
              <a:r>
                <a:rPr lang="en-GB" altLang="en-US" sz="1000" b="1" dirty="0" smtClean="0">
                  <a:solidFill>
                    <a:srgbClr val="FF0000"/>
                  </a:solidFill>
                </a:rPr>
                <a:t> </a:t>
              </a:r>
              <a:endParaRPr lang="en-GB" altLang="en-US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8339595" y="13053327"/>
              <a:ext cx="1566326" cy="5200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5523407" y="12323662"/>
              <a:ext cx="3074005" cy="210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069" tIns="38034" rIns="76069" bIns="38034">
              <a:spAutoFit/>
            </a:bodyPr>
            <a:lstStyle/>
            <a:p>
              <a:pPr algn="ctr"/>
              <a:r>
                <a:rPr lang="en-GB" altLang="en-US" sz="1000" b="1" dirty="0" smtClean="0"/>
                <a:t>RF cables and thermometry wiring</a:t>
              </a:r>
              <a:endParaRPr lang="en-GB" altLang="en-US" sz="1000" b="1" dirty="0"/>
            </a:p>
          </p:txBody>
        </p:sp>
      </p:grp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867987" y="1124744"/>
            <a:ext cx="1984042" cy="2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82" tIns="45740" rIns="91482" bIns="4574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/>
            <a:r>
              <a:rPr lang="en-GB" sz="1000" b="1" i="1" dirty="0" smtClean="0">
                <a:solidFill>
                  <a:srgbClr val="002060"/>
                </a:solidFill>
              </a:rPr>
              <a:t>Schematic of the cryostat.</a:t>
            </a:r>
            <a:endParaRPr lang="en-GB" altLang="en-US" sz="1000" b="1" i="1" dirty="0">
              <a:solidFill>
                <a:srgbClr val="002060"/>
              </a:solidFill>
              <a:latin typeface="CorisandeBold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16" y="2335370"/>
            <a:ext cx="4424524" cy="3380227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5616" y="1626725"/>
            <a:ext cx="1182424" cy="5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069" tIns="38034" rIns="76069" bIns="38034">
            <a:spAutoFit/>
          </a:bodyPr>
          <a:lstStyle/>
          <a:p>
            <a:pPr algn="ctr"/>
            <a:r>
              <a:rPr lang="en-GB" altLang="en-US" sz="1000" b="1" dirty="0" smtClean="0"/>
              <a:t>Solid copper post (cavity support)</a:t>
            </a:r>
            <a:endParaRPr lang="en-GB" altLang="en-US" sz="1000" b="1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35896" y="1855048"/>
            <a:ext cx="1182424" cy="5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069" tIns="38034" rIns="76069" bIns="38034">
            <a:spAutoFit/>
          </a:bodyPr>
          <a:lstStyle/>
          <a:p>
            <a:pPr algn="ctr"/>
            <a:r>
              <a:rPr lang="en-GB" altLang="en-US" sz="1000" b="1" dirty="0" smtClean="0"/>
              <a:t>Hollow stainless steel post (sample support)</a:t>
            </a:r>
            <a:endParaRPr lang="en-GB" altLang="en-US" sz="1000" b="1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706828" y="2165201"/>
            <a:ext cx="301245" cy="28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>
            <a:off x="3937141" y="2417603"/>
            <a:ext cx="58795" cy="291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7718774" y="4077072"/>
            <a:ext cx="1295035" cy="3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069" tIns="38034" rIns="76069" bIns="38034">
            <a:spAutoFit/>
          </a:bodyPr>
          <a:lstStyle/>
          <a:p>
            <a:pPr algn="ctr"/>
            <a:r>
              <a:rPr lang="en-GB" altLang="en-US" sz="1000" b="1" dirty="0" smtClean="0"/>
              <a:t>Tuneable Input Coupler</a:t>
            </a:r>
            <a:endParaRPr lang="en-GB" altLang="en-US" sz="1000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6969050" y="4365104"/>
            <a:ext cx="963164" cy="359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203032" cy="648543"/>
          </a:xfrm>
        </p:spPr>
        <p:txBody>
          <a:bodyPr/>
          <a:lstStyle/>
          <a:p>
            <a:r>
              <a:rPr lang="en-GB" altLang="en-US" dirty="0" smtClean="0"/>
              <a:t>Cradle </a:t>
            </a:r>
            <a:r>
              <a:rPr lang="en-GB" altLang="en-US" dirty="0" smtClean="0"/>
              <a:t>assembly</a:t>
            </a:r>
            <a:endParaRPr lang="en-GB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22532" name="Picture 2" descr="C:\Users\pg45\AppData\Local\Microsoft\Windows\Temporary Internet Files\Content.Outlook\NBWH1WJ1\WP_001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836613"/>
            <a:ext cx="4386263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Users\pg45\AppData\Local\Microsoft\Windows\Temporary Internet Files\Content.Outlook\NBWH1WJ1\WP_001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16072" r="17233" b="15521"/>
          <a:stretch>
            <a:fillRect/>
          </a:stretch>
        </p:blipFill>
        <p:spPr bwMode="auto">
          <a:xfrm>
            <a:off x="250825" y="836613"/>
            <a:ext cx="4213225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4356038" y="2492896"/>
            <a:ext cx="216024" cy="18722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148098" y="4375408"/>
            <a:ext cx="542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chemeClr val="bg1"/>
                </a:solidFill>
                <a:sym typeface="Symbol" pitchFamily="18" charset="2"/>
              </a:rPr>
              <a:t>UP</a:t>
            </a:r>
            <a:endParaRPr lang="en-GB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965355" y="2092786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chemeClr val="bg1"/>
                </a:solidFill>
                <a:sym typeface="Symbol" pitchFamily="18" charset="2"/>
              </a:rPr>
              <a:t>DOWN</a:t>
            </a:r>
            <a:endParaRPr lang="en-GB" sz="2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2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3675" y="6570663"/>
            <a:ext cx="8836025" cy="277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                                               &gt;&gt;  Assembly                                                                                  Count down to experiments</a:t>
            </a:r>
          </a:p>
        </p:txBody>
      </p:sp>
      <p:pic>
        <p:nvPicPr>
          <p:cNvPr id="13315" name="Picture 3" descr="Q:\Astec\RF\SMP\projects\SRF-Thin-Films\EXP500\Photos_May_2015\IMG_4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68863"/>
            <a:ext cx="125412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/>
          <a:srcRect b="11759"/>
          <a:stretch/>
        </p:blipFill>
        <p:spPr bwMode="auto">
          <a:xfrm>
            <a:off x="236538" y="527050"/>
            <a:ext cx="2039937" cy="1689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/>
          <a:srcRect t="5461" r="8591"/>
          <a:stretch/>
        </p:blipFill>
        <p:spPr bwMode="auto">
          <a:xfrm>
            <a:off x="1701800" y="4868863"/>
            <a:ext cx="1298575" cy="1701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8" name="Picture 2" descr="\\Dlfiles03\apsv4\Astec\RF\SMP\projects\SRF-Thin-Films\Blue_Cryostat\Photos\Weding_stage_1\image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527050"/>
            <a:ext cx="22320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\\Dlfiles03\apsv4\Astec\RF\SMP\projects\SRF-Thin-Films\Blue_Cryostat\Photos\Weding_stage_1\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8183" r="31583" b="15865"/>
          <a:stretch>
            <a:fillRect/>
          </a:stretch>
        </p:blipFill>
        <p:spPr bwMode="auto">
          <a:xfrm>
            <a:off x="4708525" y="546100"/>
            <a:ext cx="8731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\\Dlfiles03\apsv4\Astec\RF\SMP\projects\SRF-Thin-Films\Blue_Cryostat\Photos\Cold-Tests\IMG_47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8"/>
          <a:stretch>
            <a:fillRect/>
          </a:stretch>
        </p:blipFill>
        <p:spPr bwMode="auto">
          <a:xfrm>
            <a:off x="211138" y="2644775"/>
            <a:ext cx="17113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\\Dlfiles03\apsv4\Astec\RF\SMP\projects\SRF-Thin-Films\Blue_Cryostat\Photos\Cold-Tests\IMG_47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r="30054"/>
          <a:stretch>
            <a:fillRect/>
          </a:stretch>
        </p:blipFill>
        <p:spPr bwMode="auto">
          <a:xfrm>
            <a:off x="1949450" y="2657475"/>
            <a:ext cx="1209675" cy="167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4" descr="\\Dlfiles03\apsv4\Astec\RF\SMP\projects\SRF-Thin-Films\Blue_Cryostat\Photos\Cold-Tests\IMG_473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r="22226"/>
          <a:stretch>
            <a:fillRect/>
          </a:stretch>
        </p:blipFill>
        <p:spPr bwMode="auto">
          <a:xfrm>
            <a:off x="7824788" y="546100"/>
            <a:ext cx="1204912" cy="1654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\\Dlfiles03\apsv4\Astec\RF\SMP\projects\SRF-Thin-Films\Blue_Cryostat\Photos\Cold-Tests\IMG_473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b="-2"/>
          <a:stretch>
            <a:fillRect/>
          </a:stretch>
        </p:blipFill>
        <p:spPr bwMode="auto">
          <a:xfrm>
            <a:off x="3260725" y="2636838"/>
            <a:ext cx="2401888" cy="170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2" descr="\\Dlfiles03\apsv4\Astec\RF\SMP\projects\SRF-Thin-Films\Blue_Cryostat\Photos\Cold-Tests\IMG_47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11011" r="20441" b="18503"/>
          <a:stretch>
            <a:fillRect/>
          </a:stretch>
        </p:blipFill>
        <p:spPr bwMode="auto">
          <a:xfrm>
            <a:off x="5705475" y="546100"/>
            <a:ext cx="20875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 descr="C:\Users\pg45\AppData\Local\Microsoft\Windows\Temporary Internet Files\Content.Outlook\NBWH1WJ1\WP_00109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15521" r="17084" b="16072"/>
          <a:stretch>
            <a:fillRect/>
          </a:stretch>
        </p:blipFill>
        <p:spPr bwMode="auto">
          <a:xfrm>
            <a:off x="7769225" y="2646363"/>
            <a:ext cx="12255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 descr="F:\Blue Cryostat Upgrades\Pictures\24112014\200-11260_Cradle_2411201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8424" r="23233" b="4314"/>
          <a:stretch>
            <a:fillRect/>
          </a:stretch>
        </p:blipFill>
        <p:spPr bwMode="auto">
          <a:xfrm>
            <a:off x="5867400" y="2636838"/>
            <a:ext cx="1625600" cy="1695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2" descr="Q:\Astec\RF\SMP\projects\Students\Jonathan_Mulvey\DL15-078- (7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868863"/>
            <a:ext cx="1133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t="978" r="-305" b="150"/>
          <a:stretch>
            <a:fillRect/>
          </a:stretch>
        </p:blipFill>
        <p:spPr bwMode="auto">
          <a:xfrm>
            <a:off x="6296025" y="4835525"/>
            <a:ext cx="269875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57750"/>
            <a:ext cx="954087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/>
          <a:stretch>
            <a:fillRect/>
          </a:stretch>
        </p:blipFill>
        <p:spPr bwMode="auto">
          <a:xfrm>
            <a:off x="5454650" y="4857750"/>
            <a:ext cx="820738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1" name="TextBox 1"/>
          <p:cNvSpPr txBox="1">
            <a:spLocks noChangeArrowheads="1"/>
          </p:cNvSpPr>
          <p:nvPr/>
        </p:nvSpPr>
        <p:spPr bwMode="auto">
          <a:xfrm>
            <a:off x="2449513" y="147638"/>
            <a:ext cx="460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How it came together  in 10 months (in house)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538" y="2233613"/>
            <a:ext cx="2039937" cy="277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Oct 2014 &gt;&gt;          Design  </a:t>
            </a:r>
          </a:p>
        </p:txBody>
      </p:sp>
      <p:sp>
        <p:nvSpPr>
          <p:cNvPr id="13333" name="TextBox 24"/>
          <p:cNvSpPr txBox="1">
            <a:spLocks noChangeArrowheads="1"/>
          </p:cNvSpPr>
          <p:nvPr/>
        </p:nvSpPr>
        <p:spPr bwMode="auto">
          <a:xfrm>
            <a:off x="8040688" y="6532563"/>
            <a:ext cx="725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FF00"/>
                </a:solidFill>
                <a:latin typeface="Arial Narrow" pitchFamily="34" charset="0"/>
              </a:rPr>
              <a:t>July 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97125" y="2233613"/>
            <a:ext cx="6632575" cy="277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  Manufacturing  &gt;&gt;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538" y="4370388"/>
            <a:ext cx="8732837" cy="276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 &gt;&gt;   Quality Control   &gt;&gt;</a:t>
            </a:r>
          </a:p>
        </p:txBody>
      </p:sp>
    </p:spTree>
    <p:extLst>
      <p:ext uri="{BB962C8B-B14F-4D97-AF65-F5344CB8AC3E}">
        <p14:creationId xmlns:p14="http://schemas.microsoft.com/office/powerpoint/2010/main" val="5307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cryogenic test </a:t>
            </a:r>
          </a:p>
          <a:p>
            <a:pPr lvl="1"/>
            <a:r>
              <a:rPr lang="en-GB" dirty="0" smtClean="0"/>
              <a:t>Vacuum leak – temperature not reached</a:t>
            </a:r>
          </a:p>
          <a:p>
            <a:r>
              <a:rPr lang="en-GB" dirty="0" smtClean="0"/>
              <a:t>Second cryogenic test (LN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Verification of the vacuum seal – OK!</a:t>
            </a:r>
          </a:p>
          <a:p>
            <a:pPr lvl="1"/>
            <a:r>
              <a:rPr lang="en-GB" dirty="0" smtClean="0"/>
              <a:t>Issues with the transmission probe</a:t>
            </a:r>
          </a:p>
          <a:p>
            <a:pPr lvl="2"/>
            <a:r>
              <a:rPr lang="en-GB" dirty="0" smtClean="0"/>
              <a:t>Attempt to use a patch antenna – space insufficient in gap</a:t>
            </a:r>
          </a:p>
          <a:p>
            <a:pPr lvl="2"/>
            <a:r>
              <a:rPr lang="en-GB" dirty="0" smtClean="0"/>
              <a:t>Modification of the side-coupling probe</a:t>
            </a:r>
          </a:p>
          <a:p>
            <a:pPr lvl="1"/>
            <a:r>
              <a:rPr lang="en-GB" dirty="0" smtClean="0"/>
              <a:t>Issues with the </a:t>
            </a:r>
            <a:r>
              <a:rPr lang="en-GB" dirty="0" smtClean="0"/>
              <a:t>tuneable input coupler</a:t>
            </a:r>
          </a:p>
          <a:p>
            <a:pPr lvl="2"/>
            <a:r>
              <a:rPr lang="en-GB" dirty="0" smtClean="0"/>
              <a:t>Design adapted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And then…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126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There is an considerable demand for RF Thin Film testing capacity.</a:t>
            </a:r>
          </a:p>
          <a:p>
            <a:r>
              <a:rPr lang="en-GB" sz="3200" dirty="0" smtClean="0"/>
              <a:t>We require a system allowing a reasonable turnover of samples in order to serve our TF deposition program.</a:t>
            </a:r>
          </a:p>
          <a:p>
            <a:r>
              <a:rPr lang="en-GB" sz="3200" dirty="0" smtClean="0"/>
              <a:t>Initial plans call for the deposition and testing of planar samples.</a:t>
            </a:r>
            <a:endParaRPr lang="en-GB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Motivation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996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Reassembly</a:t>
            </a:r>
          </a:p>
          <a:p>
            <a:pPr lvl="1"/>
            <a:r>
              <a:rPr lang="en-GB" dirty="0" smtClean="0"/>
              <a:t>RF leakage noticed in inner vacuum chamber</a:t>
            </a:r>
          </a:p>
          <a:p>
            <a:pPr lvl="2"/>
            <a:r>
              <a:rPr lang="en-GB" dirty="0" smtClean="0"/>
              <a:t>Room temperature leakage estimated to have a </a:t>
            </a:r>
            <a:br>
              <a:rPr lang="en-GB" dirty="0" smtClean="0"/>
            </a:br>
            <a:r>
              <a:rPr lang="en-GB" dirty="0" err="1" smtClean="0"/>
              <a:t>Qe</a:t>
            </a:r>
            <a:r>
              <a:rPr lang="en-GB" dirty="0" smtClean="0"/>
              <a:t> ~ 22000</a:t>
            </a:r>
          </a:p>
          <a:p>
            <a:pPr lvl="2"/>
            <a:r>
              <a:rPr lang="en-GB" dirty="0" smtClean="0"/>
              <a:t>Identification of leakage mechanism still under investigation!</a:t>
            </a:r>
            <a:endParaRPr lang="en-GB" dirty="0" smtClean="0"/>
          </a:p>
          <a:p>
            <a:pPr lvl="1"/>
            <a:r>
              <a:rPr lang="en-GB" dirty="0" smtClean="0"/>
              <a:t>Radiation shielded still needs commissioning</a:t>
            </a:r>
            <a:endParaRPr lang="en-GB" dirty="0" smtClean="0"/>
          </a:p>
          <a:p>
            <a:r>
              <a:rPr lang="en-GB" dirty="0" smtClean="0"/>
              <a:t>On the horizon</a:t>
            </a:r>
          </a:p>
          <a:p>
            <a:pPr lvl="1"/>
            <a:r>
              <a:rPr lang="en-GB" dirty="0" smtClean="0"/>
              <a:t>Measure cavity performance with cold test</a:t>
            </a:r>
          </a:p>
          <a:p>
            <a:pPr marL="914400" lvl="2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		Proceed with scientific programme</a:t>
            </a:r>
          </a:p>
          <a:p>
            <a:pPr marL="914400" lvl="2" indent="0">
              <a:buNone/>
            </a:pPr>
            <a:r>
              <a:rPr lang="en-GB" sz="2800" dirty="0">
                <a:solidFill>
                  <a:srgbClr val="00B050"/>
                </a:solidFill>
              </a:rPr>
              <a:t>	</a:t>
            </a:r>
            <a:r>
              <a:rPr lang="en-GB" sz="2800" dirty="0" smtClean="0">
                <a:solidFill>
                  <a:srgbClr val="00B050"/>
                </a:solidFill>
              </a:rPr>
              <a:t>		</a:t>
            </a:r>
            <a:r>
              <a:rPr lang="en-GB" dirty="0" smtClean="0">
                <a:solidFill>
                  <a:srgbClr val="FF0000"/>
                </a:solidFill>
              </a:rPr>
              <a:t>(or return to the drawing board)</a:t>
            </a:r>
            <a:r>
              <a:rPr lang="en-GB" dirty="0" smtClean="0"/>
              <a:t>	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And now…</a:t>
            </a:r>
            <a:endParaRPr lang="en-GB" sz="3600" dirty="0"/>
          </a:p>
        </p:txBody>
      </p:sp>
      <p:sp>
        <p:nvSpPr>
          <p:cNvPr id="4" name="Bent Arrow 3"/>
          <p:cNvSpPr/>
          <p:nvPr/>
        </p:nvSpPr>
        <p:spPr bwMode="auto">
          <a:xfrm flipV="1">
            <a:off x="2548639" y="5517232"/>
            <a:ext cx="432048" cy="28803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SIS Home Page - Link to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" y="4873275"/>
            <a:ext cx="476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648072"/>
          </a:xfrm>
        </p:spPr>
        <p:txBody>
          <a:bodyPr/>
          <a:lstStyle/>
          <a:p>
            <a:r>
              <a:rPr lang="en-GB" dirty="0" smtClean="0"/>
              <a:t>The UK’s SRF collaboration team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788024" y="2144573"/>
            <a:ext cx="4409878" cy="41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2650" indent="-271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S. Wilde, 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+mn-lt"/>
              </a:rPr>
              <a:t>Dr</a:t>
            </a:r>
            <a:r>
              <a:rPr lang="en-GB" altLang="en-US" sz="2000" b="1" dirty="0" err="1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B. 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Chesca</a:t>
            </a: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P. 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Pizzol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,  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Prof.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2000" b="1" kern="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Chalker</a:t>
            </a: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GB" altLang="en-US" sz="2000" b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Lockwood-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Estrin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Prof.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 J. Bradley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L. 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Gurran, </a:t>
            </a:r>
            <a:r>
              <a:rPr lang="en-GB" altLang="en-US" sz="2000" b="1" kern="0" dirty="0" err="1" smtClean="0">
                <a:solidFill>
                  <a:srgbClr val="000000"/>
                </a:solidFill>
                <a:latin typeface="+mn-lt"/>
              </a:rPr>
              <a:t>Dr.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G. </a:t>
            </a:r>
            <a:r>
              <a:rPr lang="en-GB" altLang="en-US" sz="2000" b="1" kern="0" dirty="0" smtClean="0">
                <a:solidFill>
                  <a:srgbClr val="000000"/>
                </a:solidFill>
                <a:latin typeface="+mn-lt"/>
              </a:rPr>
              <a:t>Burt</a:t>
            </a:r>
          </a:p>
          <a:p>
            <a:pPr marL="0" indent="0">
              <a:spcBef>
                <a:spcPct val="0"/>
              </a:spcBef>
              <a:buNone/>
            </a:pPr>
            <a:endParaRPr lang="fr-FR" sz="1600" b="1" kern="0" dirty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kern="0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600" kern="0" dirty="0">
              <a:latin typeface="+mn-lt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50" y="1344135"/>
            <a:ext cx="2333668" cy="8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27429"/>
            <a:ext cx="1785594" cy="839810"/>
          </a:xfrm>
          <a:prstGeom prst="rect">
            <a:avLst/>
          </a:prstGeom>
        </p:spPr>
      </p:pic>
      <p:pic>
        <p:nvPicPr>
          <p:cNvPr id="13314" name="Picture 2" descr="http://www.proteomexchange.org/sites/proteomexchange.org/files/images/partner_logos/20101206181529207_univliv_logo.jpg?13156078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29" y="2708920"/>
            <a:ext cx="2166303" cy="11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lancaster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204864"/>
            <a:ext cx="4680520" cy="42557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err="1" smtClean="0">
                <a:solidFill>
                  <a:srgbClr val="000000"/>
                </a:solidFill>
                <a:latin typeface="+mn-lt"/>
              </a:rPr>
              <a:t>Dr</a:t>
            </a:r>
            <a:r>
              <a:rPr lang="en-GB" altLang="en-US" sz="2000" b="1" dirty="0" err="1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Valizadeh,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+mn-lt"/>
              </a:rPr>
              <a:t>Dr</a:t>
            </a:r>
            <a:r>
              <a:rPr lang="en-GB" altLang="en-US" sz="2000" b="1" dirty="0" err="1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 O.B. 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Malyshev,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err="1" smtClean="0">
                <a:solidFill>
                  <a:srgbClr val="000000"/>
                </a:solidFill>
                <a:latin typeface="+mn-lt"/>
              </a:rPr>
              <a:t>Dr.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 P.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+mn-lt"/>
              </a:rPr>
              <a:t>Goudket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Pattalwar,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A. Hannah, N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. Pattalwar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, K. Dumbell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J. Herbert, A. Wheelhouse,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P. McIntosh </a:t>
            </a: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S. </a:t>
            </a:r>
            <a:r>
              <a:rPr lang="en-GB" altLang="en-US" sz="2000" b="1" dirty="0" err="1" smtClean="0">
                <a:solidFill>
                  <a:srgbClr val="000000"/>
                </a:solidFill>
                <a:latin typeface="+mn-lt"/>
              </a:rPr>
              <a:t>Bibby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-Trevor, P. Davies,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E. Jordan, T. Jones</a:t>
            </a: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 err="1">
                <a:solidFill>
                  <a:srgbClr val="000000"/>
                </a:solidFill>
                <a:latin typeface="+mn-lt"/>
              </a:rPr>
              <a:t>Dr.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2000" b="1" dirty="0" smtClean="0">
                <a:solidFill>
                  <a:srgbClr val="000000"/>
                </a:solidFill>
                <a:latin typeface="+mn-lt"/>
              </a:rPr>
              <a:t>G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</a:rPr>
              <a:t>. Stenning</a:t>
            </a:r>
            <a:endParaRPr lang="en-GB" altLang="en-US" sz="2000" b="1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20" y="5043514"/>
            <a:ext cx="1876922" cy="82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Avoidance of joins, seals and gaskets</a:t>
            </a:r>
          </a:p>
          <a:p>
            <a:pPr lvl="1"/>
            <a:r>
              <a:rPr lang="en-GB" dirty="0" smtClean="0"/>
              <a:t>To increase repeatability and reduce preparation time</a:t>
            </a:r>
          </a:p>
          <a:p>
            <a:r>
              <a:rPr lang="en-GB" dirty="0" smtClean="0"/>
              <a:t>Separate cavity and sample</a:t>
            </a:r>
          </a:p>
          <a:p>
            <a:pPr lvl="1"/>
            <a:r>
              <a:rPr lang="en-GB" dirty="0" smtClean="0"/>
              <a:t>To allow thermometry and to allow for quick sample rotation</a:t>
            </a:r>
          </a:p>
          <a:p>
            <a:r>
              <a:rPr lang="en-GB" dirty="0" smtClean="0"/>
              <a:t>Sample to be as simple as possible</a:t>
            </a:r>
          </a:p>
          <a:p>
            <a:pPr lvl="1"/>
            <a:r>
              <a:rPr lang="en-GB" dirty="0" smtClean="0"/>
              <a:t>To minimise cost and complexity. All sample support to be done by a dedicated plate</a:t>
            </a:r>
          </a:p>
          <a:p>
            <a:r>
              <a:rPr lang="en-GB" dirty="0" smtClean="0"/>
              <a:t>Initial frequency choice: 3.9 GHz</a:t>
            </a:r>
          </a:p>
          <a:p>
            <a:pPr lvl="1"/>
            <a:r>
              <a:rPr lang="en-GB" dirty="0" smtClean="0"/>
              <a:t>As it is a frequency used by real SRF cavities while also restricting dimensions.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6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587383" y="6165304"/>
            <a:ext cx="568863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99792" y="116632"/>
            <a:ext cx="5987008" cy="5620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4000" kern="0" dirty="0" smtClean="0"/>
              <a:t>Original idea</a:t>
            </a:r>
            <a:endParaRPr lang="en-GB" sz="4000" kern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6165304"/>
            <a:ext cx="7128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44408" y="4077072"/>
            <a:ext cx="0" cy="20882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4077072"/>
            <a:ext cx="0" cy="20882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077072"/>
            <a:ext cx="6480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23728" y="4077072"/>
            <a:ext cx="6480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7824" y="4077072"/>
            <a:ext cx="7200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96336" y="4077072"/>
            <a:ext cx="6480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4077072"/>
            <a:ext cx="6480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120" y="4077072"/>
            <a:ext cx="7200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52120" y="4077072"/>
            <a:ext cx="0" cy="151216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07904" y="4077072"/>
            <a:ext cx="0" cy="151216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07904" y="5589240"/>
            <a:ext cx="194421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88224" y="4077072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72200" y="4077072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72200" y="4725144"/>
            <a:ext cx="21602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87824" y="4077072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72077" y="4077072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71800" y="4725144"/>
            <a:ext cx="21574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96336" y="4077072"/>
            <a:ext cx="0" cy="720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36296" y="4077072"/>
            <a:ext cx="0" cy="720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236296" y="4797152"/>
            <a:ext cx="3600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106503" y="4077072"/>
            <a:ext cx="0" cy="720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46463" y="4077072"/>
            <a:ext cx="0" cy="7200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46463" y="4797152"/>
            <a:ext cx="3600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15616" y="3159670"/>
            <a:ext cx="7128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15616" y="1647502"/>
            <a:ext cx="0" cy="151216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244408" y="1647502"/>
            <a:ext cx="0" cy="151216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15616" y="1654200"/>
            <a:ext cx="165618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987824" y="1647502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72077" y="1647502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772077" y="2295574"/>
            <a:ext cx="21574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88224" y="1653504"/>
            <a:ext cx="165618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88224" y="1666204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72477" y="1666204"/>
            <a:ext cx="0" cy="6480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72477" y="2314276"/>
            <a:ext cx="21574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87824" y="1647502"/>
            <a:ext cx="338465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flipH="1">
            <a:off x="4593083" y="5589240"/>
            <a:ext cx="144016" cy="576064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3131840" y="1651594"/>
            <a:ext cx="0" cy="66268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31840" y="4069767"/>
            <a:ext cx="0" cy="66268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51720" y="4062462"/>
            <a:ext cx="0" cy="73469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51920" y="4062462"/>
            <a:ext cx="0" cy="152677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71600" y="1628800"/>
            <a:ext cx="0" cy="152677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71600" y="4034254"/>
            <a:ext cx="0" cy="213105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46463" y="4901094"/>
            <a:ext cx="377265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71672" y="4871382"/>
            <a:ext cx="233249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07904" y="5733256"/>
            <a:ext cx="972246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45516" y="5517232"/>
            <a:ext cx="233249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00192" y="2707297"/>
            <a:ext cx="2032479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Top Plate (Al)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17627" y="5688304"/>
            <a:ext cx="251062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Bottom Plate (Al)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124000" y="6317704"/>
            <a:ext cx="7120408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8404" y="6317704"/>
            <a:ext cx="955711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180.0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707904" y="5692606"/>
            <a:ext cx="7104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29.23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779912" y="4641185"/>
            <a:ext cx="784189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38.0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2421389" y="4653136"/>
            <a:ext cx="710451" cy="3693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19.23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3059832" y="1786872"/>
            <a:ext cx="710451" cy="3693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19.23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187410" y="2207523"/>
            <a:ext cx="784189" cy="461665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25.0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6191580" y="4869160"/>
            <a:ext cx="612668" cy="461665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4.0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1629767" y="4869160"/>
            <a:ext cx="612668" cy="461665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8.0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187411" y="4928461"/>
            <a:ext cx="784189" cy="461665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50.0</a:t>
            </a:r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2773968" y="2432520"/>
            <a:ext cx="233249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593876" y="2430298"/>
            <a:ext cx="612668" cy="461665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4.0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1378025" y="3663498"/>
            <a:ext cx="710451" cy="3693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20.23</a:t>
            </a:r>
            <a:endParaRPr lang="en-GB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4658804" y="1268760"/>
            <a:ext cx="3335" cy="5418276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55976" y="5075892"/>
            <a:ext cx="593432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3.60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4708852" y="5579948"/>
            <a:ext cx="1159292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Thru hole</a:t>
            </a:r>
            <a:endParaRPr lang="en-GB" sz="1800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2879950" y="3977898"/>
            <a:ext cx="179587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658804" y="3861048"/>
            <a:ext cx="2757512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885271" y="1484784"/>
            <a:ext cx="5321" cy="324036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416316" y="3854636"/>
            <a:ext cx="5321" cy="9425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890592" y="1487582"/>
            <a:ext cx="179587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33301" y="3600058"/>
            <a:ext cx="7104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50.63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3433301" y="1084094"/>
            <a:ext cx="7104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50.63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5682334" y="3494752"/>
            <a:ext cx="7104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69.86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 bwMode="auto">
          <a:xfrm>
            <a:off x="5402499" y="1068705"/>
            <a:ext cx="18501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rgbClr val="00B050"/>
                </a:solidFill>
                <a:sym typeface="Symbol" pitchFamily="18" charset="2"/>
              </a:rPr>
              <a:t>3.9 GHz cavity</a:t>
            </a:r>
            <a:endParaRPr lang="en-GB" sz="2000" dirty="0">
              <a:solidFill>
                <a:srgbClr val="00B05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0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Refinement of the design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48353" y="5373216"/>
            <a:ext cx="28777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rgbClr val="00B050"/>
                </a:solidFill>
                <a:sym typeface="Symbol" pitchFamily="18" charset="2"/>
              </a:rPr>
              <a:t>3.9 GHz cavity</a:t>
            </a:r>
          </a:p>
          <a:p>
            <a:pPr algn="l" eaLnBrk="1" hangingPunct="1"/>
            <a:r>
              <a:rPr lang="en-GB" sz="2000" dirty="0" err="1" smtClean="0">
                <a:solidFill>
                  <a:srgbClr val="00B050"/>
                </a:solidFill>
                <a:sym typeface="Symbol" pitchFamily="18" charset="2"/>
              </a:rPr>
              <a:t>Multipactor</a:t>
            </a:r>
            <a:r>
              <a:rPr lang="en-GB" sz="2000" dirty="0" smtClean="0">
                <a:solidFill>
                  <a:srgbClr val="00B050"/>
                </a:solidFill>
                <a:sym typeface="Symbol" pitchFamily="18" charset="2"/>
              </a:rPr>
              <a:t> optimisation</a:t>
            </a:r>
            <a:endParaRPr lang="en-GB" sz="2000" dirty="0">
              <a:solidFill>
                <a:srgbClr val="00B050"/>
              </a:solidFill>
              <a:sym typeface="Symbol" pitchFamily="18" charset="2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554"/>
          <a:stretch/>
        </p:blipFill>
        <p:spPr bwMode="auto">
          <a:xfrm>
            <a:off x="107504" y="1628800"/>
            <a:ext cx="8928992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ight Arrow 10"/>
          <p:cNvSpPr/>
          <p:nvPr/>
        </p:nvSpPr>
        <p:spPr bwMode="auto">
          <a:xfrm rot="21400976">
            <a:off x="2630262" y="5431427"/>
            <a:ext cx="201622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932040" y="5229200"/>
            <a:ext cx="41044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olidFill>
                  <a:srgbClr val="00B050"/>
                </a:solidFill>
                <a:sym typeface="Symbol" pitchFamily="18" charset="2"/>
              </a:rPr>
              <a:t>7.8 GHz cavity</a:t>
            </a:r>
          </a:p>
          <a:p>
            <a:pPr algn="l" eaLnBrk="1" hangingPunct="1"/>
            <a:r>
              <a:rPr lang="en-GB" sz="2000" dirty="0" smtClean="0">
                <a:solidFill>
                  <a:srgbClr val="00B050"/>
                </a:solidFill>
                <a:sym typeface="Symbol" pitchFamily="18" charset="2"/>
              </a:rPr>
              <a:t>Sample size limit in deposition chamber</a:t>
            </a:r>
            <a:endParaRPr lang="en-GB" sz="2000" dirty="0">
              <a:solidFill>
                <a:srgbClr val="00B05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07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42" y="620688"/>
            <a:ext cx="7992888" cy="864096"/>
          </a:xfrm>
        </p:spPr>
        <p:txBody>
          <a:bodyPr/>
          <a:lstStyle/>
          <a:p>
            <a:r>
              <a:rPr lang="en-GB" dirty="0" smtClean="0"/>
              <a:t>RF optimisation of the design</a:t>
            </a:r>
            <a:endParaRPr lang="en-GB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536" y="1412776"/>
            <a:ext cx="8642350" cy="350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07504" y="4797152"/>
            <a:ext cx="82221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000" u="sng" dirty="0" smtClean="0"/>
              <a:t>Optimisation steps:</a:t>
            </a:r>
          </a:p>
          <a:p>
            <a:pPr lvl="0"/>
            <a:r>
              <a:rPr lang="en-GB" sz="2000" b="1" dirty="0" smtClean="0"/>
              <a:t>Sharp S11on resonance</a:t>
            </a:r>
            <a:endParaRPr lang="en-GB" sz="2000" b="1" dirty="0"/>
          </a:p>
          <a:p>
            <a:pPr lvl="0"/>
            <a:r>
              <a:rPr lang="en-GB" sz="2000" b="1" dirty="0" smtClean="0"/>
              <a:t>Minimal S21 </a:t>
            </a:r>
            <a:r>
              <a:rPr lang="en-GB" sz="2000" b="1" dirty="0"/>
              <a:t>while showing a narrow bandwidth resonance </a:t>
            </a:r>
            <a:r>
              <a:rPr lang="en-GB" sz="2000" b="1" dirty="0" smtClean="0"/>
              <a:t>peak</a:t>
            </a:r>
          </a:p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lowest possible edge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field</a:t>
            </a:r>
            <a:endParaRPr lang="en-GB" sz="2000" dirty="0"/>
          </a:p>
          <a:p>
            <a:pPr lvl="0"/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lowest possible absorbed power in the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absorber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/ loss minimisation</a:t>
            </a:r>
            <a:endParaRPr lang="en-GB" sz="2000" dirty="0">
              <a:solidFill>
                <a:schemeClr val="bg1">
                  <a:lumMod val="85000"/>
                </a:schemeClr>
              </a:solidFill>
              <a:sym typeface="Symbol" pitchFamily="18" charset="2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333676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15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3240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42" y="620688"/>
            <a:ext cx="7992888" cy="864096"/>
          </a:xfrm>
        </p:spPr>
        <p:txBody>
          <a:bodyPr/>
          <a:lstStyle/>
          <a:p>
            <a:r>
              <a:rPr lang="en-GB" dirty="0" smtClean="0"/>
              <a:t>RF optimisation of the design</a:t>
            </a:r>
            <a:endParaRPr lang="en-GB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536" y="1412776"/>
            <a:ext cx="8642350" cy="350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07504" y="4797152"/>
            <a:ext cx="82221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000" u="sng" dirty="0" smtClean="0"/>
              <a:t>Optimisation steps:</a:t>
            </a:r>
          </a:p>
          <a:p>
            <a:pPr lvl="0"/>
            <a:r>
              <a:rPr lang="en-GB" sz="2000" dirty="0" smtClean="0"/>
              <a:t>Low S11on resonance</a:t>
            </a:r>
            <a:endParaRPr lang="en-GB" sz="2000" dirty="0"/>
          </a:p>
          <a:p>
            <a:pPr lvl="0"/>
            <a:r>
              <a:rPr lang="en-GB" sz="2000" dirty="0" smtClean="0"/>
              <a:t>Minimal S21 </a:t>
            </a:r>
            <a:r>
              <a:rPr lang="en-GB" sz="2000" dirty="0"/>
              <a:t>while showing a narrow bandwidth resonance </a:t>
            </a:r>
            <a:r>
              <a:rPr lang="en-GB" sz="2000" dirty="0" smtClean="0"/>
              <a:t>peak</a:t>
            </a:r>
          </a:p>
          <a:p>
            <a:r>
              <a:rPr lang="en-GB" sz="2000" b="1" dirty="0" smtClean="0"/>
              <a:t>The </a:t>
            </a:r>
            <a:r>
              <a:rPr lang="en-GB" sz="2000" b="1" dirty="0"/>
              <a:t>lowest possible edge </a:t>
            </a:r>
            <a:r>
              <a:rPr lang="en-GB" sz="2000" b="1" dirty="0" smtClean="0"/>
              <a:t>field</a:t>
            </a:r>
            <a:endParaRPr lang="en-GB" sz="2000" dirty="0"/>
          </a:p>
          <a:p>
            <a:pPr lvl="0"/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lowest possible absorbed power in the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absorber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/ loss minimisation</a:t>
            </a:r>
            <a:endParaRPr lang="en-GB" sz="2000" dirty="0">
              <a:solidFill>
                <a:schemeClr val="bg1">
                  <a:lumMod val="85000"/>
                </a:schemeClr>
              </a:solidFill>
              <a:sym typeface="Symbol" pitchFamily="18" charset="2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82989" y="1412776"/>
            <a:ext cx="853748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42" y="620688"/>
            <a:ext cx="7992888" cy="864096"/>
          </a:xfrm>
        </p:spPr>
        <p:txBody>
          <a:bodyPr/>
          <a:lstStyle/>
          <a:p>
            <a:r>
              <a:rPr lang="en-GB" dirty="0" smtClean="0"/>
              <a:t>RF optimisation of the design</a:t>
            </a:r>
            <a:endParaRPr lang="en-GB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536" y="1412776"/>
            <a:ext cx="8642350" cy="350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07504" y="4797152"/>
            <a:ext cx="88969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000" u="sng" dirty="0" smtClean="0"/>
              <a:t>Optimisation steps:</a:t>
            </a:r>
          </a:p>
          <a:p>
            <a:pPr lvl="0"/>
            <a:r>
              <a:rPr lang="en-GB" sz="2000" dirty="0" smtClean="0"/>
              <a:t>Low S11on resonance</a:t>
            </a:r>
            <a:endParaRPr lang="en-GB" sz="2000" dirty="0"/>
          </a:p>
          <a:p>
            <a:pPr lvl="0"/>
            <a:r>
              <a:rPr lang="en-GB" sz="2000" dirty="0" smtClean="0"/>
              <a:t>Minimal S21 </a:t>
            </a:r>
            <a:r>
              <a:rPr lang="en-GB" sz="2000" dirty="0"/>
              <a:t>while showing a narrow bandwidth resonance </a:t>
            </a:r>
            <a:r>
              <a:rPr lang="en-GB" sz="2000" dirty="0" smtClean="0"/>
              <a:t>peak</a:t>
            </a:r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lowest possible edge </a:t>
            </a:r>
            <a:r>
              <a:rPr lang="en-GB" sz="2000" dirty="0" smtClean="0"/>
              <a:t>field</a:t>
            </a:r>
          </a:p>
          <a:p>
            <a:pPr lvl="0"/>
            <a:r>
              <a:rPr lang="en-GB" sz="2000" b="1" dirty="0" smtClean="0"/>
              <a:t>The </a:t>
            </a:r>
            <a:r>
              <a:rPr lang="en-GB" sz="2000" b="1" dirty="0"/>
              <a:t>lowest possible absorbed power in the </a:t>
            </a:r>
            <a:r>
              <a:rPr lang="en-GB" sz="2000" b="1" dirty="0" smtClean="0"/>
              <a:t>absorber</a:t>
            </a:r>
            <a:r>
              <a:rPr lang="en-GB" sz="2000" b="1" dirty="0"/>
              <a:t>/ loss minimisation</a:t>
            </a:r>
            <a:endParaRPr lang="en-GB" sz="2000" b="1" dirty="0">
              <a:sym typeface="Symbol" pitchFamily="18" charset="2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" y="2697842"/>
            <a:ext cx="5731510" cy="209931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20078"/>
            <a:ext cx="5731510" cy="20993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376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42" y="620688"/>
            <a:ext cx="7992888" cy="864096"/>
          </a:xfrm>
        </p:spPr>
        <p:txBody>
          <a:bodyPr/>
          <a:lstStyle/>
          <a:p>
            <a:r>
              <a:rPr lang="en-GB" dirty="0" smtClean="0"/>
              <a:t>RF optimisation of the design</a:t>
            </a:r>
            <a:endParaRPr lang="en-GB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536" y="1412776"/>
            <a:ext cx="8642350" cy="350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07504" y="4797152"/>
            <a:ext cx="829265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000" dirty="0" smtClean="0"/>
              <a:t>Optimisation steps:</a:t>
            </a:r>
          </a:p>
          <a:p>
            <a:pPr lvl="0"/>
            <a:r>
              <a:rPr lang="en-GB" sz="2000" dirty="0" smtClean="0"/>
              <a:t>Low S11on resonance</a:t>
            </a:r>
            <a:endParaRPr lang="en-GB" sz="2000" dirty="0"/>
          </a:p>
          <a:p>
            <a:pPr lvl="0"/>
            <a:r>
              <a:rPr lang="en-GB" sz="2000" dirty="0" smtClean="0"/>
              <a:t>Minimal S21 </a:t>
            </a:r>
            <a:r>
              <a:rPr lang="en-GB" sz="2000" dirty="0"/>
              <a:t>while showing a narrow bandwidth resonance </a:t>
            </a:r>
            <a:r>
              <a:rPr lang="en-GB" sz="2000" dirty="0" smtClean="0"/>
              <a:t>peak</a:t>
            </a:r>
          </a:p>
          <a:p>
            <a:r>
              <a:rPr lang="en-GB" sz="2000" dirty="0" smtClean="0"/>
              <a:t>The </a:t>
            </a:r>
            <a:r>
              <a:rPr lang="en-GB" sz="2000" dirty="0"/>
              <a:t>lowest possible edge </a:t>
            </a:r>
            <a:r>
              <a:rPr lang="en-GB" sz="2000" dirty="0" smtClean="0"/>
              <a:t>field</a:t>
            </a:r>
            <a:endParaRPr lang="en-GB" sz="2000" dirty="0"/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lowest possible absorbed power in the </a:t>
            </a:r>
            <a:r>
              <a:rPr lang="en-GB" sz="2000" dirty="0" smtClean="0"/>
              <a:t>absorber</a:t>
            </a:r>
            <a:r>
              <a:rPr lang="en-GB" sz="2000" dirty="0"/>
              <a:t>/ loss minimisation</a:t>
            </a:r>
            <a:r>
              <a:rPr lang="en-GB" sz="2000" dirty="0" smtClean="0"/>
              <a:t> </a:t>
            </a:r>
            <a:endParaRPr lang="en-GB" sz="2000" dirty="0">
              <a:sym typeface="Symbol" pitchFamily="18" charset="2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986"/>
            <a:ext cx="8640960" cy="3266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 eaLnBrk="1" hangingPunct="1">
          <a:buFont typeface="Arial" pitchFamily="34" charset="0"/>
          <a:buChar char="•"/>
          <a:defRPr sz="2000" dirty="0">
            <a:sym typeface="Symbol" pitchFamily="18" charset="2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41D3D61-233D-4660-B808-34BE00C0A4F4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9098</TotalTime>
  <Words>888</Words>
  <Application>Microsoft Office PowerPoint</Application>
  <PresentationFormat>On-screen Show (4:3)</PresentationFormat>
  <Paragraphs>173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STFC_PowerPoint_template</vt:lpstr>
      <vt:lpstr>Progress of the Commissioning of the Choked Resonator Cavity for SRF Thin Film Measurements </vt:lpstr>
      <vt:lpstr>Motivation</vt:lpstr>
      <vt:lpstr>Design criteria</vt:lpstr>
      <vt:lpstr>PowerPoint Presentation</vt:lpstr>
      <vt:lpstr>Refinement of the design</vt:lpstr>
      <vt:lpstr>RF optimisation of the design</vt:lpstr>
      <vt:lpstr>RF optimisation of the design</vt:lpstr>
      <vt:lpstr>RF optimisation of the design</vt:lpstr>
      <vt:lpstr>RF optimisation of the design</vt:lpstr>
      <vt:lpstr>Measurement method (RF)</vt:lpstr>
      <vt:lpstr>Measurement method (Calorimetry)</vt:lpstr>
      <vt:lpstr>LLRF Control System</vt:lpstr>
      <vt:lpstr>Cavity reoptimisation - 3rd choke added</vt:lpstr>
      <vt:lpstr>Field Distribution</vt:lpstr>
      <vt:lpstr>Two and three choke cavities</vt:lpstr>
      <vt:lpstr>Cryogenic and support design</vt:lpstr>
      <vt:lpstr>Cradle assembly</vt:lpstr>
      <vt:lpstr>PowerPoint Presentation</vt:lpstr>
      <vt:lpstr>And then…</vt:lpstr>
      <vt:lpstr>And now…</vt:lpstr>
      <vt:lpstr>The UK’s SRF collaboration team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Corporate PowerPoint Template</dc:title>
  <dc:creator>kw77</dc:creator>
  <cp:lastModifiedBy>user</cp:lastModifiedBy>
  <cp:revision>258</cp:revision>
  <cp:lastPrinted>2013-09-03T09:57:21Z</cp:lastPrinted>
  <dcterms:created xsi:type="dcterms:W3CDTF">2012-07-12T11:46:55Z</dcterms:created>
  <dcterms:modified xsi:type="dcterms:W3CDTF">2016-07-28T14:11:26Z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