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78" r:id="rId3"/>
    <p:sldId id="279" r:id="rId4"/>
    <p:sldId id="280" r:id="rId5"/>
    <p:sldId id="281" r:id="rId6"/>
    <p:sldId id="283" r:id="rId7"/>
    <p:sldId id="282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48" autoAdjust="0"/>
    <p:restoredTop sz="94660"/>
  </p:normalViewPr>
  <p:slideViewPr>
    <p:cSldViewPr>
      <p:cViewPr varScale="1">
        <p:scale>
          <a:sx n="75" d="100"/>
          <a:sy n="75" d="100"/>
        </p:scale>
        <p:origin x="106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8F95D-3EDB-4F93-B70D-D22E60CD21F2}" type="datetimeFigureOut">
              <a:rPr lang="en-GB" smtClean="0"/>
              <a:t>27/07/2016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CF462-575D-4C1B-AE51-B716FFDFA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880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CF462-575D-4C1B-AE51-B716FFDFA0A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256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A2D8-C931-41D2-8ED8-7D85E0A91768}" type="datetime1">
              <a:rPr lang="en-GB" smtClean="0"/>
              <a:t>27/07/2016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519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E422-87EC-49EE-9DFF-664945D6A9D2}" type="datetime1">
              <a:rPr lang="en-GB" smtClean="0"/>
              <a:t>27/07/2016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256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4923-6259-4832-9D04-5C5D354AC721}" type="datetime1">
              <a:rPr lang="en-GB" smtClean="0"/>
              <a:t>27/07/2016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09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6C36-1199-4249-A01B-B23BB7B42478}" type="datetime1">
              <a:rPr lang="en-GB" smtClean="0"/>
              <a:t>27/07/2016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043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4160-1EF7-4F2F-A596-57A57539E519}" type="datetime1">
              <a:rPr lang="en-GB" smtClean="0"/>
              <a:t>27/07/2016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153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E3BC-0640-4B30-91E2-B31EC6FD720A}" type="datetime1">
              <a:rPr lang="en-GB" smtClean="0"/>
              <a:t>27/07/2016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32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5A80-1450-4B15-8484-0B9D0AECD9AD}" type="datetime1">
              <a:rPr lang="en-GB" smtClean="0"/>
              <a:t>27/07/2016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19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52BE-8F1E-495E-BBBE-47753370CF3B}" type="datetime1">
              <a:rPr lang="en-GB" smtClean="0"/>
              <a:t>27/07/2016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20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255C-72E7-4EA4-9AA4-86225087437F}" type="datetime1">
              <a:rPr lang="en-GB" smtClean="0"/>
              <a:t>27/07/2016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92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4D66-D0D3-4D78-AD03-58F59299EF06}" type="datetime1">
              <a:rPr lang="en-GB" smtClean="0"/>
              <a:t>27/07/2016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96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2B8-77E7-4667-9F17-7FCCA0EC9661}" type="datetime1">
              <a:rPr lang="en-GB" smtClean="0"/>
              <a:t>27/07/2016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96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2E4A0-FB39-4DFA-AC9A-6F50407426A2}" type="datetime1">
              <a:rPr lang="en-GB" smtClean="0"/>
              <a:t>27/07/2016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TTC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69"/>
          <a:stretch/>
        </p:blipFill>
        <p:spPr>
          <a:xfrm>
            <a:off x="0" y="0"/>
            <a:ext cx="2771776" cy="4919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33488" cy="3339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0"/>
            <a:ext cx="4648201" cy="4919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59"/>
          <a:stretch/>
        </p:blipFill>
        <p:spPr>
          <a:xfrm>
            <a:off x="2514600" y="0"/>
            <a:ext cx="2790825" cy="49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0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Material study results and performance of the Cornell TE-mode sample host cavity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114800"/>
            <a:ext cx="8382000" cy="2133600"/>
          </a:xfrm>
        </p:spPr>
        <p:txBody>
          <a:bodyPr>
            <a:normAutofit/>
          </a:bodyPr>
          <a:lstStyle/>
          <a:p>
            <a:r>
              <a:rPr lang="en-GB" dirty="0" smtClean="0"/>
              <a:t>Daniel </a:t>
            </a:r>
            <a:r>
              <a:rPr lang="en-GB" dirty="0" smtClean="0"/>
              <a:t>Hall</a:t>
            </a:r>
          </a:p>
          <a:p>
            <a:r>
              <a:rPr lang="en-GB" dirty="0" smtClean="0"/>
              <a:t>James </a:t>
            </a:r>
            <a:r>
              <a:rPr lang="en-GB" dirty="0" err="1" smtClean="0"/>
              <a:t>Maniscalco</a:t>
            </a:r>
            <a:endParaRPr lang="en-GB" dirty="0" smtClean="0"/>
          </a:p>
          <a:p>
            <a:r>
              <a:rPr lang="en-GB" dirty="0" smtClean="0"/>
              <a:t>Matthias Liepe</a:t>
            </a:r>
          </a:p>
        </p:txBody>
      </p:sp>
    </p:spTree>
    <p:extLst>
      <p:ext uri="{BB962C8B-B14F-4D97-AF65-F5344CB8AC3E}">
        <p14:creationId xmlns:p14="http://schemas.microsoft.com/office/powerpoint/2010/main" val="2983964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Results: plate 1</a:t>
            </a:r>
            <a:endParaRPr lang="en-GB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32" y="1295400"/>
            <a:ext cx="6687336" cy="5380038"/>
          </a:xfrm>
        </p:spPr>
      </p:pic>
    </p:spTree>
    <p:extLst>
      <p:ext uri="{BB962C8B-B14F-4D97-AF65-F5344CB8AC3E}">
        <p14:creationId xmlns:p14="http://schemas.microsoft.com/office/powerpoint/2010/main" val="3803760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Hot spot seen on sample plate</a:t>
            </a:r>
            <a:endParaRPr lang="en-GB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501900"/>
            <a:ext cx="5064334" cy="4144963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581400"/>
            <a:ext cx="3733800" cy="2846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676400"/>
            <a:ext cx="358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Temperature mapping of the sample plate reveals a region of increased heating at a point lying on the ring of maximum field of the sample plate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3176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Onset of </a:t>
            </a:r>
            <a:r>
              <a:rPr lang="en-GB" dirty="0" err="1" smtClean="0"/>
              <a:t>ohmic</a:t>
            </a:r>
            <a:r>
              <a:rPr lang="en-GB" dirty="0" smtClean="0"/>
              <a:t> heating</a:t>
            </a:r>
            <a:endParaRPr lang="en-GB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600200"/>
            <a:ext cx="6096002" cy="4997964"/>
          </a:xfrm>
        </p:spPr>
      </p:pic>
    </p:spTree>
    <p:extLst>
      <p:ext uri="{BB962C8B-B14F-4D97-AF65-F5344CB8AC3E}">
        <p14:creationId xmlns:p14="http://schemas.microsoft.com/office/powerpoint/2010/main" val="2090985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Results: plate 2</a:t>
            </a:r>
            <a:endParaRPr lang="en-GB" dirty="0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673" y="1401763"/>
            <a:ext cx="5890654" cy="4922838"/>
          </a:xfrm>
        </p:spPr>
      </p:pic>
    </p:spTree>
    <p:extLst>
      <p:ext uri="{BB962C8B-B14F-4D97-AF65-F5344CB8AC3E}">
        <p14:creationId xmlns:p14="http://schemas.microsoft.com/office/powerpoint/2010/main" val="1395378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Another plate from </a:t>
            </a:r>
            <a:r>
              <a:rPr lang="en-GB" dirty="0" err="1" smtClean="0"/>
              <a:t>ASTeC</a:t>
            </a:r>
            <a:r>
              <a:rPr lang="en-GB" dirty="0" smtClean="0"/>
              <a:t> is currently being assembled onto the cavity for testing</a:t>
            </a:r>
          </a:p>
          <a:p>
            <a:endParaRPr lang="en-GB" dirty="0" smtClean="0"/>
          </a:p>
          <a:p>
            <a:r>
              <a:rPr lang="en-GB" dirty="0" smtClean="0"/>
              <a:t>Plates coated with Nb</a:t>
            </a:r>
            <a:r>
              <a:rPr lang="en-GB" baseline="-25000" dirty="0" smtClean="0"/>
              <a:t>3</a:t>
            </a:r>
            <a:r>
              <a:rPr lang="en-GB" dirty="0" smtClean="0"/>
              <a:t>Sn at Cornell will also be tested</a:t>
            </a:r>
          </a:p>
          <a:p>
            <a:endParaRPr lang="en-GB" dirty="0"/>
          </a:p>
          <a:p>
            <a:r>
              <a:rPr lang="en-GB" dirty="0" smtClean="0"/>
              <a:t>The temperature mapping system is being upgraded for greater sensitivity and higher density of sensors</a:t>
            </a:r>
          </a:p>
        </p:txBody>
      </p:sp>
    </p:spTree>
    <p:extLst>
      <p:ext uri="{BB962C8B-B14F-4D97-AF65-F5344CB8AC3E}">
        <p14:creationId xmlns:p14="http://schemas.microsoft.com/office/powerpoint/2010/main" val="175603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486400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Matthias Liepe</a:t>
            </a:r>
          </a:p>
          <a:p>
            <a:pPr marL="0" indent="0" algn="ctr">
              <a:buNone/>
            </a:pPr>
            <a:r>
              <a:rPr lang="en-GB" dirty="0" smtClean="0"/>
              <a:t>James </a:t>
            </a:r>
            <a:r>
              <a:rPr lang="en-GB" dirty="0" err="1" smtClean="0"/>
              <a:t>Maniscalco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Yi </a:t>
            </a:r>
            <a:r>
              <a:rPr lang="en-GB" dirty="0" err="1" smtClean="0"/>
              <a:t>Xie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Tim O’Connel</a:t>
            </a:r>
            <a:r>
              <a:rPr lang="en-GB" dirty="0" smtClean="0"/>
              <a:t>l</a:t>
            </a:r>
          </a:p>
          <a:p>
            <a:pPr marL="0" indent="0" algn="ctr">
              <a:buNone/>
            </a:pPr>
            <a:r>
              <a:rPr lang="en-GB" dirty="0" smtClean="0"/>
              <a:t>James Sears</a:t>
            </a:r>
          </a:p>
          <a:p>
            <a:pPr marL="0" indent="0" algn="ctr">
              <a:buNone/>
            </a:pPr>
            <a:r>
              <a:rPr lang="en-GB" dirty="0" smtClean="0"/>
              <a:t>John Kaufman</a:t>
            </a:r>
          </a:p>
          <a:p>
            <a:pPr marL="0" indent="0" algn="ctr">
              <a:buNone/>
            </a:pPr>
            <a:r>
              <a:rPr lang="en-GB" dirty="0" err="1" smtClean="0"/>
              <a:t>Ivaylo</a:t>
            </a:r>
            <a:r>
              <a:rPr lang="en-GB" dirty="0" smtClean="0"/>
              <a:t> </a:t>
            </a:r>
            <a:r>
              <a:rPr lang="en-GB" dirty="0" err="1" smtClean="0"/>
              <a:t>Madjarov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Charles Burton</a:t>
            </a:r>
            <a:endParaRPr lang="en-GB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965700" y="1612900"/>
            <a:ext cx="373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To inquire about testing a sample plate, contact James </a:t>
            </a:r>
            <a:r>
              <a:rPr lang="en-GB" sz="2800" dirty="0" err="1" smtClean="0"/>
              <a:t>Maniscalco</a:t>
            </a:r>
            <a:endParaRPr lang="en-GB" sz="2800" dirty="0" smtClean="0"/>
          </a:p>
          <a:p>
            <a:pPr algn="ctr"/>
            <a:endParaRPr lang="en-GB" sz="2800" dirty="0"/>
          </a:p>
          <a:p>
            <a:pPr algn="ctr"/>
            <a:r>
              <a:rPr lang="en-GB" sz="2800" dirty="0" smtClean="0"/>
              <a:t>Email: jtm288@cornell.edu</a:t>
            </a:r>
            <a:endParaRPr lang="en-GB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0" y="4325372"/>
            <a:ext cx="32004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73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Talk 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Motivation and design for the sample host cavity</a:t>
            </a:r>
          </a:p>
          <a:p>
            <a:endParaRPr lang="en-GB" dirty="0"/>
          </a:p>
          <a:p>
            <a:r>
              <a:rPr lang="en-GB" dirty="0" smtClean="0"/>
              <a:t>Commissioning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First results of sample plates from </a:t>
            </a:r>
            <a:r>
              <a:rPr lang="en-GB" dirty="0" err="1" smtClean="0"/>
              <a:t>ASTeC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368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Three generations of cavities</a:t>
            </a:r>
            <a:endParaRPr lang="en-GB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229600" cy="3491623"/>
          </a:xfrm>
        </p:spPr>
      </p:pic>
      <p:sp>
        <p:nvSpPr>
          <p:cNvPr id="5" name="TextBox 4"/>
          <p:cNvSpPr txBox="1"/>
          <p:nvPr/>
        </p:nvSpPr>
        <p:spPr>
          <a:xfrm>
            <a:off x="609600" y="5015623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6 GHz</a:t>
            </a:r>
            <a:endParaRPr lang="en-GB" dirty="0"/>
          </a:p>
          <a:p>
            <a:pPr algn="ctr"/>
            <a:r>
              <a:rPr lang="en-GB" dirty="0" smtClean="0"/>
              <a:t>3 inch diameter plate</a:t>
            </a:r>
            <a:endParaRPr lang="en-GB" dirty="0"/>
          </a:p>
          <a:p>
            <a:pPr algn="ctr"/>
            <a:r>
              <a:rPr lang="en-GB" dirty="0" smtClean="0"/>
              <a:t>40 </a:t>
            </a:r>
            <a:r>
              <a:rPr lang="en-GB" dirty="0" err="1" smtClean="0"/>
              <a:t>mT</a:t>
            </a:r>
            <a:r>
              <a:rPr lang="en-GB" dirty="0" smtClean="0"/>
              <a:t> peak surface field</a:t>
            </a:r>
          </a:p>
          <a:p>
            <a:pPr algn="ctr"/>
            <a:r>
              <a:rPr lang="en-GB" dirty="0" smtClean="0"/>
              <a:t>TE011 mode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67100" y="5015623"/>
            <a:ext cx="2476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6 GHz</a:t>
            </a:r>
            <a:endParaRPr lang="en-GB" dirty="0"/>
          </a:p>
          <a:p>
            <a:pPr algn="ctr"/>
            <a:r>
              <a:rPr lang="en-GB" dirty="0"/>
              <a:t>5</a:t>
            </a:r>
            <a:r>
              <a:rPr lang="en-GB" dirty="0" smtClean="0"/>
              <a:t> inch diameter plate</a:t>
            </a:r>
            <a:endParaRPr lang="en-GB" dirty="0"/>
          </a:p>
          <a:p>
            <a:pPr algn="ctr"/>
            <a:r>
              <a:rPr lang="en-GB" dirty="0"/>
              <a:t>6</a:t>
            </a:r>
            <a:r>
              <a:rPr lang="en-GB" dirty="0" smtClean="0"/>
              <a:t>0 </a:t>
            </a:r>
            <a:r>
              <a:rPr lang="en-GB" dirty="0" err="1" smtClean="0"/>
              <a:t>mT</a:t>
            </a:r>
            <a:r>
              <a:rPr lang="en-GB" dirty="0" smtClean="0"/>
              <a:t> peak surface field</a:t>
            </a:r>
          </a:p>
          <a:p>
            <a:pPr algn="ctr"/>
            <a:r>
              <a:rPr lang="en-GB" dirty="0" smtClean="0"/>
              <a:t>TE012 mode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1200" y="5015623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3.95 GHz</a:t>
            </a:r>
            <a:endParaRPr lang="en-GB" dirty="0"/>
          </a:p>
          <a:p>
            <a:pPr algn="ctr"/>
            <a:r>
              <a:rPr lang="en-GB" dirty="0"/>
              <a:t>5</a:t>
            </a:r>
            <a:r>
              <a:rPr lang="en-GB" dirty="0" smtClean="0"/>
              <a:t> inch diameter plate</a:t>
            </a:r>
            <a:endParaRPr lang="en-GB" dirty="0"/>
          </a:p>
          <a:p>
            <a:pPr algn="ctr"/>
            <a:r>
              <a:rPr lang="en-GB" dirty="0" smtClean="0"/>
              <a:t>110 </a:t>
            </a:r>
            <a:r>
              <a:rPr lang="en-GB" dirty="0" err="1" smtClean="0"/>
              <a:t>mT</a:t>
            </a:r>
            <a:r>
              <a:rPr lang="en-GB" dirty="0" smtClean="0"/>
              <a:t> peak surface field</a:t>
            </a:r>
          </a:p>
          <a:p>
            <a:pPr algn="ctr"/>
            <a:r>
              <a:rPr lang="en-GB" dirty="0" smtClean="0"/>
              <a:t>TE011 mode</a:t>
            </a:r>
          </a:p>
        </p:txBody>
      </p:sp>
    </p:spTree>
    <p:extLst>
      <p:ext uri="{BB962C8B-B14F-4D97-AF65-F5344CB8AC3E}">
        <p14:creationId xmlns:p14="http://schemas.microsoft.com/office/powerpoint/2010/main" val="1661786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Thermal runaway limitation</a:t>
            </a:r>
            <a:endParaRPr lang="en-GB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1798637"/>
            <a:ext cx="5589344" cy="4525963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278" y="1752600"/>
            <a:ext cx="2917522" cy="99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69278" y="3124200"/>
            <a:ext cx="29937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 is the ratio of the peak field on the sample plate to the peak field on the cavity</a:t>
            </a:r>
          </a:p>
          <a:p>
            <a:endParaRPr lang="en-GB" dirty="0"/>
          </a:p>
          <a:p>
            <a:r>
              <a:rPr lang="en-GB" dirty="0" smtClean="0"/>
              <a:t>For this cavity, R = 0.893</a:t>
            </a:r>
          </a:p>
          <a:p>
            <a:endParaRPr lang="en-GB" dirty="0"/>
          </a:p>
          <a:p>
            <a:r>
              <a:rPr lang="en-GB" dirty="0" smtClean="0"/>
              <a:t>Issue – if the plate’s quench field is higher than 110 </a:t>
            </a:r>
            <a:r>
              <a:rPr lang="en-GB" dirty="0" err="1" smtClean="0"/>
              <a:t>mT</a:t>
            </a:r>
            <a:r>
              <a:rPr lang="en-GB" dirty="0" smtClean="0"/>
              <a:t>, the quench will occur on the cavity wall instead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1694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Sample plate mounting</a:t>
            </a:r>
            <a:endParaRPr lang="en-GB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1905000"/>
            <a:ext cx="3647135" cy="4525963"/>
          </a:xfrm>
        </p:spPr>
      </p:pic>
      <p:sp>
        <p:nvSpPr>
          <p:cNvPr id="6" name="TextBox 5"/>
          <p:cNvSpPr txBox="1"/>
          <p:nvPr/>
        </p:nvSpPr>
        <p:spPr>
          <a:xfrm>
            <a:off x="4114800" y="16764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Sample plate is sealed against the cavity using an indium flange. The indium does not appear to impact the cavity performance</a:t>
            </a:r>
            <a:endParaRPr lang="en-GB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581493"/>
            <a:ext cx="5457034" cy="411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56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Temperature mapping</a:t>
            </a:r>
            <a:endParaRPr lang="en-GB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0803"/>
            <a:ext cx="5700728" cy="2399119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752600"/>
            <a:ext cx="3443272" cy="449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600200"/>
            <a:ext cx="525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 array of 40 Allen-Bradley resistors, operating as cryogenic thermometers, monitor the temperature on the sample plate</a:t>
            </a:r>
          </a:p>
          <a:p>
            <a:endParaRPr lang="en-GB" dirty="0"/>
          </a:p>
          <a:p>
            <a:r>
              <a:rPr lang="en-GB" dirty="0" smtClean="0"/>
              <a:t>The system has room to be expanded to 56 resistors</a:t>
            </a:r>
          </a:p>
          <a:p>
            <a:endParaRPr lang="en-GB" dirty="0"/>
          </a:p>
          <a:p>
            <a:r>
              <a:rPr lang="en-GB" dirty="0" smtClean="0"/>
              <a:t>A high-density mapping system using Ruthenium Oxide resistors is also under consideration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960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Cavity calibration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Before first using the cavity for science, it must be calibrated to be able to obtain the surface 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2867679"/>
            <a:ext cx="3839111" cy="199100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317" y="2858152"/>
            <a:ext cx="4191585" cy="201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31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Cavity calibration</a:t>
            </a:r>
            <a:endParaRPr lang="en-GB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53" y="1401763"/>
            <a:ext cx="6882094" cy="4922838"/>
          </a:xfrm>
        </p:spPr>
      </p:pic>
    </p:spTree>
    <p:extLst>
      <p:ext uri="{BB962C8B-B14F-4D97-AF65-F5344CB8AC3E}">
        <p14:creationId xmlns:p14="http://schemas.microsoft.com/office/powerpoint/2010/main" val="1106824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Science 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Two niobium-coated copper disks coated at </a:t>
            </a:r>
            <a:r>
              <a:rPr lang="en-GB" dirty="0" err="1" smtClean="0"/>
              <a:t>ASTeC</a:t>
            </a:r>
            <a:r>
              <a:rPr lang="en-GB" dirty="0" smtClean="0"/>
              <a:t>, at Daresbury, UK</a:t>
            </a:r>
          </a:p>
          <a:p>
            <a:r>
              <a:rPr lang="en-GB" dirty="0" err="1" smtClean="0"/>
              <a:t>HiPIMS</a:t>
            </a:r>
            <a:r>
              <a:rPr lang="en-GB" dirty="0" smtClean="0"/>
              <a:t> coating</a:t>
            </a:r>
          </a:p>
          <a:p>
            <a:pPr lvl="1"/>
            <a:r>
              <a:rPr lang="en-GB" dirty="0" smtClean="0"/>
              <a:t>Plate 1</a:t>
            </a:r>
          </a:p>
          <a:p>
            <a:pPr lvl="2"/>
            <a:r>
              <a:rPr lang="en-GB" dirty="0" smtClean="0"/>
              <a:t>Substrate held at 500°C</a:t>
            </a:r>
          </a:p>
          <a:p>
            <a:pPr lvl="2"/>
            <a:r>
              <a:rPr lang="en-GB" dirty="0" smtClean="0"/>
              <a:t>Plate bias of -100 V</a:t>
            </a:r>
          </a:p>
          <a:p>
            <a:pPr lvl="1"/>
            <a:r>
              <a:rPr lang="en-GB" dirty="0" smtClean="0"/>
              <a:t>Plate 2</a:t>
            </a:r>
          </a:p>
          <a:p>
            <a:pPr lvl="2"/>
            <a:r>
              <a:rPr lang="en-GB" dirty="0" smtClean="0"/>
              <a:t>Substrate held at 800°C</a:t>
            </a:r>
          </a:p>
          <a:p>
            <a:pPr lvl="2"/>
            <a:r>
              <a:rPr lang="en-GB" dirty="0" smtClean="0"/>
              <a:t>No plate bias applied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67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1644</TotalTime>
  <Words>375</Words>
  <Application>Microsoft Office PowerPoint</Application>
  <PresentationFormat>On-screen Show (4:3)</PresentationFormat>
  <Paragraphs>73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Material study results and performance of the Cornell TE-mode sample host cavity</vt:lpstr>
      <vt:lpstr>Talk outline</vt:lpstr>
      <vt:lpstr>Three generations of cavities</vt:lpstr>
      <vt:lpstr>Thermal runaway limitation</vt:lpstr>
      <vt:lpstr>Sample plate mounting</vt:lpstr>
      <vt:lpstr>Temperature mapping</vt:lpstr>
      <vt:lpstr>Cavity calibration</vt:lpstr>
      <vt:lpstr>Cavity calibration</vt:lpstr>
      <vt:lpstr>Science results</vt:lpstr>
      <vt:lpstr>Results: plate 1</vt:lpstr>
      <vt:lpstr>Hot spot seen on sample plate</vt:lpstr>
      <vt:lpstr>Onset of ohmic heating</vt:lpstr>
      <vt:lpstr>Results: plate 2</vt:lpstr>
      <vt:lpstr>Further work</vt:lpstr>
      <vt:lpstr>Acknowledgements</vt:lpstr>
    </vt:vector>
  </TitlesOfParts>
  <Company>LEPP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L. Hall</dc:creator>
  <cp:lastModifiedBy>Daniel</cp:lastModifiedBy>
  <cp:revision>74</cp:revision>
  <dcterms:created xsi:type="dcterms:W3CDTF">2016-05-23T12:44:58Z</dcterms:created>
  <dcterms:modified xsi:type="dcterms:W3CDTF">2016-07-28T04:42:09Z</dcterms:modified>
</cp:coreProperties>
</file>