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 autoCompressPictures="0">
  <p:sldMasterIdLst>
    <p:sldMasterId id="2147483648" r:id="rId1"/>
    <p:sldMasterId id="2147483676" r:id="rId2"/>
  </p:sldMasterIdLst>
  <p:notesMasterIdLst>
    <p:notesMasterId r:id="rId23"/>
  </p:notesMasterIdLst>
  <p:handoutMasterIdLst>
    <p:handoutMasterId r:id="rId24"/>
  </p:handoutMasterIdLst>
  <p:sldIdLst>
    <p:sldId id="269" r:id="rId3"/>
    <p:sldId id="312" r:id="rId4"/>
    <p:sldId id="276" r:id="rId5"/>
    <p:sldId id="300" r:id="rId6"/>
    <p:sldId id="310" r:id="rId7"/>
    <p:sldId id="278" r:id="rId8"/>
    <p:sldId id="314" r:id="rId9"/>
    <p:sldId id="313" r:id="rId10"/>
    <p:sldId id="279" r:id="rId11"/>
    <p:sldId id="315" r:id="rId12"/>
    <p:sldId id="316" r:id="rId13"/>
    <p:sldId id="317" r:id="rId14"/>
    <p:sldId id="318" r:id="rId15"/>
    <p:sldId id="319" r:id="rId16"/>
    <p:sldId id="306" r:id="rId17"/>
    <p:sldId id="320" r:id="rId18"/>
    <p:sldId id="321" r:id="rId19"/>
    <p:sldId id="322" r:id="rId20"/>
    <p:sldId id="323" r:id="rId21"/>
    <p:sldId id="324" r:id="rId22"/>
  </p:sldIdLst>
  <p:sldSz cx="9144000" cy="6858000" type="screen4x3"/>
  <p:notesSz cx="6858000" cy="9144000"/>
  <p:custDataLst>
    <p:tags r:id="rId2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81E32"/>
    <a:srgbClr val="FFFFFF"/>
    <a:srgbClr val="C75B12"/>
    <a:srgbClr val="E17000"/>
    <a:srgbClr val="5B8F22"/>
    <a:srgbClr val="D2C295"/>
    <a:srgbClr val="A79E70"/>
    <a:srgbClr val="4D4F53"/>
    <a:srgbClr val="0099CC"/>
    <a:srgbClr val="69BE2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91" autoAdjust="0"/>
    <p:restoredTop sz="94717" autoAdjust="0"/>
  </p:normalViewPr>
  <p:slideViewPr>
    <p:cSldViewPr snapToObjects="1" showGuides="1">
      <p:cViewPr varScale="1">
        <p:scale>
          <a:sx n="102" d="100"/>
          <a:sy n="102" d="100"/>
        </p:scale>
        <p:origin x="-330" y="-90"/>
      </p:cViewPr>
      <p:guideLst>
        <p:guide orient="horz" pos="326"/>
        <p:guide orient="horz" pos="1294"/>
        <p:guide orient="horz" pos="3745"/>
        <p:guide orient="horz" pos="3980"/>
        <p:guide orient="horz" pos="1052"/>
        <p:guide orient="horz" pos="1741"/>
        <p:guide orient="horz" pos="4183"/>
        <p:guide orient="horz" pos="566"/>
        <p:guide orient="horz" pos="2808"/>
        <p:guide pos="2880"/>
        <p:guide pos="363"/>
        <p:guide pos="5396"/>
        <p:guide pos="282"/>
        <p:guide pos="3784"/>
        <p:guide pos="3736"/>
        <p:guide pos="2179"/>
        <p:guide pos="5464"/>
        <p:guide pos="3867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Objects="1" showGuides="1">
      <p:cViewPr varScale="1">
        <p:scale>
          <a:sx n="85" d="100"/>
          <a:sy n="85" d="100"/>
        </p:scale>
        <p:origin x="-3138" y="-9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commentAuthors" Target="commentAuthor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EBF33E-D9A7-42CC-B598-9AD8356CBB5A}" type="datetimeFigureOut">
              <a:rPr lang="en-US" smtClean="0"/>
              <a:pPr/>
              <a:t>7/28/2016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EAAB5D-0CC4-45A8-B4B6-0B8B738A4E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30078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B58700-9FA2-48CE-AC88-D71D45EB490A}" type="datetimeFigureOut">
              <a:rPr lang="en-US" smtClean="0"/>
              <a:pPr/>
              <a:t>7/28/2016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9BC4E5-2BC1-4F43-85DD-A1B8F74CB7E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900429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9BC4E5-2BC1-4F43-85DD-A1B8F74CB7EB}" type="slidenum">
              <a:rPr lang="en-US" smtClean="0"/>
              <a:pPr/>
              <a:t>1</a:t>
            </a:fld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9BC4E5-2BC1-4F43-85DD-A1B8F74CB7EB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89352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7D9D15-D49D-46E3-B31B-434F080E821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8001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 userDrawn="1"/>
        </p:nvSpPr>
        <p:spPr>
          <a:xfrm>
            <a:off x="0" y="0"/>
            <a:ext cx="9144000" cy="583387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0" y="0"/>
            <a:ext cx="9158400" cy="68688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434" y="6196867"/>
            <a:ext cx="2275566" cy="66113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83387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40195"/>
            <a:ext cx="1973584" cy="7178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7213" y="536575"/>
            <a:ext cx="8008937" cy="2246313"/>
          </a:xfrm>
        </p:spPr>
        <p:txBody>
          <a:bodyPr anchor="b" anchorCtr="0">
            <a:noAutofit/>
          </a:bodyPr>
          <a:lstStyle>
            <a:lvl1pPr>
              <a:defRPr sz="43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7213" y="3646170"/>
            <a:ext cx="7989887" cy="2187702"/>
          </a:xfrm>
        </p:spPr>
        <p:txBody>
          <a:bodyPr>
            <a:noAutofit/>
          </a:bodyPr>
          <a:lstStyle>
            <a:lvl1pPr marL="0" indent="0" algn="l">
              <a:lnSpc>
                <a:spcPct val="110000"/>
              </a:lnSpc>
              <a:buNone/>
              <a:defRPr sz="1600" b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CA" dirty="0" smtClean="0"/>
          </a:p>
        </p:txBody>
      </p:sp>
    </p:spTree>
    <p:extLst>
      <p:ext uri="{BB962C8B-B14F-4D97-AF65-F5344CB8AC3E}">
        <p14:creationId xmlns:p14="http://schemas.microsoft.com/office/powerpoint/2010/main" val="10987518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" y="934933"/>
            <a:ext cx="8685251" cy="202691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457200" y="1243584"/>
            <a:ext cx="388620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buSzPct val="120000"/>
              <a:defRPr/>
            </a:lvl2pPr>
            <a:lvl3pPr>
              <a:buClr>
                <a:srgbClr val="981E32"/>
              </a:buClr>
              <a:buSzPct val="120000"/>
              <a:defRPr/>
            </a:lvl3pPr>
            <a:lvl4pPr>
              <a:buClr>
                <a:srgbClr val="981E32"/>
              </a:buClr>
              <a:buSzPct val="120000"/>
              <a:defRPr/>
            </a:lvl4pPr>
            <a:lvl5pPr>
              <a:buClr>
                <a:srgbClr val="981E32"/>
              </a:buClr>
              <a:buSzPct val="120000"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 dirty="0"/>
          </a:p>
        </p:txBody>
      </p:sp>
      <p:sp>
        <p:nvSpPr>
          <p:cNvPr id="11" name="Content Placeholder 15"/>
          <p:cNvSpPr>
            <a:spLocks noGrp="1"/>
          </p:cNvSpPr>
          <p:nvPr>
            <p:ph sz="quarter" idx="15"/>
          </p:nvPr>
        </p:nvSpPr>
        <p:spPr>
          <a:xfrm>
            <a:off x="4648200" y="1252729"/>
            <a:ext cx="388620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buSzPct val="120000"/>
              <a:defRPr/>
            </a:lvl2pPr>
            <a:lvl3pPr>
              <a:buClr>
                <a:srgbClr val="981E32"/>
              </a:buClr>
              <a:buSzPct val="120000"/>
              <a:defRPr/>
            </a:lvl3pPr>
            <a:lvl4pPr>
              <a:buClr>
                <a:srgbClr val="981E32"/>
              </a:buClr>
              <a:buSzPct val="120000"/>
              <a:defRPr/>
            </a:lvl4pPr>
            <a:lvl5pPr>
              <a:buClr>
                <a:srgbClr val="981E32"/>
              </a:buClr>
              <a:buSzPct val="120000"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8377855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line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" y="934933"/>
            <a:ext cx="8685251" cy="202691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3646488" y="1252728"/>
            <a:ext cx="2442340" cy="2481072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CA" dirty="0"/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646488" y="3886200"/>
            <a:ext cx="2442340" cy="2432050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CA" dirty="0"/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242954" y="1243584"/>
            <a:ext cx="2442340" cy="5065522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8"/>
          </p:nvPr>
        </p:nvSpPr>
        <p:spPr>
          <a:xfrm>
            <a:off x="457200" y="1243584"/>
            <a:ext cx="3013075" cy="5065522"/>
          </a:xfrm>
        </p:spPr>
        <p:txBody>
          <a:bodyPr/>
          <a:lstStyle>
            <a:lvl2pPr>
              <a:buSzPct val="120000"/>
              <a:defRPr/>
            </a:lvl2pPr>
            <a:lvl3pPr>
              <a:buSzPct val="120000"/>
              <a:defRPr/>
            </a:lvl3pPr>
            <a:lvl4pPr>
              <a:buSzPct val="120000"/>
              <a:defRPr/>
            </a:lvl4pPr>
            <a:lvl5pPr>
              <a:buSzPct val="120000"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2679234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and Chart 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" y="934933"/>
            <a:ext cx="8685251" cy="202691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5"/>
          </p:nvPr>
        </p:nvSpPr>
        <p:spPr>
          <a:xfrm>
            <a:off x="6007100" y="1243584"/>
            <a:ext cx="2667000" cy="5065522"/>
          </a:xfrm>
        </p:spPr>
        <p:txBody>
          <a:bodyPr/>
          <a:lstStyle/>
          <a:p>
            <a:r>
              <a:rPr lang="en-US" smtClean="0"/>
              <a:t>Click icon to add chart</a:t>
            </a:r>
            <a:endParaRPr lang="en-CA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6"/>
          </p:nvPr>
        </p:nvSpPr>
        <p:spPr>
          <a:xfrm>
            <a:off x="457200" y="1243584"/>
            <a:ext cx="5484812" cy="5065522"/>
          </a:xfrm>
        </p:spPr>
        <p:txBody>
          <a:bodyPr/>
          <a:lstStyle>
            <a:lvl2pPr>
              <a:buSzPct val="120000"/>
              <a:defRPr/>
            </a:lvl2pPr>
            <a:lvl3pPr>
              <a:buSzPct val="120000"/>
              <a:defRPr/>
            </a:lvl3pPr>
            <a:lvl4pPr>
              <a:buSzPct val="120000"/>
              <a:defRPr/>
            </a:lvl4pPr>
            <a:lvl5pPr>
              <a:buSzPct val="120000"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8387032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6858000"/>
          </a:xfrm>
        </p:spPr>
        <p:txBody>
          <a:bodyPr lIns="432000"/>
          <a:lstStyle>
            <a:lvl1pPr>
              <a:defRPr b="1" baseline="0">
                <a:solidFill>
                  <a:srgbClr val="FF0000"/>
                </a:solidFill>
              </a:defRPr>
            </a:lvl1pPr>
          </a:lstStyle>
          <a:p>
            <a:r>
              <a:rPr lang="en-CA" dirty="0" smtClean="0"/>
              <a:t/>
            </a:r>
            <a:br>
              <a:rPr lang="en-CA" dirty="0" smtClean="0"/>
            </a:br>
            <a:r>
              <a:rPr lang="en-CA" dirty="0" smtClean="0"/>
              <a:t/>
            </a:r>
            <a:br>
              <a:rPr lang="en-CA" dirty="0" smtClean="0"/>
            </a:br>
            <a:r>
              <a:rPr lang="en-CA" dirty="0" smtClean="0"/>
              <a:t/>
            </a:r>
            <a:br>
              <a:rPr lang="en-CA" dirty="0" smtClean="0"/>
            </a:br>
            <a:r>
              <a:rPr lang="en-CA" dirty="0" smtClean="0"/>
              <a:t/>
            </a:r>
            <a:br>
              <a:rPr lang="en-CA" dirty="0" smtClean="0"/>
            </a:br>
            <a:r>
              <a:rPr lang="en-CA" dirty="0" smtClean="0"/>
              <a:t/>
            </a:r>
            <a:br>
              <a:rPr lang="en-CA" dirty="0" smtClean="0"/>
            </a:br>
            <a:r>
              <a:rPr lang="en-CA" dirty="0" smtClean="0"/>
              <a:t/>
            </a:r>
            <a:br>
              <a:rPr lang="en-CA" dirty="0" smtClean="0"/>
            </a:br>
            <a:r>
              <a:rPr lang="en-CA" dirty="0" smtClean="0"/>
              <a:t>***INSTRUCTIONS ON HOW TO APPLY IMAGE MASKING TO SLIDE LAYOUT***</a:t>
            </a:r>
            <a:br>
              <a:rPr lang="en-CA" dirty="0" smtClean="0"/>
            </a:br>
            <a:r>
              <a:rPr lang="en-CA" dirty="0" smtClean="0"/>
              <a:t>STEP 1: Click icon to insert image</a:t>
            </a:r>
            <a:br>
              <a:rPr lang="en-CA" dirty="0" smtClean="0"/>
            </a:br>
            <a:r>
              <a:rPr lang="en-CA" dirty="0" smtClean="0"/>
              <a:t>STEP 2: Once image is inserted, right-click image, and choose ‘Send to Back’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3211874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0968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" y="934933"/>
            <a:ext cx="8685251" cy="202691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>
          <a:xfrm>
            <a:off x="8748868" y="6596390"/>
            <a:ext cx="395132" cy="261610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457200" y="1243584"/>
            <a:ext cx="810895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spcBef>
                <a:spcPts val="0"/>
              </a:spcBef>
              <a:buClr>
                <a:srgbClr val="981E32"/>
              </a:buClr>
              <a:defRPr sz="2200"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 sz="1800"/>
            </a:lvl4pPr>
            <a:lvl5pPr>
              <a:buClr>
                <a:srgbClr val="981E32"/>
              </a:buCl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2514600" y="6611779"/>
            <a:ext cx="4114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/>
              <a:t>TFSRF 2016</a:t>
            </a:r>
            <a:r>
              <a:rPr lang="en-US" sz="1000" baseline="0" dirty="0" smtClean="0"/>
              <a:t> – P. </a:t>
            </a:r>
            <a:r>
              <a:rPr lang="en-US" sz="1000" baseline="0" dirty="0" err="1" smtClean="0"/>
              <a:t>Welander</a:t>
            </a:r>
            <a:r>
              <a:rPr lang="en-US" sz="1000" baseline="0" dirty="0" smtClean="0"/>
              <a:t> – welander@slac.stanford.edu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503237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" y="934933"/>
            <a:ext cx="8685251" cy="202691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7" name="Slide Number Placeholder 7"/>
          <p:cNvSpPr>
            <a:spLocks noGrp="1"/>
          </p:cNvSpPr>
          <p:nvPr>
            <p:ph type="sldNum" sz="quarter" idx="11"/>
          </p:nvPr>
        </p:nvSpPr>
        <p:spPr>
          <a:xfrm>
            <a:off x="8748868" y="6596390"/>
            <a:ext cx="395132" cy="261610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 userDrawn="1"/>
        </p:nvSpPr>
        <p:spPr>
          <a:xfrm>
            <a:off x="2514600" y="6611779"/>
            <a:ext cx="4114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/>
              <a:t>TFSRF 2016</a:t>
            </a:r>
            <a:r>
              <a:rPr lang="en-US" sz="1000" baseline="0" dirty="0" smtClean="0"/>
              <a:t> – P. </a:t>
            </a:r>
            <a:r>
              <a:rPr lang="en-US" sz="1000" baseline="0" dirty="0" err="1" smtClean="0"/>
              <a:t>Welander</a:t>
            </a:r>
            <a:r>
              <a:rPr lang="en-US" sz="1000" baseline="0" dirty="0" smtClean="0"/>
              <a:t> – welander@slac.stanford.edu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503237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" y="934933"/>
            <a:ext cx="8685251" cy="202691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457200" y="1243584"/>
            <a:ext cx="388620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  <p:sp>
        <p:nvSpPr>
          <p:cNvPr id="11" name="Content Placeholder 15"/>
          <p:cNvSpPr>
            <a:spLocks noGrp="1"/>
          </p:cNvSpPr>
          <p:nvPr>
            <p:ph sz="quarter" idx="15"/>
          </p:nvPr>
        </p:nvSpPr>
        <p:spPr>
          <a:xfrm>
            <a:off x="4648200" y="1252729"/>
            <a:ext cx="388620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  <p:sp>
        <p:nvSpPr>
          <p:cNvPr id="12" name="Slide Number Placeholder 7"/>
          <p:cNvSpPr>
            <a:spLocks noGrp="1"/>
          </p:cNvSpPr>
          <p:nvPr>
            <p:ph type="sldNum" sz="quarter" idx="11"/>
          </p:nvPr>
        </p:nvSpPr>
        <p:spPr>
          <a:xfrm>
            <a:off x="8748868" y="6596390"/>
            <a:ext cx="395132" cy="261610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 userDrawn="1"/>
        </p:nvSpPr>
        <p:spPr>
          <a:xfrm>
            <a:off x="2514600" y="6611779"/>
            <a:ext cx="4114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/>
              <a:t>TFSRF 2016</a:t>
            </a:r>
            <a:r>
              <a:rPr lang="en-US" sz="1000" baseline="0" dirty="0" smtClean="0"/>
              <a:t> – P. </a:t>
            </a:r>
            <a:r>
              <a:rPr lang="en-US" sz="1000" baseline="0" dirty="0" err="1" smtClean="0"/>
              <a:t>Welander</a:t>
            </a:r>
            <a:r>
              <a:rPr lang="en-US" sz="1000" baseline="0" dirty="0" smtClean="0"/>
              <a:t> – welander@slac.stanford.edu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503237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ine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" y="934933"/>
            <a:ext cx="8685251" cy="202691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3646488" y="1252728"/>
            <a:ext cx="2442340" cy="2481072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CA" dirty="0"/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646488" y="3886200"/>
            <a:ext cx="2442340" cy="2432050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CA" dirty="0"/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242954" y="1243584"/>
            <a:ext cx="2442340" cy="5065522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8"/>
          </p:nvPr>
        </p:nvSpPr>
        <p:spPr>
          <a:xfrm>
            <a:off x="457200" y="1243584"/>
            <a:ext cx="3013075" cy="5065522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  <p:sp>
        <p:nvSpPr>
          <p:cNvPr id="14" name="Slide Number Placeholder 7"/>
          <p:cNvSpPr>
            <a:spLocks noGrp="1"/>
          </p:cNvSpPr>
          <p:nvPr>
            <p:ph type="sldNum" sz="quarter" idx="11"/>
          </p:nvPr>
        </p:nvSpPr>
        <p:spPr>
          <a:xfrm>
            <a:off x="8748868" y="6596390"/>
            <a:ext cx="395132" cy="261610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TextBox 14"/>
          <p:cNvSpPr txBox="1"/>
          <p:nvPr userDrawn="1"/>
        </p:nvSpPr>
        <p:spPr>
          <a:xfrm>
            <a:off x="2514600" y="6611779"/>
            <a:ext cx="4114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/>
              <a:t>TFSRF 2014</a:t>
            </a:r>
            <a:r>
              <a:rPr lang="en-US" sz="1000" baseline="0" dirty="0" smtClean="0"/>
              <a:t> – P. </a:t>
            </a:r>
            <a:r>
              <a:rPr lang="en-US" sz="1000" baseline="0" dirty="0" err="1" smtClean="0"/>
              <a:t>Welander</a:t>
            </a:r>
            <a:r>
              <a:rPr lang="en-US" sz="1000" baseline="0" dirty="0" smtClean="0"/>
              <a:t> – welander@slac.stanford.edu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6696461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Chart 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" y="934933"/>
            <a:ext cx="8685251" cy="202691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5"/>
          </p:nvPr>
        </p:nvSpPr>
        <p:spPr>
          <a:xfrm>
            <a:off x="6007100" y="1243584"/>
            <a:ext cx="2667000" cy="5065522"/>
          </a:xfrm>
        </p:spPr>
        <p:txBody>
          <a:bodyPr/>
          <a:lstStyle/>
          <a:p>
            <a:r>
              <a:rPr lang="en-US" smtClean="0"/>
              <a:t>Click icon to add chart</a:t>
            </a:r>
            <a:endParaRPr lang="en-CA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6"/>
          </p:nvPr>
        </p:nvSpPr>
        <p:spPr>
          <a:xfrm>
            <a:off x="457200" y="1243584"/>
            <a:ext cx="5484812" cy="5065522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CA" dirty="0"/>
          </a:p>
        </p:txBody>
      </p:sp>
      <p:sp>
        <p:nvSpPr>
          <p:cNvPr id="12" name="Slide Number Placeholder 7"/>
          <p:cNvSpPr>
            <a:spLocks noGrp="1"/>
          </p:cNvSpPr>
          <p:nvPr>
            <p:ph type="sldNum" sz="quarter" idx="11"/>
          </p:nvPr>
        </p:nvSpPr>
        <p:spPr>
          <a:xfrm>
            <a:off x="8748868" y="6596390"/>
            <a:ext cx="395132" cy="261610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 userDrawn="1"/>
        </p:nvSpPr>
        <p:spPr>
          <a:xfrm>
            <a:off x="2514600" y="6611779"/>
            <a:ext cx="4114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/>
              <a:t>TFSRF 2014</a:t>
            </a:r>
            <a:r>
              <a:rPr lang="en-US" sz="1000" baseline="0" dirty="0" smtClean="0"/>
              <a:t> – P. </a:t>
            </a:r>
            <a:r>
              <a:rPr lang="en-US" sz="1000" baseline="0" dirty="0" err="1" smtClean="0"/>
              <a:t>Welander</a:t>
            </a:r>
            <a:r>
              <a:rPr lang="en-US" sz="1000" baseline="0" dirty="0" smtClean="0"/>
              <a:t> – welander@slac.stanford.edu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5954724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6858000"/>
          </a:xfrm>
        </p:spPr>
        <p:txBody>
          <a:bodyPr lIns="432000"/>
          <a:lstStyle>
            <a:lvl1pPr>
              <a:defRPr b="1" baseline="0">
                <a:solidFill>
                  <a:srgbClr val="FF0000"/>
                </a:solidFill>
              </a:defRPr>
            </a:lvl1pPr>
          </a:lstStyle>
          <a:p>
            <a:r>
              <a:rPr lang="en-CA" dirty="0" smtClean="0"/>
              <a:t/>
            </a:r>
            <a:br>
              <a:rPr lang="en-CA" dirty="0" smtClean="0"/>
            </a:br>
            <a:r>
              <a:rPr lang="en-CA" dirty="0" smtClean="0"/>
              <a:t/>
            </a:r>
            <a:br>
              <a:rPr lang="en-CA" dirty="0" smtClean="0"/>
            </a:br>
            <a:r>
              <a:rPr lang="en-CA" dirty="0" smtClean="0"/>
              <a:t/>
            </a:r>
            <a:br>
              <a:rPr lang="en-CA" dirty="0" smtClean="0"/>
            </a:br>
            <a:r>
              <a:rPr lang="en-CA" dirty="0" smtClean="0"/>
              <a:t/>
            </a:r>
            <a:br>
              <a:rPr lang="en-CA" dirty="0" smtClean="0"/>
            </a:br>
            <a:r>
              <a:rPr lang="en-CA" dirty="0" smtClean="0"/>
              <a:t/>
            </a:r>
            <a:br>
              <a:rPr lang="en-CA" dirty="0" smtClean="0"/>
            </a:br>
            <a:r>
              <a:rPr lang="en-CA" dirty="0" smtClean="0"/>
              <a:t/>
            </a:r>
            <a:br>
              <a:rPr lang="en-CA" dirty="0" smtClean="0"/>
            </a:br>
            <a:r>
              <a:rPr lang="en-CA" dirty="0" smtClean="0"/>
              <a:t>***INSTRUCTIONS ON HOW TO APPLY IMAGE MASKING TO SLIDE LAYOUT***</a:t>
            </a:r>
            <a:br>
              <a:rPr lang="en-CA" dirty="0" smtClean="0"/>
            </a:br>
            <a:r>
              <a:rPr lang="en-CA" dirty="0" smtClean="0"/>
              <a:t>STEP 1: Click icon to insert image</a:t>
            </a:r>
            <a:br>
              <a:rPr lang="en-CA" dirty="0" smtClean="0"/>
            </a:br>
            <a:r>
              <a:rPr lang="en-CA" dirty="0" smtClean="0"/>
              <a:t>STEP 2: Once image is inserted, right-click image, and choose ‘Send to Back’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7" name="Slide Number Placeholder 7"/>
          <p:cNvSpPr>
            <a:spLocks noGrp="1"/>
          </p:cNvSpPr>
          <p:nvPr>
            <p:ph type="sldNum" sz="quarter" idx="11"/>
          </p:nvPr>
        </p:nvSpPr>
        <p:spPr>
          <a:xfrm>
            <a:off x="8748868" y="6596390"/>
            <a:ext cx="395132" cy="261610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Box 7"/>
          <p:cNvSpPr txBox="1"/>
          <p:nvPr userDrawn="1"/>
        </p:nvSpPr>
        <p:spPr>
          <a:xfrm>
            <a:off x="2514600" y="6611779"/>
            <a:ext cx="4114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/>
              <a:t>TFSRF 2014</a:t>
            </a:r>
            <a:r>
              <a:rPr lang="en-US" sz="1000" baseline="0" dirty="0" smtClean="0"/>
              <a:t> – P. </a:t>
            </a:r>
            <a:r>
              <a:rPr lang="en-US" sz="1000" baseline="0" dirty="0" err="1" smtClean="0"/>
              <a:t>Welander</a:t>
            </a:r>
            <a:r>
              <a:rPr lang="en-US" sz="1000" baseline="0" dirty="0" smtClean="0"/>
              <a:t> – welander@slac.stanford.edu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276916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434" y="6196867"/>
            <a:ext cx="2275566" cy="66113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40195"/>
            <a:ext cx="1973584" cy="7178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7213" y="536575"/>
            <a:ext cx="8008937" cy="2246313"/>
          </a:xfrm>
        </p:spPr>
        <p:txBody>
          <a:bodyPr anchor="b" anchorCtr="0">
            <a:noAutofit/>
          </a:bodyPr>
          <a:lstStyle>
            <a:lvl1pPr>
              <a:defRPr sz="43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7213" y="3646170"/>
            <a:ext cx="7989887" cy="2187702"/>
          </a:xfrm>
        </p:spPr>
        <p:txBody>
          <a:bodyPr>
            <a:noAutofit/>
          </a:bodyPr>
          <a:lstStyle>
            <a:lvl1pPr marL="0" indent="0" algn="l">
              <a:lnSpc>
                <a:spcPct val="110000"/>
              </a:lnSpc>
              <a:buNone/>
              <a:defRPr sz="16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CA" dirty="0" smtClean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57213" y="2755011"/>
            <a:ext cx="8008937" cy="635889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42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CA" dirty="0" smtClean="0"/>
              <a:t>Click to edit Master subtitle style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3500"/>
            <a:ext cx="9158400" cy="686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7993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" y="934933"/>
            <a:ext cx="8685251" cy="202691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457200" y="1243584"/>
            <a:ext cx="810895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buSzPct val="120000"/>
              <a:defRPr/>
            </a:lvl2pPr>
            <a:lvl3pPr>
              <a:buClr>
                <a:srgbClr val="981E32"/>
              </a:buClr>
              <a:buSzPct val="120000"/>
              <a:defRPr b="0"/>
            </a:lvl3pPr>
            <a:lvl4pPr>
              <a:buClr>
                <a:srgbClr val="981E32"/>
              </a:buClr>
              <a:buSzPct val="120000"/>
              <a:defRPr/>
            </a:lvl4pPr>
            <a:lvl5pPr>
              <a:buClr>
                <a:srgbClr val="981E32"/>
              </a:buClr>
              <a:buSzPct val="120000"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8037837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1822" y="129091"/>
            <a:ext cx="8103570" cy="753033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5760" y="1243584"/>
            <a:ext cx="8109919" cy="50292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Slide Number Placeholder 7"/>
          <p:cNvSpPr>
            <a:spLocks noGrp="1"/>
          </p:cNvSpPr>
          <p:nvPr>
            <p:ph type="sldNum" sz="quarter" idx="4"/>
          </p:nvPr>
        </p:nvSpPr>
        <p:spPr>
          <a:xfrm>
            <a:off x="8748868" y="6596390"/>
            <a:ext cx="395132" cy="261610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15313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0" r:id="rId2"/>
    <p:sldLayoutId id="2147483675" r:id="rId3"/>
    <p:sldLayoutId id="2147483674" r:id="rId4"/>
    <p:sldLayoutId id="2147483671" r:id="rId5"/>
    <p:sldLayoutId id="2147483672" r:id="rId6"/>
    <p:sldLayoutId id="2147483673" r:id="rId7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chemeClr val="bg2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0"/>
        </a:spcBef>
        <a:spcAft>
          <a:spcPts val="300"/>
        </a:spcAft>
        <a:buClr>
          <a:schemeClr val="tx1"/>
        </a:buClr>
        <a:buFont typeface="Arial" pitchFamily="34" charset="0"/>
        <a:buNone/>
        <a:defRPr sz="2400" b="0" kern="1200" baseline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457200" indent="-223838" algn="l" defTabSz="914400" rtl="0" eaLnBrk="1" latinLnBrk="0" hangingPunct="1">
        <a:lnSpc>
          <a:spcPct val="120000"/>
        </a:lnSpc>
        <a:spcBef>
          <a:spcPts val="0"/>
        </a:spcBef>
        <a:spcAft>
          <a:spcPts val="0"/>
        </a:spcAft>
        <a:buClr>
          <a:schemeClr val="bg2"/>
        </a:buClr>
        <a:buSzPct val="120000"/>
        <a:buFont typeface="Arial" pitchFamily="34" charset="0"/>
        <a:buChar char="•"/>
        <a:defRPr sz="2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690563" indent="-233363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20000"/>
        <a:buFont typeface="Arial" pitchFamily="34" charset="0"/>
        <a:buChar char="-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914400" indent="-223838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20000"/>
        <a:buFont typeface="Arial" pitchFamily="34" charset="0"/>
        <a:buChar char="•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1152000" indent="-180000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20000"/>
        <a:buFont typeface="Arial" pitchFamily="34" charset="0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1822" y="129091"/>
            <a:ext cx="8103570" cy="753033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43584"/>
            <a:ext cx="8109919" cy="50292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66150" y="6318251"/>
            <a:ext cx="318932" cy="539750"/>
          </a:xfrm>
          <a:prstGeom prst="rect">
            <a:avLst/>
          </a:prstGeom>
        </p:spPr>
        <p:txBody>
          <a:bodyPr vert="horz" lIns="72000" tIns="57600" rIns="72000" bIns="45720" rtlCol="0" anchor="ctr"/>
          <a:lstStyle>
            <a:lvl1pPr algn="l">
              <a:defRPr sz="11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84143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chemeClr val="bg2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0"/>
        </a:spcBef>
        <a:spcAft>
          <a:spcPts val="300"/>
        </a:spcAft>
        <a:buClr>
          <a:schemeClr val="tx1"/>
        </a:buClr>
        <a:buFont typeface="Arial" pitchFamily="34" charset="0"/>
        <a:buNone/>
        <a:defRPr sz="2400" b="0" kern="1200" baseline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457200" indent="-223838" algn="l" defTabSz="914400" rtl="0" eaLnBrk="1" latinLnBrk="0" hangingPunct="1">
        <a:lnSpc>
          <a:spcPct val="120000"/>
        </a:lnSpc>
        <a:spcBef>
          <a:spcPts val="0"/>
        </a:spcBef>
        <a:spcAft>
          <a:spcPts val="0"/>
        </a:spcAft>
        <a:buClr>
          <a:schemeClr val="bg2"/>
        </a:buClr>
        <a:buSzPct val="120000"/>
        <a:buFont typeface="Arial" pitchFamily="34" charset="0"/>
        <a:buChar char="•"/>
        <a:defRPr sz="2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690563" indent="-233363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20000"/>
        <a:buFont typeface="Arial" pitchFamily="34" charset="0"/>
        <a:buChar char="-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914400" indent="-223838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20000"/>
        <a:buFont typeface="Arial" pitchFamily="34" charset="0"/>
        <a:buChar char="•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1147763" indent="-233363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20000"/>
        <a:buFont typeface="Arial" pitchFamily="34" charset="0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7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3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228600" y="536575"/>
            <a:ext cx="8686800" cy="2246313"/>
          </a:xfrm>
        </p:spPr>
        <p:txBody>
          <a:bodyPr/>
          <a:lstStyle/>
          <a:p>
            <a:r>
              <a:rPr lang="en-US" sz="4000" dirty="0"/>
              <a:t>A Test Cavity &amp; Cryostat for </a:t>
            </a: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/>
              <a:t>Rapid </a:t>
            </a:r>
            <a:r>
              <a:rPr lang="en-US" sz="4000" dirty="0"/>
              <a:t>RF Characterization of Superconducting Materials</a:t>
            </a:r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CA" sz="2000" dirty="0" smtClean="0"/>
              <a:t>Paul B. </a:t>
            </a:r>
            <a:r>
              <a:rPr lang="en-CA" sz="2000" dirty="0" err="1" smtClean="0"/>
              <a:t>Welander</a:t>
            </a:r>
            <a:r>
              <a:rPr lang="en-CA" sz="2000" dirty="0" smtClean="0"/>
              <a:t>, Matt Franzi, Sami Tantawi</a:t>
            </a:r>
          </a:p>
          <a:p>
            <a:r>
              <a:rPr lang="en-CA" sz="2000" i="1" dirty="0" smtClean="0"/>
              <a:t>SLAC National Accelerator Laboratory, Menlo Park, CA 94025</a:t>
            </a:r>
          </a:p>
          <a:p>
            <a:endParaRPr lang="en-CA" sz="2000" i="1" dirty="0"/>
          </a:p>
          <a:p>
            <a:r>
              <a:rPr lang="en-CA" sz="2000" dirty="0" smtClean="0"/>
              <a:t>28 July 2016</a:t>
            </a:r>
            <a:endParaRPr lang="en-CA" sz="2000" dirty="0"/>
          </a:p>
        </p:txBody>
      </p:sp>
      <p:sp>
        <p:nvSpPr>
          <p:cNvPr id="3" name="TextBox 2"/>
          <p:cNvSpPr txBox="1"/>
          <p:nvPr/>
        </p:nvSpPr>
        <p:spPr>
          <a:xfrm>
            <a:off x="3724102" y="6658502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3776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System Photo and RF Measurement Network</a:t>
            </a:r>
            <a:endParaRPr lang="en-US" dirty="0"/>
          </a:p>
        </p:txBody>
      </p:sp>
      <p:pic>
        <p:nvPicPr>
          <p:cNvPr id="1026" name="Picture 2" descr="Z:\Desktop\Cavity Cryostat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8" t="2531" b="2622"/>
          <a:stretch/>
        </p:blipFill>
        <p:spPr bwMode="auto">
          <a:xfrm>
            <a:off x="5165725" y="1295401"/>
            <a:ext cx="3825875" cy="525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114800" y="3060927"/>
            <a:ext cx="8603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Cryostat</a:t>
            </a:r>
            <a:endParaRPr lang="en-US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3630550" y="5583391"/>
            <a:ext cx="13716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Waveguide to Klystron/NWA</a:t>
            </a:r>
            <a:endParaRPr lang="en-US" sz="1400" dirty="0"/>
          </a:p>
        </p:txBody>
      </p:sp>
      <p:grpSp>
        <p:nvGrpSpPr>
          <p:cNvPr id="11" name="Group 10"/>
          <p:cNvGrpSpPr/>
          <p:nvPr/>
        </p:nvGrpSpPr>
        <p:grpSpPr>
          <a:xfrm>
            <a:off x="76200" y="1459468"/>
            <a:ext cx="4953000" cy="5017532"/>
            <a:chOff x="285750" y="1383268"/>
            <a:chExt cx="4953000" cy="5017532"/>
          </a:xfrm>
        </p:grpSpPr>
        <p:sp>
          <p:nvSpPr>
            <p:cNvPr id="12" name="Rectangle 11"/>
            <p:cNvSpPr/>
            <p:nvPr/>
          </p:nvSpPr>
          <p:spPr>
            <a:xfrm>
              <a:off x="1920793" y="1383268"/>
              <a:ext cx="3317957" cy="13849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dirty="0" smtClean="0"/>
                <a:t>Measurement ports:</a:t>
              </a:r>
            </a:p>
            <a:p>
              <a:r>
                <a:rPr lang="en-US" sz="1400" dirty="0" smtClean="0"/>
                <a:t>Forward Power: 5 (and 2)</a:t>
              </a:r>
            </a:p>
            <a:p>
              <a:r>
                <a:rPr lang="en-US" sz="1400" dirty="0" smtClean="0"/>
                <a:t>Reflected power: 4</a:t>
              </a:r>
            </a:p>
            <a:p>
              <a:r>
                <a:rPr lang="en-US" sz="1400" dirty="0" smtClean="0"/>
                <a:t>(Waveform measured by either a peak power meter or a scope with mixers)</a:t>
              </a:r>
            </a:p>
            <a:p>
              <a:r>
                <a:rPr lang="en-US" sz="1400" dirty="0" smtClean="0"/>
                <a:t>Low-power PNA measurement: 3 (or 6)</a:t>
              </a:r>
              <a:endParaRPr lang="en-US" sz="1400" dirty="0"/>
            </a:p>
          </p:txBody>
        </p:sp>
        <p:cxnSp>
          <p:nvCxnSpPr>
            <p:cNvPr id="13" name="Straight Connector 12"/>
            <p:cNvCxnSpPr/>
            <p:nvPr/>
          </p:nvCxnSpPr>
          <p:spPr>
            <a:xfrm rot="5400000">
              <a:off x="-323728" y="4071063"/>
              <a:ext cx="2399214" cy="0"/>
            </a:xfrm>
            <a:prstGeom prst="line">
              <a:avLst/>
            </a:prstGeom>
            <a:ln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6200000" flipH="1">
              <a:off x="654824" y="4687569"/>
              <a:ext cx="750171" cy="3"/>
            </a:xfrm>
            <a:prstGeom prst="line">
              <a:avLst/>
            </a:prstGeom>
            <a:ln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5400000">
              <a:off x="826660" y="4625971"/>
              <a:ext cx="239923" cy="89791"/>
            </a:xfrm>
            <a:prstGeom prst="line">
              <a:avLst/>
            </a:prstGeom>
            <a:ln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6200000" flipH="1">
              <a:off x="826660" y="4625971"/>
              <a:ext cx="239923" cy="89791"/>
            </a:xfrm>
            <a:prstGeom prst="line">
              <a:avLst/>
            </a:prstGeom>
            <a:ln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1029908" y="4312485"/>
              <a:ext cx="179581" cy="0"/>
            </a:xfrm>
            <a:prstGeom prst="line">
              <a:avLst/>
            </a:prstGeom>
            <a:ln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>
              <a:endCxn id="52" idx="1"/>
            </p:cNvCxnSpPr>
            <p:nvPr/>
          </p:nvCxnSpPr>
          <p:spPr>
            <a:xfrm>
              <a:off x="1029908" y="5062656"/>
              <a:ext cx="1645327" cy="0"/>
            </a:xfrm>
            <a:prstGeom prst="line">
              <a:avLst/>
            </a:prstGeom>
            <a:ln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1468662" y="4912622"/>
              <a:ext cx="269372" cy="0"/>
            </a:xfrm>
            <a:prstGeom prst="line">
              <a:avLst/>
            </a:prstGeom>
            <a:ln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1907416" y="4912622"/>
              <a:ext cx="269372" cy="0"/>
            </a:xfrm>
            <a:prstGeom prst="line">
              <a:avLst/>
            </a:prstGeom>
            <a:ln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10800000" flipV="1">
              <a:off x="1558452" y="4972600"/>
              <a:ext cx="89791" cy="59978"/>
            </a:xfrm>
            <a:prstGeom prst="line">
              <a:avLst/>
            </a:prstGeom>
            <a:ln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1558452" y="4972600"/>
              <a:ext cx="89791" cy="59978"/>
            </a:xfrm>
            <a:prstGeom prst="line">
              <a:avLst/>
            </a:prstGeom>
            <a:ln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rot="10800000" flipV="1">
              <a:off x="1997206" y="4972600"/>
              <a:ext cx="89791" cy="59978"/>
            </a:xfrm>
            <a:prstGeom prst="line">
              <a:avLst/>
            </a:prstGeom>
            <a:ln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1997206" y="4972600"/>
              <a:ext cx="89791" cy="59978"/>
            </a:xfrm>
            <a:prstGeom prst="line">
              <a:avLst/>
            </a:prstGeom>
            <a:ln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rot="5400000" flipH="1" flipV="1">
              <a:off x="2116807" y="4852637"/>
              <a:ext cx="119962" cy="0"/>
            </a:xfrm>
            <a:prstGeom prst="line">
              <a:avLst/>
            </a:prstGeom>
            <a:ln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rot="5400000" flipH="1" flipV="1">
              <a:off x="1847437" y="4852637"/>
              <a:ext cx="119962" cy="0"/>
            </a:xfrm>
            <a:prstGeom prst="line">
              <a:avLst/>
            </a:prstGeom>
            <a:ln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rot="5400000" flipH="1" flipV="1">
              <a:off x="1678051" y="4852637"/>
              <a:ext cx="119962" cy="0"/>
            </a:xfrm>
            <a:prstGeom prst="line">
              <a:avLst/>
            </a:prstGeom>
            <a:ln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rot="5400000" flipH="1" flipV="1">
              <a:off x="1408681" y="4852637"/>
              <a:ext cx="119962" cy="0"/>
            </a:xfrm>
            <a:prstGeom prst="line">
              <a:avLst/>
            </a:prstGeom>
            <a:ln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Rectangle 28"/>
            <p:cNvSpPr/>
            <p:nvPr/>
          </p:nvSpPr>
          <p:spPr>
            <a:xfrm>
              <a:off x="830986" y="5270674"/>
              <a:ext cx="89791" cy="539821"/>
            </a:xfrm>
            <a:prstGeom prst="rect">
              <a:avLst/>
            </a:prstGeom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609600" y="2695448"/>
              <a:ext cx="269626" cy="2611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1</a:t>
              </a:r>
              <a:endParaRPr lang="en-US" sz="1200" dirty="0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1168363" y="3708352"/>
              <a:ext cx="269626" cy="2611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2</a:t>
              </a:r>
              <a:endParaRPr lang="en-US" sz="1200" dirty="0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177888" y="4181475"/>
              <a:ext cx="269626" cy="2611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3</a:t>
              </a:r>
              <a:endParaRPr lang="en-US" sz="1200" dirty="0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1301823" y="4519669"/>
              <a:ext cx="33966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/>
                <a:t>4</a:t>
              </a:r>
              <a:endParaRPr lang="en-US" sz="1200" dirty="0"/>
            </a:p>
          </p:txBody>
        </p:sp>
        <p:sp>
          <p:nvSpPr>
            <p:cNvPr id="34" name="Rectangle 33"/>
            <p:cNvSpPr/>
            <p:nvPr/>
          </p:nvSpPr>
          <p:spPr>
            <a:xfrm>
              <a:off x="3223678" y="3562313"/>
              <a:ext cx="658129" cy="600137"/>
            </a:xfrm>
            <a:prstGeom prst="rect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/>
                <a:t>Cavity</a:t>
              </a:r>
            </a:p>
          </p:txBody>
        </p:sp>
        <p:sp>
          <p:nvSpPr>
            <p:cNvPr id="35" name="Isosceles Triangle 34"/>
            <p:cNvSpPr/>
            <p:nvPr/>
          </p:nvSpPr>
          <p:spPr>
            <a:xfrm rot="10800000">
              <a:off x="606510" y="1611869"/>
              <a:ext cx="538740" cy="659784"/>
            </a:xfrm>
            <a:prstGeom prst="triangle">
              <a:avLst/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/>
            </a:p>
          </p:txBody>
        </p:sp>
        <p:cxnSp>
          <p:nvCxnSpPr>
            <p:cNvPr id="36" name="Straight Connector 35"/>
            <p:cNvCxnSpPr>
              <a:stCxn id="35" idx="0"/>
            </p:cNvCxnSpPr>
            <p:nvPr/>
          </p:nvCxnSpPr>
          <p:spPr>
            <a:xfrm rot="5400000">
              <a:off x="575978" y="2571556"/>
              <a:ext cx="599806" cy="0"/>
            </a:xfrm>
            <a:prstGeom prst="line">
              <a:avLst/>
            </a:prstGeom>
            <a:ln w="6350">
              <a:solidFill>
                <a:srgbClr val="002060"/>
              </a:solidFill>
              <a:prstDash val="lgDashDot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36"/>
            <p:cNvSpPr txBox="1"/>
            <p:nvPr/>
          </p:nvSpPr>
          <p:spPr>
            <a:xfrm>
              <a:off x="1047750" y="1796225"/>
              <a:ext cx="739305" cy="2611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Klystron</a:t>
              </a:r>
              <a:endParaRPr lang="en-US" sz="1200" dirty="0"/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289797" y="4533126"/>
              <a:ext cx="58650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10dB</a:t>
              </a:r>
              <a:endParaRPr lang="en-US" sz="1200" dirty="0"/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1299573" y="5069802"/>
              <a:ext cx="54213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/>
                <a:t>45dB</a:t>
              </a:r>
              <a:endParaRPr lang="en-US" sz="1200" dirty="0"/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1769152" y="5072181"/>
              <a:ext cx="65337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/>
                <a:t>45dB</a:t>
              </a:r>
              <a:endParaRPr lang="en-US" sz="1200" dirty="0"/>
            </a:p>
          </p:txBody>
        </p:sp>
        <p:cxnSp>
          <p:nvCxnSpPr>
            <p:cNvPr id="41" name="Straight Connector 40"/>
            <p:cNvCxnSpPr/>
            <p:nvPr/>
          </p:nvCxnSpPr>
          <p:spPr>
            <a:xfrm rot="5400000">
              <a:off x="845710" y="3546327"/>
              <a:ext cx="239923" cy="89791"/>
            </a:xfrm>
            <a:prstGeom prst="line">
              <a:avLst/>
            </a:prstGeom>
            <a:ln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rot="16200000" flipH="1">
              <a:off x="845710" y="3546327"/>
              <a:ext cx="239923" cy="89791"/>
            </a:xfrm>
            <a:prstGeom prst="line">
              <a:avLst/>
            </a:prstGeom>
            <a:ln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rot="5400000" flipH="1" flipV="1">
              <a:off x="785547" y="3561231"/>
              <a:ext cx="539821" cy="0"/>
            </a:xfrm>
            <a:prstGeom prst="line">
              <a:avLst/>
            </a:prstGeom>
            <a:ln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>
              <a:off x="1055463" y="3291319"/>
              <a:ext cx="134685" cy="0"/>
            </a:xfrm>
            <a:prstGeom prst="line">
              <a:avLst/>
            </a:prstGeom>
            <a:ln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>
              <a:off x="1055463" y="3831140"/>
              <a:ext cx="134685" cy="0"/>
            </a:xfrm>
            <a:prstGeom prst="line">
              <a:avLst/>
            </a:prstGeom>
            <a:ln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TextBox 45"/>
            <p:cNvSpPr txBox="1"/>
            <p:nvPr/>
          </p:nvSpPr>
          <p:spPr>
            <a:xfrm>
              <a:off x="2045679" y="4519669"/>
              <a:ext cx="26962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 smtClean="0"/>
                <a:t>5</a:t>
              </a:r>
              <a:endParaRPr lang="en-US" sz="1200" dirty="0"/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2374900" y="4844987"/>
              <a:ext cx="316876" cy="2611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6</a:t>
              </a:r>
              <a:endParaRPr lang="en-US" sz="1200" dirty="0"/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285750" y="3450371"/>
              <a:ext cx="58650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55dB</a:t>
              </a:r>
              <a:endParaRPr lang="en-US" sz="1200" dirty="0"/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1079500" y="4844987"/>
              <a:ext cx="269626" cy="2611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7</a:t>
              </a:r>
              <a:endParaRPr lang="en-US" sz="1200" dirty="0"/>
            </a:p>
          </p:txBody>
        </p:sp>
        <p:sp>
          <p:nvSpPr>
            <p:cNvPr id="50" name="Rectangle 49"/>
            <p:cNvSpPr/>
            <p:nvPr/>
          </p:nvSpPr>
          <p:spPr>
            <a:xfrm>
              <a:off x="3004301" y="3412279"/>
              <a:ext cx="1096885" cy="866865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2984501" y="3120658"/>
              <a:ext cx="120657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/>
                <a:t>Cryostat</a:t>
              </a:r>
              <a:endParaRPr lang="en-US" sz="1200" dirty="0"/>
            </a:p>
          </p:txBody>
        </p:sp>
        <p:sp>
          <p:nvSpPr>
            <p:cNvPr id="52" name="Rectangle 51"/>
            <p:cNvSpPr/>
            <p:nvPr/>
          </p:nvSpPr>
          <p:spPr>
            <a:xfrm>
              <a:off x="2675235" y="4912622"/>
              <a:ext cx="329065" cy="300068"/>
            </a:xfrm>
            <a:prstGeom prst="rect">
              <a:avLst/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cxnSp>
          <p:nvCxnSpPr>
            <p:cNvPr id="53" name="Straight Connector 52"/>
            <p:cNvCxnSpPr>
              <a:stCxn id="52" idx="3"/>
              <a:endCxn id="56" idx="3"/>
            </p:cNvCxnSpPr>
            <p:nvPr/>
          </p:nvCxnSpPr>
          <p:spPr>
            <a:xfrm flipV="1">
              <a:off x="3004300" y="5062089"/>
              <a:ext cx="219378" cy="567"/>
            </a:xfrm>
            <a:prstGeom prst="line">
              <a:avLst/>
            </a:prstGeom>
            <a:ln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TextBox 53"/>
            <p:cNvSpPr txBox="1"/>
            <p:nvPr/>
          </p:nvSpPr>
          <p:spPr>
            <a:xfrm>
              <a:off x="2346170" y="5212690"/>
              <a:ext cx="877508" cy="4352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/>
                <a:t>Mode converter</a:t>
              </a:r>
              <a:endParaRPr lang="en-US" sz="1200" dirty="0"/>
            </a:p>
          </p:txBody>
        </p:sp>
        <p:cxnSp>
          <p:nvCxnSpPr>
            <p:cNvPr id="55" name="Straight Connector 54"/>
            <p:cNvCxnSpPr>
              <a:stCxn id="56" idx="0"/>
            </p:cNvCxnSpPr>
            <p:nvPr/>
          </p:nvCxnSpPr>
          <p:spPr>
            <a:xfrm rot="5400000" flipH="1" flipV="1">
              <a:off x="3327692" y="4408933"/>
              <a:ext cx="450102" cy="0"/>
            </a:xfrm>
            <a:prstGeom prst="line">
              <a:avLst/>
            </a:prstGeom>
            <a:ln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L-Shape 55"/>
            <p:cNvSpPr/>
            <p:nvPr/>
          </p:nvSpPr>
          <p:spPr>
            <a:xfrm rot="16200000">
              <a:off x="3142986" y="4714676"/>
              <a:ext cx="600137" cy="438754"/>
            </a:xfrm>
            <a:prstGeom prst="corner">
              <a:avLst>
                <a:gd name="adj1" fmla="val 50000"/>
                <a:gd name="adj2" fmla="val 78419"/>
              </a:avLst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3223678" y="5362724"/>
              <a:ext cx="542136" cy="2611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Bend</a:t>
              </a:r>
              <a:endParaRPr lang="en-US" sz="1200" dirty="0"/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621995" y="5864125"/>
              <a:ext cx="524503" cy="2611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Load</a:t>
              </a:r>
              <a:endParaRPr lang="en-US" sz="1200" dirty="0"/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1536700" y="6031468"/>
              <a:ext cx="189026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System Diagram</a:t>
              </a:r>
              <a:endParaRPr lang="en-US" dirty="0"/>
            </a:p>
          </p:txBody>
        </p:sp>
      </p:grpSp>
      <p:cxnSp>
        <p:nvCxnSpPr>
          <p:cNvPr id="60" name="Straight Arrow Connector 59"/>
          <p:cNvCxnSpPr>
            <a:stCxn id="10" idx="3"/>
          </p:cNvCxnSpPr>
          <p:nvPr/>
        </p:nvCxnSpPr>
        <p:spPr>
          <a:xfrm flipV="1">
            <a:off x="5002151" y="5286880"/>
            <a:ext cx="1855849" cy="558121"/>
          </a:xfrm>
          <a:prstGeom prst="straightConnector1">
            <a:avLst/>
          </a:prstGeom>
          <a:ln w="25400"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/>
          <p:cNvCxnSpPr>
            <a:stCxn id="8" idx="3"/>
          </p:cNvCxnSpPr>
          <p:nvPr/>
        </p:nvCxnSpPr>
        <p:spPr>
          <a:xfrm>
            <a:off x="4975102" y="3214816"/>
            <a:ext cx="1578098" cy="723765"/>
          </a:xfrm>
          <a:prstGeom prst="straightConnector1">
            <a:avLst/>
          </a:prstGeom>
          <a:ln w="25400"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80927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Bulk </a:t>
            </a:r>
            <a:r>
              <a:rPr lang="en-US" dirty="0" err="1" smtClean="0"/>
              <a:t>Nb</a:t>
            </a:r>
            <a:r>
              <a:rPr lang="en-US" dirty="0" smtClean="0"/>
              <a:t> Reference Sample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4"/>
          </p:nvPr>
        </p:nvSpPr>
        <p:spPr>
          <a:xfrm>
            <a:off x="4876800" y="1371600"/>
            <a:ext cx="4267200" cy="5105400"/>
          </a:xfrm>
        </p:spPr>
        <p:txBody>
          <a:bodyPr>
            <a:noAutofit/>
          </a:bodyPr>
          <a:lstStyle/>
          <a:p>
            <a:pPr marL="228600" indent="-228600">
              <a:lnSpc>
                <a:spcPct val="100000"/>
              </a:lnSpc>
              <a:buSzPct val="120000"/>
              <a:buFont typeface="Arial" panose="020B0604020202020204" pitchFamily="34" charset="0"/>
              <a:buChar char="•"/>
            </a:pPr>
            <a:r>
              <a:rPr lang="en-US" dirty="0" smtClean="0"/>
              <a:t>Single-crystal bulk </a:t>
            </a:r>
            <a:r>
              <a:rPr lang="en-US" dirty="0" err="1" smtClean="0"/>
              <a:t>Nb</a:t>
            </a:r>
            <a:r>
              <a:rPr lang="en-US" dirty="0" smtClean="0"/>
              <a:t> from DESY</a:t>
            </a:r>
          </a:p>
          <a:p>
            <a:pPr marL="685800" lvl="1" indent="-228600">
              <a:lnSpc>
                <a:spcPct val="100000"/>
              </a:lnSpc>
              <a:buFont typeface="Arial" panose="020B0604020202020204" pitchFamily="34" charset="0"/>
              <a:buChar char="-"/>
            </a:pPr>
            <a:r>
              <a:rPr lang="en-US" sz="2000" dirty="0" smtClean="0"/>
              <a:t>Received January 2008</a:t>
            </a:r>
          </a:p>
          <a:p>
            <a:pPr marL="685800" lvl="1" indent="-228600">
              <a:lnSpc>
                <a:spcPct val="100000"/>
              </a:lnSpc>
              <a:buFont typeface="Arial" panose="020B0604020202020204" pitchFamily="34" charset="0"/>
              <a:buChar char="-"/>
            </a:pPr>
            <a:r>
              <a:rPr lang="en-US" sz="2000" dirty="0" smtClean="0"/>
              <a:t>Baked in 2010, untreated since</a:t>
            </a:r>
          </a:p>
          <a:p>
            <a:pPr lvl="1" indent="0">
              <a:lnSpc>
                <a:spcPct val="100000"/>
              </a:lnSpc>
              <a:buNone/>
            </a:pPr>
            <a:endParaRPr lang="en-US" sz="2000" dirty="0"/>
          </a:p>
          <a:p>
            <a:pPr marL="228600" indent="-228600">
              <a:lnSpc>
                <a:spcPct val="100000"/>
              </a:lnSpc>
              <a:buSzPct val="120000"/>
              <a:buFont typeface="Arial" panose="020B0604020202020204" pitchFamily="34" charset="0"/>
              <a:buChar char="•"/>
            </a:pPr>
            <a:r>
              <a:rPr lang="en-US" i="1" dirty="0" smtClean="0"/>
              <a:t>Q</a:t>
            </a:r>
            <a:r>
              <a:rPr lang="en-US" baseline="-25000" dirty="0" smtClean="0"/>
              <a:t>0</a:t>
            </a:r>
            <a:r>
              <a:rPr lang="en-US" dirty="0" smtClean="0"/>
              <a:t> in Cu limited by cavity materials</a:t>
            </a:r>
          </a:p>
          <a:p>
            <a:pPr marL="228600" indent="-228600">
              <a:lnSpc>
                <a:spcPct val="100000"/>
              </a:lnSpc>
              <a:buSzPct val="120000"/>
              <a:buFont typeface="Arial" panose="020B0604020202020204" pitchFamily="34" charset="0"/>
              <a:buChar char="•"/>
            </a:pPr>
            <a:endParaRPr lang="en-US" sz="1400" dirty="0" smtClean="0"/>
          </a:p>
          <a:p>
            <a:pPr marL="228600" indent="-228600">
              <a:lnSpc>
                <a:spcPct val="100000"/>
              </a:lnSpc>
              <a:buSzPct val="120000"/>
              <a:buFont typeface="Arial" panose="020B0604020202020204" pitchFamily="34" charset="0"/>
              <a:buChar char="•"/>
            </a:pPr>
            <a:r>
              <a:rPr lang="en-US" dirty="0" smtClean="0"/>
              <a:t>In </a:t>
            </a:r>
            <a:r>
              <a:rPr lang="en-US" dirty="0" err="1" smtClean="0"/>
              <a:t>Nb</a:t>
            </a:r>
            <a:r>
              <a:rPr lang="en-US" dirty="0" smtClean="0"/>
              <a:t> cavity at 4 K, </a:t>
            </a:r>
            <a:r>
              <a:rPr lang="en-US" i="1" dirty="0" smtClean="0"/>
              <a:t>Q</a:t>
            </a:r>
            <a:r>
              <a:rPr lang="en-US" baseline="-25000" dirty="0" smtClean="0"/>
              <a:t>0</a:t>
            </a:r>
            <a:r>
              <a:rPr lang="en-US" dirty="0" smtClean="0"/>
              <a:t> translates to </a:t>
            </a:r>
            <a:r>
              <a:rPr lang="en-US" i="1" dirty="0" err="1" smtClean="0"/>
              <a:t>R</a:t>
            </a:r>
            <a:r>
              <a:rPr lang="en-US" baseline="-25000" dirty="0" err="1" smtClean="0"/>
              <a:t>s</a:t>
            </a:r>
            <a:r>
              <a:rPr lang="en-US" dirty="0" smtClean="0"/>
              <a:t> = 65 </a:t>
            </a:r>
            <a:r>
              <a:rPr lang="el-GR" i="1" dirty="0" smtClean="0"/>
              <a:t>μ</a:t>
            </a:r>
            <a:r>
              <a:rPr lang="el-GR" dirty="0" smtClean="0"/>
              <a:t>Ω</a:t>
            </a:r>
            <a:endParaRPr lang="en-US" dirty="0" smtClean="0"/>
          </a:p>
          <a:p>
            <a:pPr marL="685800" lvl="1" indent="-228600">
              <a:lnSpc>
                <a:spcPct val="100000"/>
              </a:lnSpc>
              <a:buFont typeface="Arial" panose="020B0604020202020204" pitchFamily="34" charset="0"/>
              <a:buChar char="-"/>
            </a:pPr>
            <a:r>
              <a:rPr lang="en-US" sz="2000" dirty="0" smtClean="0"/>
              <a:t>Assumes </a:t>
            </a:r>
            <a:r>
              <a:rPr lang="en-US" sz="2000" i="1" dirty="0" err="1"/>
              <a:t>R</a:t>
            </a:r>
            <a:r>
              <a:rPr lang="en-US" sz="2000" baseline="-25000" dirty="0" err="1"/>
              <a:t>s,sample</a:t>
            </a:r>
            <a:r>
              <a:rPr lang="en-US" sz="2000" dirty="0"/>
              <a:t> = </a:t>
            </a:r>
            <a:r>
              <a:rPr lang="en-US" sz="2000" i="1" dirty="0" err="1" smtClean="0"/>
              <a:t>R</a:t>
            </a:r>
            <a:r>
              <a:rPr lang="en-US" sz="2000" baseline="-25000" dirty="0" err="1" smtClean="0"/>
              <a:t>s,cavity</a:t>
            </a:r>
            <a:endParaRPr lang="en-US" sz="2000" dirty="0" smtClean="0"/>
          </a:p>
          <a:p>
            <a:pPr marL="685800" lvl="1" indent="-228600">
              <a:lnSpc>
                <a:spcPct val="100000"/>
              </a:lnSpc>
              <a:buFont typeface="Arial" panose="020B0604020202020204" pitchFamily="34" charset="0"/>
              <a:buChar char="-"/>
            </a:pPr>
            <a:r>
              <a:rPr lang="en-US" sz="2000" dirty="0" smtClean="0"/>
              <a:t>Standard deviation of 1%</a:t>
            </a:r>
          </a:p>
          <a:p>
            <a:pPr marL="685800" lvl="1" indent="-228600">
              <a:lnSpc>
                <a:spcPct val="100000"/>
              </a:lnSpc>
              <a:buFont typeface="Arial" panose="020B0604020202020204" pitchFamily="34" charset="0"/>
              <a:buChar char="-"/>
            </a:pPr>
            <a:r>
              <a:rPr lang="en-US" sz="2000" dirty="0" smtClean="0"/>
              <a:t>Assuming </a:t>
            </a:r>
            <a:r>
              <a:rPr lang="en-US" sz="2000" i="1" dirty="0" smtClean="0"/>
              <a:t>f </a:t>
            </a:r>
            <a:r>
              <a:rPr lang="en-US" sz="2000" baseline="30000" dirty="0" smtClean="0"/>
              <a:t>2</a:t>
            </a:r>
            <a:r>
              <a:rPr lang="en-US" sz="2000" dirty="0" smtClean="0"/>
              <a:t> and (</a:t>
            </a:r>
            <a:r>
              <a:rPr lang="en-US" sz="2000" i="1" dirty="0" smtClean="0"/>
              <a:t>T</a:t>
            </a:r>
            <a:r>
              <a:rPr lang="en-US" sz="2000" dirty="0" smtClean="0"/>
              <a:t>/</a:t>
            </a:r>
            <a:r>
              <a:rPr lang="en-US" sz="2000" i="1" dirty="0" smtClean="0"/>
              <a:t>T</a:t>
            </a:r>
            <a:r>
              <a:rPr lang="en-US" sz="2000" baseline="-25000" dirty="0" smtClean="0"/>
              <a:t>c</a:t>
            </a:r>
            <a:r>
              <a:rPr lang="en-US" sz="2000" dirty="0" smtClean="0"/>
              <a:t>)</a:t>
            </a:r>
            <a:r>
              <a:rPr lang="en-US" sz="2000" baseline="30000" dirty="0" smtClean="0"/>
              <a:t>4</a:t>
            </a:r>
            <a:r>
              <a:rPr lang="en-US" sz="2000" dirty="0" smtClean="0"/>
              <a:t> dependence, </a:t>
            </a:r>
            <a:r>
              <a:rPr lang="en-US" sz="2000" dirty="0" smtClean="0">
                <a:sym typeface="Wingdings" panose="05000000000000000000" pitchFamily="2" charset="2"/>
              </a:rPr>
              <a:t></a:t>
            </a:r>
            <a:r>
              <a:rPr lang="en-US" sz="2000" dirty="0" smtClean="0"/>
              <a:t> </a:t>
            </a:r>
            <a:r>
              <a:rPr lang="en-US" sz="2000" i="1" dirty="0" err="1" smtClean="0"/>
              <a:t>R</a:t>
            </a:r>
            <a:r>
              <a:rPr lang="en-US" sz="2000" baseline="-25000" dirty="0" err="1" smtClean="0"/>
              <a:t>s</a:t>
            </a:r>
            <a:r>
              <a:rPr lang="en-US" sz="2000" dirty="0" smtClean="0"/>
              <a:t> = 47 n</a:t>
            </a:r>
            <a:r>
              <a:rPr lang="el-GR" sz="2000" dirty="0" smtClean="0"/>
              <a:t>Ω</a:t>
            </a:r>
            <a:r>
              <a:rPr lang="en-US" sz="2000" dirty="0" smtClean="0"/>
              <a:t> at 2.0 K and 1.3 GHz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7" name="Picture 2" descr="Z:\Documents\Manuscripts\SRF 2015\Figure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85988"/>
            <a:ext cx="4621591" cy="3910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11450" y="1676400"/>
            <a:ext cx="28985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i="1" dirty="0" smtClean="0"/>
              <a:t>Q</a:t>
            </a:r>
            <a:r>
              <a:rPr lang="en-US" b="1" baseline="-25000" dirty="0" smtClean="0"/>
              <a:t>0</a:t>
            </a:r>
            <a:r>
              <a:rPr lang="en-US" b="1" dirty="0" smtClean="0"/>
              <a:t> vs </a:t>
            </a:r>
            <a:r>
              <a:rPr lang="en-US" b="1" i="1" dirty="0" smtClean="0"/>
              <a:t>T</a:t>
            </a:r>
            <a:r>
              <a:rPr lang="en-US" b="1" dirty="0" smtClean="0"/>
              <a:t> for </a:t>
            </a:r>
            <a:r>
              <a:rPr lang="en-US" b="1" dirty="0" err="1" smtClean="0"/>
              <a:t>Nb</a:t>
            </a:r>
            <a:r>
              <a:rPr lang="en-US" b="1" dirty="0" smtClean="0"/>
              <a:t> Reference</a:t>
            </a:r>
          </a:p>
          <a:p>
            <a:pPr algn="ctr"/>
            <a:r>
              <a:rPr lang="en-US" b="1" dirty="0"/>
              <a:t>i</a:t>
            </a:r>
            <a:r>
              <a:rPr lang="en-US" b="1" dirty="0" smtClean="0"/>
              <a:t>n both </a:t>
            </a:r>
            <a:r>
              <a:rPr lang="en-US" b="1" dirty="0" err="1" smtClean="0"/>
              <a:t>Nb</a:t>
            </a:r>
            <a:r>
              <a:rPr lang="en-US" b="1" dirty="0" smtClean="0"/>
              <a:t> &amp; Cu cavities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7337908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Nb</a:t>
            </a:r>
            <a:r>
              <a:rPr lang="en-US" dirty="0" smtClean="0"/>
              <a:t> Films from AASC &amp; </a:t>
            </a:r>
            <a:r>
              <a:rPr lang="en-US" dirty="0" err="1" smtClean="0"/>
              <a:t>JLab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7" name="Picture 46" descr="Z:\Documents\Manuscripts\SRF 2015\Figure4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r="1458"/>
          <a:stretch/>
        </p:blipFill>
        <p:spPr bwMode="auto">
          <a:xfrm>
            <a:off x="3838971" y="1676400"/>
            <a:ext cx="5305029" cy="449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5"/>
          <p:cNvSpPr txBox="1">
            <a:spLocks/>
          </p:cNvSpPr>
          <p:nvPr/>
        </p:nvSpPr>
        <p:spPr>
          <a:xfrm>
            <a:off x="0" y="1557010"/>
            <a:ext cx="4038600" cy="476759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Font typeface="Arial" pitchFamily="34" charset="0"/>
              <a:buNone/>
              <a:defRPr sz="2400" b="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-223838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Pct val="120000"/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690563" indent="-233363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bg2"/>
              </a:buClr>
              <a:buSzPct val="120000"/>
              <a:buFont typeface="Arial" pitchFamily="34" charset="0"/>
              <a:buChar char="-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914400" indent="-223838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bg2"/>
              </a:buClr>
              <a:buSzPct val="12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152000" indent="-1800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bg2"/>
              </a:buClr>
              <a:buSzPct val="120000"/>
              <a:buFont typeface="Arial" pitchFamily="34" charset="0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-228600">
              <a:lnSpc>
                <a:spcPct val="100000"/>
              </a:lnSpc>
              <a:buSzPct val="120000"/>
              <a:buFont typeface="Arial" panose="020B0604020202020204" pitchFamily="34" charset="0"/>
              <a:buChar char="•"/>
            </a:pPr>
            <a:r>
              <a:rPr lang="en-US" dirty="0" smtClean="0"/>
              <a:t>Low power measurements in our </a:t>
            </a:r>
            <a:r>
              <a:rPr lang="en-US" dirty="0" err="1" smtClean="0"/>
              <a:t>Nb</a:t>
            </a:r>
            <a:r>
              <a:rPr lang="en-US" dirty="0" smtClean="0"/>
              <a:t> cavity.</a:t>
            </a:r>
          </a:p>
          <a:p>
            <a:pPr marL="228600" indent="-228600">
              <a:lnSpc>
                <a:spcPct val="100000"/>
              </a:lnSpc>
              <a:buSzPct val="120000"/>
              <a:buFont typeface="Arial" panose="020B0604020202020204" pitchFamily="34" charset="0"/>
              <a:buChar char="•"/>
            </a:pPr>
            <a:endParaRPr lang="en-US" dirty="0"/>
          </a:p>
          <a:p>
            <a:pPr marL="228600" indent="-228600">
              <a:lnSpc>
                <a:spcPct val="100000"/>
              </a:lnSpc>
              <a:buSzPct val="120000"/>
              <a:buFont typeface="Arial" panose="020B0604020202020204" pitchFamily="34" charset="0"/>
              <a:buChar char="•"/>
            </a:pPr>
            <a:r>
              <a:rPr lang="en-US" dirty="0" err="1" smtClean="0"/>
              <a:t>Nb</a:t>
            </a:r>
            <a:r>
              <a:rPr lang="en-US" dirty="0" smtClean="0"/>
              <a:t> films on copper </a:t>
            </a:r>
            <a:r>
              <a:rPr lang="en-US" dirty="0"/>
              <a:t>(</a:t>
            </a:r>
            <a:r>
              <a:rPr lang="en-US" dirty="0" err="1" smtClean="0"/>
              <a:t>JLab</a:t>
            </a:r>
            <a:r>
              <a:rPr lang="en-US" dirty="0"/>
              <a:t>, A.-M. Valente-Feliciano) </a:t>
            </a:r>
            <a:r>
              <a:rPr lang="en-US" dirty="0" smtClean="0"/>
              <a:t>&amp; stainless steel (AASC, K. </a:t>
            </a:r>
            <a:r>
              <a:rPr lang="en-US" dirty="0" err="1" smtClean="0"/>
              <a:t>Velas</a:t>
            </a:r>
            <a:r>
              <a:rPr lang="en-US" dirty="0" smtClean="0"/>
              <a:t>) compare favorably with our bulk </a:t>
            </a:r>
            <a:r>
              <a:rPr lang="en-US" dirty="0" err="1" smtClean="0"/>
              <a:t>Nb</a:t>
            </a:r>
            <a:r>
              <a:rPr lang="en-US" dirty="0" smtClean="0"/>
              <a:t> sample.</a:t>
            </a:r>
          </a:p>
          <a:p>
            <a:pPr marL="228600" indent="-228600">
              <a:lnSpc>
                <a:spcPct val="100000"/>
              </a:lnSpc>
              <a:buSzPct val="120000"/>
              <a:buFont typeface="Arial" panose="020B0604020202020204" pitchFamily="34" charset="0"/>
              <a:buChar char="•"/>
            </a:pPr>
            <a:endParaRPr lang="en-US" dirty="0"/>
          </a:p>
          <a:p>
            <a:pPr marL="228600" indent="-228600">
              <a:lnSpc>
                <a:spcPct val="100000"/>
              </a:lnSpc>
              <a:buSzPct val="120000"/>
              <a:buFont typeface="Arial" panose="020B0604020202020204" pitchFamily="34" charset="0"/>
              <a:buChar char="•"/>
            </a:pPr>
            <a:r>
              <a:rPr lang="en-US" dirty="0" smtClean="0"/>
              <a:t>Assuming a cavity </a:t>
            </a:r>
            <a:r>
              <a:rPr lang="en-US" i="1" dirty="0" err="1" smtClean="0"/>
              <a:t>R</a:t>
            </a:r>
            <a:r>
              <a:rPr lang="en-US" baseline="-25000" dirty="0" err="1" smtClean="0"/>
              <a:t>s</a:t>
            </a:r>
            <a:r>
              <a:rPr lang="en-US" dirty="0" smtClean="0"/>
              <a:t> of  65 </a:t>
            </a:r>
            <a:r>
              <a:rPr lang="el-GR" i="1" dirty="0" smtClean="0"/>
              <a:t>μ</a:t>
            </a:r>
            <a:r>
              <a:rPr lang="el-GR" dirty="0" smtClean="0"/>
              <a:t>Ω</a:t>
            </a:r>
            <a:r>
              <a:rPr lang="en-US" dirty="0" smtClean="0"/>
              <a:t>, both films have </a:t>
            </a:r>
            <a:r>
              <a:rPr lang="en-US" i="1" dirty="0" err="1"/>
              <a:t>R</a:t>
            </a:r>
            <a:r>
              <a:rPr lang="en-US" baseline="-25000" dirty="0" err="1"/>
              <a:t>s</a:t>
            </a:r>
            <a:r>
              <a:rPr lang="en-US" dirty="0" smtClean="0"/>
              <a:t> of about 17 </a:t>
            </a:r>
            <a:r>
              <a:rPr lang="el-GR" i="1" dirty="0" smtClean="0"/>
              <a:t>μ</a:t>
            </a:r>
            <a:r>
              <a:rPr lang="el-GR" dirty="0" smtClean="0"/>
              <a:t>Ω</a:t>
            </a:r>
            <a:r>
              <a:rPr lang="en-US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840365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MgB</a:t>
            </a:r>
            <a:r>
              <a:rPr lang="en-US" baseline="-25000" dirty="0" smtClean="0"/>
              <a:t>2</a:t>
            </a:r>
            <a:r>
              <a:rPr lang="en-US" dirty="0" smtClean="0"/>
              <a:t> on Copper from Temple Univ.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7" name="Picture 46" descr="Z:\Documents\Manuscripts\SRF 2015\Figure4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083"/>
          <a:stretch/>
        </p:blipFill>
        <p:spPr bwMode="auto">
          <a:xfrm>
            <a:off x="0" y="1676400"/>
            <a:ext cx="5240275" cy="4498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5"/>
          <p:cNvSpPr txBox="1">
            <a:spLocks/>
          </p:cNvSpPr>
          <p:nvPr/>
        </p:nvSpPr>
        <p:spPr>
          <a:xfrm>
            <a:off x="5257800" y="1524000"/>
            <a:ext cx="3886200" cy="48768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Font typeface="Arial" pitchFamily="34" charset="0"/>
              <a:buNone/>
              <a:defRPr sz="2400" b="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-223838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Pct val="120000"/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690563" indent="-233363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bg2"/>
              </a:buClr>
              <a:buSzPct val="120000"/>
              <a:buFont typeface="Arial" pitchFamily="34" charset="0"/>
              <a:buChar char="-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914400" indent="-223838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bg2"/>
              </a:buClr>
              <a:buSzPct val="12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152000" indent="-1800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bg2"/>
              </a:buClr>
              <a:buSzPct val="120000"/>
              <a:buFont typeface="Arial" pitchFamily="34" charset="0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-228600">
              <a:lnSpc>
                <a:spcPct val="100000"/>
              </a:lnSpc>
              <a:buSzPct val="120000"/>
              <a:buFont typeface="Arial" panose="020B0604020202020204" pitchFamily="34" charset="0"/>
              <a:buChar char="•"/>
            </a:pPr>
            <a:r>
              <a:rPr lang="en-US" dirty="0" smtClean="0"/>
              <a:t>Series of MgB</a:t>
            </a:r>
            <a:r>
              <a:rPr lang="en-US" baseline="-25000" dirty="0" smtClean="0"/>
              <a:t>2</a:t>
            </a:r>
            <a:r>
              <a:rPr lang="en-US" dirty="0" smtClean="0"/>
              <a:t> films grown on copper last summer at Temple Univ. (W. </a:t>
            </a:r>
            <a:r>
              <a:rPr lang="en-US" dirty="0" err="1" smtClean="0"/>
              <a:t>Withanage</a:t>
            </a:r>
            <a:r>
              <a:rPr lang="en-US" dirty="0" smtClean="0"/>
              <a:t>, X. Xi).</a:t>
            </a:r>
          </a:p>
          <a:p>
            <a:pPr marL="228600" indent="-228600">
              <a:lnSpc>
                <a:spcPct val="100000"/>
              </a:lnSpc>
              <a:buSzPct val="120000"/>
              <a:buFont typeface="Arial" panose="020B0604020202020204" pitchFamily="34" charset="0"/>
              <a:buChar char="•"/>
            </a:pPr>
            <a:endParaRPr lang="en-US" dirty="0"/>
          </a:p>
          <a:p>
            <a:pPr marL="228600" indent="-228600">
              <a:lnSpc>
                <a:spcPct val="100000"/>
              </a:lnSpc>
              <a:buSzPct val="120000"/>
              <a:buFont typeface="Arial" panose="020B0604020202020204" pitchFamily="34" charset="0"/>
              <a:buChar char="•"/>
            </a:pPr>
            <a:r>
              <a:rPr lang="en-US" i="1" dirty="0" smtClean="0"/>
              <a:t>Q</a:t>
            </a:r>
            <a:r>
              <a:rPr lang="en-US" baseline="-25000" dirty="0" smtClean="0"/>
              <a:t>0</a:t>
            </a:r>
            <a:r>
              <a:rPr lang="en-US" dirty="0" smtClean="0"/>
              <a:t> measurements served as feed-back to develop growth process, enabling rapid improvement.</a:t>
            </a:r>
          </a:p>
          <a:p>
            <a:pPr marL="228600" indent="-228600">
              <a:lnSpc>
                <a:spcPct val="100000"/>
              </a:lnSpc>
              <a:buSzPct val="120000"/>
              <a:buFont typeface="Arial" panose="020B0604020202020204" pitchFamily="34" charset="0"/>
              <a:buChar char="•"/>
            </a:pPr>
            <a:endParaRPr lang="en-US" dirty="0"/>
          </a:p>
          <a:p>
            <a:pPr marL="228600" indent="-228600">
              <a:lnSpc>
                <a:spcPct val="100000"/>
              </a:lnSpc>
              <a:buSzPct val="120000"/>
              <a:buFont typeface="Arial" panose="020B0604020202020204" pitchFamily="34" charset="0"/>
              <a:buChar char="•"/>
            </a:pPr>
            <a:r>
              <a:rPr lang="en-US" i="1" dirty="0" smtClean="0"/>
              <a:t>T</a:t>
            </a:r>
            <a:r>
              <a:rPr lang="en-US" baseline="-25000" dirty="0" smtClean="0"/>
              <a:t>c</a:t>
            </a:r>
            <a:r>
              <a:rPr lang="en-US" dirty="0" smtClean="0"/>
              <a:t>’s up to 38 K were measured in Cu cavity.</a:t>
            </a:r>
          </a:p>
        </p:txBody>
      </p:sp>
    </p:spTree>
    <p:extLst>
      <p:ext uri="{BB962C8B-B14F-4D97-AF65-F5344CB8AC3E}">
        <p14:creationId xmlns:p14="http://schemas.microsoft.com/office/powerpoint/2010/main" val="4911142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 descr="Z:\Documents\Cavity Cryostat\Sample Data\PKU MgB2 on Nb small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14"/>
          <a:stretch/>
        </p:blipFill>
        <p:spPr bwMode="auto">
          <a:xfrm>
            <a:off x="3863975" y="1452562"/>
            <a:ext cx="5280025" cy="4948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MgB</a:t>
            </a:r>
            <a:r>
              <a:rPr lang="en-US" baseline="-25000" dirty="0" smtClean="0"/>
              <a:t>2</a:t>
            </a:r>
            <a:r>
              <a:rPr lang="en-US" dirty="0" smtClean="0"/>
              <a:t> on Niobium from Peking Univ.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8" name="Content Placeholder 5"/>
          <p:cNvSpPr txBox="1">
            <a:spLocks/>
          </p:cNvSpPr>
          <p:nvPr/>
        </p:nvSpPr>
        <p:spPr>
          <a:xfrm>
            <a:off x="0" y="1524000"/>
            <a:ext cx="3886200" cy="48768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Font typeface="Arial" pitchFamily="34" charset="0"/>
              <a:buNone/>
              <a:defRPr sz="2400" b="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-223838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Pct val="120000"/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690563" indent="-233363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bg2"/>
              </a:buClr>
              <a:buSzPct val="120000"/>
              <a:buFont typeface="Arial" pitchFamily="34" charset="0"/>
              <a:buChar char="-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914400" indent="-223838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bg2"/>
              </a:buClr>
              <a:buSzPct val="12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152000" indent="-180000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bg2"/>
              </a:buClr>
              <a:buSzPct val="120000"/>
              <a:buFont typeface="Arial" pitchFamily="34" charset="0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-228600">
              <a:lnSpc>
                <a:spcPct val="100000"/>
              </a:lnSpc>
              <a:buSzPct val="120000"/>
              <a:buFont typeface="Arial" panose="020B0604020202020204" pitchFamily="34" charset="0"/>
              <a:buChar char="•"/>
            </a:pPr>
            <a:r>
              <a:rPr lang="en-US" dirty="0" smtClean="0"/>
              <a:t>Recently measured two MgB</a:t>
            </a:r>
            <a:r>
              <a:rPr lang="en-US" baseline="-25000" dirty="0" smtClean="0"/>
              <a:t>2</a:t>
            </a:r>
            <a:r>
              <a:rPr lang="en-US" dirty="0" smtClean="0"/>
              <a:t> films grown on niobium at Peking Univ. (Z. Ni, K. Liu).</a:t>
            </a:r>
          </a:p>
          <a:p>
            <a:pPr marL="228600" indent="-228600">
              <a:lnSpc>
                <a:spcPct val="100000"/>
              </a:lnSpc>
              <a:buSzPct val="120000"/>
              <a:buFont typeface="Arial" panose="020B0604020202020204" pitchFamily="34" charset="0"/>
              <a:buChar char="•"/>
            </a:pPr>
            <a:endParaRPr lang="en-US" dirty="0"/>
          </a:p>
          <a:p>
            <a:pPr marL="228600" indent="-228600">
              <a:lnSpc>
                <a:spcPct val="100000"/>
              </a:lnSpc>
              <a:buSzPct val="120000"/>
              <a:buFont typeface="Arial" panose="020B0604020202020204" pitchFamily="34" charset="0"/>
              <a:buChar char="•"/>
            </a:pPr>
            <a:r>
              <a:rPr lang="en-US" dirty="0" smtClean="0"/>
              <a:t>Process improvement over past eight months, reducing </a:t>
            </a:r>
            <a:r>
              <a:rPr lang="en-US" i="1" dirty="0" err="1" smtClean="0"/>
              <a:t>R</a:t>
            </a:r>
            <a:r>
              <a:rPr lang="en-US" baseline="-25000" dirty="0" err="1" smtClean="0"/>
              <a:t>s</a:t>
            </a:r>
            <a:r>
              <a:rPr lang="en-US" dirty="0" smtClean="0"/>
              <a:t> ~ 1 OM</a:t>
            </a:r>
          </a:p>
        </p:txBody>
      </p:sp>
    </p:spTree>
    <p:extLst>
      <p:ext uri="{BB962C8B-B14F-4D97-AF65-F5344CB8AC3E}">
        <p14:creationId xmlns:p14="http://schemas.microsoft.com/office/powerpoint/2010/main" val="36861794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Cavity Cryostat Status &amp; Summary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>
          <a:xfrm>
            <a:off x="457200" y="1243584"/>
            <a:ext cx="8108950" cy="5065522"/>
          </a:xfrm>
        </p:spPr>
        <p:txBody>
          <a:bodyPr/>
          <a:lstStyle/>
          <a:p>
            <a:pPr marL="34290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457200" indent="-228600">
              <a:spcAft>
                <a:spcPts val="0"/>
              </a:spcAft>
              <a:buSzPct val="120000"/>
              <a:buFont typeface="Arial" panose="020B0604020202020204" pitchFamily="34" charset="0"/>
              <a:buChar char="•"/>
            </a:pPr>
            <a:r>
              <a:rPr lang="en-US" dirty="0"/>
              <a:t>Cu and </a:t>
            </a:r>
            <a:r>
              <a:rPr lang="en-US" dirty="0" err="1"/>
              <a:t>Nb</a:t>
            </a:r>
            <a:r>
              <a:rPr lang="en-US" dirty="0"/>
              <a:t> cavities allow us to measure surface resistance (</a:t>
            </a:r>
            <a:r>
              <a:rPr lang="en-US" i="1" dirty="0" err="1"/>
              <a:t>R</a:t>
            </a:r>
            <a:r>
              <a:rPr lang="en-US" baseline="-25000" dirty="0" err="1"/>
              <a:t>s</a:t>
            </a:r>
            <a:r>
              <a:rPr lang="en-US" dirty="0"/>
              <a:t>), quenching field (</a:t>
            </a:r>
            <a:r>
              <a:rPr lang="en-US" i="1" dirty="0" err="1"/>
              <a:t>H</a:t>
            </a:r>
            <a:r>
              <a:rPr lang="en-US" baseline="-25000" dirty="0" err="1"/>
              <a:t>quench</a:t>
            </a:r>
            <a:r>
              <a:rPr lang="en-US" dirty="0"/>
              <a:t>), and transition temperature (</a:t>
            </a:r>
            <a:r>
              <a:rPr lang="en-US" i="1" dirty="0"/>
              <a:t>T</a:t>
            </a:r>
            <a:r>
              <a:rPr lang="en-US" baseline="-25000" dirty="0"/>
              <a:t>c</a:t>
            </a:r>
            <a:r>
              <a:rPr lang="en-US" dirty="0"/>
              <a:t>).</a:t>
            </a:r>
          </a:p>
          <a:p>
            <a:pPr marL="457200" indent="-228600">
              <a:spcAft>
                <a:spcPts val="0"/>
              </a:spcAft>
              <a:buSzPct val="120000"/>
              <a:buFont typeface="Arial" panose="020B0604020202020204" pitchFamily="34" charset="0"/>
              <a:buChar char="•"/>
            </a:pPr>
            <a:r>
              <a:rPr lang="en-US" dirty="0"/>
              <a:t>Low-power </a:t>
            </a:r>
            <a:r>
              <a:rPr lang="en-US" i="1" dirty="0"/>
              <a:t>Q</a:t>
            </a:r>
            <a:r>
              <a:rPr lang="en-US" dirty="0"/>
              <a:t> vs. </a:t>
            </a:r>
            <a:r>
              <a:rPr lang="en-US" i="1" dirty="0"/>
              <a:t>T</a:t>
            </a:r>
            <a:r>
              <a:rPr lang="en-US" dirty="0"/>
              <a:t> takes less than 24 </a:t>
            </a:r>
            <a:r>
              <a:rPr lang="en-US" dirty="0" smtClean="0"/>
              <a:t>hrs. </a:t>
            </a:r>
            <a:r>
              <a:rPr lang="en-US" dirty="0" smtClean="0">
                <a:sym typeface="Wingdings" panose="05000000000000000000" pitchFamily="2" charset="2"/>
              </a:rPr>
              <a:t> rapid feedback for film growth process development.</a:t>
            </a:r>
            <a:endParaRPr lang="en-US" dirty="0"/>
          </a:p>
          <a:p>
            <a:pPr marL="457200" indent="-228600">
              <a:spcAft>
                <a:spcPts val="0"/>
              </a:spcAft>
              <a:buSzPct val="120000"/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228600">
              <a:spcAft>
                <a:spcPts val="0"/>
              </a:spcAft>
              <a:buSzPct val="120000"/>
              <a:buFont typeface="Arial" panose="020B0604020202020204" pitchFamily="34" charset="0"/>
              <a:buChar char="•"/>
            </a:pPr>
            <a:r>
              <a:rPr lang="en-US" dirty="0" smtClean="0"/>
              <a:t>Currently building up capability to perform high-power testing, and measure </a:t>
            </a:r>
            <a:r>
              <a:rPr lang="en-US" i="1" dirty="0" err="1" smtClean="0"/>
              <a:t>H</a:t>
            </a:r>
            <a:r>
              <a:rPr lang="en-US" baseline="-25000" dirty="0" err="1" smtClean="0"/>
              <a:t>quench</a:t>
            </a:r>
            <a:r>
              <a:rPr lang="en-US" dirty="0" smtClean="0"/>
              <a:t>.</a:t>
            </a:r>
          </a:p>
          <a:p>
            <a:pPr marL="457200" indent="-228600">
              <a:spcAft>
                <a:spcPts val="0"/>
              </a:spcAft>
              <a:buSzPct val="120000"/>
              <a:buFont typeface="Arial" panose="020B0604020202020204" pitchFamily="34" charset="0"/>
              <a:buChar char="•"/>
            </a:pPr>
            <a:r>
              <a:rPr lang="en-US" dirty="0" smtClean="0"/>
              <a:t>Built in concurrent capability to measure samples at low power in both cavities.</a:t>
            </a:r>
          </a:p>
          <a:p>
            <a:pPr marL="457200" indent="-228600">
              <a:spcAft>
                <a:spcPts val="0"/>
              </a:spcAft>
              <a:buSzPct val="120000"/>
              <a:buFont typeface="Arial" panose="020B0604020202020204" pitchFamily="34" charset="0"/>
              <a:buChar char="•"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7775929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Highly Efficient Direct-Feed Split-Cell Cavity</a:t>
            </a:r>
            <a:endParaRPr lang="en-US" dirty="0"/>
          </a:p>
        </p:txBody>
      </p:sp>
      <p:pic>
        <p:nvPicPr>
          <p:cNvPr id="5" name="Picture 72" descr="Z:\Documents\Proposals\2016 NSF Accel Sci\SLAC Cavity Assembly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051"/>
          <a:stretch/>
        </p:blipFill>
        <p:spPr bwMode="auto">
          <a:xfrm>
            <a:off x="0" y="1295400"/>
            <a:ext cx="4572000" cy="2995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72" descr="Z:\Documents\Proposals\2016 NSF Accel Sci\SLAC Cavity Assembly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328"/>
          <a:stretch/>
        </p:blipFill>
        <p:spPr bwMode="auto">
          <a:xfrm>
            <a:off x="4572000" y="1295400"/>
            <a:ext cx="4572000" cy="3643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71" descr="Z:\Documents\Proposals\2016 NSF Accel Sci\Shunt Impedanc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267200"/>
            <a:ext cx="3733800" cy="2454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3" descr="Z:\Documents\Proposals\2016 NSF Accel Sci\SLAC Cavity Fields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9" t="48558"/>
          <a:stretch/>
        </p:blipFill>
        <p:spPr bwMode="auto">
          <a:xfrm>
            <a:off x="4111031" y="4953000"/>
            <a:ext cx="5032969" cy="1550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627515" y="6351878"/>
            <a:ext cx="19759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Z. Li &amp; S. Tantawi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15939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Demonstration in Cu at X-band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5"/>
          </p:nvPr>
        </p:nvSpPr>
        <p:spPr>
          <a:xfrm>
            <a:off x="4876800" y="1481329"/>
            <a:ext cx="4038600" cy="3395471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20-cell X-band structure fed by two waveguides from a single RF input.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Bead-pull measurement shows uniform field dist.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Currently under test, has exhibited up to 130 MV/m.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5" name="Picture 81" descr="Z:\Documents\Cavity Cryostat\Photos\Split Cell Cavity\DSC00347modb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83" t="14682" r="10583" b="12886"/>
          <a:stretch/>
        </p:blipFill>
        <p:spPr bwMode="auto">
          <a:xfrm>
            <a:off x="0" y="3883355"/>
            <a:ext cx="4572000" cy="2746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2" descr="Z:\Documents\Cavity Cryostat\Photos\Split Cell Cavity\DSC00337modb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83" t="24019" r="15083" b="14932"/>
          <a:stretch/>
        </p:blipFill>
        <p:spPr bwMode="auto">
          <a:xfrm>
            <a:off x="0" y="1261334"/>
            <a:ext cx="4572000" cy="2624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75" descr="Z:\Documents\Proposals\2016 NSF Accel Sci\SLAC Cavity Testing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785"/>
          <a:stretch/>
        </p:blipFill>
        <p:spPr bwMode="auto">
          <a:xfrm>
            <a:off x="4648200" y="5029200"/>
            <a:ext cx="4419600" cy="1476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58501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9" descr="Z:\Documents\Proposals\2016 NSF Accel Sci\Field Comparison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30923"/>
            <a:ext cx="4572000" cy="5627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Adapting for SRF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5"/>
          </p:nvPr>
        </p:nvSpPr>
        <p:spPr>
          <a:xfrm>
            <a:off x="4724400" y="1371600"/>
            <a:ext cx="4343400" cy="2115311"/>
          </a:xfrm>
        </p:spPr>
        <p:txBody>
          <a:bodyPr/>
          <a:lstStyle/>
          <a:p>
            <a:pPr marL="342900" indent="-34290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Direct-feed cavity utilizes highly reentrant cell shape, shifting max-H from equator.</a:t>
            </a:r>
          </a:p>
          <a:p>
            <a:pPr marL="342900" indent="-34290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RF cavity loss reduced by nearly 60% c.f. TESLA.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18</a:t>
            </a:fld>
            <a:endParaRPr lang="en-US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0645746"/>
              </p:ext>
            </p:extLst>
          </p:nvPr>
        </p:nvGraphicFramePr>
        <p:xfrm>
          <a:off x="4724400" y="3581400"/>
          <a:ext cx="4343400" cy="303276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622425"/>
                <a:gridCol w="1273175"/>
                <a:gridCol w="1447800"/>
              </a:tblGrid>
              <a:tr h="370840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1.3</a:t>
                      </a:r>
                      <a:r>
                        <a:rPr lang="en-US" sz="1800" baseline="0" dirty="0" smtClean="0"/>
                        <a:t> GHz TESLA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aseline="0" dirty="0" smtClean="0"/>
                        <a:t>1.3 GHz </a:t>
                      </a:r>
                      <a:r>
                        <a:rPr lang="en-US" sz="1800" dirty="0" smtClean="0"/>
                        <a:t>direct</a:t>
                      </a:r>
                      <a:r>
                        <a:rPr lang="en-US" sz="1800" baseline="0" dirty="0" smtClean="0"/>
                        <a:t> feed</a:t>
                      </a:r>
                      <a:endParaRPr lang="en-US" sz="1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R/Q (ohm/m)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984.0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2571.4</a:t>
                      </a:r>
                      <a:endParaRPr lang="en-US" sz="1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 err="1" smtClean="0"/>
                        <a:t>E</a:t>
                      </a:r>
                      <a:r>
                        <a:rPr lang="en-US" sz="1800" baseline="-25000" dirty="0" err="1" smtClean="0"/>
                        <a:t>surf</a:t>
                      </a:r>
                      <a:r>
                        <a:rPr lang="en-US" sz="1800" dirty="0" smtClean="0"/>
                        <a:t>/</a:t>
                      </a:r>
                      <a:r>
                        <a:rPr lang="en-US" sz="1800" dirty="0" err="1" smtClean="0"/>
                        <a:t>E</a:t>
                      </a:r>
                      <a:r>
                        <a:rPr lang="en-US" sz="1800" baseline="-25000" dirty="0" err="1" smtClean="0"/>
                        <a:t>acc</a:t>
                      </a:r>
                      <a:endParaRPr lang="en-US" sz="1800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2.02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5.32</a:t>
                      </a:r>
                      <a:endParaRPr lang="en-US" sz="1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 err="1" smtClean="0"/>
                        <a:t>B</a:t>
                      </a:r>
                      <a:r>
                        <a:rPr lang="en-US" sz="1800" baseline="-25000" dirty="0" err="1" smtClean="0"/>
                        <a:t>surf</a:t>
                      </a:r>
                      <a:r>
                        <a:rPr lang="en-US" sz="1800" dirty="0" smtClean="0"/>
                        <a:t>/</a:t>
                      </a:r>
                      <a:r>
                        <a:rPr lang="en-US" sz="1800" dirty="0" err="1" smtClean="0"/>
                        <a:t>E</a:t>
                      </a:r>
                      <a:r>
                        <a:rPr lang="en-US" sz="1800" baseline="-25000" dirty="0" err="1" smtClean="0"/>
                        <a:t>acc</a:t>
                      </a:r>
                      <a:r>
                        <a:rPr lang="en-US" sz="1800" baseline="0" dirty="0" smtClean="0"/>
                        <a:t> (</a:t>
                      </a:r>
                      <a:r>
                        <a:rPr lang="en-US" sz="1800" baseline="0" dirty="0" err="1" smtClean="0"/>
                        <a:t>mT</a:t>
                      </a:r>
                      <a:r>
                        <a:rPr lang="en-US" sz="1800" baseline="0" dirty="0" smtClean="0"/>
                        <a:t>/(MV/m))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4.17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4.04</a:t>
                      </a:r>
                      <a:endParaRPr lang="en-US" sz="1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 err="1" smtClean="0"/>
                        <a:t>P</a:t>
                      </a:r>
                      <a:r>
                        <a:rPr lang="en-US" sz="1800" baseline="-25000" dirty="0" err="1" smtClean="0"/>
                        <a:t>loss</a:t>
                      </a:r>
                      <a:r>
                        <a:rPr lang="en-US" sz="1800" dirty="0" smtClean="0"/>
                        <a:t> (W/m/(MV/m)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0.101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0.043</a:t>
                      </a:r>
                      <a:endParaRPr lang="en-US" sz="1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Q</a:t>
                      </a:r>
                      <a:r>
                        <a:rPr lang="en-US" sz="1800" baseline="-25000" dirty="0" smtClean="0"/>
                        <a:t>0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1e10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0.91e10</a:t>
                      </a:r>
                      <a:endParaRPr lang="en-US" sz="18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139324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Tuning Isolated Cells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457200" y="-762000"/>
            <a:ext cx="8229600" cy="62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38912" tIns="219456" rIns="438912" bIns="219456" numCol="1" anchor="ctr" anchorCtr="0" compatLnSpc="1">
            <a:prstTxWarp prst="textNoShape">
              <a:avLst/>
            </a:prstTxWarp>
            <a:noAutofit/>
          </a:bodyPr>
          <a:lstStyle>
            <a:lvl1pPr algn="ctr" defTabSz="4389438" rtl="0" eaLnBrk="0" fontAlgn="base" hangingPunct="0">
              <a:spcBef>
                <a:spcPct val="0"/>
              </a:spcBef>
              <a:spcAft>
                <a:spcPct val="0"/>
              </a:spcAft>
              <a:defRPr sz="211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defTabSz="4389438" rtl="0" eaLnBrk="0" fontAlgn="base" hangingPunct="0">
              <a:spcBef>
                <a:spcPct val="0"/>
              </a:spcBef>
              <a:spcAft>
                <a:spcPct val="0"/>
              </a:spcAft>
              <a:defRPr sz="21100">
                <a:solidFill>
                  <a:schemeClr val="tx2"/>
                </a:solidFill>
                <a:latin typeface="Arial" charset="0"/>
              </a:defRPr>
            </a:lvl2pPr>
            <a:lvl3pPr algn="ctr" defTabSz="4389438" rtl="0" eaLnBrk="0" fontAlgn="base" hangingPunct="0">
              <a:spcBef>
                <a:spcPct val="0"/>
              </a:spcBef>
              <a:spcAft>
                <a:spcPct val="0"/>
              </a:spcAft>
              <a:defRPr sz="21100">
                <a:solidFill>
                  <a:schemeClr val="tx2"/>
                </a:solidFill>
                <a:latin typeface="Arial" charset="0"/>
              </a:defRPr>
            </a:lvl3pPr>
            <a:lvl4pPr algn="ctr" defTabSz="4389438" rtl="0" eaLnBrk="0" fontAlgn="base" hangingPunct="0">
              <a:spcBef>
                <a:spcPct val="0"/>
              </a:spcBef>
              <a:spcAft>
                <a:spcPct val="0"/>
              </a:spcAft>
              <a:defRPr sz="21100">
                <a:solidFill>
                  <a:schemeClr val="tx2"/>
                </a:solidFill>
                <a:latin typeface="Arial" charset="0"/>
              </a:defRPr>
            </a:lvl4pPr>
            <a:lvl5pPr algn="ctr" defTabSz="4389438" rtl="0" eaLnBrk="0" fontAlgn="base" hangingPunct="0">
              <a:spcBef>
                <a:spcPct val="0"/>
              </a:spcBef>
              <a:spcAft>
                <a:spcPct val="0"/>
              </a:spcAft>
              <a:defRPr sz="21100">
                <a:solidFill>
                  <a:schemeClr val="tx2"/>
                </a:solidFill>
                <a:latin typeface="Arial" charset="0"/>
              </a:defRPr>
            </a:lvl5pPr>
            <a:lvl6pPr marL="457200" algn="ctr" defTabSz="4389438" rtl="0" fontAlgn="base">
              <a:spcBef>
                <a:spcPct val="0"/>
              </a:spcBef>
              <a:spcAft>
                <a:spcPct val="0"/>
              </a:spcAft>
              <a:defRPr sz="21100">
                <a:solidFill>
                  <a:schemeClr val="tx2"/>
                </a:solidFill>
                <a:latin typeface="Arial" charset="0"/>
              </a:defRPr>
            </a:lvl6pPr>
            <a:lvl7pPr marL="914400" algn="ctr" defTabSz="4389438" rtl="0" fontAlgn="base">
              <a:spcBef>
                <a:spcPct val="0"/>
              </a:spcBef>
              <a:spcAft>
                <a:spcPct val="0"/>
              </a:spcAft>
              <a:defRPr sz="21100">
                <a:solidFill>
                  <a:schemeClr val="tx2"/>
                </a:solidFill>
                <a:latin typeface="Arial" charset="0"/>
              </a:defRPr>
            </a:lvl7pPr>
            <a:lvl8pPr marL="1371600" algn="ctr" defTabSz="4389438" rtl="0" fontAlgn="base">
              <a:spcBef>
                <a:spcPct val="0"/>
              </a:spcBef>
              <a:spcAft>
                <a:spcPct val="0"/>
              </a:spcAft>
              <a:defRPr sz="21100">
                <a:solidFill>
                  <a:schemeClr val="tx2"/>
                </a:solidFill>
                <a:latin typeface="Arial" charset="0"/>
              </a:defRPr>
            </a:lvl8pPr>
            <a:lvl9pPr marL="1828800" algn="ctr" defTabSz="4389438" rtl="0" fontAlgn="base">
              <a:spcBef>
                <a:spcPct val="0"/>
              </a:spcBef>
              <a:spcAft>
                <a:spcPct val="0"/>
              </a:spcAft>
              <a:defRPr sz="211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4000" kern="0" dirty="0" smtClean="0">
                <a:latin typeface="+mn-lt"/>
              </a:rPr>
              <a:t>Tuning Isolated Cells</a:t>
            </a:r>
            <a:endParaRPr lang="en-US" sz="4000" kern="0" dirty="0">
              <a:latin typeface="+mn-l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006" y="2118216"/>
            <a:ext cx="3108794" cy="451118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7200" y="1318813"/>
            <a:ext cx="4114800" cy="264358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7201" y="3936858"/>
            <a:ext cx="4114800" cy="264358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85800" y="1425714"/>
            <a:ext cx="30215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+mn-lt"/>
              </a:rPr>
              <a:t>Plunger w/ zero offset from the coaxial center</a:t>
            </a:r>
            <a:endParaRPr lang="en-US" sz="2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259487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Z:\Documents\Manuscripts\SRF 2015\Figure4a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5322" y="3747388"/>
            <a:ext cx="2580078" cy="2120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Superconducting RF Materials</a:t>
            </a:r>
            <a:endParaRPr lang="en-US" dirty="0"/>
          </a:p>
        </p:txBody>
      </p:sp>
      <p:sp>
        <p:nvSpPr>
          <p:cNvPr id="8" name="Content Placeholder 5"/>
          <p:cNvSpPr txBox="1">
            <a:spLocks/>
          </p:cNvSpPr>
          <p:nvPr/>
        </p:nvSpPr>
        <p:spPr>
          <a:xfrm>
            <a:off x="152400" y="3810000"/>
            <a:ext cx="4800600" cy="29718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Font typeface="Arial" pitchFamily="34" charset="0"/>
              <a:buNone/>
              <a:defRPr sz="2400" b="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-223838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Pct val="120000"/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690563" indent="-233363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bg2"/>
              </a:buClr>
              <a:buSzPct val="120000"/>
              <a:buFont typeface="Arial" pitchFamily="34" charset="0"/>
              <a:buChar char="-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914400" indent="-223838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bg2"/>
              </a:buClr>
              <a:buSzPct val="12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147763" indent="-233363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bg2"/>
              </a:buClr>
              <a:buSzPct val="120000"/>
              <a:buFont typeface="Arial" pitchFamily="34" charset="0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1775" indent="-234950">
              <a:lnSpc>
                <a:spcPct val="100000"/>
              </a:lnSpc>
              <a:spcAft>
                <a:spcPts val="0"/>
              </a:spcAft>
              <a:buClr>
                <a:srgbClr val="A4001D"/>
              </a:buClr>
              <a:buSzPct val="125000"/>
              <a:buFont typeface="Arial" pitchFamily="34" charset="0"/>
              <a:buChar char="•"/>
            </a:pPr>
            <a:r>
              <a:rPr lang="en-US" sz="1600" dirty="0" smtClean="0">
                <a:solidFill>
                  <a:srgbClr val="000000"/>
                </a:solidFill>
              </a:rPr>
              <a:t>Collaborate w/ others</a:t>
            </a:r>
          </a:p>
          <a:p>
            <a:pPr>
              <a:lnSpc>
                <a:spcPct val="100000"/>
              </a:lnSpc>
              <a:spcAft>
                <a:spcPts val="0"/>
              </a:spcAft>
              <a:buClr>
                <a:srgbClr val="A4001D"/>
              </a:buClr>
              <a:buSzPct val="125000"/>
              <a:tabLst>
                <a:tab pos="228600" algn="l"/>
              </a:tabLst>
            </a:pPr>
            <a:r>
              <a:rPr lang="en-US" sz="1600" dirty="0">
                <a:solidFill>
                  <a:srgbClr val="000000"/>
                </a:solidFill>
              </a:rPr>
              <a:t>	</a:t>
            </a:r>
            <a:r>
              <a:rPr lang="en-US" sz="1600" dirty="0" smtClean="0">
                <a:solidFill>
                  <a:srgbClr val="000000"/>
                </a:solidFill>
              </a:rPr>
              <a:t>in DOE complex and </a:t>
            </a:r>
          </a:p>
          <a:p>
            <a:pPr>
              <a:lnSpc>
                <a:spcPct val="100000"/>
              </a:lnSpc>
              <a:spcAft>
                <a:spcPts val="0"/>
              </a:spcAft>
              <a:buClr>
                <a:srgbClr val="A4001D"/>
              </a:buClr>
              <a:buSzPct val="125000"/>
              <a:tabLst>
                <a:tab pos="228600" algn="l"/>
              </a:tabLst>
            </a:pPr>
            <a:r>
              <a:rPr lang="en-US" sz="1600" dirty="0">
                <a:solidFill>
                  <a:srgbClr val="000000"/>
                </a:solidFill>
              </a:rPr>
              <a:t>	</a:t>
            </a:r>
            <a:r>
              <a:rPr lang="en-US" sz="1600" dirty="0" smtClean="0">
                <a:solidFill>
                  <a:srgbClr val="000000"/>
                </a:solidFill>
              </a:rPr>
              <a:t>beyond to advance </a:t>
            </a:r>
          </a:p>
          <a:p>
            <a:pPr>
              <a:lnSpc>
                <a:spcPct val="100000"/>
              </a:lnSpc>
              <a:spcAft>
                <a:spcPts val="0"/>
              </a:spcAft>
              <a:buClr>
                <a:srgbClr val="A4001D"/>
              </a:buClr>
              <a:buSzPct val="125000"/>
              <a:tabLst>
                <a:tab pos="228600" algn="l"/>
              </a:tabLst>
            </a:pPr>
            <a:r>
              <a:rPr lang="en-US" sz="1600" dirty="0">
                <a:solidFill>
                  <a:srgbClr val="000000"/>
                </a:solidFill>
              </a:rPr>
              <a:t>	</a:t>
            </a:r>
            <a:r>
              <a:rPr lang="en-US" sz="1600" dirty="0" smtClean="0">
                <a:solidFill>
                  <a:srgbClr val="000000"/>
                </a:solidFill>
              </a:rPr>
              <a:t>state of the art for</a:t>
            </a:r>
          </a:p>
          <a:p>
            <a:pPr>
              <a:lnSpc>
                <a:spcPct val="100000"/>
              </a:lnSpc>
              <a:spcAft>
                <a:spcPts val="0"/>
              </a:spcAft>
              <a:buClr>
                <a:srgbClr val="A4001D"/>
              </a:buClr>
              <a:buSzPct val="125000"/>
              <a:tabLst>
                <a:tab pos="228600" algn="l"/>
              </a:tabLst>
            </a:pPr>
            <a:r>
              <a:rPr lang="en-US" sz="1600" dirty="0">
                <a:solidFill>
                  <a:srgbClr val="000000"/>
                </a:solidFill>
              </a:rPr>
              <a:t>	</a:t>
            </a:r>
            <a:r>
              <a:rPr lang="en-US" sz="1600" dirty="0" smtClean="0">
                <a:solidFill>
                  <a:srgbClr val="000000"/>
                </a:solidFill>
              </a:rPr>
              <a:t>SRF materials.</a:t>
            </a:r>
          </a:p>
          <a:p>
            <a:pPr marL="231775" indent="-234950">
              <a:lnSpc>
                <a:spcPct val="100000"/>
              </a:lnSpc>
              <a:buClr>
                <a:srgbClr val="A4001D"/>
              </a:buClr>
              <a:buSzPct val="125000"/>
              <a:buFont typeface="Arial" pitchFamily="34" charset="0"/>
              <a:buChar char="•"/>
            </a:pPr>
            <a:r>
              <a:rPr lang="en-US" sz="1600" dirty="0" smtClean="0">
                <a:solidFill>
                  <a:srgbClr val="000000"/>
                </a:solidFill>
              </a:rPr>
              <a:t>Example: Temple MgB</a:t>
            </a:r>
            <a:r>
              <a:rPr lang="en-US" sz="1600" baseline="-25000" dirty="0" smtClean="0">
                <a:solidFill>
                  <a:srgbClr val="000000"/>
                </a:solidFill>
              </a:rPr>
              <a:t>2</a:t>
            </a:r>
          </a:p>
          <a:p>
            <a:pPr marL="514350" lvl="1" indent="-285750">
              <a:lnSpc>
                <a:spcPct val="100000"/>
              </a:lnSpc>
              <a:buClr>
                <a:srgbClr val="A4001D"/>
              </a:buClr>
              <a:buSzPct val="100000"/>
              <a:buFont typeface="Wingdings" panose="05000000000000000000" pitchFamily="2" charset="2"/>
              <a:buChar char="Ø"/>
            </a:pPr>
            <a:r>
              <a:rPr lang="en-US" sz="1400" dirty="0" smtClean="0">
                <a:solidFill>
                  <a:srgbClr val="000000"/>
                </a:solidFill>
              </a:rPr>
              <a:t>RF measurement as tool</a:t>
            </a:r>
          </a:p>
          <a:p>
            <a:pPr marL="228600" lvl="1" indent="0">
              <a:lnSpc>
                <a:spcPct val="100000"/>
              </a:lnSpc>
              <a:buClr>
                <a:srgbClr val="A4001D"/>
              </a:buClr>
              <a:buSzPct val="100000"/>
              <a:buFont typeface="Arial" pitchFamily="34" charset="0"/>
              <a:buNone/>
              <a:tabLst>
                <a:tab pos="514350" algn="l"/>
              </a:tabLst>
            </a:pPr>
            <a:r>
              <a:rPr lang="en-US" sz="1400" dirty="0" smtClean="0">
                <a:solidFill>
                  <a:srgbClr val="000000"/>
                </a:solidFill>
              </a:rPr>
              <a:t>	for process development</a:t>
            </a:r>
            <a:endParaRPr lang="en-US" sz="1400" dirty="0">
              <a:solidFill>
                <a:srgbClr val="000000"/>
              </a:solidFill>
            </a:endParaRPr>
          </a:p>
          <a:p>
            <a:pPr marL="231775" indent="-234950">
              <a:lnSpc>
                <a:spcPct val="100000"/>
              </a:lnSpc>
              <a:buClr>
                <a:srgbClr val="A4001D"/>
              </a:buClr>
              <a:buSzPct val="125000"/>
              <a:buFont typeface="Arial" pitchFamily="34" charset="0"/>
              <a:buChar char="•"/>
            </a:pPr>
            <a:r>
              <a:rPr lang="en-US" sz="1600" dirty="0" smtClean="0">
                <a:solidFill>
                  <a:srgbClr val="000000"/>
                </a:solidFill>
              </a:rPr>
              <a:t>Recent measurements:</a:t>
            </a:r>
            <a:endParaRPr lang="en-US" sz="1600" dirty="0">
              <a:solidFill>
                <a:srgbClr val="000000"/>
              </a:solidFill>
            </a:endParaRPr>
          </a:p>
          <a:p>
            <a:pPr marL="514350" lvl="1" indent="-285750">
              <a:lnSpc>
                <a:spcPct val="100000"/>
              </a:lnSpc>
              <a:buClr>
                <a:srgbClr val="A4001D"/>
              </a:buClr>
              <a:buSzPct val="100000"/>
              <a:buFont typeface="Wingdings" panose="05000000000000000000" pitchFamily="2" charset="2"/>
              <a:buChar char="Ø"/>
            </a:pPr>
            <a:r>
              <a:rPr lang="en-US" sz="1400" dirty="0">
                <a:solidFill>
                  <a:srgbClr val="000000"/>
                </a:solidFill>
              </a:rPr>
              <a:t>MgB</a:t>
            </a:r>
            <a:r>
              <a:rPr lang="en-US" sz="1400" baseline="-25000" dirty="0">
                <a:solidFill>
                  <a:srgbClr val="000000"/>
                </a:solidFill>
              </a:rPr>
              <a:t>2</a:t>
            </a:r>
            <a:r>
              <a:rPr lang="en-US" sz="1400" dirty="0">
                <a:solidFill>
                  <a:srgbClr val="000000"/>
                </a:solidFill>
              </a:rPr>
              <a:t> – Temple Univ., Peking Univ.</a:t>
            </a:r>
          </a:p>
          <a:p>
            <a:pPr marL="514350" lvl="1" indent="-285750">
              <a:lnSpc>
                <a:spcPct val="100000"/>
              </a:lnSpc>
              <a:buClr>
                <a:srgbClr val="A4001D"/>
              </a:buClr>
              <a:buSzPct val="100000"/>
              <a:buFont typeface="Wingdings" panose="05000000000000000000" pitchFamily="2" charset="2"/>
              <a:buChar char="Ø"/>
            </a:pPr>
            <a:r>
              <a:rPr lang="en-US" sz="1400" dirty="0" smtClean="0">
                <a:solidFill>
                  <a:srgbClr val="000000"/>
                </a:solidFill>
              </a:rPr>
              <a:t>Nitrides </a:t>
            </a:r>
            <a:r>
              <a:rPr lang="en-US" sz="1400" dirty="0">
                <a:solidFill>
                  <a:srgbClr val="000000"/>
                </a:solidFill>
              </a:rPr>
              <a:t>– </a:t>
            </a:r>
            <a:r>
              <a:rPr lang="en-US" sz="1400" dirty="0" smtClean="0">
                <a:solidFill>
                  <a:srgbClr val="000000"/>
                </a:solidFill>
              </a:rPr>
              <a:t>Naval Res. Lab, MIT Lincoln Lab</a:t>
            </a:r>
          </a:p>
          <a:p>
            <a:pPr marL="514350" lvl="1" indent="-285750">
              <a:lnSpc>
                <a:spcPct val="100000"/>
              </a:lnSpc>
              <a:buClr>
                <a:srgbClr val="A4001D"/>
              </a:buClr>
              <a:buSzPct val="100000"/>
              <a:buFont typeface="Wingdings" panose="05000000000000000000" pitchFamily="2" charset="2"/>
              <a:buChar char="Ø"/>
            </a:pPr>
            <a:r>
              <a:rPr lang="en-US" sz="1400" dirty="0" err="1" smtClean="0">
                <a:solidFill>
                  <a:srgbClr val="000000"/>
                </a:solidFill>
              </a:rPr>
              <a:t>Nb</a:t>
            </a:r>
            <a:r>
              <a:rPr lang="en-US" sz="1400" dirty="0" smtClean="0">
                <a:solidFill>
                  <a:srgbClr val="000000"/>
                </a:solidFill>
              </a:rPr>
              <a:t> – Alameda Applied Sciences, </a:t>
            </a:r>
            <a:r>
              <a:rPr lang="en-US" sz="1400" dirty="0" err="1" smtClean="0">
                <a:solidFill>
                  <a:srgbClr val="000000"/>
                </a:solidFill>
              </a:rPr>
              <a:t>JLab</a:t>
            </a:r>
            <a:endParaRPr lang="en-US" sz="1400" dirty="0" smtClean="0">
              <a:solidFill>
                <a:srgbClr val="00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0" y="3352800"/>
            <a:ext cx="502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0000"/>
                </a:solidFill>
              </a:rPr>
              <a:t>SRF Materials Development</a:t>
            </a:r>
            <a:endParaRPr lang="en-US" sz="2000" b="1" dirty="0">
              <a:solidFill>
                <a:srgbClr val="000000"/>
              </a:solidFill>
            </a:endParaRPr>
          </a:p>
        </p:txBody>
      </p:sp>
      <p:sp>
        <p:nvSpPr>
          <p:cNvPr id="31" name="Content Placeholder 5"/>
          <p:cNvSpPr txBox="1">
            <a:spLocks/>
          </p:cNvSpPr>
          <p:nvPr/>
        </p:nvSpPr>
        <p:spPr>
          <a:xfrm>
            <a:off x="228600" y="1371600"/>
            <a:ext cx="5715000" cy="17526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Font typeface="Arial" pitchFamily="34" charset="0"/>
              <a:buNone/>
              <a:defRPr sz="2400" b="0" kern="1200" baseline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-223838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SzPct val="120000"/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690563" indent="-233363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bg2"/>
              </a:buClr>
              <a:buSzPct val="120000"/>
              <a:buFont typeface="Arial" pitchFamily="34" charset="0"/>
              <a:buChar char="-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914400" indent="-223838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bg2"/>
              </a:buClr>
              <a:buSzPct val="12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147763" indent="-233363" algn="l" defTabSz="914400" rtl="0" eaLnBrk="1" latinLnBrk="0" hangingPunct="1">
              <a:lnSpc>
                <a:spcPct val="120000"/>
              </a:lnSpc>
              <a:spcBef>
                <a:spcPts val="0"/>
              </a:spcBef>
              <a:buClr>
                <a:schemeClr val="bg2"/>
              </a:buClr>
              <a:buSzPct val="120000"/>
              <a:buFont typeface="Arial" pitchFamily="34" charset="0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1775" indent="-234950">
              <a:lnSpc>
                <a:spcPct val="100000"/>
              </a:lnSpc>
              <a:buClr>
                <a:srgbClr val="A4001D"/>
              </a:buClr>
              <a:buSzPct val="125000"/>
              <a:buFont typeface="Arial" pitchFamily="34" charset="0"/>
              <a:buChar char="•"/>
            </a:pPr>
            <a:r>
              <a:rPr lang="en-US" sz="1800" dirty="0" smtClean="0">
                <a:solidFill>
                  <a:srgbClr val="000000"/>
                </a:solidFill>
              </a:rPr>
              <a:t>Two hemispherical test cavities (one </a:t>
            </a:r>
            <a:r>
              <a:rPr lang="en-US" sz="1800" dirty="0" err="1" smtClean="0">
                <a:solidFill>
                  <a:srgbClr val="000000"/>
                </a:solidFill>
              </a:rPr>
              <a:t>Nb</a:t>
            </a:r>
            <a:r>
              <a:rPr lang="en-US" sz="1800" dirty="0" smtClean="0">
                <a:solidFill>
                  <a:srgbClr val="000000"/>
                </a:solidFill>
              </a:rPr>
              <a:t>, one Cu) to measure surface resistance &amp; quenching field at 4 K.</a:t>
            </a:r>
          </a:p>
          <a:p>
            <a:pPr marL="231775" indent="-234950">
              <a:lnSpc>
                <a:spcPct val="100000"/>
              </a:lnSpc>
              <a:buClr>
                <a:srgbClr val="A4001D"/>
              </a:buClr>
              <a:buSzPct val="125000"/>
              <a:buFont typeface="Arial" pitchFamily="34" charset="0"/>
              <a:buChar char="•"/>
            </a:pPr>
            <a:r>
              <a:rPr lang="en-US" sz="1800" dirty="0" smtClean="0">
                <a:solidFill>
                  <a:srgbClr val="000000"/>
                </a:solidFill>
              </a:rPr>
              <a:t>X-band operation (11.4 GHz) </a:t>
            </a:r>
            <a:r>
              <a:rPr lang="en-US" sz="1800" b="1" dirty="0" smtClean="0">
                <a:solidFill>
                  <a:srgbClr val="000000"/>
                </a:solidFill>
                <a:sym typeface="Wingdings"/>
              </a:rPr>
              <a:t></a:t>
            </a:r>
            <a:r>
              <a:rPr lang="en-US" sz="1800" dirty="0" smtClean="0">
                <a:solidFill>
                  <a:srgbClr val="000000"/>
                </a:solidFill>
              </a:rPr>
              <a:t> small sample size, 33% of cavity loss from sample surface.</a:t>
            </a:r>
          </a:p>
          <a:p>
            <a:pPr marL="231775" indent="-234950">
              <a:lnSpc>
                <a:spcPct val="100000"/>
              </a:lnSpc>
              <a:buClr>
                <a:srgbClr val="A4001D"/>
              </a:buClr>
              <a:buSzPct val="125000"/>
              <a:buFont typeface="Arial" pitchFamily="34" charset="0"/>
              <a:buChar char="•"/>
            </a:pPr>
            <a:r>
              <a:rPr lang="en-US" sz="1800" dirty="0" smtClean="0">
                <a:solidFill>
                  <a:srgbClr val="000000"/>
                </a:solidFill>
              </a:rPr>
              <a:t>Closed-cycle, pulse-tube </a:t>
            </a:r>
            <a:r>
              <a:rPr lang="en-US" sz="1800" dirty="0" err="1" smtClean="0">
                <a:solidFill>
                  <a:srgbClr val="000000"/>
                </a:solidFill>
              </a:rPr>
              <a:t>cryocooler</a:t>
            </a:r>
            <a:r>
              <a:rPr lang="en-US" sz="1800" dirty="0" smtClean="0">
                <a:solidFill>
                  <a:srgbClr val="000000"/>
                </a:solidFill>
              </a:rPr>
              <a:t> enables 24-hr. test cycle </a:t>
            </a:r>
            <a:r>
              <a:rPr lang="en-US" sz="1800" b="1" dirty="0">
                <a:solidFill>
                  <a:srgbClr val="000000"/>
                </a:solidFill>
                <a:sym typeface="Wingdings"/>
              </a:rPr>
              <a:t>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smtClean="0">
                <a:solidFill>
                  <a:srgbClr val="000000"/>
                </a:solidFill>
              </a:rPr>
              <a:t>unmatched throughput &amp; rapid feedback.</a:t>
            </a:r>
          </a:p>
        </p:txBody>
      </p:sp>
      <p:grpSp>
        <p:nvGrpSpPr>
          <p:cNvPr id="13" name="Group 12"/>
          <p:cNvGrpSpPr>
            <a:grpSpLocks noChangeAspect="1"/>
          </p:cNvGrpSpPr>
          <p:nvPr/>
        </p:nvGrpSpPr>
        <p:grpSpPr>
          <a:xfrm>
            <a:off x="5969058" y="1295400"/>
            <a:ext cx="3070168" cy="1857375"/>
            <a:chOff x="4988900" y="2075169"/>
            <a:chExt cx="3856161" cy="2332881"/>
          </a:xfrm>
        </p:grpSpPr>
        <p:pic>
          <p:nvPicPr>
            <p:cNvPr id="14" name="Picture 2" descr="Z:\Documents\Cavity Cryostat\Cavity Assembly Model 5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501" t="33502" r="14150" b="7873"/>
            <a:stretch/>
          </p:blipFill>
          <p:spPr bwMode="auto">
            <a:xfrm>
              <a:off x="4988900" y="2075169"/>
              <a:ext cx="3856161" cy="23328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5" name="Straight Arrow Connector 14"/>
            <p:cNvCxnSpPr>
              <a:stCxn id="16" idx="0"/>
            </p:cNvCxnSpPr>
            <p:nvPr/>
          </p:nvCxnSpPr>
          <p:spPr>
            <a:xfrm flipV="1">
              <a:off x="6867525" y="2743200"/>
              <a:ext cx="66675" cy="533400"/>
            </a:xfrm>
            <a:prstGeom prst="straightConnector1">
              <a:avLst/>
            </a:prstGeom>
            <a:ln w="19050"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/>
          </p:nvSpPr>
          <p:spPr>
            <a:xfrm>
              <a:off x="5821768" y="3276601"/>
              <a:ext cx="2091513" cy="4498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solidFill>
                    <a:srgbClr val="000000"/>
                  </a:solidFill>
                </a:rPr>
                <a:t>2” dia. sample</a:t>
              </a:r>
              <a:endParaRPr lang="en-US" sz="1400" dirty="0">
                <a:solidFill>
                  <a:srgbClr val="000000"/>
                </a:solidFill>
              </a:endParaRP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5029200" y="3352800"/>
            <a:ext cx="4114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0000"/>
                </a:solidFill>
              </a:rPr>
              <a:t>Novel SRF Cavity Fabrication</a:t>
            </a:r>
            <a:endParaRPr lang="en-US" sz="2000" b="1" dirty="0">
              <a:solidFill>
                <a:srgbClr val="000000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5172072" y="3810000"/>
            <a:ext cx="3819528" cy="3047993"/>
            <a:chOff x="4952997" y="3810000"/>
            <a:chExt cx="3819528" cy="3047993"/>
          </a:xfrm>
        </p:grpSpPr>
        <p:sp>
          <p:nvSpPr>
            <p:cNvPr id="25" name="Content Placeholder 5"/>
            <p:cNvSpPr txBox="1">
              <a:spLocks/>
            </p:cNvSpPr>
            <p:nvPr/>
          </p:nvSpPr>
          <p:spPr>
            <a:xfrm>
              <a:off x="4953000" y="3810000"/>
              <a:ext cx="3810000" cy="1981200"/>
            </a:xfrm>
            <a:prstGeom prst="rect">
              <a:avLst/>
            </a:prstGeom>
          </p:spPr>
          <p:txBody>
            <a:bodyPr lIns="0" tIns="0" rIns="0" bIns="0"/>
            <a:lstStyle>
              <a:lvl1pPr marL="0" indent="0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300"/>
                </a:spcAft>
                <a:buClr>
                  <a:schemeClr val="tx1"/>
                </a:buClr>
                <a:buFont typeface="Arial" pitchFamily="34" charset="0"/>
                <a:buNone/>
                <a:defRPr sz="2400" b="0" kern="1200" baseline="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1pPr>
              <a:lvl2pPr marL="457200" indent="-223838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bg2"/>
                </a:buClr>
                <a:buSzPct val="120000"/>
                <a:buFont typeface="Arial" pitchFamily="34" charset="0"/>
                <a:buChar char="•"/>
                <a:defRPr sz="22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2pPr>
              <a:lvl3pPr marL="690563" indent="-233363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buClr>
                  <a:schemeClr val="bg2"/>
                </a:buClr>
                <a:buSzPct val="120000"/>
                <a:buFont typeface="Arial" pitchFamily="34" charset="0"/>
                <a:buChar char="-"/>
                <a:defRPr sz="20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3pPr>
              <a:lvl4pPr marL="914400" indent="-223838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buClr>
                  <a:schemeClr val="bg2"/>
                </a:buClr>
                <a:buSzPct val="120000"/>
                <a:buFont typeface="Arial" pitchFamily="34" charset="0"/>
                <a:buChar char="•"/>
                <a:defRPr sz="1800" kern="1200">
                  <a:solidFill>
                    <a:schemeClr val="tx1"/>
                  </a:solidFill>
                  <a:latin typeface="Arial" pitchFamily="34" charset="0"/>
                  <a:ea typeface="+mn-ea"/>
                  <a:cs typeface="Arial" pitchFamily="34" charset="0"/>
                </a:defRPr>
              </a:lvl4pPr>
              <a:lvl5pPr marL="1147763" indent="-233363" algn="l" defTabSz="914400" rtl="0" eaLnBrk="1" latinLnBrk="0" hangingPunct="1">
                <a:lnSpc>
                  <a:spcPct val="120000"/>
                </a:lnSpc>
                <a:spcBef>
                  <a:spcPts val="0"/>
                </a:spcBef>
                <a:buClr>
                  <a:schemeClr val="bg2"/>
                </a:buClr>
                <a:buSzPct val="120000"/>
                <a:buFont typeface="Arial" pitchFamily="34" charset="0"/>
                <a:buChar char="-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31775" indent="-234950">
                <a:lnSpc>
                  <a:spcPct val="100000"/>
                </a:lnSpc>
                <a:buClr>
                  <a:srgbClr val="A4001D"/>
                </a:buClr>
                <a:buSzPct val="125000"/>
                <a:buFont typeface="Arial" pitchFamily="34" charset="0"/>
                <a:buChar char="•"/>
              </a:pPr>
              <a:r>
                <a:rPr lang="en-US" sz="1600" dirty="0" smtClean="0">
                  <a:solidFill>
                    <a:srgbClr val="000000"/>
                  </a:solidFill>
                </a:rPr>
                <a:t>Develop SRF coatings that can be applied to novel accelerator structures being designed and built at SLAC.</a:t>
              </a:r>
            </a:p>
            <a:p>
              <a:pPr marL="231775" indent="-234950">
                <a:lnSpc>
                  <a:spcPct val="100000"/>
                </a:lnSpc>
                <a:buClr>
                  <a:srgbClr val="A4001D"/>
                </a:buClr>
                <a:buSzPct val="125000"/>
                <a:buFont typeface="Arial" pitchFamily="34" charset="0"/>
                <a:buChar char="•"/>
              </a:pPr>
              <a:r>
                <a:rPr lang="en-US" sz="1600" dirty="0" smtClean="0">
                  <a:solidFill>
                    <a:srgbClr val="000000"/>
                  </a:solidFill>
                </a:rPr>
                <a:t>Optimize coatings &amp; cavity design for:</a:t>
              </a:r>
            </a:p>
            <a:p>
              <a:pPr marL="514350" lvl="1" indent="-285750">
                <a:lnSpc>
                  <a:spcPct val="100000"/>
                </a:lnSpc>
                <a:buClr>
                  <a:srgbClr val="A4001D"/>
                </a:buClr>
                <a:buSzPct val="100000"/>
                <a:buFont typeface="Wingdings" panose="05000000000000000000" pitchFamily="2" charset="2"/>
                <a:buChar char="Ø"/>
              </a:pPr>
              <a:r>
                <a:rPr lang="en-US" sz="1400" dirty="0" smtClean="0">
                  <a:solidFill>
                    <a:srgbClr val="000000"/>
                  </a:solidFill>
                </a:rPr>
                <a:t>High Efficiency – higher </a:t>
              </a:r>
              <a:r>
                <a:rPr lang="en-US" sz="1400" i="1" dirty="0" smtClean="0">
                  <a:solidFill>
                    <a:srgbClr val="000000"/>
                  </a:solidFill>
                </a:rPr>
                <a:t>Q</a:t>
              </a:r>
              <a:r>
                <a:rPr lang="en-US" sz="1400" dirty="0" smtClean="0">
                  <a:solidFill>
                    <a:srgbClr val="000000"/>
                  </a:solidFill>
                </a:rPr>
                <a:t>, lower dynamic loss, less cooling power required</a:t>
              </a:r>
            </a:p>
            <a:p>
              <a:pPr marL="514350" lvl="1" indent="-285750">
                <a:lnSpc>
                  <a:spcPct val="100000"/>
                </a:lnSpc>
                <a:buClr>
                  <a:srgbClr val="A4001D"/>
                </a:buClr>
                <a:buSzPct val="100000"/>
                <a:buFont typeface="Wingdings" panose="05000000000000000000" pitchFamily="2" charset="2"/>
                <a:buChar char="Ø"/>
              </a:pPr>
              <a:r>
                <a:rPr lang="en-US" sz="1400" dirty="0" smtClean="0">
                  <a:solidFill>
                    <a:srgbClr val="000000"/>
                  </a:solidFill>
                </a:rPr>
                <a:t>High Gradient – higher beam energy</a:t>
              </a:r>
            </a:p>
            <a:p>
              <a:pPr marL="514350" lvl="1" indent="-285750">
                <a:lnSpc>
                  <a:spcPct val="100000"/>
                </a:lnSpc>
                <a:buClr>
                  <a:srgbClr val="A4001D"/>
                </a:buClr>
                <a:buSzPct val="100000"/>
                <a:buFont typeface="Wingdings" panose="05000000000000000000" pitchFamily="2" charset="2"/>
                <a:buChar char="Ø"/>
              </a:pPr>
              <a:r>
                <a:rPr lang="en-US" sz="1400" dirty="0" smtClean="0">
                  <a:solidFill>
                    <a:srgbClr val="000000"/>
                  </a:solidFill>
                </a:rPr>
                <a:t>High Temperature – operation at 4 K</a:t>
              </a:r>
              <a:endParaRPr lang="en-US" sz="1400" dirty="0">
                <a:solidFill>
                  <a:srgbClr val="000000"/>
                </a:solidFill>
              </a:endParaRPr>
            </a:p>
          </p:txBody>
        </p:sp>
        <p:pic>
          <p:nvPicPr>
            <p:cNvPr id="1028" name="Picture 4" descr="Z:\Documents\Cavity Cryostat\Photos\Split Cell Cavity\DSC00327rot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276" t="30900" r="11204" b="41009"/>
            <a:stretch/>
          </p:blipFill>
          <p:spPr bwMode="auto">
            <a:xfrm rot="10800000" flipV="1">
              <a:off x="4952997" y="5791194"/>
              <a:ext cx="3819528" cy="10667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18" name="Straight Arrow Connector 17"/>
          <p:cNvCxnSpPr/>
          <p:nvPr/>
        </p:nvCxnSpPr>
        <p:spPr>
          <a:xfrm flipV="1">
            <a:off x="2514600" y="4876800"/>
            <a:ext cx="533400" cy="228600"/>
          </a:xfrm>
          <a:prstGeom prst="straightConnector1">
            <a:avLst/>
          </a:prstGeom>
          <a:ln w="19050"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3352800" y="4191000"/>
            <a:ext cx="0" cy="838200"/>
          </a:xfrm>
          <a:prstGeom prst="straightConnector1">
            <a:avLst/>
          </a:prstGeom>
          <a:ln w="19050"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819400" y="5029200"/>
            <a:ext cx="1066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000000"/>
                </a:solidFill>
              </a:rPr>
              <a:t>Optimize </a:t>
            </a:r>
            <a:r>
              <a:rPr lang="en-US" sz="1200" i="1" dirty="0" smtClean="0">
                <a:solidFill>
                  <a:srgbClr val="000000"/>
                </a:solidFill>
              </a:rPr>
              <a:t>Q</a:t>
            </a:r>
            <a:r>
              <a:rPr lang="en-US" sz="1200" baseline="-25000" dirty="0" smtClean="0">
                <a:solidFill>
                  <a:srgbClr val="000000"/>
                </a:solidFill>
              </a:rPr>
              <a:t>0</a:t>
            </a:r>
            <a:endParaRPr lang="en-US" sz="1200" baseline="-25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0940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 Efficient SRF Split-Cell Cavity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228600" y="1371600"/>
            <a:ext cx="5334000" cy="5105400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Challenge # 1 is how to fabricate:</a:t>
            </a:r>
          </a:p>
          <a:p>
            <a:pPr marL="800100" lvl="1" indent="-342900"/>
            <a:r>
              <a:rPr lang="en-US" sz="2000" dirty="0" smtClean="0"/>
              <a:t>Complicated structure precludes PVD – only vapor-phase dep seems plausible.</a:t>
            </a:r>
          </a:p>
          <a:p>
            <a:pPr marL="800100" lvl="1" indent="-342900"/>
            <a:r>
              <a:rPr lang="en-US" sz="2000" dirty="0" smtClean="0"/>
              <a:t>Cu structures are brazed. SRF cavity to be welded or bolted.</a:t>
            </a:r>
          </a:p>
          <a:p>
            <a:pPr marL="800100" lvl="1" indent="-342900"/>
            <a:r>
              <a:rPr lang="en-US" sz="2000" dirty="0" smtClean="0"/>
              <a:t>Accelerating mode has no azimuthal current, but excitation of HOMs and a </a:t>
            </a:r>
            <a:r>
              <a:rPr lang="en-US" sz="2000" dirty="0" err="1" smtClean="0"/>
              <a:t>lossy</a:t>
            </a:r>
            <a:r>
              <a:rPr lang="en-US" sz="2000" dirty="0" smtClean="0"/>
              <a:t> joint could kill efficiency.</a:t>
            </a:r>
          </a:p>
          <a:p>
            <a:pPr marL="800100" lvl="1" indent="-342900"/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Current plan is to fabricate a 2-cell S-band structure from bulk </a:t>
            </a:r>
            <a:r>
              <a:rPr lang="en-US" dirty="0" err="1" smtClean="0"/>
              <a:t>Nb</a:t>
            </a:r>
            <a:r>
              <a:rPr lang="en-US" dirty="0" smtClean="0"/>
              <a:t>:</a:t>
            </a:r>
          </a:p>
          <a:p>
            <a:pPr marL="800100" lvl="1" indent="-342900"/>
            <a:r>
              <a:rPr lang="en-US" sz="2000" dirty="0" smtClean="0"/>
              <a:t>Measure low-power Q </a:t>
            </a:r>
          </a:p>
          <a:p>
            <a:pPr marL="800100" lvl="1" indent="-342900"/>
            <a:r>
              <a:rPr lang="en-US" sz="2000" dirty="0" smtClean="0"/>
              <a:t>Demonstrate tuning</a:t>
            </a:r>
            <a:endParaRPr lang="en-US" sz="2000" dirty="0"/>
          </a:p>
        </p:txBody>
      </p:sp>
      <p:pic>
        <p:nvPicPr>
          <p:cNvPr id="6" name="Picture 4" descr="Z:\Documents\Cavity Cryostat\Photos\Split Cell Cavity\DSC00327rot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44" t="2974" r="-175" b="10660"/>
          <a:stretch/>
        </p:blipFill>
        <p:spPr bwMode="auto">
          <a:xfrm rot="5400000" flipV="1">
            <a:off x="4757333" y="2302833"/>
            <a:ext cx="5347641" cy="3279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0989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System Capabilities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>
          <a:xfrm>
            <a:off x="228600" y="1371600"/>
            <a:ext cx="8686800" cy="5105400"/>
          </a:xfrm>
        </p:spPr>
        <p:txBody>
          <a:bodyPr>
            <a:noAutofit/>
          </a:bodyPr>
          <a:lstStyle/>
          <a:p>
            <a:pPr lvl="1" indent="-228600">
              <a:lnSpc>
                <a:spcPct val="100000"/>
              </a:lnSpc>
              <a:spcAft>
                <a:spcPts val="300"/>
              </a:spcAft>
            </a:pPr>
            <a:r>
              <a:rPr lang="en-US" dirty="0"/>
              <a:t>SLAC test cavities and cryostat enable rapid (24-hr. cycle) characterization of superconducting RF (SRF) materials.</a:t>
            </a:r>
          </a:p>
          <a:p>
            <a:pPr lvl="1" indent="-228600">
              <a:lnSpc>
                <a:spcPct val="100000"/>
              </a:lnSpc>
              <a:spcAft>
                <a:spcPts val="300"/>
              </a:spcAft>
            </a:pPr>
            <a:r>
              <a:rPr lang="en-US" dirty="0" smtClean="0"/>
              <a:t>Characterize </a:t>
            </a:r>
            <a:r>
              <a:rPr lang="en-US" dirty="0"/>
              <a:t>surface impedance by measuring the </a:t>
            </a:r>
            <a:r>
              <a:rPr lang="en-US" dirty="0" smtClean="0"/>
              <a:t>quality factor, </a:t>
            </a:r>
            <a:r>
              <a:rPr lang="en-US" i="1" dirty="0" smtClean="0"/>
              <a:t>Q</a:t>
            </a:r>
            <a:r>
              <a:rPr lang="en-US" baseline="-25000" dirty="0" smtClean="0"/>
              <a:t>0</a:t>
            </a:r>
            <a:r>
              <a:rPr lang="en-US" dirty="0" smtClean="0"/>
              <a:t>, </a:t>
            </a:r>
            <a:r>
              <a:rPr lang="en-US" dirty="0"/>
              <a:t>of a </a:t>
            </a:r>
            <a:r>
              <a:rPr lang="en-US" dirty="0" smtClean="0"/>
              <a:t>cavity </a:t>
            </a:r>
            <a:r>
              <a:rPr lang="en-US" dirty="0"/>
              <a:t>at </a:t>
            </a:r>
            <a:r>
              <a:rPr lang="en-US" dirty="0" smtClean="0"/>
              <a:t>11.424 </a:t>
            </a:r>
            <a:r>
              <a:rPr lang="en-US" dirty="0"/>
              <a:t>GHz, down to 4 </a:t>
            </a:r>
            <a:r>
              <a:rPr lang="en-US" dirty="0" smtClean="0"/>
              <a:t>K.</a:t>
            </a:r>
            <a:endParaRPr lang="en-US" dirty="0"/>
          </a:p>
          <a:p>
            <a:pPr marL="457200" indent="-228600">
              <a:lnSpc>
                <a:spcPct val="100000"/>
              </a:lnSpc>
              <a:buSzPct val="120000"/>
              <a:buFont typeface="Arial" panose="020B0604020202020204" pitchFamily="34" charset="0"/>
              <a:buChar char="•"/>
            </a:pPr>
            <a:r>
              <a:rPr lang="en-US" sz="2200" dirty="0"/>
              <a:t>Capable of low </a:t>
            </a:r>
            <a:r>
              <a:rPr lang="en-US" sz="2200" dirty="0" smtClean="0"/>
              <a:t>power (PNA</a:t>
            </a:r>
            <a:r>
              <a:rPr lang="en-US" sz="2200" dirty="0"/>
              <a:t>) and high </a:t>
            </a:r>
            <a:r>
              <a:rPr lang="en-US" sz="2200" dirty="0" smtClean="0"/>
              <a:t>power (</a:t>
            </a:r>
            <a:r>
              <a:rPr lang="en-US" sz="2200" dirty="0"/>
              <a:t>Klystron) </a:t>
            </a:r>
            <a:r>
              <a:rPr lang="en-US" sz="2200" dirty="0" smtClean="0"/>
              <a:t>measurements.</a:t>
            </a:r>
            <a:endParaRPr lang="en-US" sz="2200" dirty="0"/>
          </a:p>
          <a:p>
            <a:pPr marL="457200" indent="-228600">
              <a:lnSpc>
                <a:spcPct val="100000"/>
              </a:lnSpc>
              <a:buSzPct val="120000"/>
              <a:buFont typeface="Arial" panose="020B0604020202020204" pitchFamily="34" charset="0"/>
              <a:buChar char="•"/>
            </a:pPr>
            <a:r>
              <a:rPr lang="en-US" sz="2200" dirty="0" smtClean="0"/>
              <a:t>Compact design thanks to X-band operation (5.6” diameter).</a:t>
            </a:r>
            <a:endParaRPr lang="en-US" sz="2200" dirty="0"/>
          </a:p>
          <a:p>
            <a:pPr marL="457200" indent="-228600">
              <a:lnSpc>
                <a:spcPct val="100000"/>
              </a:lnSpc>
              <a:buSzPct val="120000"/>
              <a:buFont typeface="Arial" panose="020B0604020202020204" pitchFamily="34" charset="0"/>
              <a:buChar char="•"/>
            </a:pPr>
            <a:r>
              <a:rPr lang="en-US" sz="2200" dirty="0"/>
              <a:t>Interchangeable flat cavity bottom, fits </a:t>
            </a:r>
            <a:r>
              <a:rPr lang="en-US" sz="2200" dirty="0" smtClean="0"/>
              <a:t>2” (50.8 mm) diameter samples up to 0.25” (6.25 mm) thick.</a:t>
            </a:r>
            <a:endParaRPr lang="en-US" sz="2200" dirty="0"/>
          </a:p>
          <a:p>
            <a:pPr marL="457200" indent="-228600">
              <a:lnSpc>
                <a:spcPct val="100000"/>
              </a:lnSpc>
              <a:buSzPct val="120000"/>
              <a:buFont typeface="Arial" panose="020B0604020202020204" pitchFamily="34" charset="0"/>
              <a:buChar char="•"/>
            </a:pPr>
            <a:r>
              <a:rPr lang="en-US" sz="2200" dirty="0"/>
              <a:t>Cavity design maximizes </a:t>
            </a:r>
            <a:r>
              <a:rPr lang="en-US" sz="2200" b="1" dirty="0"/>
              <a:t>H</a:t>
            </a:r>
            <a:r>
              <a:rPr lang="en-US" sz="2200" dirty="0"/>
              <a:t>-field and minimizes </a:t>
            </a:r>
            <a:r>
              <a:rPr lang="en-US" sz="2200" b="1" dirty="0"/>
              <a:t>E</a:t>
            </a:r>
            <a:r>
              <a:rPr lang="en-US" sz="2200" dirty="0"/>
              <a:t>-field on the sample </a:t>
            </a:r>
            <a:r>
              <a:rPr lang="en-US" sz="2200" dirty="0" smtClean="0"/>
              <a:t>surface.</a:t>
            </a:r>
          </a:p>
          <a:p>
            <a:pPr marL="457200" indent="-228600">
              <a:lnSpc>
                <a:spcPct val="100000"/>
              </a:lnSpc>
              <a:buSzPct val="120000"/>
              <a:buFont typeface="Arial" panose="020B0604020202020204" pitchFamily="34" charset="0"/>
              <a:buChar char="•"/>
            </a:pPr>
            <a:r>
              <a:rPr lang="en-US" sz="2200" dirty="0" smtClean="0"/>
              <a:t>Cu and </a:t>
            </a:r>
            <a:r>
              <a:rPr lang="en-US" sz="2200" dirty="0" err="1" smtClean="0"/>
              <a:t>Nb</a:t>
            </a:r>
            <a:r>
              <a:rPr lang="en-US" sz="2200" dirty="0" smtClean="0"/>
              <a:t> cavities allow </a:t>
            </a:r>
            <a:r>
              <a:rPr lang="en-US" sz="2200" dirty="0"/>
              <a:t>us to measure </a:t>
            </a:r>
            <a:r>
              <a:rPr lang="en-US" sz="2200" dirty="0" smtClean="0"/>
              <a:t>surface </a:t>
            </a:r>
            <a:r>
              <a:rPr lang="en-US" sz="2200" dirty="0"/>
              <a:t>resistance (</a:t>
            </a:r>
            <a:r>
              <a:rPr lang="en-US" sz="2200" i="1" dirty="0" err="1"/>
              <a:t>R</a:t>
            </a:r>
            <a:r>
              <a:rPr lang="en-US" sz="2200" baseline="-25000" dirty="0" err="1"/>
              <a:t>s</a:t>
            </a:r>
            <a:r>
              <a:rPr lang="en-US" sz="2200" dirty="0"/>
              <a:t>), quenching field (</a:t>
            </a:r>
            <a:r>
              <a:rPr lang="en-US" sz="2200" i="1" dirty="0" err="1"/>
              <a:t>H</a:t>
            </a:r>
            <a:r>
              <a:rPr lang="en-US" sz="2200" baseline="-25000" dirty="0" err="1"/>
              <a:t>quench</a:t>
            </a:r>
            <a:r>
              <a:rPr lang="en-US" sz="2200" dirty="0"/>
              <a:t>), and transition temperature (</a:t>
            </a:r>
            <a:r>
              <a:rPr lang="en-US" sz="2200" i="1" dirty="0"/>
              <a:t>T</a:t>
            </a:r>
            <a:r>
              <a:rPr lang="en-US" sz="2200" baseline="-25000" dirty="0"/>
              <a:t>c</a:t>
            </a:r>
            <a:r>
              <a:rPr lang="en-US" sz="2200" dirty="0" smtClean="0"/>
              <a:t>).</a:t>
            </a:r>
            <a:endParaRPr lang="en-US" sz="2200" dirty="0"/>
          </a:p>
          <a:p>
            <a:pPr marL="457200" indent="-228600">
              <a:lnSpc>
                <a:spcPct val="100000"/>
              </a:lnSpc>
              <a:buSzPct val="120000"/>
              <a:buFont typeface="Arial" panose="020B0604020202020204" pitchFamily="34" charset="0"/>
              <a:buChar char="•"/>
            </a:pPr>
            <a:r>
              <a:rPr lang="en-US" sz="2200" dirty="0"/>
              <a:t>Can achieve </a:t>
            </a:r>
            <a:r>
              <a:rPr lang="en-US" sz="2200" i="1" dirty="0" err="1"/>
              <a:t>H</a:t>
            </a:r>
            <a:r>
              <a:rPr lang="en-US" sz="2200" baseline="-25000" dirty="0" err="1"/>
              <a:t>peak</a:t>
            </a:r>
            <a:r>
              <a:rPr lang="en-US" sz="2200" dirty="0"/>
              <a:t> </a:t>
            </a:r>
            <a:r>
              <a:rPr lang="en-US" sz="2200" dirty="0" smtClean="0"/>
              <a:t>~ 360 </a:t>
            </a:r>
            <a:r>
              <a:rPr lang="en-US" sz="2200" dirty="0" err="1" smtClean="0"/>
              <a:t>mT</a:t>
            </a:r>
            <a:r>
              <a:rPr lang="en-US" sz="2200" dirty="0" smtClean="0"/>
              <a:t> with 50 MW Klystron.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1783771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Cryomech</a:t>
            </a:r>
            <a:r>
              <a:rPr lang="en-US" dirty="0" smtClean="0"/>
              <a:t> Pulse-Tube </a:t>
            </a:r>
            <a:r>
              <a:rPr lang="en-US" dirty="0" err="1" smtClean="0"/>
              <a:t>Cryocooler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>
          <a:xfrm>
            <a:off x="489922" y="1676400"/>
            <a:ext cx="4572000" cy="4471416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dirty="0" smtClean="0"/>
              <a:t>Our cavity cryostat utilizes a </a:t>
            </a:r>
            <a:r>
              <a:rPr lang="en-US" dirty="0" err="1" smtClean="0"/>
              <a:t>Cryomech</a:t>
            </a:r>
            <a:r>
              <a:rPr lang="en-US" dirty="0" smtClean="0"/>
              <a:t> </a:t>
            </a:r>
            <a:r>
              <a:rPr lang="en-US" dirty="0" err="1" smtClean="0"/>
              <a:t>cryorefrigerator</a:t>
            </a:r>
            <a:r>
              <a:rPr lang="en-US" dirty="0" smtClean="0"/>
              <a:t>.</a:t>
            </a:r>
          </a:p>
          <a:p>
            <a:pPr marL="457200" indent="-2286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dirty="0" smtClean="0"/>
              <a:t>Two-stage pulse-tube operation</a:t>
            </a:r>
          </a:p>
          <a:p>
            <a:pPr marL="457200" indent="-2286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dirty="0" smtClean="0"/>
              <a:t>Base temperature of 3.5 K with cooling power of 1.35 W at 4.2 K</a:t>
            </a:r>
          </a:p>
          <a:p>
            <a:pPr marL="457200" indent="-2286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2200" dirty="0"/>
          </a:p>
          <a:p>
            <a:pPr>
              <a:lnSpc>
                <a:spcPct val="100000"/>
              </a:lnSpc>
            </a:pPr>
            <a:r>
              <a:rPr lang="en-US" dirty="0" smtClean="0"/>
              <a:t>Utilize the remote motor version to minimize cavity vibrations.</a:t>
            </a:r>
          </a:p>
          <a:p>
            <a:pPr>
              <a:lnSpc>
                <a:spcPct val="100000"/>
              </a:lnSpc>
            </a:pPr>
            <a:endParaRPr lang="en-US" dirty="0">
              <a:sym typeface="Wingdings" panose="05000000000000000000" pitchFamily="2" charset="2"/>
            </a:endParaRPr>
          </a:p>
          <a:p>
            <a:pPr>
              <a:lnSpc>
                <a:spcPct val="100000"/>
              </a:lnSpc>
            </a:pPr>
            <a:r>
              <a:rPr lang="en-US" dirty="0" smtClean="0">
                <a:sym typeface="Wingdings" panose="05000000000000000000" pitchFamily="2" charset="2"/>
              </a:rPr>
              <a:t>First stage (40 K) used for thermal shielding and cold section of waveguide.</a:t>
            </a:r>
          </a:p>
        </p:txBody>
      </p:sp>
      <p:pic>
        <p:nvPicPr>
          <p:cNvPr id="7" name="Picture 2" descr="Z:\Pictures\pt4151.png"/>
          <p:cNvPicPr>
            <a:picLocks noGrp="1" noChangeAspect="1" noChangeArrowheads="1"/>
          </p:cNvPicPr>
          <p:nvPr>
            <p:ph sz="quarter" idx="1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35" r="21572"/>
          <a:stretch/>
        </p:blipFill>
        <p:spPr bwMode="auto">
          <a:xfrm>
            <a:off x="5334000" y="1219200"/>
            <a:ext cx="3476625" cy="5653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46415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Z:\Documents\Cavity Cryostat\Cavity Assembly Model 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6135" y="1956030"/>
            <a:ext cx="5977665" cy="4216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Cavity Cryostat Assembly – Model View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5</a:t>
            </a:fld>
            <a:endParaRPr lang="en-US" dirty="0"/>
          </a:p>
        </p:txBody>
      </p:sp>
      <p:cxnSp>
        <p:nvCxnSpPr>
          <p:cNvPr id="7" name="Straight Arrow Connector 6"/>
          <p:cNvCxnSpPr>
            <a:stCxn id="9" idx="2"/>
          </p:cNvCxnSpPr>
          <p:nvPr/>
        </p:nvCxnSpPr>
        <p:spPr>
          <a:xfrm>
            <a:off x="2778822" y="1865531"/>
            <a:ext cx="1031178" cy="1106269"/>
          </a:xfrm>
          <a:prstGeom prst="straightConnector1">
            <a:avLst/>
          </a:prstGeom>
          <a:ln w="25400"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128644" y="1219200"/>
            <a:ext cx="13003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 smtClean="0"/>
              <a:t>Cryocooler</a:t>
            </a:r>
            <a:endParaRPr lang="en-US" dirty="0" smtClean="0"/>
          </a:p>
          <a:p>
            <a:pPr algn="ctr"/>
            <a:r>
              <a:rPr lang="en-US" dirty="0" smtClean="0"/>
              <a:t>2</a:t>
            </a:r>
            <a:r>
              <a:rPr lang="en-US" baseline="30000" dirty="0" smtClean="0"/>
              <a:t>nd</a:t>
            </a:r>
            <a:r>
              <a:rPr lang="en-US" dirty="0" smtClean="0"/>
              <a:t> Stage</a:t>
            </a:r>
            <a:endParaRPr lang="en-US" dirty="0"/>
          </a:p>
        </p:txBody>
      </p:sp>
      <p:cxnSp>
        <p:nvCxnSpPr>
          <p:cNvPr id="12" name="Straight Arrow Connector 11"/>
          <p:cNvCxnSpPr>
            <a:stCxn id="13" idx="3"/>
          </p:cNvCxnSpPr>
          <p:nvPr/>
        </p:nvCxnSpPr>
        <p:spPr>
          <a:xfrm flipV="1">
            <a:off x="1119331" y="4114800"/>
            <a:ext cx="3300269" cy="1376065"/>
          </a:xfrm>
          <a:prstGeom prst="straightConnector1">
            <a:avLst/>
          </a:prstGeom>
          <a:ln w="25400"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52400" y="5029200"/>
            <a:ext cx="96693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Sample</a:t>
            </a:r>
          </a:p>
          <a:p>
            <a:pPr algn="ctr"/>
            <a:r>
              <a:rPr lang="en-US" dirty="0" smtClean="0"/>
              <a:t>Under</a:t>
            </a:r>
          </a:p>
          <a:p>
            <a:pPr algn="ctr"/>
            <a:r>
              <a:rPr lang="en-US" dirty="0" smtClean="0"/>
              <a:t>Test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4114800" y="6260068"/>
            <a:ext cx="1082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RF Feed</a:t>
            </a:r>
            <a:endParaRPr lang="en-US" dirty="0"/>
          </a:p>
        </p:txBody>
      </p:sp>
      <p:cxnSp>
        <p:nvCxnSpPr>
          <p:cNvPr id="18" name="Straight Arrow Connector 17"/>
          <p:cNvCxnSpPr/>
          <p:nvPr/>
        </p:nvCxnSpPr>
        <p:spPr>
          <a:xfrm flipH="1" flipV="1">
            <a:off x="4640426" y="5686426"/>
            <a:ext cx="7774" cy="561974"/>
          </a:xfrm>
          <a:prstGeom prst="straightConnector1">
            <a:avLst/>
          </a:prstGeom>
          <a:ln w="25400"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5530544" y="1459468"/>
            <a:ext cx="1364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40 K Shield</a:t>
            </a:r>
            <a:endParaRPr lang="en-US" dirty="0"/>
          </a:p>
        </p:txBody>
      </p:sp>
      <p:cxnSp>
        <p:nvCxnSpPr>
          <p:cNvPr id="24" name="Straight Arrow Connector 23"/>
          <p:cNvCxnSpPr>
            <a:stCxn id="23" idx="2"/>
          </p:cNvCxnSpPr>
          <p:nvPr/>
        </p:nvCxnSpPr>
        <p:spPr>
          <a:xfrm>
            <a:off x="6212782" y="1828800"/>
            <a:ext cx="682238" cy="1123950"/>
          </a:xfrm>
          <a:prstGeom prst="straightConnector1">
            <a:avLst/>
          </a:prstGeom>
          <a:ln w="25400"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7739218" y="3564510"/>
            <a:ext cx="103105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Diode</a:t>
            </a:r>
          </a:p>
          <a:p>
            <a:pPr algn="ctr"/>
            <a:r>
              <a:rPr lang="en-US" dirty="0" smtClean="0"/>
              <a:t>Temp</a:t>
            </a:r>
          </a:p>
          <a:p>
            <a:pPr algn="ctr"/>
            <a:r>
              <a:rPr lang="en-US" dirty="0" smtClean="0"/>
              <a:t>Sensors</a:t>
            </a:r>
            <a:endParaRPr lang="en-US" dirty="0"/>
          </a:p>
        </p:txBody>
      </p:sp>
      <p:cxnSp>
        <p:nvCxnSpPr>
          <p:cNvPr id="27" name="Straight Arrow Connector 26"/>
          <p:cNvCxnSpPr>
            <a:stCxn id="26" idx="1"/>
          </p:cNvCxnSpPr>
          <p:nvPr/>
        </p:nvCxnSpPr>
        <p:spPr>
          <a:xfrm flipH="1" flipV="1">
            <a:off x="5715000" y="2825234"/>
            <a:ext cx="2024218" cy="1200941"/>
          </a:xfrm>
          <a:prstGeom prst="straightConnector1">
            <a:avLst/>
          </a:prstGeom>
          <a:ln w="25400"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stCxn id="26" idx="1"/>
          </p:cNvCxnSpPr>
          <p:nvPr/>
        </p:nvCxnSpPr>
        <p:spPr>
          <a:xfrm flipH="1">
            <a:off x="5431302" y="4026175"/>
            <a:ext cx="2307916" cy="1536425"/>
          </a:xfrm>
          <a:prstGeom prst="straightConnector1">
            <a:avLst/>
          </a:prstGeom>
          <a:ln w="25400"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stCxn id="26" idx="1"/>
          </p:cNvCxnSpPr>
          <p:nvPr/>
        </p:nvCxnSpPr>
        <p:spPr>
          <a:xfrm flipH="1" flipV="1">
            <a:off x="4721569" y="3609975"/>
            <a:ext cx="3017649" cy="416200"/>
          </a:xfrm>
          <a:prstGeom prst="straightConnector1">
            <a:avLst/>
          </a:prstGeom>
          <a:ln w="25400"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>
            <a:off x="1066800" y="3352800"/>
            <a:ext cx="2114550" cy="672206"/>
          </a:xfrm>
          <a:prstGeom prst="straightConnector1">
            <a:avLst/>
          </a:prstGeom>
          <a:ln w="25400"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99869" y="3048000"/>
            <a:ext cx="9669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Sample</a:t>
            </a:r>
          </a:p>
          <a:p>
            <a:pPr algn="ctr"/>
            <a:r>
              <a:rPr lang="en-US" dirty="0" smtClean="0"/>
              <a:t>Plate</a:t>
            </a:r>
            <a:endParaRPr lang="en-US" dirty="0"/>
          </a:p>
        </p:txBody>
      </p:sp>
      <p:sp>
        <p:nvSpPr>
          <p:cNvPr id="39" name="TextBox 38"/>
          <p:cNvSpPr txBox="1"/>
          <p:nvPr/>
        </p:nvSpPr>
        <p:spPr>
          <a:xfrm>
            <a:off x="1571701" y="6260068"/>
            <a:ext cx="1197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Cavity Iris</a:t>
            </a:r>
            <a:endParaRPr lang="en-US" dirty="0"/>
          </a:p>
        </p:txBody>
      </p:sp>
      <p:cxnSp>
        <p:nvCxnSpPr>
          <p:cNvPr id="41" name="Straight Arrow Connector 40"/>
          <p:cNvCxnSpPr>
            <a:stCxn id="39" idx="0"/>
          </p:cNvCxnSpPr>
          <p:nvPr/>
        </p:nvCxnSpPr>
        <p:spPr>
          <a:xfrm flipV="1">
            <a:off x="2170583" y="5257800"/>
            <a:ext cx="1410817" cy="1002268"/>
          </a:xfrm>
          <a:prstGeom prst="straightConnector1">
            <a:avLst/>
          </a:prstGeom>
          <a:ln w="25400"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168615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40" descr="Z:\Documents\Manuscripts\SRF 2015\g5245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371600"/>
            <a:ext cx="6858000" cy="3612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Hemispherical Cavity Design – HFSS Modeling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4294967295"/>
          </p:nvPr>
        </p:nvSpPr>
        <p:spPr>
          <a:xfrm>
            <a:off x="228600" y="5105400"/>
            <a:ext cx="8839200" cy="1600200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dirty="0" smtClean="0"/>
              <a:t>High-</a:t>
            </a:r>
            <a:r>
              <a:rPr lang="en-US" i="1" dirty="0" smtClean="0"/>
              <a:t>Q</a:t>
            </a:r>
            <a:r>
              <a:rPr lang="en-US" dirty="0" smtClean="0"/>
              <a:t> hemispheric cavity with a TE</a:t>
            </a:r>
            <a:r>
              <a:rPr lang="en-US" baseline="-25000" dirty="0" smtClean="0"/>
              <a:t>032</a:t>
            </a:r>
            <a:r>
              <a:rPr lang="en-US" dirty="0" smtClean="0"/>
              <a:t>-like mode at 11.4 GHz</a:t>
            </a:r>
          </a:p>
          <a:p>
            <a:pPr lvl="1"/>
            <a:r>
              <a:rPr lang="en-US" sz="2000" dirty="0" smtClean="0"/>
              <a:t>Maximum </a:t>
            </a:r>
            <a:r>
              <a:rPr lang="en-US" sz="2000" b="1" dirty="0" smtClean="0"/>
              <a:t>H</a:t>
            </a:r>
            <a:r>
              <a:rPr lang="en-US" sz="2000" dirty="0" smtClean="0"/>
              <a:t>-field (2.5x </a:t>
            </a:r>
            <a:r>
              <a:rPr lang="en-US" sz="2000" i="1" dirty="0" err="1" smtClean="0"/>
              <a:t>H</a:t>
            </a:r>
            <a:r>
              <a:rPr lang="en-US" sz="2000" baseline="-25000" dirty="0" err="1" smtClean="0"/>
              <a:t>dome</a:t>
            </a:r>
            <a:r>
              <a:rPr lang="en-US" sz="2000" dirty="0" smtClean="0"/>
              <a:t>), zero </a:t>
            </a:r>
            <a:r>
              <a:rPr lang="en-US" sz="2000" b="1" dirty="0" smtClean="0"/>
              <a:t>E</a:t>
            </a:r>
            <a:r>
              <a:rPr lang="en-US" sz="2000" dirty="0" smtClean="0"/>
              <a:t>-field on sample</a:t>
            </a:r>
          </a:p>
          <a:p>
            <a:pPr lvl="1"/>
            <a:r>
              <a:rPr lang="en-US" sz="2000" dirty="0" smtClean="0"/>
              <a:t>Sample accounts for 8% of cavity area, but 33% of cavity loss</a:t>
            </a:r>
          </a:p>
          <a:p>
            <a:pPr lvl="1"/>
            <a:r>
              <a:rPr lang="en-US" sz="2000" dirty="0" smtClean="0"/>
              <a:t>No radial current on the cavity bottom</a:t>
            </a:r>
          </a:p>
        </p:txBody>
      </p:sp>
      <p:cxnSp>
        <p:nvCxnSpPr>
          <p:cNvPr id="31" name="Straight Arrow Connector 121"/>
          <p:cNvCxnSpPr>
            <a:cxnSpLocks noChangeShapeType="1"/>
          </p:cNvCxnSpPr>
          <p:nvPr/>
        </p:nvCxnSpPr>
        <p:spPr bwMode="auto">
          <a:xfrm>
            <a:off x="5486400" y="1304475"/>
            <a:ext cx="990600" cy="67125"/>
          </a:xfrm>
          <a:prstGeom prst="straightConnector1">
            <a:avLst/>
          </a:prstGeom>
          <a:noFill/>
          <a:ln w="28575" algn="ctr">
            <a:solidFill>
              <a:srgbClr val="A4001D"/>
            </a:solidFill>
            <a:round/>
            <a:headEnd type="stealth" w="lg" len="lg"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2" name="Straight Arrow Connector 128"/>
          <p:cNvCxnSpPr>
            <a:cxnSpLocks noChangeShapeType="1"/>
          </p:cNvCxnSpPr>
          <p:nvPr/>
        </p:nvCxnSpPr>
        <p:spPr bwMode="auto">
          <a:xfrm flipV="1">
            <a:off x="4552949" y="4153071"/>
            <a:ext cx="0" cy="481013"/>
          </a:xfrm>
          <a:prstGeom prst="straightConnector1">
            <a:avLst/>
          </a:prstGeom>
          <a:noFill/>
          <a:ln w="28575" algn="ctr">
            <a:solidFill>
              <a:srgbClr val="A4001D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4" name="TextBox 122"/>
          <p:cNvSpPr txBox="1">
            <a:spLocks noChangeArrowheads="1"/>
          </p:cNvSpPr>
          <p:nvPr/>
        </p:nvSpPr>
        <p:spPr bwMode="auto">
          <a:xfrm>
            <a:off x="6477000" y="1181100"/>
            <a:ext cx="105028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4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4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48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48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48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en-US" altLang="en-US" sz="1800" dirty="0" smtClean="0">
                <a:solidFill>
                  <a:srgbClr val="000000"/>
                </a:solidFill>
                <a:latin typeface="Arial" charset="0"/>
              </a:rPr>
              <a:t>r </a:t>
            </a:r>
            <a:r>
              <a:rPr lang="en-US" altLang="en-US" sz="1800" dirty="0">
                <a:solidFill>
                  <a:srgbClr val="000000"/>
                </a:solidFill>
                <a:latin typeface="Arial" charset="0"/>
              </a:rPr>
              <a:t>= 0.95”</a:t>
            </a:r>
          </a:p>
        </p:txBody>
      </p:sp>
      <p:sp>
        <p:nvSpPr>
          <p:cNvPr id="35" name="TextBox 127"/>
          <p:cNvSpPr txBox="1">
            <a:spLocks noChangeArrowheads="1"/>
          </p:cNvSpPr>
          <p:nvPr/>
        </p:nvSpPr>
        <p:spPr bwMode="auto">
          <a:xfrm>
            <a:off x="3857624" y="4659868"/>
            <a:ext cx="140017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4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48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48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48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hangingPunct="1"/>
            <a:r>
              <a:rPr lang="en-US" altLang="en-US" sz="1800" dirty="0">
                <a:solidFill>
                  <a:srgbClr val="000000"/>
                </a:solidFill>
                <a:latin typeface="Arial" charset="0"/>
              </a:rPr>
              <a:t>RF Feed</a:t>
            </a:r>
          </a:p>
        </p:txBody>
      </p:sp>
    </p:spTree>
    <p:extLst>
      <p:ext uri="{BB962C8B-B14F-4D97-AF65-F5344CB8AC3E}">
        <p14:creationId xmlns:p14="http://schemas.microsoft.com/office/powerpoint/2010/main" val="1038216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>
            <a:grpSpLocks noChangeAspect="1"/>
          </p:cNvGrpSpPr>
          <p:nvPr/>
        </p:nvGrpSpPr>
        <p:grpSpPr>
          <a:xfrm>
            <a:off x="3886200" y="1371600"/>
            <a:ext cx="5216416" cy="4962668"/>
            <a:chOff x="4590394" y="2067846"/>
            <a:chExt cx="3838822" cy="3652086"/>
          </a:xfrm>
        </p:grpSpPr>
        <p:grpSp>
          <p:nvGrpSpPr>
            <p:cNvPr id="5" name="Group 4"/>
            <p:cNvGrpSpPr/>
            <p:nvPr/>
          </p:nvGrpSpPr>
          <p:grpSpPr>
            <a:xfrm>
              <a:off x="4590394" y="2067846"/>
              <a:ext cx="3838822" cy="3652086"/>
              <a:chOff x="2514600" y="652309"/>
              <a:chExt cx="6320839" cy="5696763"/>
            </a:xfrm>
          </p:grpSpPr>
          <p:pic>
            <p:nvPicPr>
              <p:cNvPr id="3074" name="Picture 2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14600" y="652309"/>
                <a:ext cx="2823161" cy="24098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075" name="Picture 3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38800" y="652309"/>
                <a:ext cx="3196639" cy="27816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077" name="Picture 5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950829" y="3350970"/>
                <a:ext cx="2884610" cy="29981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3078" name="Picture 6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13433" y="3789064"/>
              <a:ext cx="1807580" cy="18706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8" name="TextBox 17"/>
          <p:cNvSpPr txBox="1"/>
          <p:nvPr/>
        </p:nvSpPr>
        <p:spPr>
          <a:xfrm>
            <a:off x="6775539" y="6172200"/>
            <a:ext cx="1905916" cy="4105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Sample Surface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229157" y="6172200"/>
            <a:ext cx="23764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Hemisphere Surface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09600" y="1295400"/>
            <a:ext cx="269953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/>
              <a:t>f</a:t>
            </a:r>
            <a:r>
              <a:rPr lang="en-US" sz="2400" baseline="-25000" dirty="0" smtClean="0"/>
              <a:t>0</a:t>
            </a:r>
            <a:r>
              <a:rPr lang="en-US" sz="2400" dirty="0" smtClean="0"/>
              <a:t> = 11.4 GHz</a:t>
            </a:r>
          </a:p>
          <a:p>
            <a:r>
              <a:rPr lang="en-US" sz="2400" dirty="0" err="1" smtClean="0"/>
              <a:t>Q</a:t>
            </a:r>
            <a:r>
              <a:rPr lang="en-US" sz="2400" baseline="-25000" dirty="0" err="1" smtClean="0"/>
              <a:t>total</a:t>
            </a:r>
            <a:r>
              <a:rPr lang="en-US" sz="2400" baseline="-25000" dirty="0" smtClean="0"/>
              <a:t> </a:t>
            </a:r>
            <a:r>
              <a:rPr lang="en-US" sz="2400" dirty="0" smtClean="0"/>
              <a:t>= 1.6e7</a:t>
            </a:r>
          </a:p>
          <a:p>
            <a:endParaRPr lang="en-US" sz="2400" dirty="0"/>
          </a:p>
          <a:p>
            <a:r>
              <a:rPr lang="en-US" sz="2400" i="1" dirty="0" err="1" smtClean="0"/>
              <a:t>G</a:t>
            </a:r>
            <a:r>
              <a:rPr lang="en-US" sz="2400" baseline="-25000" dirty="0" err="1" smtClean="0"/>
              <a:t>total</a:t>
            </a:r>
            <a:r>
              <a:rPr lang="en-US" sz="2400" dirty="0" smtClean="0"/>
              <a:t> = 1416 </a:t>
            </a:r>
            <a:r>
              <a:rPr lang="el-GR" sz="2400" dirty="0" smtClean="0"/>
              <a:t>Ω</a:t>
            </a:r>
            <a:endParaRPr lang="en-US" sz="2400" dirty="0"/>
          </a:p>
          <a:p>
            <a:r>
              <a:rPr lang="en-US" sz="2400" i="1" dirty="0" err="1" smtClean="0"/>
              <a:t>G</a:t>
            </a:r>
            <a:r>
              <a:rPr lang="en-US" sz="2400" baseline="-25000" dirty="0" err="1" smtClean="0"/>
              <a:t>Nb</a:t>
            </a:r>
            <a:r>
              <a:rPr lang="en-US" sz="2400" dirty="0" smtClean="0"/>
              <a:t> = 2120 </a:t>
            </a:r>
            <a:r>
              <a:rPr lang="el-GR" sz="2400" dirty="0"/>
              <a:t>Ω</a:t>
            </a:r>
            <a:endParaRPr lang="en-US" sz="2400" dirty="0" smtClean="0"/>
          </a:p>
          <a:p>
            <a:r>
              <a:rPr lang="en-US" sz="2400" i="1" dirty="0" err="1" smtClean="0"/>
              <a:t>G</a:t>
            </a:r>
            <a:r>
              <a:rPr lang="en-US" sz="2400" baseline="-25000" dirty="0" err="1" smtClean="0"/>
              <a:t>sample</a:t>
            </a:r>
            <a:r>
              <a:rPr lang="en-US" sz="2400" dirty="0" smtClean="0"/>
              <a:t> = 4264 </a:t>
            </a:r>
            <a:r>
              <a:rPr lang="el-GR" sz="2400" dirty="0" smtClean="0"/>
              <a:t>Ω</a:t>
            </a:r>
            <a:endParaRPr lang="en-US" sz="2400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Nb</a:t>
            </a:r>
            <a:r>
              <a:rPr lang="en-US" dirty="0" smtClean="0"/>
              <a:t>-Coated Cavity Design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76200" y="3810092"/>
                <a:ext cx="1601124" cy="7227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en-US" sz="2000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r>
                        <a:rPr lang="en-US" sz="2000" b="0" i="0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2000" b="0" i="1" smtClean="0">
                              <a:latin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000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/>
                                </a:rPr>
                                <m:t>𝑡𝑜𝑡𝑎𝑙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000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/>
                                </a:rPr>
                                <m:t>𝐺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/>
                                </a:rPr>
                                <m:t>𝑡𝑜𝑡𝑎𝑙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000" baseline="-25000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" y="3810092"/>
                <a:ext cx="1601124" cy="722762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428626" y="4584949"/>
                <a:ext cx="3676650" cy="7490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000" b="0" i="0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20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sz="20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/>
                                  <a:ea typeface="Cambria Math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/>
                                </a:rPr>
                                <m:t>𝑁𝑏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0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/>
                                </a:rPr>
                                <m:t>𝑁𝑏</m:t>
                              </m:r>
                            </m:sub>
                          </m:sSub>
                          <m:r>
                            <a:rPr lang="en-US" sz="2000" i="1">
                              <a:latin typeface="Cambria Math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20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/>
                                  <a:ea typeface="Cambria Math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/>
                                </a:rPr>
                                <m:t>𝑠𝑎𝑚𝑝𝑙𝑒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0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/>
                                </a:rPr>
                                <m:t>𝑠𝑎𝑚𝑝𝑙𝑒</m:t>
                              </m:r>
                            </m:sub>
                          </m:sSub>
                          <m:r>
                            <a:rPr lang="en-US" sz="2000" i="1">
                              <a:latin typeface="Cambria Math"/>
                            </a:rPr>
                            <m:t>)</m:t>
                          </m:r>
                          <m:r>
                            <m:rPr>
                              <m:nor/>
                            </m:rPr>
                            <a:rPr lang="en-US" sz="2000" baseline="-25000" dirty="0"/>
                            <m:t> </m:t>
                          </m:r>
                        </m:num>
                        <m:den>
                          <m:sSub>
                            <m:sSubPr>
                              <m:ctrlPr>
                                <a:rPr lang="en-US" sz="2000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/>
                                </a:rPr>
                                <m:t>𝐺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/>
                                </a:rPr>
                                <m:t>𝑡𝑜𝑡𝑎𝑙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000" baseline="-25000" dirty="0"/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8626" y="4584949"/>
                <a:ext cx="3676650" cy="749051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76200" y="6053230"/>
                <a:ext cx="4029076" cy="4237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/>
                              <a:ea typeface="Cambria Math"/>
                            </a:rPr>
                            <m:t>𝛼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/>
                            </a:rPr>
                            <m:t>𝑠𝑎𝑚𝑝𝑙𝑒</m:t>
                          </m:r>
                        </m:sub>
                      </m:sSub>
                      <m:r>
                        <a:rPr lang="en-US" sz="2000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sz="2000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/>
                                </a:rPr>
                                <m:t>𝐺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/>
                                </a:rPr>
                                <m:t>𝑡𝑜𝑡𝑎𝑙</m:t>
                              </m:r>
                            </m:sub>
                          </m:sSub>
                          <m:r>
                            <a:rPr lang="en-US" sz="2000" b="0" i="1" smtClean="0">
                              <a:latin typeface="Cambria Math"/>
                            </a:rPr>
                            <m:t>/</m:t>
                          </m:r>
                          <m:r>
                            <a:rPr lang="en-US" sz="2000" b="0" i="1" smtClean="0">
                              <a:latin typeface="Cambria Math"/>
                            </a:rPr>
                            <m:t>𝐺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/>
                            </a:rPr>
                            <m:t>𝑠𝑎𝑚𝑝𝑙𝑒</m:t>
                          </m:r>
                        </m:sub>
                      </m:sSub>
                      <m:r>
                        <a:rPr lang="en-US" sz="2000" b="0" i="1" smtClean="0">
                          <a:latin typeface="Cambria Math"/>
                        </a:rPr>
                        <m:t>=0.332</m:t>
                      </m:r>
                    </m:oMath>
                  </m:oMathPara>
                </a14:m>
                <a:endParaRPr lang="en-US" sz="2000" baseline="-25000" dirty="0"/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" y="6053230"/>
                <a:ext cx="4029076" cy="423770"/>
              </a:xfrm>
              <a:prstGeom prst="rect">
                <a:avLst/>
              </a:prstGeom>
              <a:blipFill rotWithShape="1">
                <a:blip r:embed="rId9"/>
                <a:stretch>
                  <a:fillRect b="-8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76200" y="5656816"/>
                <a:ext cx="3202248" cy="3929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/>
                              <a:ea typeface="Cambria Math"/>
                            </a:rPr>
                            <m:t>𝛼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/>
                            </a:rPr>
                            <m:t>𝑁𝑏</m:t>
                          </m:r>
                        </m:sub>
                      </m:sSub>
                      <m:r>
                        <a:rPr lang="en-US" sz="2000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sz="2000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/>
                                </a:rPr>
                                <m:t>𝐺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/>
                                </a:rPr>
                                <m:t>𝑡𝑜𝑡𝑎𝑙</m:t>
                              </m:r>
                            </m:sub>
                          </m:sSub>
                          <m:r>
                            <a:rPr lang="en-US" sz="2000" b="0" i="1" smtClean="0">
                              <a:latin typeface="Cambria Math"/>
                            </a:rPr>
                            <m:t>/</m:t>
                          </m:r>
                          <m:r>
                            <a:rPr lang="en-US" sz="2000" b="0" i="1" smtClean="0">
                              <a:latin typeface="Cambria Math"/>
                            </a:rPr>
                            <m:t>𝐺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/>
                            </a:rPr>
                            <m:t>𝑁𝑏</m:t>
                          </m:r>
                        </m:sub>
                      </m:sSub>
                      <m:r>
                        <a:rPr lang="en-US" sz="2000" b="0" i="1" smtClean="0">
                          <a:latin typeface="Cambria Math"/>
                        </a:rPr>
                        <m:t>=0.668</m:t>
                      </m:r>
                    </m:oMath>
                  </m:oMathPara>
                </a14:m>
                <a:endParaRPr lang="en-US" sz="2000" baseline="-25000" dirty="0"/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" y="5656816"/>
                <a:ext cx="3202248" cy="392993"/>
              </a:xfrm>
              <a:prstGeom prst="rect">
                <a:avLst/>
              </a:prstGeom>
              <a:blipFill rotWithShape="1">
                <a:blip r:embed="rId10"/>
                <a:stretch>
                  <a:fillRect b="-187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2047876" y="3733800"/>
                <a:ext cx="2573012" cy="8474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/>
                            </a:rPr>
                            <m:t>𝐺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/>
                            </a:rPr>
                            <m:t>𝑡𝑜𝑡𝑎𝑙</m:t>
                          </m:r>
                        </m:sub>
                      </m:sSub>
                      <m:r>
                        <a:rPr lang="en-US" sz="2000" b="0" i="1" smtClean="0">
                          <a:latin typeface="Cambria Math"/>
                        </a:rPr>
                        <m:t>= </m:t>
                      </m:r>
                      <m:f>
                        <m:fPr>
                          <m:ctrlPr>
                            <a:rPr lang="en-US" sz="20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/>
                              <a:ea typeface="Cambria Math"/>
                            </a:rPr>
                            <m:t>𝜔𝜇</m:t>
                          </m:r>
                          <m:nary>
                            <m:naryPr>
                              <m:limLoc m:val="undOvr"/>
                              <m:subHide m:val="on"/>
                              <m:supHide m:val="on"/>
                              <m:ctrlPr>
                                <a:rPr lang="en-US" sz="2000" b="0" i="1" smtClean="0">
                                  <a:latin typeface="Cambria Math"/>
                                  <a:ea typeface="Cambria Math"/>
                                </a:rPr>
                              </m:ctrlPr>
                            </m:naryPr>
                            <m:sub/>
                            <m:sup/>
                            <m:e>
                              <m:sSup>
                                <m:sSupPr>
                                  <m:ctrlPr>
                                    <a:rPr lang="en-US" sz="2000" b="0" i="1" smtClean="0">
                                      <a:latin typeface="Cambria Math"/>
                                      <a:ea typeface="Cambria Math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en-US" sz="2000" b="0" i="1" smtClean="0">
                                          <a:latin typeface="Cambria Math"/>
                                          <a:ea typeface="Cambria Math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000" b="0" i="1" smtClean="0">
                                          <a:latin typeface="Cambria Math"/>
                                          <a:ea typeface="Cambria Math"/>
                                        </a:rPr>
                                        <m:t>𝐻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sz="2000" b="0" i="1" smtClean="0">
                                      <a:latin typeface="Cambria Math"/>
                                      <a:ea typeface="Cambria Math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2000" b="0" i="1" smtClean="0">
                                  <a:latin typeface="Cambria Math"/>
                                  <a:ea typeface="Cambria Math"/>
                                </a:rPr>
                                <m:t>𝑑𝑣</m:t>
                              </m:r>
                            </m:e>
                          </m:nary>
                        </m:num>
                        <m:den>
                          <m:nary>
                            <m:naryPr>
                              <m:chr m:val="∮"/>
                              <m:limLoc m:val="undOvr"/>
                              <m:subHide m:val="on"/>
                              <m:supHide m:val="on"/>
                              <m:ctrlPr>
                                <a:rPr lang="en-US" sz="2000" b="0" i="1" smtClean="0">
                                  <a:latin typeface="Cambria Math"/>
                                </a:rPr>
                              </m:ctrlPr>
                            </m:naryPr>
                            <m:sub/>
                            <m:sup/>
                            <m:e>
                              <m:sSup>
                                <m:sSupPr>
                                  <m:ctrlPr>
                                    <a:rPr lang="en-US" sz="2000" i="1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en-US" sz="2000" i="1">
                                          <a:latin typeface="Cambria Math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000" i="1">
                                          <a:latin typeface="Cambria Math"/>
                                        </a:rPr>
                                        <m:t>𝐻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sz="2000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2000" i="1">
                                  <a:latin typeface="Cambria Math"/>
                                </a:rPr>
                                <m:t>𝑑𝑠</m:t>
                              </m:r>
                            </m:e>
                          </m:nary>
                        </m:den>
                      </m:f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47876" y="3733800"/>
                <a:ext cx="2573012" cy="847476"/>
              </a:xfrm>
              <a:prstGeom prst="rect">
                <a:avLst/>
              </a:prstGeom>
              <a:blipFill rotWithShape="1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959979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Two Cavities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7171" name="Picture 3" descr="Z:\Documents\Cavity Cryostat\Photos\IMG_6906_mod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5" t="21465" r="3547" b="15972"/>
          <a:stretch/>
        </p:blipFill>
        <p:spPr bwMode="auto">
          <a:xfrm>
            <a:off x="76200" y="1524000"/>
            <a:ext cx="8991600" cy="4513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6031468"/>
            <a:ext cx="49792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Coated w/ 5 </a:t>
            </a:r>
            <a:r>
              <a:rPr lang="el-GR" i="1" dirty="0" smtClean="0"/>
              <a:t>μ</a:t>
            </a:r>
            <a:r>
              <a:rPr lang="en-US" dirty="0" smtClean="0"/>
              <a:t>m </a:t>
            </a:r>
            <a:r>
              <a:rPr lang="en-US" dirty="0" err="1" smtClean="0"/>
              <a:t>Nb</a:t>
            </a:r>
            <a:r>
              <a:rPr lang="en-US" dirty="0" smtClean="0"/>
              <a:t> film at CERN (S. </a:t>
            </a:r>
            <a:r>
              <a:rPr lang="en-US" dirty="0" err="1" smtClean="0"/>
              <a:t>Calatroni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56433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Cavity Assembly</a:t>
            </a:r>
            <a:endParaRPr lang="en-US" dirty="0"/>
          </a:p>
        </p:txBody>
      </p:sp>
      <p:pic>
        <p:nvPicPr>
          <p:cNvPr id="6" name="Content Placeholder 5" descr="PC040024.JPG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76200" y="2209800"/>
            <a:ext cx="4495800" cy="3371850"/>
          </a:xfrm>
          <a:prstGeom prst="rect">
            <a:avLst/>
          </a:prstGeom>
        </p:spPr>
      </p:pic>
      <p:pic>
        <p:nvPicPr>
          <p:cNvPr id="7" name="Content Placeholder 6" descr="PC040030.JPG"/>
          <p:cNvPicPr>
            <a:picLocks noGrp="1" noChangeAspect="1"/>
          </p:cNvPicPr>
          <p:nvPr>
            <p:ph sz="half" idx="4294967295"/>
          </p:nvPr>
        </p:nvPicPr>
        <p:blipFill>
          <a:blip r:embed="rId3" cstate="print"/>
          <a:stretch>
            <a:fillRect/>
          </a:stretch>
        </p:blipFill>
        <p:spPr>
          <a:xfrm>
            <a:off x="4572000" y="2209800"/>
            <a:ext cx="4495800" cy="3371850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 flipV="1">
            <a:off x="963862" y="3505200"/>
            <a:ext cx="788738" cy="2177535"/>
          </a:xfrm>
          <a:prstGeom prst="straightConnector1">
            <a:avLst/>
          </a:prstGeom>
          <a:ln w="25400"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480397" y="5682734"/>
            <a:ext cx="96693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Sample</a:t>
            </a:r>
          </a:p>
          <a:p>
            <a:pPr algn="ctr"/>
            <a:r>
              <a:rPr lang="en-US" dirty="0" smtClean="0"/>
              <a:t>Under</a:t>
            </a:r>
          </a:p>
          <a:p>
            <a:pPr algn="ctr"/>
            <a:r>
              <a:rPr lang="en-US" dirty="0" smtClean="0"/>
              <a:t>Test</a:t>
            </a:r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1100281" y="2017931"/>
            <a:ext cx="347519" cy="801469"/>
          </a:xfrm>
          <a:prstGeom prst="straightConnector1">
            <a:avLst/>
          </a:prstGeom>
          <a:ln w="25400"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635865" y="1371600"/>
            <a:ext cx="9669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Sample</a:t>
            </a:r>
          </a:p>
          <a:p>
            <a:pPr algn="ctr"/>
            <a:r>
              <a:rPr lang="en-US" dirty="0" smtClean="0"/>
              <a:t>Plate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688436" y="1648599"/>
            <a:ext cx="1197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Cavity Iris</a:t>
            </a:r>
            <a:endParaRPr lang="en-US" dirty="0"/>
          </a:p>
        </p:txBody>
      </p:sp>
      <p:cxnSp>
        <p:nvCxnSpPr>
          <p:cNvPr id="12" name="Straight Arrow Connector 11"/>
          <p:cNvCxnSpPr>
            <a:stCxn id="11" idx="2"/>
          </p:cNvCxnSpPr>
          <p:nvPr/>
        </p:nvCxnSpPr>
        <p:spPr>
          <a:xfrm flipH="1">
            <a:off x="3048000" y="2017931"/>
            <a:ext cx="239318" cy="1944469"/>
          </a:xfrm>
          <a:prstGeom prst="straightConnector1">
            <a:avLst/>
          </a:prstGeom>
          <a:ln w="25400"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6457950" y="5816679"/>
            <a:ext cx="1082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RF Feed</a:t>
            </a:r>
            <a:endParaRPr lang="en-US" dirty="0"/>
          </a:p>
        </p:txBody>
      </p:sp>
      <p:cxnSp>
        <p:nvCxnSpPr>
          <p:cNvPr id="16" name="Straight Arrow Connector 15"/>
          <p:cNvCxnSpPr/>
          <p:nvPr/>
        </p:nvCxnSpPr>
        <p:spPr>
          <a:xfrm flipH="1" flipV="1">
            <a:off x="6983576" y="5243037"/>
            <a:ext cx="7774" cy="561974"/>
          </a:xfrm>
          <a:prstGeom prst="straightConnector1">
            <a:avLst/>
          </a:prstGeom>
          <a:ln w="25400"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5530544" y="1535668"/>
            <a:ext cx="1364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40 K Shield</a:t>
            </a:r>
            <a:endParaRPr lang="en-US" dirty="0"/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6212782" y="1885950"/>
            <a:ext cx="682238" cy="1066800"/>
          </a:xfrm>
          <a:prstGeom prst="straightConnector1">
            <a:avLst/>
          </a:prstGeom>
          <a:ln w="25400"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7342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ESENTER_VERSION" val="6"/>
  <p:tag name="ARTICULATE_PROJECT_CHECK" val="0"/>
  <p:tag name="ARTICULATE_PROJECT_OPEN" val="0"/>
</p:tagLst>
</file>

<file path=ppt/theme/theme1.xml><?xml version="1.0" encoding="utf-8"?>
<a:theme xmlns:a="http://schemas.openxmlformats.org/drawingml/2006/main" name="Blank">
  <a:themeElements>
    <a:clrScheme name="SLAC_RevisedPalette_2012">
      <a:dk1>
        <a:srgbClr val="000000"/>
      </a:dk1>
      <a:lt1>
        <a:sysClr val="window" lastClr="FFFFFF"/>
      </a:lt1>
      <a:dk2>
        <a:srgbClr val="E17000"/>
      </a:dk2>
      <a:lt2>
        <a:srgbClr val="A4001D"/>
      </a:lt2>
      <a:accent1>
        <a:srgbClr val="A4001D"/>
      </a:accent1>
      <a:accent2>
        <a:srgbClr val="E17000"/>
      </a:accent2>
      <a:accent3>
        <a:srgbClr val="4D4F53"/>
      </a:accent3>
      <a:accent4>
        <a:srgbClr val="545455"/>
      </a:accent4>
      <a:accent5>
        <a:srgbClr val="0099CC"/>
      </a:accent5>
      <a:accent6>
        <a:srgbClr val="69BE28"/>
      </a:accent6>
      <a:hlink>
        <a:srgbClr val="A4001D"/>
      </a:hlink>
      <a:folHlink>
        <a:srgbClr val="A4001D"/>
      </a:folHlink>
    </a:clrScheme>
    <a:fontScheme name="TH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LAC White">
  <a:themeElements>
    <a:clrScheme name="SLAC_RevisedPalette_2012">
      <a:dk1>
        <a:srgbClr val="000000"/>
      </a:dk1>
      <a:lt1>
        <a:sysClr val="window" lastClr="FFFFFF"/>
      </a:lt1>
      <a:dk2>
        <a:srgbClr val="E17000"/>
      </a:dk2>
      <a:lt2>
        <a:srgbClr val="A4001D"/>
      </a:lt2>
      <a:accent1>
        <a:srgbClr val="A4001D"/>
      </a:accent1>
      <a:accent2>
        <a:srgbClr val="E17000"/>
      </a:accent2>
      <a:accent3>
        <a:srgbClr val="4D4F53"/>
      </a:accent3>
      <a:accent4>
        <a:srgbClr val="545455"/>
      </a:accent4>
      <a:accent5>
        <a:srgbClr val="0099CC"/>
      </a:accent5>
      <a:accent6>
        <a:srgbClr val="69BE28"/>
      </a:accent6>
      <a:hlink>
        <a:srgbClr val="A4001D"/>
      </a:hlink>
      <a:folHlink>
        <a:srgbClr val="A4001D"/>
      </a:folHlink>
    </a:clrScheme>
    <a:fontScheme name="TH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SLAC Orange</Template>
  <TotalTime>0</TotalTime>
  <Words>1173</Words>
  <Application>Microsoft Office PowerPoint</Application>
  <PresentationFormat>On-screen Show (4:3)</PresentationFormat>
  <Paragraphs>208</Paragraphs>
  <Slides>20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22" baseType="lpstr">
      <vt:lpstr>Blank</vt:lpstr>
      <vt:lpstr>SLAC White</vt:lpstr>
      <vt:lpstr>A Test Cavity &amp; Cryostat for  Rapid RF Characterization of Superconducting Materials</vt:lpstr>
      <vt:lpstr>Superconducting RF Materials</vt:lpstr>
      <vt:lpstr>System Capabilities</vt:lpstr>
      <vt:lpstr>Cryomech Pulse-Tube Cryocooler</vt:lpstr>
      <vt:lpstr>Cavity Cryostat Assembly – Model View</vt:lpstr>
      <vt:lpstr>Hemispherical Cavity Design – HFSS Modeling</vt:lpstr>
      <vt:lpstr>Nb-Coated Cavity Design</vt:lpstr>
      <vt:lpstr>Two Cavities</vt:lpstr>
      <vt:lpstr>Cavity Assembly</vt:lpstr>
      <vt:lpstr>System Photo and RF Measurement Network</vt:lpstr>
      <vt:lpstr>Bulk Nb Reference Sample</vt:lpstr>
      <vt:lpstr>Nb Films from AASC &amp; JLab</vt:lpstr>
      <vt:lpstr>MgB2 on Copper from Temple Univ.</vt:lpstr>
      <vt:lpstr>MgB2 on Niobium from Peking Univ.</vt:lpstr>
      <vt:lpstr>Cavity Cryostat Status &amp; Summary</vt:lpstr>
      <vt:lpstr>Highly Efficient Direct-Feed Split-Cell Cavity</vt:lpstr>
      <vt:lpstr>Demonstration in Cu at X-band</vt:lpstr>
      <vt:lpstr>Adapting for SRF</vt:lpstr>
      <vt:lpstr>Tuning Isolated Cells</vt:lpstr>
      <vt:lpstr>An Efficient SRF Split-Cell Cavity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2012-06-11T23:48:53Z</dcterms:created>
  <dcterms:modified xsi:type="dcterms:W3CDTF">2016-07-28T12:42:43Z</dcterms:modified>
</cp:coreProperties>
</file>