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59" r:id="rId4"/>
    <p:sldId id="260" r:id="rId5"/>
    <p:sldId id="261" r:id="rId6"/>
    <p:sldId id="262" r:id="rId7"/>
    <p:sldId id="268" r:id="rId8"/>
    <p:sldId id="267" r:id="rId9"/>
    <p:sldId id="269" r:id="rId10"/>
    <p:sldId id="266" r:id="rId11"/>
    <p:sldId id="263" r:id="rId12"/>
    <p:sldId id="264" r:id="rId13"/>
    <p:sldId id="265" r:id="rId14"/>
    <p:sldId id="25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CB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67" autoAdjust="0"/>
  </p:normalViewPr>
  <p:slideViewPr>
    <p:cSldViewPr>
      <p:cViewPr>
        <p:scale>
          <a:sx n="60" d="100"/>
          <a:sy n="60" d="100"/>
        </p:scale>
        <p:origin x="-1434" y="-2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CC6704-36FC-4367-858C-E5457FC33DCB}" type="datetimeFigureOut">
              <a:rPr lang="en-GB" smtClean="0"/>
              <a:t>27/07/2016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C7E495-4E01-41EA-AFCD-28B75432C999}" type="slidenum">
              <a:rPr lang="en-GB" smtClean="0"/>
              <a:t>‹#›</a:t>
            </a:fld>
            <a:endParaRPr lang="en-GB"/>
          </a:p>
        </p:txBody>
      </p:sp>
    </p:spTree>
    <p:extLst>
      <p:ext uri="{BB962C8B-B14F-4D97-AF65-F5344CB8AC3E}">
        <p14:creationId xmlns:p14="http://schemas.microsoft.com/office/powerpoint/2010/main" val="2777231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afternoon everyone – (as X said)</a:t>
            </a:r>
            <a:r>
              <a:rPr lang="en-GB" baseline="0" dirty="0" smtClean="0"/>
              <a:t> I’m a PhD student at the University of Lancaster. I’m working </a:t>
            </a:r>
            <a:r>
              <a:rPr lang="en-GB" i="1" baseline="0" dirty="0" smtClean="0"/>
              <a:t>in</a:t>
            </a:r>
            <a:r>
              <a:rPr lang="en-GB" baseline="0" dirty="0" smtClean="0"/>
              <a:t> the </a:t>
            </a:r>
            <a:r>
              <a:rPr lang="en-GB" baseline="0" dirty="0" err="1" smtClean="0"/>
              <a:t>ASTeC</a:t>
            </a:r>
            <a:r>
              <a:rPr lang="en-GB" baseline="0" dirty="0" smtClean="0"/>
              <a:t> group at </a:t>
            </a:r>
            <a:r>
              <a:rPr lang="en-GB" baseline="0" dirty="0" err="1" smtClean="0"/>
              <a:t>Daresbury</a:t>
            </a:r>
            <a:r>
              <a:rPr lang="en-GB" baseline="0" dirty="0" smtClean="0"/>
              <a:t> Laboratory, and working </a:t>
            </a:r>
            <a:r>
              <a:rPr lang="en-GB" i="1" baseline="0" dirty="0" smtClean="0"/>
              <a:t>on</a:t>
            </a:r>
            <a:r>
              <a:rPr lang="en-GB" i="0" baseline="0" dirty="0" smtClean="0"/>
              <a:t> </a:t>
            </a:r>
            <a:r>
              <a:rPr lang="en-GB" i="0" baseline="0" dirty="0" smtClean="0"/>
              <a:t>experimental techniques for SRF </a:t>
            </a:r>
            <a:r>
              <a:rPr lang="en-GB" i="0" baseline="0" dirty="0" smtClean="0"/>
              <a:t>Thin Films analysis: one aspect of which I’m going to talk about today.</a:t>
            </a:r>
            <a:endParaRPr lang="en-GB" dirty="0"/>
          </a:p>
        </p:txBody>
      </p:sp>
      <p:sp>
        <p:nvSpPr>
          <p:cNvPr id="4" name="Slide Number Placeholder 3"/>
          <p:cNvSpPr>
            <a:spLocks noGrp="1"/>
          </p:cNvSpPr>
          <p:nvPr>
            <p:ph type="sldNum" sz="quarter" idx="10"/>
          </p:nvPr>
        </p:nvSpPr>
        <p:spPr/>
        <p:txBody>
          <a:bodyPr/>
          <a:lstStyle/>
          <a:p>
            <a:fld id="{1AC7E495-4E01-41EA-AFCD-28B75432C999}" type="slidenum">
              <a:rPr lang="en-GB" smtClean="0"/>
              <a:t>1</a:t>
            </a:fld>
            <a:endParaRPr lang="en-GB"/>
          </a:p>
        </p:txBody>
      </p:sp>
    </p:spTree>
    <p:extLst>
      <p:ext uri="{BB962C8B-B14F-4D97-AF65-F5344CB8AC3E}">
        <p14:creationId xmlns:p14="http://schemas.microsoft.com/office/powerpoint/2010/main" val="1124466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a:t>
            </a:r>
            <a:r>
              <a:rPr lang="en-GB" baseline="0" dirty="0" smtClean="0"/>
              <a:t> experiment that could test planar samples would be an improvement in several ways: most importantly, that it would be much easier to put the same sample under both DC and SRF test procedures. Planar samples are also much more “standard” for depositions, which is good news for precise control of parameters. Not needing to order purpose-built high-RRR niobium tubes is also good news for budgets. However, generating an appropriate field on a planar sample is rather more difficult: designing a field source smaller than a 50mm sample is bound to be, really.</a:t>
            </a:r>
          </a:p>
          <a:p>
            <a:endParaRPr lang="en-GB" baseline="0" dirty="0" smtClean="0"/>
          </a:p>
          <a:p>
            <a:r>
              <a:rPr lang="en-GB" baseline="0" dirty="0" smtClean="0"/>
              <a:t>Proposed solution: dipole-like c-core magnet. </a:t>
            </a:r>
          </a:p>
          <a:p>
            <a:endParaRPr lang="en-GB" baseline="0" dirty="0" smtClean="0"/>
          </a:p>
          <a:p>
            <a:pPr marL="171450" indent="-171450">
              <a:buFont typeface="Arial" charset="0"/>
              <a:buChar char="•"/>
            </a:pPr>
            <a:r>
              <a:rPr lang="en-GB" baseline="0" dirty="0" smtClean="0"/>
              <a:t>Along the centre line, field lines normal to pole faces.</a:t>
            </a:r>
          </a:p>
          <a:p>
            <a:pPr marL="171450" indent="-171450">
              <a:buFont typeface="Arial" charset="0"/>
              <a:buChar char="•"/>
            </a:pPr>
            <a:r>
              <a:rPr lang="en-GB" baseline="0" dirty="0" smtClean="0"/>
              <a:t>Relatively fast fall-off in field strength away from the gap, will help minimise fields at edge of sample. </a:t>
            </a:r>
          </a:p>
          <a:p>
            <a:pPr marL="171450" indent="-171450">
              <a:buFont typeface="Arial" charset="0"/>
              <a:buChar char="•"/>
            </a:pPr>
            <a:r>
              <a:rPr lang="en-GB" baseline="0" dirty="0" err="1" smtClean="0"/>
              <a:t>Superferric</a:t>
            </a:r>
            <a:r>
              <a:rPr lang="en-GB" baseline="0" dirty="0" smtClean="0"/>
              <a:t> (SC coil, steel core) to cut down on heat load to cooling system.</a:t>
            </a:r>
          </a:p>
          <a:p>
            <a:pPr marL="171450" indent="-171450">
              <a:buFont typeface="Arial" charset="0"/>
              <a:buChar char="•"/>
            </a:pPr>
            <a:r>
              <a:rPr lang="en-GB" baseline="0" dirty="0" smtClean="0"/>
              <a:t>Hall probe between pole faces. 2mm gap leaves enough space. Second one on the far side of the sample. </a:t>
            </a:r>
          </a:p>
          <a:p>
            <a:pPr marL="171450" indent="-171450">
              <a:buFont typeface="Arial" charset="0"/>
              <a:buChar char="•"/>
            </a:pPr>
            <a:endParaRPr lang="en-GB" baseline="0" dirty="0" smtClean="0"/>
          </a:p>
          <a:p>
            <a:pPr marL="171450" indent="-171450">
              <a:buFont typeface="Arial" charset="0"/>
              <a:buChar char="•"/>
            </a:pPr>
            <a:r>
              <a:rPr lang="en-GB" baseline="0" dirty="0" smtClean="0"/>
              <a:t>Spec: must fit within footprint of 50 mm –diameter sample, including the coil, field strength up to 0.5 T on sample face (which we’ll aim to get within 1 mm of the gap), should not fall off to less than 10% 5mm away from the gap (the closest we can get the second Hall probe). </a:t>
            </a:r>
            <a:endParaRPr lang="en-GB" dirty="0" smtClean="0"/>
          </a:p>
        </p:txBody>
      </p:sp>
      <p:sp>
        <p:nvSpPr>
          <p:cNvPr id="4" name="Slide Number Placeholder 3"/>
          <p:cNvSpPr>
            <a:spLocks noGrp="1"/>
          </p:cNvSpPr>
          <p:nvPr>
            <p:ph type="sldNum" sz="quarter" idx="10"/>
          </p:nvPr>
        </p:nvSpPr>
        <p:spPr/>
        <p:txBody>
          <a:bodyPr/>
          <a:lstStyle/>
          <a:p>
            <a:fld id="{1AC7E495-4E01-41EA-AFCD-28B75432C999}" type="slidenum">
              <a:rPr lang="en-GB" smtClean="0"/>
              <a:t>10</a:t>
            </a:fld>
            <a:endParaRPr lang="en-GB"/>
          </a:p>
        </p:txBody>
      </p:sp>
    </p:spTree>
    <p:extLst>
      <p:ext uri="{BB962C8B-B14F-4D97-AF65-F5344CB8AC3E}">
        <p14:creationId xmlns:p14="http://schemas.microsoft.com/office/powerpoint/2010/main" val="517339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Planar</a:t>
            </a:r>
            <a:r>
              <a:rPr lang="en-GB" baseline="0" dirty="0" smtClean="0"/>
              <a:t> samples are far more convenient to test, but also a much trickier proposition to generate appropriate fields for. </a:t>
            </a:r>
          </a:p>
          <a:p>
            <a:endParaRPr lang="en-GB" baseline="0" dirty="0" smtClean="0"/>
          </a:p>
          <a:p>
            <a:r>
              <a:rPr lang="en-GB" baseline="0" dirty="0" smtClean="0"/>
              <a:t>Proposed solution: dipole-like c-core magnet. </a:t>
            </a:r>
          </a:p>
          <a:p>
            <a:endParaRPr lang="en-GB" baseline="0" dirty="0" smtClean="0"/>
          </a:p>
          <a:p>
            <a:pPr marL="171450" indent="-171450">
              <a:buFont typeface="Arial" charset="0"/>
              <a:buChar char="•"/>
            </a:pPr>
            <a:r>
              <a:rPr lang="en-GB" baseline="0" dirty="0" smtClean="0"/>
              <a:t>Along the centre line, field lines normal to pole faces.</a:t>
            </a:r>
          </a:p>
          <a:p>
            <a:pPr marL="171450" indent="-171450">
              <a:buFont typeface="Arial" charset="0"/>
              <a:buChar char="•"/>
            </a:pPr>
            <a:r>
              <a:rPr lang="en-GB" baseline="0" dirty="0" smtClean="0"/>
              <a:t>Relatively fast fall-off in field strength away from the gap, will help minimise fringe fields. Could use a protective SC gasket to keep the field away from the edges. </a:t>
            </a:r>
          </a:p>
          <a:p>
            <a:pPr marL="171450" indent="-171450">
              <a:buFont typeface="Arial" charset="0"/>
              <a:buChar char="•"/>
            </a:pPr>
            <a:r>
              <a:rPr lang="en-GB" baseline="0" dirty="0" err="1" smtClean="0"/>
              <a:t>Superferric</a:t>
            </a:r>
            <a:r>
              <a:rPr lang="en-GB" baseline="0" dirty="0" smtClean="0"/>
              <a:t> (SC coil, steel core) to cut down on heat load to cooling system.</a:t>
            </a:r>
          </a:p>
          <a:p>
            <a:pPr marL="171450" indent="-171450">
              <a:buFont typeface="Arial" charset="0"/>
              <a:buChar char="•"/>
            </a:pPr>
            <a:r>
              <a:rPr lang="en-GB" baseline="0" dirty="0" smtClean="0"/>
              <a:t>Hall probe between pole faces. 2mm gap leaves enough space. Second one on the far side of the sample. </a:t>
            </a:r>
          </a:p>
          <a:p>
            <a:pPr marL="171450" indent="-171450">
              <a:buFont typeface="Arial" charset="0"/>
              <a:buChar char="•"/>
            </a:pPr>
            <a:endParaRPr lang="en-GB" baseline="0" dirty="0" smtClean="0"/>
          </a:p>
          <a:p>
            <a:pPr marL="171450" indent="-171450">
              <a:buFont typeface="Arial" charset="0"/>
              <a:buChar char="•"/>
            </a:pPr>
            <a:r>
              <a:rPr lang="en-GB" baseline="0" dirty="0" smtClean="0"/>
              <a:t>Spec: fit within a 60mm – ID tube, including the coil, field strength up to 0.5 T on sample face (which we’ll aim to get within 1 mm of the gap), should not fall off to less than 10% 5mm away from the gap (the closest we can get the second Hall probe). </a:t>
            </a:r>
          </a:p>
          <a:p>
            <a:pPr marL="171450" indent="-171450">
              <a:buFont typeface="Arial" charset="0"/>
              <a:buChar char="•"/>
            </a:pPr>
            <a:endParaRPr lang="en-GB" baseline="0" dirty="0" smtClean="0"/>
          </a:p>
          <a:p>
            <a:pPr marL="0" indent="0">
              <a:buFont typeface="Arial" charset="0"/>
              <a:buNone/>
            </a:pPr>
            <a:r>
              <a:rPr lang="en-GB" baseline="0" dirty="0" smtClean="0"/>
              <a:t>So to investigate the feasibility of this approach I started modelling a c-core in CST </a:t>
            </a:r>
            <a:r>
              <a:rPr lang="en-GB" baseline="0" dirty="0" err="1" smtClean="0"/>
              <a:t>Elecromagnetic</a:t>
            </a:r>
            <a:r>
              <a:rPr lang="en-GB" baseline="0" dirty="0" smtClean="0"/>
              <a:t> Studio. The first question was, could a coil we could physically fit in so small a </a:t>
            </a:r>
            <a:r>
              <a:rPr lang="en-GB" baseline="0" smtClean="0"/>
              <a:t>system generate </a:t>
            </a:r>
            <a:endParaRPr lang="en-GB" dirty="0" smtClean="0"/>
          </a:p>
        </p:txBody>
      </p:sp>
      <p:sp>
        <p:nvSpPr>
          <p:cNvPr id="4" name="Slide Number Placeholder 3"/>
          <p:cNvSpPr>
            <a:spLocks noGrp="1"/>
          </p:cNvSpPr>
          <p:nvPr>
            <p:ph type="sldNum" sz="quarter" idx="10"/>
          </p:nvPr>
        </p:nvSpPr>
        <p:spPr/>
        <p:txBody>
          <a:bodyPr/>
          <a:lstStyle/>
          <a:p>
            <a:fld id="{1AC7E495-4E01-41EA-AFCD-28B75432C999}" type="slidenum">
              <a:rPr lang="en-GB" smtClean="0"/>
              <a:t>11</a:t>
            </a:fld>
            <a:endParaRPr lang="en-GB"/>
          </a:p>
        </p:txBody>
      </p:sp>
    </p:spTree>
    <p:extLst>
      <p:ext uri="{BB962C8B-B14F-4D97-AF65-F5344CB8AC3E}">
        <p14:creationId xmlns:p14="http://schemas.microsoft.com/office/powerpoint/2010/main" val="517339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to the magnetic field strength on the other side, by moving</a:t>
            </a:r>
            <a:r>
              <a:rPr lang="en-GB" baseline="0" dirty="0" smtClean="0"/>
              <a:t> the boundary a large distance away we can approximate the “in </a:t>
            </a:r>
            <a:r>
              <a:rPr lang="en-GB" baseline="0" dirty="0" err="1" smtClean="0"/>
              <a:t>vacuo</a:t>
            </a:r>
            <a:r>
              <a:rPr lang="en-GB" baseline="0" dirty="0" smtClean="0"/>
              <a:t>” field distribution of the coil and get an idea of the sensitivity of the measurement on </a:t>
            </a:r>
            <a:r>
              <a:rPr lang="en-GB" baseline="0" dirty="0" err="1" smtClean="0"/>
              <a:t>Bfp</a:t>
            </a:r>
            <a:r>
              <a:rPr lang="en-GB" baseline="0" dirty="0" smtClean="0"/>
              <a:t>. At our current estimation, the active component of a Hall probe has to be 4mm from the sample surface. So, as you can see, if we place that surface 1 mm  from the gap the second Hall probe gets about a fifth of the field strength as the surface feels. Let’s say we have a sample whose </a:t>
            </a:r>
            <a:r>
              <a:rPr lang="en-GB" baseline="0" dirty="0" err="1" smtClean="0"/>
              <a:t>Bfp</a:t>
            </a:r>
            <a:r>
              <a:rPr lang="en-GB" baseline="0" dirty="0" smtClean="0"/>
              <a:t> is around 0.05 T. If we apply that field to the sample surface, distance would drop that to 0.01 at the second probe even if the sample was fully normal. The hall probe series we currently use has a sensitivity of point one </a:t>
            </a:r>
            <a:r>
              <a:rPr lang="en-GB" baseline="0" dirty="0" err="1" smtClean="0"/>
              <a:t>milliTesla</a:t>
            </a:r>
            <a:r>
              <a:rPr lang="en-GB" baseline="0" dirty="0" smtClean="0"/>
              <a:t>, so if the sample has a </a:t>
            </a:r>
            <a:r>
              <a:rPr lang="en-GB" baseline="0" dirty="0" err="1" smtClean="0"/>
              <a:t>Bfp</a:t>
            </a:r>
            <a:r>
              <a:rPr lang="en-GB" baseline="0" dirty="0" smtClean="0"/>
              <a:t> just under our rough value – even if its screening efficiency is 99%, what it lets through should be enough to get detected. We should be able to measure </a:t>
            </a:r>
            <a:r>
              <a:rPr lang="en-GB" baseline="0" dirty="0" err="1" smtClean="0"/>
              <a:t>Bfp</a:t>
            </a:r>
            <a:r>
              <a:rPr lang="en-GB" baseline="0" dirty="0" smtClean="0"/>
              <a:t> more precisely the higher and higher it gets, as the second probe can detect the field at higher and higher screening efficiencies.  </a:t>
            </a:r>
          </a:p>
          <a:p>
            <a:endParaRPr lang="en-GB" baseline="0" dirty="0" smtClean="0"/>
          </a:p>
          <a:p>
            <a:r>
              <a:rPr lang="en-GB" baseline="0" dirty="0" smtClean="0"/>
              <a:t>That rough calculation does demonstrate one downside to this design: that we can no longer assume that B1 and B2 would be the same if the sample was normal conducting. So thorough modelling of the exact field distribution is necessary, as is scrupulously careful alignment of all the components – you can see how much difference a millimetre makes – and even then it seems almost inevitable that any long range plots of “screening field” and “screening efficiency” will be rougher than for the previous method. As I hope I’ve shown, this experiment should give decent measurements of </a:t>
            </a:r>
            <a:r>
              <a:rPr lang="en-GB" baseline="0" dirty="0" err="1" smtClean="0"/>
              <a:t>Bfp</a:t>
            </a:r>
            <a:r>
              <a:rPr lang="en-GB" baseline="0" dirty="0" smtClean="0"/>
              <a:t> but I’d be hesitant in saying exactly what else it could do.</a:t>
            </a:r>
          </a:p>
          <a:p>
            <a:endParaRPr lang="en-GB" baseline="0" dirty="0" smtClean="0"/>
          </a:p>
          <a:p>
            <a:r>
              <a:rPr lang="en-GB" baseline="0" dirty="0" smtClean="0"/>
              <a:t>Y: With sample superconducting, 0.5 T on face can be achieved with ~1000 A-turns.  Comfortably achievable with these coil dimensions and commercially available SC wire.</a:t>
            </a:r>
          </a:p>
          <a:p>
            <a:r>
              <a:rPr lang="en-GB" baseline="0" dirty="0" smtClean="0"/>
              <a:t>With sample normal conducting, B-field still &gt; 10% within 5 mm.</a:t>
            </a:r>
          </a:p>
          <a:p>
            <a:endParaRPr lang="en-GB" baseline="0" dirty="0" smtClean="0"/>
          </a:p>
          <a:p>
            <a:r>
              <a:rPr lang="en-GB" baseline="0" dirty="0" smtClean="0"/>
              <a:t>Z, X: Fields well below 0.1 T (0.025 T) around edges of sample. We may well be able to use e.g. </a:t>
            </a:r>
            <a:r>
              <a:rPr lang="en-GB" baseline="0" dirty="0" err="1" smtClean="0"/>
              <a:t>Pb</a:t>
            </a:r>
            <a:r>
              <a:rPr lang="en-GB" baseline="0" dirty="0" smtClean="0"/>
              <a:t> rather than </a:t>
            </a:r>
            <a:r>
              <a:rPr lang="en-GB" baseline="0" dirty="0" err="1" smtClean="0"/>
              <a:t>Nb</a:t>
            </a:r>
            <a:r>
              <a:rPr lang="en-GB" baseline="0" dirty="0" smtClean="0"/>
              <a:t> for the protective gasket.</a:t>
            </a:r>
            <a:endParaRPr lang="en-GB" dirty="0" smtClean="0"/>
          </a:p>
        </p:txBody>
      </p:sp>
      <p:sp>
        <p:nvSpPr>
          <p:cNvPr id="4" name="Slide Number Placeholder 3"/>
          <p:cNvSpPr>
            <a:spLocks noGrp="1"/>
          </p:cNvSpPr>
          <p:nvPr>
            <p:ph type="sldNum" sz="quarter" idx="10"/>
          </p:nvPr>
        </p:nvSpPr>
        <p:spPr/>
        <p:txBody>
          <a:bodyPr/>
          <a:lstStyle/>
          <a:p>
            <a:fld id="{1AC7E495-4E01-41EA-AFCD-28B75432C999}" type="slidenum">
              <a:rPr lang="en-GB" smtClean="0"/>
              <a:t>12</a:t>
            </a:fld>
            <a:endParaRPr lang="en-GB"/>
          </a:p>
        </p:txBody>
      </p:sp>
    </p:spTree>
    <p:extLst>
      <p:ext uri="{BB962C8B-B14F-4D97-AF65-F5344CB8AC3E}">
        <p14:creationId xmlns:p14="http://schemas.microsoft.com/office/powerpoint/2010/main" val="517339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Future plans:</a:t>
            </a:r>
            <a:r>
              <a:rPr lang="en-GB" baseline="0" dirty="0" smtClean="0"/>
              <a:t> </a:t>
            </a:r>
          </a:p>
          <a:p>
            <a:endParaRPr lang="en-GB" baseline="0" dirty="0" smtClean="0"/>
          </a:p>
          <a:p>
            <a:pPr marL="171450" indent="-171450">
              <a:buFont typeface="Arial" charset="0"/>
              <a:buChar char="•"/>
            </a:pPr>
            <a:r>
              <a:rPr lang="en-GB" baseline="0" dirty="0" err="1" smtClean="0"/>
              <a:t>Cryo</a:t>
            </a:r>
            <a:r>
              <a:rPr lang="en-GB" baseline="0" dirty="0" smtClean="0"/>
              <a:t>-cooled version of tubular and planar penetration experiments.</a:t>
            </a:r>
          </a:p>
          <a:p>
            <a:pPr marL="171450" indent="-171450">
              <a:buFont typeface="Arial" charset="0"/>
              <a:buChar char="•"/>
            </a:pPr>
            <a:r>
              <a:rPr lang="en-GB" baseline="0" dirty="0" smtClean="0"/>
              <a:t>Investigating effect of multilayer deposition parameters on </a:t>
            </a:r>
            <a:r>
              <a:rPr lang="en-GB" baseline="0" dirty="0" err="1" smtClean="0"/>
              <a:t>Ffp</a:t>
            </a:r>
            <a:r>
              <a:rPr lang="en-GB" baseline="0" dirty="0" smtClean="0"/>
              <a:t>.</a:t>
            </a:r>
          </a:p>
          <a:p>
            <a:pPr marL="171450" indent="-171450">
              <a:buFont typeface="Arial" charset="0"/>
              <a:buChar char="•"/>
            </a:pPr>
            <a:r>
              <a:rPr lang="en-GB" baseline="0" dirty="0" smtClean="0"/>
              <a:t>SRF testing of multilayer surfaces.</a:t>
            </a:r>
          </a:p>
          <a:p>
            <a:pPr marL="171450" indent="-171450">
              <a:buFont typeface="Arial" charset="0"/>
              <a:buChar char="•"/>
            </a:pPr>
            <a:r>
              <a:rPr lang="en-GB" baseline="0" dirty="0" smtClean="0"/>
              <a:t>Alternative analysis methods: is layer-by-layer analysis possible? This is a relatively complicated SC surface we’re talking about, so it would be good to be as sure as possible what exactly is happening. </a:t>
            </a:r>
            <a:endParaRPr lang="en-GB" dirty="0" smtClean="0"/>
          </a:p>
        </p:txBody>
      </p:sp>
      <p:sp>
        <p:nvSpPr>
          <p:cNvPr id="4" name="Slide Number Placeholder 3"/>
          <p:cNvSpPr>
            <a:spLocks noGrp="1"/>
          </p:cNvSpPr>
          <p:nvPr>
            <p:ph type="sldNum" sz="quarter" idx="10"/>
          </p:nvPr>
        </p:nvSpPr>
        <p:spPr/>
        <p:txBody>
          <a:bodyPr/>
          <a:lstStyle/>
          <a:p>
            <a:fld id="{1AC7E495-4E01-41EA-AFCD-28B75432C999}" type="slidenum">
              <a:rPr lang="en-GB" smtClean="0"/>
              <a:t>13</a:t>
            </a:fld>
            <a:endParaRPr lang="en-GB"/>
          </a:p>
        </p:txBody>
      </p:sp>
    </p:spTree>
    <p:extLst>
      <p:ext uri="{BB962C8B-B14F-4D97-AF65-F5344CB8AC3E}">
        <p14:creationId xmlns:p14="http://schemas.microsoft.com/office/powerpoint/2010/main" val="517339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as the list of co-authors</a:t>
            </a:r>
            <a:r>
              <a:rPr lang="en-GB" baseline="0" dirty="0" smtClean="0"/>
              <a:t> makes clear this has been far from a one-man project. Also due thanks are the </a:t>
            </a:r>
            <a:r>
              <a:rPr lang="en-GB" baseline="0" dirty="0" err="1" smtClean="0"/>
              <a:t>ASTeC</a:t>
            </a:r>
            <a:r>
              <a:rPr lang="en-GB" baseline="0" dirty="0" smtClean="0"/>
              <a:t> management and the technical staff at </a:t>
            </a:r>
            <a:r>
              <a:rPr lang="en-GB" baseline="0" dirty="0" err="1" smtClean="0"/>
              <a:t>Daresbury</a:t>
            </a:r>
            <a:r>
              <a:rPr lang="en-GB" baseline="0" dirty="0" smtClean="0"/>
              <a:t> Laboratory, the grant providers for my PhD studentship and the Department of Energy for supporting the relevant work done at ODU.</a:t>
            </a:r>
            <a:endParaRPr lang="en-GB" dirty="0"/>
          </a:p>
        </p:txBody>
      </p:sp>
      <p:sp>
        <p:nvSpPr>
          <p:cNvPr id="4" name="Slide Number Placeholder 3"/>
          <p:cNvSpPr>
            <a:spLocks noGrp="1"/>
          </p:cNvSpPr>
          <p:nvPr>
            <p:ph type="sldNum" sz="quarter" idx="10"/>
          </p:nvPr>
        </p:nvSpPr>
        <p:spPr/>
        <p:txBody>
          <a:bodyPr/>
          <a:lstStyle/>
          <a:p>
            <a:fld id="{1AC7E495-4E01-41EA-AFCD-28B75432C999}" type="slidenum">
              <a:rPr lang="en-GB" smtClean="0"/>
              <a:t>14</a:t>
            </a:fld>
            <a:endParaRPr lang="en-GB"/>
          </a:p>
        </p:txBody>
      </p:sp>
    </p:spTree>
    <p:extLst>
      <p:ext uri="{BB962C8B-B14F-4D97-AF65-F5344CB8AC3E}">
        <p14:creationId xmlns:p14="http://schemas.microsoft.com/office/powerpoint/2010/main" val="3339021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t>
            </a:r>
            <a:r>
              <a:rPr lang="en-GB" dirty="0" smtClean="0"/>
              <a:t>is</a:t>
            </a:r>
            <a:r>
              <a:rPr lang="en-GB" baseline="0" dirty="0" smtClean="0"/>
              <a:t> </a:t>
            </a:r>
            <a:r>
              <a:rPr lang="en-GB" baseline="0" dirty="0" smtClean="0"/>
              <a:t>an </a:t>
            </a:r>
            <a:r>
              <a:rPr lang="en-GB" baseline="0" dirty="0" smtClean="0"/>
              <a:t>experiment designed </a:t>
            </a:r>
            <a:r>
              <a:rPr lang="en-GB" baseline="0" dirty="0" smtClean="0"/>
              <a:t>to measure the penetration of an external magnetic field through a superconducting sample. The first aim of this experiment is to investigate the theory put forward by Alex </a:t>
            </a:r>
            <a:r>
              <a:rPr lang="en-GB" baseline="0" dirty="0" err="1" smtClean="0"/>
              <a:t>Gurevich</a:t>
            </a:r>
            <a:r>
              <a:rPr lang="en-GB" baseline="0" dirty="0" smtClean="0"/>
              <a:t>: that by depositing thin superconducting films on top of bulk niobium, separated by thin insulating layers, you can partially screen the bulk from that field and increase the gradient that is achievable before quenching. However, looking at the bigger picture we would like this technique to be </a:t>
            </a:r>
            <a:r>
              <a:rPr lang="en-GB" baseline="0" dirty="0" smtClean="0"/>
              <a:t>applicable, and hopefully useful, </a:t>
            </a:r>
            <a:r>
              <a:rPr lang="en-GB" baseline="0" dirty="0" smtClean="0"/>
              <a:t>to the wider search for higher quenching </a:t>
            </a:r>
            <a:r>
              <a:rPr lang="en-GB" baseline="0" dirty="0" smtClean="0"/>
              <a:t>fields. </a:t>
            </a:r>
            <a:endParaRPr lang="en-GB" dirty="0"/>
          </a:p>
        </p:txBody>
      </p:sp>
      <p:sp>
        <p:nvSpPr>
          <p:cNvPr id="4" name="Slide Number Placeholder 3"/>
          <p:cNvSpPr>
            <a:spLocks noGrp="1"/>
          </p:cNvSpPr>
          <p:nvPr>
            <p:ph type="sldNum" sz="quarter" idx="10"/>
          </p:nvPr>
        </p:nvSpPr>
        <p:spPr/>
        <p:txBody>
          <a:bodyPr/>
          <a:lstStyle/>
          <a:p>
            <a:fld id="{1AC7E495-4E01-41EA-AFCD-28B75432C999}" type="slidenum">
              <a:rPr lang="en-GB" smtClean="0"/>
              <a:t>2</a:t>
            </a:fld>
            <a:endParaRPr lang="en-GB"/>
          </a:p>
        </p:txBody>
      </p:sp>
    </p:spTree>
    <p:extLst>
      <p:ext uri="{BB962C8B-B14F-4D97-AF65-F5344CB8AC3E}">
        <p14:creationId xmlns:p14="http://schemas.microsoft.com/office/powerpoint/2010/main" val="517339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to be a</a:t>
            </a:r>
            <a:r>
              <a:rPr lang="en-GB" baseline="0" dirty="0" smtClean="0"/>
              <a:t> useful test of how well a thin film or multilayer screens what is beneath it from an external magnetic field, the experiment must fulfil several important conditions.</a:t>
            </a:r>
          </a:p>
          <a:p>
            <a:endParaRPr lang="en-GB" baseline="0" dirty="0" smtClean="0"/>
          </a:p>
          <a:p>
            <a:r>
              <a:rPr lang="en-GB" baseline="0" dirty="0" smtClean="0"/>
              <a:t>* The external field must be parallel to the sample surface, as in a real SRF cavity.</a:t>
            </a:r>
          </a:p>
          <a:p>
            <a:pPr marL="171450" indent="-171450">
              <a:buFont typeface="Arial" charset="0"/>
              <a:buChar char="•"/>
            </a:pPr>
            <a:r>
              <a:rPr lang="en-GB" baseline="0" dirty="0" smtClean="0"/>
              <a:t>The magnetic field must be incident on the sample only from one direction – i.e. on what would be the inner surface of a cavity. </a:t>
            </a:r>
          </a:p>
          <a:p>
            <a:pPr marL="171450" indent="-171450">
              <a:buFont typeface="Arial" charset="0"/>
              <a:buChar char="•"/>
            </a:pPr>
            <a:r>
              <a:rPr lang="en-GB" baseline="0" dirty="0" smtClean="0"/>
              <a:t>We must be able to measure the magnetic field on both sides of the sample, </a:t>
            </a:r>
            <a:r>
              <a:rPr lang="en-GB" baseline="0" dirty="0" smtClean="0"/>
              <a:t>and we also need to be able to translate those measurements into what exactly the field is on the sample surface: so the ideal condition would be for it to be uniform (in the absence of anything else) between the two field probes, or at least as predictable as possible. This means that we would want the sensors to be as close to the sample as possible.</a:t>
            </a:r>
            <a:endParaRPr lang="en-GB" baseline="0" dirty="0" smtClean="0"/>
          </a:p>
          <a:p>
            <a:pPr marL="171450" indent="-171450">
              <a:buFont typeface="Arial" charset="0"/>
              <a:buChar char="•"/>
            </a:pPr>
            <a:endParaRPr lang="en-GB" baseline="0" dirty="0" smtClean="0"/>
          </a:p>
          <a:p>
            <a:pPr marL="0" indent="0">
              <a:buFont typeface="Arial" charset="0"/>
              <a:buNone/>
            </a:pPr>
            <a:r>
              <a:rPr lang="en-GB" baseline="0" dirty="0" smtClean="0"/>
              <a:t>It’s deceptively hard </a:t>
            </a:r>
            <a:r>
              <a:rPr lang="en-GB" baseline="0" dirty="0" smtClean="0"/>
              <a:t>to </a:t>
            </a:r>
            <a:r>
              <a:rPr lang="en-GB" baseline="0" dirty="0" smtClean="0"/>
              <a:t>satisfy all these conditions simultaneously - the traditional SQUID setup, for example, is completely unsuited to the task</a:t>
            </a:r>
            <a:r>
              <a:rPr lang="en-GB" baseline="0" dirty="0" smtClean="0"/>
              <a:t>. Although that may generate a beautifully uniform field everywhere, it is…everywhere. Any S-I-S sample put into a SQUID would have all its layers impinged upon simultaneously and its screening capabilities completely negated.</a:t>
            </a:r>
          </a:p>
          <a:p>
            <a:pPr marL="0" indent="0">
              <a:buFont typeface="Arial" charset="0"/>
              <a:buNone/>
            </a:pPr>
            <a:endParaRPr lang="en-GB" baseline="0" dirty="0" smtClean="0"/>
          </a:p>
          <a:p>
            <a:pPr marL="0" indent="0">
              <a:buFont typeface="Arial" charset="0"/>
              <a:buNone/>
            </a:pPr>
            <a:r>
              <a:rPr lang="en-GB" baseline="0" dirty="0" smtClean="0"/>
              <a:t>Alex has put forward one solution – or perhaps revived is better, because it’s actually a very old one. This is to have a field source much smaller than the sample – almost a SQUID turned inside out. </a:t>
            </a:r>
            <a:endParaRPr lang="en-GB" dirty="0"/>
          </a:p>
        </p:txBody>
      </p:sp>
      <p:sp>
        <p:nvSpPr>
          <p:cNvPr id="4" name="Slide Number Placeholder 3"/>
          <p:cNvSpPr>
            <a:spLocks noGrp="1"/>
          </p:cNvSpPr>
          <p:nvPr>
            <p:ph type="sldNum" sz="quarter" idx="10"/>
          </p:nvPr>
        </p:nvSpPr>
        <p:spPr/>
        <p:txBody>
          <a:bodyPr/>
          <a:lstStyle/>
          <a:p>
            <a:fld id="{1AC7E495-4E01-41EA-AFCD-28B75432C999}" type="slidenum">
              <a:rPr lang="en-GB" smtClean="0"/>
              <a:t>3</a:t>
            </a:fld>
            <a:endParaRPr lang="en-GB"/>
          </a:p>
        </p:txBody>
      </p:sp>
    </p:spTree>
    <p:extLst>
      <p:ext uri="{BB962C8B-B14F-4D97-AF65-F5344CB8AC3E}">
        <p14:creationId xmlns:p14="http://schemas.microsoft.com/office/powerpoint/2010/main" val="517339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Solution 1: Tubular sample</a:t>
            </a:r>
            <a:r>
              <a:rPr lang="en-GB" baseline="0" dirty="0" smtClean="0"/>
              <a:t> inside and along axis of superconducting coil.</a:t>
            </a:r>
          </a:p>
          <a:p>
            <a:endParaRPr lang="en-GB" baseline="0" dirty="0" smtClean="0"/>
          </a:p>
          <a:p>
            <a:r>
              <a:rPr lang="en-GB" baseline="0" dirty="0" smtClean="0"/>
              <a:t>Hall effect probes fixed relative to magnet, magnet-probe assembly can be moved along sample to map out trapped field profile.</a:t>
            </a:r>
          </a:p>
          <a:p>
            <a:r>
              <a:rPr lang="en-GB" baseline="0" dirty="0" smtClean="0"/>
              <a:t>In a </a:t>
            </a:r>
            <a:r>
              <a:rPr lang="en-GB" baseline="0" dirty="0" err="1" smtClean="0"/>
              <a:t>LHe</a:t>
            </a:r>
            <a:r>
              <a:rPr lang="en-GB" baseline="0" dirty="0" smtClean="0"/>
              <a:t> bath (but no inherent reason why it couldn’t be </a:t>
            </a:r>
            <a:r>
              <a:rPr lang="en-GB" baseline="0" dirty="0" err="1" smtClean="0"/>
              <a:t>cryo</a:t>
            </a:r>
            <a:r>
              <a:rPr lang="en-GB" baseline="0" dirty="0" smtClean="0"/>
              <a:t>-cooled). </a:t>
            </a:r>
          </a:p>
          <a:p>
            <a:endParaRPr lang="en-GB" baseline="0" dirty="0" smtClean="0"/>
          </a:p>
          <a:p>
            <a:r>
              <a:rPr lang="en-GB" baseline="0" dirty="0" smtClean="0"/>
              <a:t>Our measurements are automated with a </a:t>
            </a:r>
            <a:r>
              <a:rPr lang="en-GB" baseline="0" dirty="0" err="1" smtClean="0"/>
              <a:t>LabView</a:t>
            </a:r>
            <a:r>
              <a:rPr lang="en-GB" baseline="0" dirty="0" smtClean="0"/>
              <a:t> program as follows: the magnet current is stepped up, and once it’s stabilised B1 and B2 are recorded and then the current is stepped up again. It does this until the external field B1 reaches 1 Tesla, then stepped down until it’s -1 Tesla, and then back up to the magnet’s limit, which is 1.7 T. This gives a complete “hysteresis curve” of the sample, which I’ll show you in a minute. Also, since the magnet and probes can be moved independently of the sample, once the current’s been switched back to zero the profile of the remnant field can be mapped by sliding them up and down. </a:t>
            </a:r>
            <a:endParaRPr lang="en-GB" dirty="0" smtClean="0"/>
          </a:p>
        </p:txBody>
      </p:sp>
      <p:sp>
        <p:nvSpPr>
          <p:cNvPr id="4" name="Slide Number Placeholder 3"/>
          <p:cNvSpPr>
            <a:spLocks noGrp="1"/>
          </p:cNvSpPr>
          <p:nvPr>
            <p:ph type="sldNum" sz="quarter" idx="10"/>
          </p:nvPr>
        </p:nvSpPr>
        <p:spPr/>
        <p:txBody>
          <a:bodyPr/>
          <a:lstStyle/>
          <a:p>
            <a:fld id="{1AC7E495-4E01-41EA-AFCD-28B75432C999}" type="slidenum">
              <a:rPr lang="en-GB" smtClean="0"/>
              <a:t>4</a:t>
            </a:fld>
            <a:endParaRPr lang="en-GB"/>
          </a:p>
        </p:txBody>
      </p:sp>
    </p:spTree>
    <p:extLst>
      <p:ext uri="{BB962C8B-B14F-4D97-AF65-F5344CB8AC3E}">
        <p14:creationId xmlns:p14="http://schemas.microsoft.com/office/powerpoint/2010/main" val="517339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rig</a:t>
            </a:r>
            <a:r>
              <a:rPr lang="en-GB" baseline="0" dirty="0" smtClean="0"/>
              <a:t> was used to test the following set of samples: </a:t>
            </a:r>
          </a:p>
          <a:p>
            <a:endParaRPr lang="en-GB" baseline="0" dirty="0" smtClean="0"/>
          </a:p>
          <a:p>
            <a:r>
              <a:rPr lang="en-GB" baseline="0" dirty="0" smtClean="0"/>
              <a:t>Sample 1, a bulk niobium tube – made from a rod of niobium, RRR of nearly 400, with a cylindrical hole drilled through it. Not chemically treated afterwards. </a:t>
            </a:r>
          </a:p>
          <a:p>
            <a:endParaRPr lang="en-GB" baseline="0" dirty="0" smtClean="0"/>
          </a:p>
          <a:p>
            <a:r>
              <a:rPr lang="en-GB" baseline="0" dirty="0" smtClean="0"/>
              <a:t>The other three were tubes of polished copper with thin films deposited on them as follows.</a:t>
            </a:r>
          </a:p>
          <a:p>
            <a:endParaRPr lang="en-GB" baseline="0" dirty="0" smtClean="0"/>
          </a:p>
          <a:p>
            <a:r>
              <a:rPr lang="en-GB" baseline="0" dirty="0" smtClean="0"/>
              <a:t>Sample 2 had 840 nm of </a:t>
            </a:r>
            <a:r>
              <a:rPr lang="en-GB" baseline="0" dirty="0" err="1" smtClean="0"/>
              <a:t>Nb</a:t>
            </a:r>
            <a:r>
              <a:rPr lang="en-GB" baseline="0" dirty="0" smtClean="0"/>
              <a:t> deposited on it with </a:t>
            </a:r>
            <a:r>
              <a:rPr lang="en-GB" baseline="0" dirty="0" err="1" smtClean="0"/>
              <a:t>HiPIMS</a:t>
            </a:r>
            <a:r>
              <a:rPr lang="en-GB" baseline="0" dirty="0" smtClean="0"/>
              <a:t>.</a:t>
            </a:r>
          </a:p>
          <a:p>
            <a:r>
              <a:rPr lang="en-GB" baseline="0" dirty="0" smtClean="0"/>
              <a:t/>
            </a:r>
            <a:br>
              <a:rPr lang="en-GB" baseline="0" dirty="0" smtClean="0"/>
            </a:br>
            <a:r>
              <a:rPr lang="en-GB" baseline="0" dirty="0" smtClean="0"/>
              <a:t>Sample 3 had 56 nm of </a:t>
            </a:r>
            <a:r>
              <a:rPr lang="en-GB" baseline="0" dirty="0" err="1" smtClean="0"/>
              <a:t>Nb</a:t>
            </a:r>
            <a:r>
              <a:rPr lang="en-GB" baseline="0" dirty="0" smtClean="0"/>
              <a:t> deposited on it with DCMS.</a:t>
            </a:r>
          </a:p>
          <a:p>
            <a:endParaRPr lang="en-GB" baseline="0" dirty="0" smtClean="0"/>
          </a:p>
          <a:p>
            <a:r>
              <a:rPr lang="en-GB" baseline="0" dirty="0" smtClean="0"/>
              <a:t>Sample 4 was an S-I-S multilayer where the superconducting sections were intended to be equivalent to either sample 2 or sample 3 - 840 nm of </a:t>
            </a:r>
            <a:r>
              <a:rPr lang="en-GB" baseline="0" dirty="0" err="1" smtClean="0"/>
              <a:t>Nb</a:t>
            </a:r>
            <a:r>
              <a:rPr lang="en-GB" baseline="0" dirty="0" smtClean="0"/>
              <a:t> deposited as for sample 2, then 3 nm of aluminium nitride deposited with </a:t>
            </a:r>
            <a:r>
              <a:rPr lang="en-GB" baseline="0" dirty="0" err="1" smtClean="0"/>
              <a:t>HiPIMS</a:t>
            </a:r>
            <a:r>
              <a:rPr lang="en-GB" baseline="0" dirty="0" smtClean="0"/>
              <a:t>, then 56 nm of niobium deposited with DCMS. The sputtering parameters are summarised here.</a:t>
            </a:r>
            <a:endParaRPr lang="en-GB" baseline="0" dirty="0" smtClean="0"/>
          </a:p>
          <a:p>
            <a:endParaRPr lang="en-GB" baseline="0" dirty="0" smtClean="0"/>
          </a:p>
          <a:p>
            <a:r>
              <a:rPr lang="en-GB" dirty="0" smtClean="0"/>
              <a:t>Important note: inner</a:t>
            </a:r>
            <a:r>
              <a:rPr lang="en-GB" baseline="0" dirty="0" smtClean="0"/>
              <a:t> field probe detected nothing when </a:t>
            </a:r>
            <a:r>
              <a:rPr lang="en-GB" baseline="0" dirty="0" err="1" smtClean="0"/>
              <a:t>Nb</a:t>
            </a:r>
            <a:r>
              <a:rPr lang="en-GB" baseline="0" dirty="0" smtClean="0"/>
              <a:t> in Meissner state. For error analysis purposes: if it took that long for the leakage signal (which should increase linearly with magnet current) to become noticed, then even all the way up it should be a vanishingly small fraction of the total signal.</a:t>
            </a:r>
          </a:p>
          <a:p>
            <a:endParaRPr lang="en-GB" baseline="0" dirty="0" smtClean="0"/>
          </a:p>
          <a:p>
            <a:r>
              <a:rPr lang="en-GB" baseline="0" dirty="0" smtClean="0"/>
              <a:t>Seems to be clear evidence of </a:t>
            </a:r>
            <a:r>
              <a:rPr lang="en-GB" baseline="0" dirty="0" err="1" smtClean="0"/>
              <a:t>Ffp</a:t>
            </a:r>
            <a:r>
              <a:rPr lang="en-GB" baseline="0" dirty="0" smtClean="0"/>
              <a:t> enhancement. </a:t>
            </a:r>
            <a:endParaRPr lang="en-GB" dirty="0" smtClean="0"/>
          </a:p>
        </p:txBody>
      </p:sp>
      <p:sp>
        <p:nvSpPr>
          <p:cNvPr id="4" name="Slide Number Placeholder 3"/>
          <p:cNvSpPr>
            <a:spLocks noGrp="1"/>
          </p:cNvSpPr>
          <p:nvPr>
            <p:ph type="sldNum" sz="quarter" idx="10"/>
          </p:nvPr>
        </p:nvSpPr>
        <p:spPr/>
        <p:txBody>
          <a:bodyPr/>
          <a:lstStyle/>
          <a:p>
            <a:fld id="{1AC7E495-4E01-41EA-AFCD-28B75432C999}" type="slidenum">
              <a:rPr lang="en-GB" smtClean="0"/>
              <a:t>5</a:t>
            </a:fld>
            <a:endParaRPr lang="en-GB"/>
          </a:p>
        </p:txBody>
      </p:sp>
    </p:spTree>
    <p:extLst>
      <p:ext uri="{BB962C8B-B14F-4D97-AF65-F5344CB8AC3E}">
        <p14:creationId xmlns:p14="http://schemas.microsoft.com/office/powerpoint/2010/main" val="517339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Results:</a:t>
            </a:r>
            <a:r>
              <a:rPr lang="en-GB" baseline="0" dirty="0" smtClean="0"/>
              <a:t> Include definitions, all three graphs and conclusions: clearly suggests DC field enhancement “greater than the sum of its parts”. </a:t>
            </a:r>
            <a:endParaRPr lang="en-GB" dirty="0" smtClean="0"/>
          </a:p>
        </p:txBody>
      </p:sp>
      <p:sp>
        <p:nvSpPr>
          <p:cNvPr id="4" name="Slide Number Placeholder 3"/>
          <p:cNvSpPr>
            <a:spLocks noGrp="1"/>
          </p:cNvSpPr>
          <p:nvPr>
            <p:ph type="sldNum" sz="quarter" idx="10"/>
          </p:nvPr>
        </p:nvSpPr>
        <p:spPr/>
        <p:txBody>
          <a:bodyPr/>
          <a:lstStyle/>
          <a:p>
            <a:fld id="{1AC7E495-4E01-41EA-AFCD-28B75432C999}" type="slidenum">
              <a:rPr lang="en-GB" smtClean="0"/>
              <a:t>6</a:t>
            </a:fld>
            <a:endParaRPr lang="en-GB"/>
          </a:p>
        </p:txBody>
      </p:sp>
    </p:spTree>
    <p:extLst>
      <p:ext uri="{BB962C8B-B14F-4D97-AF65-F5344CB8AC3E}">
        <p14:creationId xmlns:p14="http://schemas.microsoft.com/office/powerpoint/2010/main" val="517339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Results:</a:t>
            </a:r>
            <a:r>
              <a:rPr lang="en-GB" baseline="0" dirty="0" smtClean="0"/>
              <a:t> Include definitions, all three graphs and conclusions: clearly suggests DC field enhancement “greater than the sum of its parts”. </a:t>
            </a:r>
            <a:endParaRPr lang="en-GB" dirty="0" smtClean="0"/>
          </a:p>
        </p:txBody>
      </p:sp>
      <p:sp>
        <p:nvSpPr>
          <p:cNvPr id="4" name="Slide Number Placeholder 3"/>
          <p:cNvSpPr>
            <a:spLocks noGrp="1"/>
          </p:cNvSpPr>
          <p:nvPr>
            <p:ph type="sldNum" sz="quarter" idx="10"/>
          </p:nvPr>
        </p:nvSpPr>
        <p:spPr/>
        <p:txBody>
          <a:bodyPr/>
          <a:lstStyle/>
          <a:p>
            <a:fld id="{1AC7E495-4E01-41EA-AFCD-28B75432C999}" type="slidenum">
              <a:rPr lang="en-GB" smtClean="0"/>
              <a:t>7</a:t>
            </a:fld>
            <a:endParaRPr lang="en-GB"/>
          </a:p>
        </p:txBody>
      </p:sp>
    </p:spTree>
    <p:extLst>
      <p:ext uri="{BB962C8B-B14F-4D97-AF65-F5344CB8AC3E}">
        <p14:creationId xmlns:p14="http://schemas.microsoft.com/office/powerpoint/2010/main" val="517339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Results:</a:t>
            </a:r>
            <a:r>
              <a:rPr lang="en-GB" baseline="0" dirty="0" smtClean="0"/>
              <a:t> Include definitions, all three graphs and conclusions: clearly suggests DC field enhancement “greater than the sum of its parts”. </a:t>
            </a:r>
            <a:endParaRPr lang="en-GB" dirty="0" smtClean="0"/>
          </a:p>
        </p:txBody>
      </p:sp>
      <p:sp>
        <p:nvSpPr>
          <p:cNvPr id="4" name="Slide Number Placeholder 3"/>
          <p:cNvSpPr>
            <a:spLocks noGrp="1"/>
          </p:cNvSpPr>
          <p:nvPr>
            <p:ph type="sldNum" sz="quarter" idx="10"/>
          </p:nvPr>
        </p:nvSpPr>
        <p:spPr/>
        <p:txBody>
          <a:bodyPr/>
          <a:lstStyle/>
          <a:p>
            <a:fld id="{1AC7E495-4E01-41EA-AFCD-28B75432C999}" type="slidenum">
              <a:rPr lang="en-GB" smtClean="0"/>
              <a:t>8</a:t>
            </a:fld>
            <a:endParaRPr lang="en-GB"/>
          </a:p>
        </p:txBody>
      </p:sp>
    </p:spTree>
    <p:extLst>
      <p:ext uri="{BB962C8B-B14F-4D97-AF65-F5344CB8AC3E}">
        <p14:creationId xmlns:p14="http://schemas.microsoft.com/office/powerpoint/2010/main" val="517339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Results:</a:t>
            </a:r>
            <a:r>
              <a:rPr lang="en-GB" baseline="0" dirty="0" smtClean="0"/>
              <a:t> Include definitions, all three graphs and conclusions: clearly suggests DC field enhancement “greater than the sum </a:t>
            </a:r>
            <a:r>
              <a:rPr lang="en-GB" baseline="0" smtClean="0"/>
              <a:t>of its parts”. </a:t>
            </a:r>
            <a:endParaRPr lang="en-GB" dirty="0" smtClean="0"/>
          </a:p>
        </p:txBody>
      </p:sp>
      <p:sp>
        <p:nvSpPr>
          <p:cNvPr id="4" name="Slide Number Placeholder 3"/>
          <p:cNvSpPr>
            <a:spLocks noGrp="1"/>
          </p:cNvSpPr>
          <p:nvPr>
            <p:ph type="sldNum" sz="quarter" idx="10"/>
          </p:nvPr>
        </p:nvSpPr>
        <p:spPr/>
        <p:txBody>
          <a:bodyPr/>
          <a:lstStyle/>
          <a:p>
            <a:fld id="{1AC7E495-4E01-41EA-AFCD-28B75432C999}" type="slidenum">
              <a:rPr lang="en-GB" smtClean="0"/>
              <a:t>9</a:t>
            </a:fld>
            <a:endParaRPr lang="en-GB"/>
          </a:p>
        </p:txBody>
      </p:sp>
    </p:spTree>
    <p:extLst>
      <p:ext uri="{BB962C8B-B14F-4D97-AF65-F5344CB8AC3E}">
        <p14:creationId xmlns:p14="http://schemas.microsoft.com/office/powerpoint/2010/main" val="51733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tif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clrChange>
              <a:clrFrom>
                <a:srgbClr val="D4D1D6"/>
              </a:clrFrom>
              <a:clrTo>
                <a:srgbClr val="D4D1D6">
                  <a:alpha val="0"/>
                </a:srgbClr>
              </a:clrTo>
            </a:clrChange>
            <a:lum bright="70000" contrast="-70000"/>
            <a:extLst>
              <a:ext uri="{28A0092B-C50C-407E-A947-70E740481C1C}">
                <a14:useLocalDpi xmlns:a14="http://schemas.microsoft.com/office/drawing/2010/main" val="0"/>
              </a:ext>
            </a:extLst>
          </a:blip>
          <a:srcRect l="274" t="22677" r="-274" b="35392"/>
          <a:stretch/>
        </p:blipFill>
        <p:spPr bwMode="auto">
          <a:xfrm rot="16200000">
            <a:off x="874294" y="-1183106"/>
            <a:ext cx="7315199" cy="9529012"/>
          </a:xfrm>
          <a:prstGeom prst="rect">
            <a:avLst/>
          </a:prstGeom>
          <a:gradFill>
            <a:gsLst>
              <a:gs pos="80000">
                <a:schemeClr val="accent1">
                  <a:tint val="66000"/>
                  <a:satMod val="160000"/>
                </a:schemeClr>
              </a:gs>
              <a:gs pos="92000">
                <a:schemeClr val="accent1">
                  <a:tint val="44500"/>
                  <a:satMod val="160000"/>
                </a:schemeClr>
              </a:gs>
              <a:gs pos="100000">
                <a:schemeClr val="accent1">
                  <a:tint val="23500"/>
                  <a:satMod val="160000"/>
                </a:schemeClr>
              </a:gs>
            </a:gsLst>
            <a:lin ang="5400000" scaled="0"/>
          </a:gradFill>
          <a:ln>
            <a:noFill/>
          </a:ln>
          <a:effectLst>
            <a:glow rad="127000">
              <a:schemeClr val="accent1"/>
            </a:glow>
            <a:outerShdw dist="35921" dir="2700000" algn="ctr" rotWithShape="0">
              <a:schemeClr val="bg2"/>
            </a:outerShdw>
            <a:reflection stA="0" endPos="65000" dist="50800" dir="5400000" sy="-100000" algn="bl" rotWithShape="0"/>
          </a:effectLst>
        </p:spPr>
      </p:pic>
      <p:sp>
        <p:nvSpPr>
          <p:cNvPr id="2" name="Title 1"/>
          <p:cNvSpPr>
            <a:spLocks noGrp="1"/>
          </p:cNvSpPr>
          <p:nvPr>
            <p:ph type="ctrTitle"/>
          </p:nvPr>
        </p:nvSpPr>
        <p:spPr>
          <a:xfrm>
            <a:off x="-152400" y="1828801"/>
            <a:ext cx="9367169" cy="1771650"/>
          </a:xfrm>
        </p:spPr>
        <p:txBody>
          <a:bodyPr>
            <a:normAutofit fontScale="90000"/>
          </a:bodyPr>
          <a:lstStyle/>
          <a:p>
            <a:r>
              <a:rPr lang="en-GB" b="1" dirty="0" smtClean="0"/>
              <a:t>Magnetic Field Penetration Measurements on S-I-S Multilayer Structures</a:t>
            </a:r>
            <a:endParaRPr lang="en-GB" b="1" dirty="0"/>
          </a:p>
        </p:txBody>
      </p:sp>
      <p:sp>
        <p:nvSpPr>
          <p:cNvPr id="3" name="Subtitle 2"/>
          <p:cNvSpPr>
            <a:spLocks noGrp="1"/>
          </p:cNvSpPr>
          <p:nvPr>
            <p:ph type="subTitle" idx="1"/>
          </p:nvPr>
        </p:nvSpPr>
        <p:spPr>
          <a:xfrm>
            <a:off x="0" y="3886200"/>
            <a:ext cx="8991600" cy="2286000"/>
          </a:xfrm>
        </p:spPr>
        <p:txBody>
          <a:bodyPr>
            <a:normAutofit fontScale="47500" lnSpcReduction="20000"/>
          </a:bodyPr>
          <a:lstStyle/>
          <a:p>
            <a:r>
              <a:rPr lang="fr-FR" sz="5000" dirty="0">
                <a:solidFill>
                  <a:schemeClr val="tx1"/>
                </a:solidFill>
              </a:rPr>
              <a:t>L. Gurran</a:t>
            </a:r>
            <a:r>
              <a:rPr lang="fr-FR" sz="5000" baseline="30000" dirty="0">
                <a:solidFill>
                  <a:schemeClr val="tx1"/>
                </a:solidFill>
              </a:rPr>
              <a:t>1,2</a:t>
            </a:r>
            <a:r>
              <a:rPr lang="fr-FR" sz="5000" dirty="0">
                <a:solidFill>
                  <a:schemeClr val="tx1"/>
                </a:solidFill>
              </a:rPr>
              <a:t>, O.B. Malyshev</a:t>
            </a:r>
            <a:r>
              <a:rPr lang="fr-FR" sz="5000" baseline="30000" dirty="0">
                <a:solidFill>
                  <a:schemeClr val="tx1"/>
                </a:solidFill>
              </a:rPr>
              <a:t>2,3</a:t>
            </a:r>
            <a:r>
              <a:rPr lang="fr-FR" sz="5000" dirty="0">
                <a:solidFill>
                  <a:schemeClr val="tx1"/>
                </a:solidFill>
              </a:rPr>
              <a:t>, S. Pattalwar</a:t>
            </a:r>
            <a:r>
              <a:rPr lang="fr-FR" sz="5000" baseline="30000" dirty="0">
                <a:solidFill>
                  <a:schemeClr val="tx1"/>
                </a:solidFill>
              </a:rPr>
              <a:t>2,3</a:t>
            </a:r>
            <a:r>
              <a:rPr lang="fr-FR" sz="5000" dirty="0">
                <a:solidFill>
                  <a:schemeClr val="tx1"/>
                </a:solidFill>
              </a:rPr>
              <a:t>, K.D. Dumbell</a:t>
            </a:r>
            <a:r>
              <a:rPr lang="fr-FR" sz="5000" baseline="30000" dirty="0">
                <a:solidFill>
                  <a:schemeClr val="tx1"/>
                </a:solidFill>
              </a:rPr>
              <a:t>2,3</a:t>
            </a:r>
            <a:r>
              <a:rPr lang="fr-FR" sz="5000" dirty="0">
                <a:solidFill>
                  <a:schemeClr val="tx1"/>
                </a:solidFill>
              </a:rPr>
              <a:t>, </a:t>
            </a:r>
            <a:endParaRPr lang="en-GB" sz="5000" dirty="0">
              <a:solidFill>
                <a:schemeClr val="tx1"/>
              </a:solidFill>
            </a:endParaRPr>
          </a:p>
          <a:p>
            <a:r>
              <a:rPr lang="fr-FR" sz="5000" dirty="0">
                <a:solidFill>
                  <a:schemeClr val="tx1"/>
                </a:solidFill>
              </a:rPr>
              <a:t>R. Valizadeh</a:t>
            </a:r>
            <a:r>
              <a:rPr lang="fr-FR" sz="5000" baseline="30000" dirty="0">
                <a:solidFill>
                  <a:schemeClr val="tx1"/>
                </a:solidFill>
              </a:rPr>
              <a:t>2,3</a:t>
            </a:r>
            <a:r>
              <a:rPr lang="fr-FR" sz="5000" dirty="0">
                <a:solidFill>
                  <a:schemeClr val="tx1"/>
                </a:solidFill>
              </a:rPr>
              <a:t>, Graeme Burt</a:t>
            </a:r>
            <a:r>
              <a:rPr lang="fr-FR" sz="5000" baseline="30000" dirty="0">
                <a:solidFill>
                  <a:schemeClr val="tx1"/>
                </a:solidFill>
              </a:rPr>
              <a:t>1,2</a:t>
            </a:r>
            <a:r>
              <a:rPr lang="fr-FR" sz="5000" baseline="-25000" dirty="0">
                <a:solidFill>
                  <a:schemeClr val="tx1"/>
                </a:solidFill>
              </a:rPr>
              <a:t>,</a:t>
            </a:r>
            <a:r>
              <a:rPr lang="fr-FR" sz="5000" dirty="0">
                <a:solidFill>
                  <a:schemeClr val="tx1"/>
                </a:solidFill>
              </a:rPr>
              <a:t> N. </a:t>
            </a:r>
            <a:r>
              <a:rPr lang="fr-FR" sz="5000" dirty="0" err="1">
                <a:solidFill>
                  <a:schemeClr val="tx1"/>
                </a:solidFill>
              </a:rPr>
              <a:t>Pattalwar</a:t>
            </a:r>
            <a:r>
              <a:rPr lang="fr-FR" sz="5000" dirty="0">
                <a:solidFill>
                  <a:schemeClr val="tx1"/>
                </a:solidFill>
              </a:rPr>
              <a:t>  and A. Gurevich</a:t>
            </a:r>
            <a:r>
              <a:rPr lang="fr-FR" sz="5000" baseline="30000" dirty="0">
                <a:solidFill>
                  <a:schemeClr val="tx1"/>
                </a:solidFill>
              </a:rPr>
              <a:t>4</a:t>
            </a:r>
            <a:endParaRPr lang="en-GB" sz="5000" dirty="0">
              <a:solidFill>
                <a:schemeClr val="tx1"/>
              </a:solidFill>
            </a:endParaRPr>
          </a:p>
          <a:p>
            <a:r>
              <a:rPr lang="fr-FR" sz="3800" baseline="30000" dirty="0">
                <a:solidFill>
                  <a:schemeClr val="tx1"/>
                </a:solidFill>
              </a:rPr>
              <a:t>1</a:t>
            </a:r>
            <a:r>
              <a:rPr lang="fr-FR" sz="3800" dirty="0">
                <a:solidFill>
                  <a:schemeClr val="tx1"/>
                </a:solidFill>
              </a:rPr>
              <a:t> </a:t>
            </a:r>
            <a:r>
              <a:rPr lang="fr-FR" sz="3800" dirty="0" err="1">
                <a:solidFill>
                  <a:schemeClr val="tx1"/>
                </a:solidFill>
              </a:rPr>
              <a:t>University</a:t>
            </a:r>
            <a:r>
              <a:rPr lang="fr-FR" sz="3800" dirty="0">
                <a:solidFill>
                  <a:schemeClr val="tx1"/>
                </a:solidFill>
              </a:rPr>
              <a:t> of Lancaster, Lancaster, UK</a:t>
            </a:r>
            <a:endParaRPr lang="en-GB" sz="3800" dirty="0">
              <a:solidFill>
                <a:schemeClr val="tx1"/>
              </a:solidFill>
            </a:endParaRPr>
          </a:p>
          <a:p>
            <a:r>
              <a:rPr lang="fr-FR" sz="3800" baseline="30000" dirty="0">
                <a:solidFill>
                  <a:schemeClr val="tx1"/>
                </a:solidFill>
              </a:rPr>
              <a:t>2</a:t>
            </a:r>
            <a:r>
              <a:rPr lang="fr-FR" sz="3800" dirty="0">
                <a:solidFill>
                  <a:schemeClr val="tx1"/>
                </a:solidFill>
              </a:rPr>
              <a:t> Cockcroft Institute, Warrington, Cheshire, UK</a:t>
            </a:r>
            <a:endParaRPr lang="en-GB" sz="3800" dirty="0">
              <a:solidFill>
                <a:schemeClr val="tx1"/>
              </a:solidFill>
            </a:endParaRPr>
          </a:p>
          <a:p>
            <a:r>
              <a:rPr lang="fr-FR" sz="3800" baseline="30000" dirty="0">
                <a:solidFill>
                  <a:schemeClr val="tx1"/>
                </a:solidFill>
              </a:rPr>
              <a:t>3</a:t>
            </a:r>
            <a:r>
              <a:rPr lang="fr-FR" sz="3800" dirty="0">
                <a:solidFill>
                  <a:schemeClr val="tx1"/>
                </a:solidFill>
              </a:rPr>
              <a:t>ASTeC, STFC </a:t>
            </a:r>
            <a:r>
              <a:rPr lang="fr-FR" sz="3800" dirty="0" err="1">
                <a:solidFill>
                  <a:schemeClr val="tx1"/>
                </a:solidFill>
              </a:rPr>
              <a:t>Daresbury</a:t>
            </a:r>
            <a:r>
              <a:rPr lang="fr-FR" sz="3800" dirty="0">
                <a:solidFill>
                  <a:schemeClr val="tx1"/>
                </a:solidFill>
              </a:rPr>
              <a:t> </a:t>
            </a:r>
            <a:r>
              <a:rPr lang="fr-FR" sz="3800" dirty="0" err="1">
                <a:solidFill>
                  <a:schemeClr val="tx1"/>
                </a:solidFill>
              </a:rPr>
              <a:t>Laboratory</a:t>
            </a:r>
            <a:r>
              <a:rPr lang="fr-FR" sz="3800" dirty="0">
                <a:solidFill>
                  <a:schemeClr val="tx1"/>
                </a:solidFill>
              </a:rPr>
              <a:t>, Warrington, Cheshire WA4 4AD, UK</a:t>
            </a:r>
            <a:endParaRPr lang="en-GB" sz="3800" dirty="0">
              <a:solidFill>
                <a:schemeClr val="tx1"/>
              </a:solidFill>
            </a:endParaRPr>
          </a:p>
          <a:p>
            <a:r>
              <a:rPr lang="fr-FR" sz="3800" baseline="30000" dirty="0">
                <a:solidFill>
                  <a:schemeClr val="tx1"/>
                </a:solidFill>
              </a:rPr>
              <a:t>4</a:t>
            </a:r>
            <a:r>
              <a:rPr lang="fr-FR" sz="3800" dirty="0">
                <a:solidFill>
                  <a:schemeClr val="tx1"/>
                </a:solidFill>
              </a:rPr>
              <a:t>Old Dominion </a:t>
            </a:r>
            <a:r>
              <a:rPr lang="fr-FR" sz="3800" dirty="0" err="1">
                <a:solidFill>
                  <a:schemeClr val="tx1"/>
                </a:solidFill>
              </a:rPr>
              <a:t>University</a:t>
            </a:r>
            <a:r>
              <a:rPr lang="fr-FR" sz="3800" dirty="0">
                <a:solidFill>
                  <a:schemeClr val="tx1"/>
                </a:solidFill>
              </a:rPr>
              <a:t>, Norfolk, VA 23529, USA</a:t>
            </a:r>
            <a:endParaRPr lang="en-GB" sz="3800" dirty="0">
              <a:solidFill>
                <a:schemeClr val="tx1"/>
              </a:solidFill>
            </a:endParaRPr>
          </a:p>
          <a:p>
            <a:endParaRPr lang="en-GB"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4540" y="-15904"/>
            <a:ext cx="1464860" cy="1471400"/>
          </a:xfrm>
          <a:prstGeom prst="rect">
            <a:avLst/>
          </a:prstGeom>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6259" y="23760"/>
            <a:ext cx="1846741" cy="1125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008" t="28071" r="12713" b="15075"/>
          <a:stretch/>
        </p:blipFill>
        <p:spPr bwMode="auto">
          <a:xfrm>
            <a:off x="6832979" y="838200"/>
            <a:ext cx="2345140" cy="81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0" y="914400"/>
            <a:ext cx="3039503" cy="825008"/>
          </a:xfrm>
          <a:prstGeom prst="rect">
            <a:avLst/>
          </a:prstGeom>
        </p:spPr>
      </p:pic>
      <p:sp>
        <p:nvSpPr>
          <p:cNvPr id="11" name="TextBox 10"/>
          <p:cNvSpPr txBox="1"/>
          <p:nvPr/>
        </p:nvSpPr>
        <p:spPr>
          <a:xfrm>
            <a:off x="8915400" y="6793468"/>
            <a:ext cx="304800" cy="369332"/>
          </a:xfrm>
          <a:prstGeom prst="rect">
            <a:avLst/>
          </a:prstGeom>
          <a:noFill/>
          <a:ln>
            <a:solidFill>
              <a:schemeClr val="tx1"/>
            </a:solidFill>
          </a:ln>
        </p:spPr>
        <p:txBody>
          <a:bodyPr wrap="square" rtlCol="0">
            <a:spAutoFit/>
          </a:bodyPr>
          <a:lstStyle/>
          <a:p>
            <a:r>
              <a:rPr lang="en-GB" b="1" dirty="0"/>
              <a:t>1</a:t>
            </a:r>
          </a:p>
        </p:txBody>
      </p:sp>
    </p:spTree>
    <p:extLst>
      <p:ext uri="{BB962C8B-B14F-4D97-AF65-F5344CB8AC3E}">
        <p14:creationId xmlns:p14="http://schemas.microsoft.com/office/powerpoint/2010/main" val="2308665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8390"/>
          <a:stretch/>
        </p:blipFill>
        <p:spPr bwMode="auto">
          <a:xfrm>
            <a:off x="-331791" y="-541338"/>
            <a:ext cx="9809163" cy="7712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763000" y="6503874"/>
            <a:ext cx="457200" cy="369332"/>
          </a:xfrm>
          <a:prstGeom prst="rect">
            <a:avLst/>
          </a:prstGeom>
          <a:noFill/>
          <a:ln>
            <a:solidFill>
              <a:schemeClr val="tx1"/>
            </a:solidFill>
          </a:ln>
        </p:spPr>
        <p:txBody>
          <a:bodyPr wrap="square" rtlCol="0">
            <a:spAutoFit/>
          </a:bodyPr>
          <a:lstStyle/>
          <a:p>
            <a:r>
              <a:rPr lang="en-GB" b="1" dirty="0" smtClean="0"/>
              <a:t>10</a:t>
            </a:r>
            <a:endParaRPr lang="en-GB" b="1" dirty="0"/>
          </a:p>
        </p:txBody>
      </p:sp>
      <p:sp>
        <p:nvSpPr>
          <p:cNvPr id="3" name="Title 2"/>
          <p:cNvSpPr>
            <a:spLocks noGrp="1"/>
          </p:cNvSpPr>
          <p:nvPr>
            <p:ph type="title"/>
          </p:nvPr>
        </p:nvSpPr>
        <p:spPr>
          <a:xfrm>
            <a:off x="457992" y="-457200"/>
            <a:ext cx="8229600" cy="1143000"/>
          </a:xfrm>
        </p:spPr>
        <p:txBody>
          <a:bodyPr/>
          <a:lstStyle/>
          <a:p>
            <a:r>
              <a:rPr lang="en-GB" dirty="0" smtClean="0"/>
              <a:t>Method 2 – Planar samples</a:t>
            </a:r>
            <a:endParaRPr lang="en-GB" dirty="0"/>
          </a:p>
        </p:txBody>
      </p:sp>
      <p:sp>
        <p:nvSpPr>
          <p:cNvPr id="4" name="Content Placeholder 3"/>
          <p:cNvSpPr>
            <a:spLocks noGrp="1"/>
          </p:cNvSpPr>
          <p:nvPr>
            <p:ph idx="1"/>
          </p:nvPr>
        </p:nvSpPr>
        <p:spPr>
          <a:xfrm>
            <a:off x="5353050" y="1028257"/>
            <a:ext cx="3790950" cy="4915343"/>
          </a:xfrm>
          <a:solidFill>
            <a:schemeClr val="bg1"/>
          </a:solidFill>
        </p:spPr>
        <p:txBody>
          <a:bodyPr>
            <a:normAutofit fontScale="92500" lnSpcReduction="20000"/>
          </a:bodyPr>
          <a:lstStyle/>
          <a:p>
            <a:pPr marL="0" indent="0">
              <a:buNone/>
            </a:pPr>
            <a:r>
              <a:rPr lang="en-GB" sz="3000" dirty="0" smtClean="0"/>
              <a:t>C-shaped dipole:</a:t>
            </a:r>
          </a:p>
          <a:p>
            <a:r>
              <a:rPr lang="en-GB" sz="2800" dirty="0" smtClean="0"/>
              <a:t>Field </a:t>
            </a:r>
            <a:r>
              <a:rPr lang="en-GB" sz="2800" dirty="0" smtClean="0"/>
              <a:t>parallel</a:t>
            </a:r>
            <a:r>
              <a:rPr lang="en-GB" sz="2800" dirty="0" smtClean="0"/>
              <a:t> </a:t>
            </a:r>
            <a:r>
              <a:rPr lang="en-GB" sz="2800" dirty="0" smtClean="0"/>
              <a:t>to sample in plane of gap centre.</a:t>
            </a:r>
          </a:p>
          <a:p>
            <a:r>
              <a:rPr lang="en-GB" sz="2800" dirty="0" smtClean="0"/>
              <a:t>Field strength falls off quickly away from gap.</a:t>
            </a:r>
          </a:p>
          <a:p>
            <a:r>
              <a:rPr lang="en-GB" sz="2800" dirty="0" smtClean="0"/>
              <a:t>SC gasket will help keep field away from edges of samples. </a:t>
            </a:r>
          </a:p>
          <a:p>
            <a:r>
              <a:rPr lang="en-GB" sz="2800" dirty="0" err="1" smtClean="0"/>
              <a:t>Superferric</a:t>
            </a:r>
            <a:r>
              <a:rPr lang="en-GB" sz="2800" dirty="0" smtClean="0"/>
              <a:t> to cut heat load.</a:t>
            </a:r>
          </a:p>
          <a:p>
            <a:r>
              <a:rPr lang="en-GB" sz="2800" dirty="0" smtClean="0"/>
              <a:t>Pole arms detachable to make coil as space-efficient as possible.</a:t>
            </a:r>
          </a:p>
          <a:p>
            <a:endParaRPr lang="en-GB" sz="2800" dirty="0" smtClean="0"/>
          </a:p>
          <a:p>
            <a:endParaRPr lang="en-GB" sz="2800" dirty="0"/>
          </a:p>
        </p:txBody>
      </p:sp>
      <p:grpSp>
        <p:nvGrpSpPr>
          <p:cNvPr id="32" name="Group 31"/>
          <p:cNvGrpSpPr/>
          <p:nvPr/>
        </p:nvGrpSpPr>
        <p:grpSpPr>
          <a:xfrm>
            <a:off x="1066800" y="908788"/>
            <a:ext cx="3886200" cy="4120411"/>
            <a:chOff x="2730424" y="956786"/>
            <a:chExt cx="3429000" cy="3462814"/>
          </a:xfrm>
        </p:grpSpPr>
        <p:grpSp>
          <p:nvGrpSpPr>
            <p:cNvPr id="6" name="Group 5"/>
            <p:cNvGrpSpPr/>
            <p:nvPr/>
          </p:nvGrpSpPr>
          <p:grpSpPr>
            <a:xfrm>
              <a:off x="3108658" y="956786"/>
              <a:ext cx="2551216" cy="2976420"/>
              <a:chOff x="6324600" y="1752599"/>
              <a:chExt cx="1828800" cy="2133601"/>
            </a:xfrm>
          </p:grpSpPr>
          <p:sp>
            <p:nvSpPr>
              <p:cNvPr id="7" name="Rectangle 6"/>
              <p:cNvSpPr/>
              <p:nvPr/>
            </p:nvSpPr>
            <p:spPr bwMode="auto">
              <a:xfrm>
                <a:off x="6324600" y="1828799"/>
                <a:ext cx="1828800" cy="1066801"/>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Lucida Grande" pitchFamily="84" charset="0"/>
                  <a:ea typeface="ヒラギノ角ゴ Pro W3" pitchFamily="84" charset="-128"/>
                </a:endParaRPr>
              </a:p>
            </p:txBody>
          </p:sp>
          <p:sp>
            <p:nvSpPr>
              <p:cNvPr id="13" name="Rectangle 12"/>
              <p:cNvSpPr/>
              <p:nvPr/>
            </p:nvSpPr>
            <p:spPr bwMode="auto">
              <a:xfrm>
                <a:off x="7381874" y="2819399"/>
                <a:ext cx="771525" cy="1066801"/>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Lucida Grande" pitchFamily="84" charset="0"/>
                  <a:ea typeface="ヒラギノ角ゴ Pro W3" pitchFamily="84" charset="-128"/>
                </a:endParaRPr>
              </a:p>
            </p:txBody>
          </p:sp>
          <p:sp>
            <p:nvSpPr>
              <p:cNvPr id="12" name="L-Shape 11"/>
              <p:cNvSpPr/>
              <p:nvPr/>
            </p:nvSpPr>
            <p:spPr bwMode="auto">
              <a:xfrm>
                <a:off x="6324600" y="2286000"/>
                <a:ext cx="895350" cy="1600200"/>
              </a:xfrm>
              <a:prstGeom prst="corner">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Lucida Grande" pitchFamily="84" charset="0"/>
                  <a:ea typeface="ヒラギノ角ゴ Pro W3" pitchFamily="84" charset="-128"/>
                </a:endParaRPr>
              </a:p>
            </p:txBody>
          </p:sp>
          <p:sp>
            <p:nvSpPr>
              <p:cNvPr id="14" name="Rectangle 13"/>
              <p:cNvSpPr/>
              <p:nvPr/>
            </p:nvSpPr>
            <p:spPr bwMode="auto">
              <a:xfrm>
                <a:off x="7372350" y="2895600"/>
                <a:ext cx="361950"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Lucida Grande" pitchFamily="84" charset="0"/>
                  <a:ea typeface="ヒラギノ角ゴ Pro W3" pitchFamily="84" charset="-128"/>
                </a:endParaRPr>
              </a:p>
            </p:txBody>
          </p:sp>
          <p:sp>
            <p:nvSpPr>
              <p:cNvPr id="30" name="Rectangle 29"/>
              <p:cNvSpPr/>
              <p:nvPr/>
            </p:nvSpPr>
            <p:spPr bwMode="auto">
              <a:xfrm>
                <a:off x="7015782" y="1752599"/>
                <a:ext cx="533400" cy="1219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Lucida Grande" pitchFamily="84" charset="0"/>
                  <a:ea typeface="ヒラギノ角ゴ Pro W3" pitchFamily="84" charset="-128"/>
                </a:endParaRPr>
              </a:p>
            </p:txBody>
          </p:sp>
        </p:grpSp>
        <p:sp>
          <p:nvSpPr>
            <p:cNvPr id="5" name="Rectangle 4"/>
            <p:cNvSpPr/>
            <p:nvPr/>
          </p:nvSpPr>
          <p:spPr>
            <a:xfrm>
              <a:off x="2730424" y="4038600"/>
              <a:ext cx="3429000" cy="152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4412179" y="3657600"/>
              <a:ext cx="133598" cy="13359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4412179" y="4286002"/>
              <a:ext cx="133598" cy="13359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extBox 34"/>
          <p:cNvSpPr txBox="1"/>
          <p:nvPr/>
        </p:nvSpPr>
        <p:spPr>
          <a:xfrm>
            <a:off x="0" y="1281353"/>
            <a:ext cx="914400" cy="369332"/>
          </a:xfrm>
          <a:prstGeom prst="rect">
            <a:avLst/>
          </a:prstGeom>
          <a:noFill/>
        </p:spPr>
        <p:txBody>
          <a:bodyPr wrap="square" rtlCol="0">
            <a:spAutoFit/>
          </a:bodyPr>
          <a:lstStyle/>
          <a:p>
            <a:r>
              <a:rPr lang="en-GB" dirty="0" smtClean="0">
                <a:solidFill>
                  <a:srgbClr val="1F1F5F"/>
                </a:solidFill>
                <a:latin typeface="CorisandeBold"/>
              </a:rPr>
              <a:t>SC coil</a:t>
            </a:r>
            <a:endParaRPr lang="en-GB" dirty="0">
              <a:solidFill>
                <a:srgbClr val="1F1F5F"/>
              </a:solidFill>
              <a:latin typeface="CorisandeBold"/>
            </a:endParaRPr>
          </a:p>
        </p:txBody>
      </p:sp>
      <p:cxnSp>
        <p:nvCxnSpPr>
          <p:cNvPr id="36" name="Straight Arrow Connector 35"/>
          <p:cNvCxnSpPr/>
          <p:nvPr/>
        </p:nvCxnSpPr>
        <p:spPr bwMode="auto">
          <a:xfrm flipV="1">
            <a:off x="914400" y="1219200"/>
            <a:ext cx="1673841" cy="24682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Box 37"/>
          <p:cNvSpPr txBox="1"/>
          <p:nvPr/>
        </p:nvSpPr>
        <p:spPr>
          <a:xfrm>
            <a:off x="-152400" y="2209800"/>
            <a:ext cx="1295400" cy="369332"/>
          </a:xfrm>
          <a:prstGeom prst="rect">
            <a:avLst/>
          </a:prstGeom>
          <a:noFill/>
        </p:spPr>
        <p:txBody>
          <a:bodyPr wrap="square" rtlCol="0">
            <a:spAutoFit/>
          </a:bodyPr>
          <a:lstStyle/>
          <a:p>
            <a:r>
              <a:rPr lang="en-GB" dirty="0" smtClean="0">
                <a:solidFill>
                  <a:srgbClr val="1F1F5F"/>
                </a:solidFill>
                <a:latin typeface="CorisandeBold"/>
              </a:rPr>
              <a:t>Steel yoke</a:t>
            </a:r>
            <a:endParaRPr lang="en-GB" dirty="0">
              <a:solidFill>
                <a:srgbClr val="1F1F5F"/>
              </a:solidFill>
              <a:latin typeface="CorisandeBold"/>
            </a:endParaRPr>
          </a:p>
        </p:txBody>
      </p:sp>
      <p:cxnSp>
        <p:nvCxnSpPr>
          <p:cNvPr id="39" name="Straight Arrow Connector 38"/>
          <p:cNvCxnSpPr/>
          <p:nvPr/>
        </p:nvCxnSpPr>
        <p:spPr bwMode="auto">
          <a:xfrm>
            <a:off x="1047750" y="2394466"/>
            <a:ext cx="836920" cy="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p:cNvSpPr txBox="1"/>
          <p:nvPr/>
        </p:nvSpPr>
        <p:spPr>
          <a:xfrm>
            <a:off x="-152400" y="3122320"/>
            <a:ext cx="1457325" cy="369332"/>
          </a:xfrm>
          <a:prstGeom prst="rect">
            <a:avLst/>
          </a:prstGeom>
          <a:noFill/>
        </p:spPr>
        <p:txBody>
          <a:bodyPr wrap="square" rtlCol="0">
            <a:spAutoFit/>
          </a:bodyPr>
          <a:lstStyle/>
          <a:p>
            <a:r>
              <a:rPr lang="en-GB" dirty="0" smtClean="0">
                <a:solidFill>
                  <a:srgbClr val="1F1F5F"/>
                </a:solidFill>
                <a:latin typeface="CorisandeBold"/>
              </a:rPr>
              <a:t>Field probe</a:t>
            </a:r>
            <a:endParaRPr lang="en-GB" dirty="0">
              <a:solidFill>
                <a:srgbClr val="1F1F5F"/>
              </a:solidFill>
              <a:latin typeface="CorisandeBold"/>
            </a:endParaRPr>
          </a:p>
        </p:txBody>
      </p:sp>
      <p:cxnSp>
        <p:nvCxnSpPr>
          <p:cNvPr id="42" name="Straight Arrow Connector 41"/>
          <p:cNvCxnSpPr>
            <a:endCxn id="12" idx="0"/>
          </p:cNvCxnSpPr>
          <p:nvPr/>
        </p:nvCxnSpPr>
        <p:spPr bwMode="auto">
          <a:xfrm>
            <a:off x="1114425" y="3433473"/>
            <a:ext cx="1796610" cy="663073"/>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Box 43"/>
          <p:cNvSpPr txBox="1"/>
          <p:nvPr/>
        </p:nvSpPr>
        <p:spPr>
          <a:xfrm>
            <a:off x="-66675" y="4017311"/>
            <a:ext cx="1295400" cy="369332"/>
          </a:xfrm>
          <a:prstGeom prst="rect">
            <a:avLst/>
          </a:prstGeom>
          <a:noFill/>
        </p:spPr>
        <p:txBody>
          <a:bodyPr wrap="square" rtlCol="0">
            <a:spAutoFit/>
          </a:bodyPr>
          <a:lstStyle/>
          <a:p>
            <a:r>
              <a:rPr lang="en-GB" dirty="0" smtClean="0">
                <a:solidFill>
                  <a:srgbClr val="1F1F5F"/>
                </a:solidFill>
                <a:latin typeface="CorisandeBold"/>
              </a:rPr>
              <a:t>Sample</a:t>
            </a:r>
            <a:endParaRPr lang="en-GB" dirty="0">
              <a:solidFill>
                <a:srgbClr val="1F1F5F"/>
              </a:solidFill>
              <a:latin typeface="CorisandeBold"/>
            </a:endParaRPr>
          </a:p>
        </p:txBody>
      </p:sp>
      <p:cxnSp>
        <p:nvCxnSpPr>
          <p:cNvPr id="45" name="Straight Arrow Connector 44"/>
          <p:cNvCxnSpPr/>
          <p:nvPr/>
        </p:nvCxnSpPr>
        <p:spPr bwMode="auto">
          <a:xfrm>
            <a:off x="838200" y="4281462"/>
            <a:ext cx="1046470" cy="385054"/>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142875" y="5129548"/>
            <a:ext cx="1371600" cy="369332"/>
          </a:xfrm>
          <a:prstGeom prst="rect">
            <a:avLst/>
          </a:prstGeom>
          <a:noFill/>
        </p:spPr>
        <p:txBody>
          <a:bodyPr wrap="square" rtlCol="0">
            <a:spAutoFit/>
          </a:bodyPr>
          <a:lstStyle/>
          <a:p>
            <a:r>
              <a:rPr lang="en-GB" dirty="0" smtClean="0">
                <a:solidFill>
                  <a:srgbClr val="1F1F5F"/>
                </a:solidFill>
                <a:latin typeface="CorisandeBold"/>
              </a:rPr>
              <a:t>Field probe</a:t>
            </a:r>
            <a:endParaRPr lang="en-GB" dirty="0">
              <a:solidFill>
                <a:srgbClr val="1F1F5F"/>
              </a:solidFill>
              <a:latin typeface="CorisandeBold"/>
            </a:endParaRPr>
          </a:p>
        </p:txBody>
      </p:sp>
      <p:cxnSp>
        <p:nvCxnSpPr>
          <p:cNvPr id="50" name="Straight Arrow Connector 49"/>
          <p:cNvCxnSpPr>
            <a:stCxn id="49" idx="3"/>
          </p:cNvCxnSpPr>
          <p:nvPr/>
        </p:nvCxnSpPr>
        <p:spPr bwMode="auto">
          <a:xfrm flipV="1">
            <a:off x="1228725" y="5029199"/>
            <a:ext cx="1712429" cy="285015"/>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p:nvPr/>
        </p:nvCxnSpPr>
        <p:spPr>
          <a:xfrm flipH="1">
            <a:off x="3047999" y="3084987"/>
            <a:ext cx="1" cy="323961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9525" y="5486400"/>
            <a:ext cx="1371600" cy="1200329"/>
          </a:xfrm>
          <a:prstGeom prst="rect">
            <a:avLst/>
          </a:prstGeom>
          <a:noFill/>
        </p:spPr>
        <p:txBody>
          <a:bodyPr wrap="square" rtlCol="0">
            <a:spAutoFit/>
          </a:bodyPr>
          <a:lstStyle/>
          <a:p>
            <a:r>
              <a:rPr lang="en-GB" b="1" i="1" u="sng" dirty="0" smtClean="0">
                <a:solidFill>
                  <a:srgbClr val="1F1F5F"/>
                </a:solidFill>
                <a:latin typeface="CorisandeBold"/>
              </a:rPr>
              <a:t>B</a:t>
            </a:r>
            <a:r>
              <a:rPr lang="en-GB" dirty="0" smtClean="0">
                <a:solidFill>
                  <a:srgbClr val="1F1F5F"/>
                </a:solidFill>
                <a:latin typeface="CorisandeBold"/>
              </a:rPr>
              <a:t> normal to sample along this line</a:t>
            </a:r>
            <a:endParaRPr lang="en-GB" b="1" i="1" u="sng" dirty="0">
              <a:solidFill>
                <a:srgbClr val="1F1F5F"/>
              </a:solidFill>
              <a:latin typeface="CorisandeBold"/>
            </a:endParaRPr>
          </a:p>
        </p:txBody>
      </p:sp>
      <p:cxnSp>
        <p:nvCxnSpPr>
          <p:cNvPr id="56" name="Straight Arrow Connector 55"/>
          <p:cNvCxnSpPr>
            <a:stCxn id="55" idx="3"/>
          </p:cNvCxnSpPr>
          <p:nvPr/>
        </p:nvCxnSpPr>
        <p:spPr bwMode="auto">
          <a:xfrm flipV="1">
            <a:off x="1381125" y="5544693"/>
            <a:ext cx="1682310" cy="541872"/>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Rectangle 57"/>
          <p:cNvSpPr/>
          <p:nvPr/>
        </p:nvSpPr>
        <p:spPr>
          <a:xfrm>
            <a:off x="914400" y="4575846"/>
            <a:ext cx="152400" cy="45335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4953000" y="4572000"/>
            <a:ext cx="152400" cy="45335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p:cNvSpPr txBox="1"/>
          <p:nvPr/>
        </p:nvSpPr>
        <p:spPr>
          <a:xfrm>
            <a:off x="-190500" y="4470607"/>
            <a:ext cx="885825" cy="646331"/>
          </a:xfrm>
          <a:prstGeom prst="rect">
            <a:avLst/>
          </a:prstGeom>
          <a:noFill/>
        </p:spPr>
        <p:txBody>
          <a:bodyPr wrap="square" rtlCol="0">
            <a:spAutoFit/>
          </a:bodyPr>
          <a:lstStyle/>
          <a:p>
            <a:pPr algn="ctr"/>
            <a:r>
              <a:rPr lang="en-GB" dirty="0" smtClean="0">
                <a:solidFill>
                  <a:srgbClr val="1F1F5F"/>
                </a:solidFill>
                <a:latin typeface="CorisandeBold"/>
              </a:rPr>
              <a:t>SC </a:t>
            </a:r>
          </a:p>
          <a:p>
            <a:pPr algn="ctr"/>
            <a:r>
              <a:rPr lang="en-GB" dirty="0" smtClean="0">
                <a:solidFill>
                  <a:srgbClr val="1F1F5F"/>
                </a:solidFill>
                <a:latin typeface="CorisandeBold"/>
              </a:rPr>
              <a:t>gasket</a:t>
            </a:r>
            <a:endParaRPr lang="en-GB" dirty="0">
              <a:solidFill>
                <a:srgbClr val="1F1F5F"/>
              </a:solidFill>
              <a:latin typeface="CorisandeBold"/>
            </a:endParaRPr>
          </a:p>
        </p:txBody>
      </p:sp>
      <p:cxnSp>
        <p:nvCxnSpPr>
          <p:cNvPr id="62" name="Straight Arrow Connector 61"/>
          <p:cNvCxnSpPr>
            <a:endCxn id="58" idx="3"/>
          </p:cNvCxnSpPr>
          <p:nvPr/>
        </p:nvCxnSpPr>
        <p:spPr bwMode="auto">
          <a:xfrm>
            <a:off x="495300" y="4793772"/>
            <a:ext cx="571500" cy="8751"/>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9948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8309"/>
          <a:stretch/>
        </p:blipFill>
        <p:spPr bwMode="auto">
          <a:xfrm>
            <a:off x="-304801" y="-204209"/>
            <a:ext cx="9809163" cy="7724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763000" y="6503874"/>
            <a:ext cx="457200" cy="369332"/>
          </a:xfrm>
          <a:prstGeom prst="rect">
            <a:avLst/>
          </a:prstGeom>
          <a:noFill/>
          <a:ln>
            <a:solidFill>
              <a:schemeClr val="tx1"/>
            </a:solidFill>
          </a:ln>
        </p:spPr>
        <p:txBody>
          <a:bodyPr wrap="square" rtlCol="0">
            <a:spAutoFit/>
          </a:bodyPr>
          <a:lstStyle/>
          <a:p>
            <a:r>
              <a:rPr lang="en-GB" b="1" dirty="0" smtClean="0"/>
              <a:t>11</a:t>
            </a:r>
            <a:endParaRPr lang="en-GB" b="1" dirty="0"/>
          </a:p>
        </p:txBody>
      </p:sp>
      <p:grpSp>
        <p:nvGrpSpPr>
          <p:cNvPr id="14" name="Group 13"/>
          <p:cNvGrpSpPr/>
          <p:nvPr/>
        </p:nvGrpSpPr>
        <p:grpSpPr>
          <a:xfrm>
            <a:off x="1752600" y="3214628"/>
            <a:ext cx="7609367" cy="3748117"/>
            <a:chOff x="990600" y="914400"/>
            <a:chExt cx="7609367" cy="3748117"/>
          </a:xfrm>
        </p:grpSpPr>
        <p:sp>
          <p:nvSpPr>
            <p:cNvPr id="6" name="TextBox 5"/>
            <p:cNvSpPr txBox="1"/>
            <p:nvPr/>
          </p:nvSpPr>
          <p:spPr bwMode="auto">
            <a:xfrm>
              <a:off x="990600" y="2546449"/>
              <a:ext cx="99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algn="l" eaLnBrk="1" hangingPunct="1"/>
              <a:r>
                <a:rPr lang="en-GB" sz="2000" dirty="0" smtClean="0">
                  <a:sym typeface="Symbol" pitchFamily="18" charset="2"/>
                </a:rPr>
                <a:t>|</a:t>
              </a:r>
              <a:r>
                <a:rPr lang="en-GB" sz="2000" b="1" dirty="0" smtClean="0">
                  <a:sym typeface="Symbol" pitchFamily="18" charset="2"/>
                </a:rPr>
                <a:t>B</a:t>
              </a:r>
              <a:r>
                <a:rPr lang="en-GB" sz="2000" dirty="0" smtClean="0">
                  <a:sym typeface="Symbol" pitchFamily="18" charset="2"/>
                </a:rPr>
                <a:t>| (T)</a:t>
              </a:r>
              <a:endParaRPr lang="en-GB" sz="2000" dirty="0">
                <a:sym typeface="Symbol" pitchFamily="18" charset="2"/>
              </a:endParaRPr>
            </a:p>
          </p:txBody>
        </p:sp>
        <p:grpSp>
          <p:nvGrpSpPr>
            <p:cNvPr id="3" name="Group 2"/>
            <p:cNvGrpSpPr/>
            <p:nvPr/>
          </p:nvGrpSpPr>
          <p:grpSpPr>
            <a:xfrm>
              <a:off x="1828800" y="914400"/>
              <a:ext cx="6771167" cy="3548062"/>
              <a:chOff x="1828800" y="1262063"/>
              <a:chExt cx="6771167" cy="3548062"/>
            </a:xfrm>
          </p:grpSpPr>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661" t="29966" r="-1136" b="7913"/>
              <a:stretch/>
            </p:blipFill>
            <p:spPr bwMode="auto">
              <a:xfrm>
                <a:off x="1828800" y="1295400"/>
                <a:ext cx="5467351"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bwMode="auto">
              <a:xfrm>
                <a:off x="7152170" y="1262063"/>
                <a:ext cx="1447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algn="l" eaLnBrk="1" hangingPunct="1"/>
                <a:r>
                  <a:rPr lang="en-GB" b="1" dirty="0" smtClean="0">
                    <a:solidFill>
                      <a:srgbClr val="0066FF"/>
                    </a:solidFill>
                    <a:sym typeface="Symbol" pitchFamily="18" charset="2"/>
                  </a:rPr>
                  <a:t>1680 A-turns</a:t>
                </a:r>
                <a:endParaRPr lang="en-GB" b="1" dirty="0">
                  <a:solidFill>
                    <a:srgbClr val="0066FF"/>
                  </a:solidFill>
                  <a:sym typeface="Symbol" pitchFamily="18" charset="2"/>
                </a:endParaRPr>
              </a:p>
            </p:txBody>
          </p:sp>
          <p:sp>
            <p:nvSpPr>
              <p:cNvPr id="9" name="TextBox 8"/>
              <p:cNvSpPr txBox="1"/>
              <p:nvPr/>
            </p:nvSpPr>
            <p:spPr bwMode="auto">
              <a:xfrm>
                <a:off x="7162800" y="1442265"/>
                <a:ext cx="1400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algn="l" eaLnBrk="1" hangingPunct="1"/>
                <a:r>
                  <a:rPr lang="en-GB" b="1" dirty="0" smtClean="0">
                    <a:solidFill>
                      <a:srgbClr val="00B050"/>
                    </a:solidFill>
                    <a:sym typeface="Symbol" pitchFamily="18" charset="2"/>
                  </a:rPr>
                  <a:t>1512</a:t>
                </a:r>
                <a:endParaRPr lang="en-GB" b="1" dirty="0">
                  <a:solidFill>
                    <a:srgbClr val="00B050"/>
                  </a:solidFill>
                  <a:sym typeface="Symbol" pitchFamily="18" charset="2"/>
                </a:endParaRPr>
              </a:p>
            </p:txBody>
          </p:sp>
          <p:sp>
            <p:nvSpPr>
              <p:cNvPr id="10" name="TextBox 9"/>
              <p:cNvSpPr txBox="1"/>
              <p:nvPr/>
            </p:nvSpPr>
            <p:spPr bwMode="auto">
              <a:xfrm>
                <a:off x="7162800" y="1705363"/>
                <a:ext cx="781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algn="l" eaLnBrk="1" hangingPunct="1"/>
                <a:r>
                  <a:rPr lang="en-GB" b="1" dirty="0" smtClean="0">
                    <a:solidFill>
                      <a:srgbClr val="FF0000"/>
                    </a:solidFill>
                    <a:sym typeface="Symbol" pitchFamily="18" charset="2"/>
                  </a:rPr>
                  <a:t>1344</a:t>
                </a:r>
                <a:endParaRPr lang="en-GB" b="1" dirty="0">
                  <a:solidFill>
                    <a:srgbClr val="FF0000"/>
                  </a:solidFill>
                  <a:sym typeface="Symbol" pitchFamily="18" charset="2"/>
                </a:endParaRPr>
              </a:p>
            </p:txBody>
          </p:sp>
          <p:sp>
            <p:nvSpPr>
              <p:cNvPr id="11" name="TextBox 10"/>
              <p:cNvSpPr txBox="1"/>
              <p:nvPr/>
            </p:nvSpPr>
            <p:spPr bwMode="auto">
              <a:xfrm>
                <a:off x="7162800" y="2024064"/>
                <a:ext cx="7905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algn="l" eaLnBrk="1" hangingPunct="1"/>
                <a:r>
                  <a:rPr lang="en-GB" b="1" dirty="0" smtClean="0">
                    <a:sym typeface="Symbol" pitchFamily="18" charset="2"/>
                  </a:rPr>
                  <a:t>1176</a:t>
                </a:r>
                <a:endParaRPr lang="en-GB" b="1" dirty="0">
                  <a:sym typeface="Symbol" pitchFamily="18" charset="2"/>
                </a:endParaRPr>
              </a:p>
            </p:txBody>
          </p:sp>
          <p:sp>
            <p:nvSpPr>
              <p:cNvPr id="12" name="TextBox 11"/>
              <p:cNvSpPr txBox="1"/>
              <p:nvPr/>
            </p:nvSpPr>
            <p:spPr bwMode="auto">
              <a:xfrm>
                <a:off x="7162799" y="2370891"/>
                <a:ext cx="8382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algn="l" eaLnBrk="1" hangingPunct="1"/>
                <a:r>
                  <a:rPr lang="en-GB" b="1" dirty="0" smtClean="0">
                    <a:solidFill>
                      <a:srgbClr val="CC6600"/>
                    </a:solidFill>
                    <a:sym typeface="Symbol" pitchFamily="18" charset="2"/>
                  </a:rPr>
                  <a:t>1008</a:t>
                </a:r>
                <a:endParaRPr lang="en-GB" b="1" dirty="0">
                  <a:solidFill>
                    <a:srgbClr val="CC6600"/>
                  </a:solidFill>
                  <a:sym typeface="Symbol" pitchFamily="18" charset="2"/>
                </a:endParaRPr>
              </a:p>
            </p:txBody>
          </p:sp>
          <p:sp>
            <p:nvSpPr>
              <p:cNvPr id="13" name="TextBox 12"/>
              <p:cNvSpPr txBox="1"/>
              <p:nvPr/>
            </p:nvSpPr>
            <p:spPr bwMode="auto">
              <a:xfrm>
                <a:off x="7200903" y="2707303"/>
                <a:ext cx="723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algn="l" eaLnBrk="1" hangingPunct="1"/>
                <a:r>
                  <a:rPr lang="en-GB" b="1" dirty="0" smtClean="0">
                    <a:solidFill>
                      <a:srgbClr val="FF33CC"/>
                    </a:solidFill>
                    <a:sym typeface="Symbol" pitchFamily="18" charset="2"/>
                  </a:rPr>
                  <a:t>840</a:t>
                </a:r>
                <a:endParaRPr lang="en-GB" b="1" dirty="0">
                  <a:solidFill>
                    <a:srgbClr val="FF33CC"/>
                  </a:solidFill>
                  <a:sym typeface="Symbol" pitchFamily="18" charset="2"/>
                </a:endParaRPr>
              </a:p>
            </p:txBody>
          </p:sp>
        </p:grpSp>
        <p:sp>
          <p:nvSpPr>
            <p:cNvPr id="7" name="TextBox 6"/>
            <p:cNvSpPr txBox="1"/>
            <p:nvPr/>
          </p:nvSpPr>
          <p:spPr bwMode="auto">
            <a:xfrm>
              <a:off x="4114800" y="4262407"/>
              <a:ext cx="99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algn="l" eaLnBrk="1" hangingPunct="1"/>
              <a:r>
                <a:rPr lang="en-GB" sz="2000" dirty="0" smtClean="0">
                  <a:sym typeface="Symbol" pitchFamily="18" charset="2"/>
                </a:rPr>
                <a:t>y (mm)</a:t>
              </a:r>
              <a:endParaRPr lang="en-GB" sz="2000" dirty="0">
                <a:sym typeface="Symbol" pitchFamily="18" charset="2"/>
              </a:endParaRPr>
            </a:p>
          </p:txBody>
        </p:sp>
      </p:grpSp>
      <p:grpSp>
        <p:nvGrpSpPr>
          <p:cNvPr id="26" name="Group 25"/>
          <p:cNvGrpSpPr/>
          <p:nvPr/>
        </p:nvGrpSpPr>
        <p:grpSpPr>
          <a:xfrm>
            <a:off x="0" y="1034274"/>
            <a:ext cx="2895600" cy="2147076"/>
            <a:chOff x="276669" y="1059056"/>
            <a:chExt cx="3829050" cy="3040741"/>
          </a:xfrm>
        </p:grpSpPr>
        <p:pic>
          <p:nvPicPr>
            <p:cNvPr id="1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6719" t="20312" r="17499" b="41211"/>
            <a:stretch/>
          </p:blipFill>
          <p:spPr bwMode="auto">
            <a:xfrm>
              <a:off x="276669" y="1059056"/>
              <a:ext cx="3829050" cy="2574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87329" b="71262"/>
            <a:stretch/>
          </p:blipFill>
          <p:spPr bwMode="auto">
            <a:xfrm>
              <a:off x="2043623" y="1684540"/>
              <a:ext cx="662181" cy="241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1788136" y="2393792"/>
              <a:ext cx="285716" cy="653821"/>
            </a:xfrm>
            <a:prstGeom prst="rect">
              <a:avLst/>
            </a:prstGeom>
            <a:noFill/>
          </p:spPr>
          <p:txBody>
            <a:bodyPr wrap="square" rtlCol="0">
              <a:spAutoFit/>
            </a:bodyPr>
            <a:lstStyle/>
            <a:p>
              <a:r>
                <a:rPr lang="en-GB" sz="2400" b="1" dirty="0" smtClean="0">
                  <a:solidFill>
                    <a:srgbClr val="C00000"/>
                  </a:solidFill>
                </a:rPr>
                <a:t>y</a:t>
              </a:r>
              <a:endParaRPr lang="en-GB" sz="3200" b="1" dirty="0">
                <a:solidFill>
                  <a:srgbClr val="C00000"/>
                </a:solidFill>
              </a:endParaRPr>
            </a:p>
          </p:txBody>
        </p:sp>
      </p:grpSp>
      <p:sp>
        <p:nvSpPr>
          <p:cNvPr id="27" name="Title 26"/>
          <p:cNvSpPr>
            <a:spLocks noGrp="1"/>
          </p:cNvSpPr>
          <p:nvPr>
            <p:ph type="title"/>
          </p:nvPr>
        </p:nvSpPr>
        <p:spPr>
          <a:xfrm>
            <a:off x="533400" y="-152400"/>
            <a:ext cx="8229600" cy="1143000"/>
          </a:xfrm>
        </p:spPr>
        <p:txBody>
          <a:bodyPr/>
          <a:lstStyle/>
          <a:p>
            <a:r>
              <a:rPr lang="en-GB" dirty="0" smtClean="0"/>
              <a:t>Simulations 1</a:t>
            </a:r>
            <a:endParaRPr lang="en-GB" dirty="0"/>
          </a:p>
        </p:txBody>
      </p:sp>
      <p:sp>
        <p:nvSpPr>
          <p:cNvPr id="28" name="Content Placeholder 27"/>
          <p:cNvSpPr>
            <a:spLocks noGrp="1"/>
          </p:cNvSpPr>
          <p:nvPr>
            <p:ph idx="1"/>
          </p:nvPr>
        </p:nvSpPr>
        <p:spPr>
          <a:xfrm>
            <a:off x="3603109" y="1262875"/>
            <a:ext cx="5312291" cy="1480325"/>
          </a:xfrm>
          <a:solidFill>
            <a:schemeClr val="bg1"/>
          </a:solidFill>
        </p:spPr>
        <p:txBody>
          <a:bodyPr>
            <a:normAutofit/>
          </a:bodyPr>
          <a:lstStyle/>
          <a:p>
            <a:r>
              <a:rPr lang="en-GB" sz="2800" dirty="0" smtClean="0"/>
              <a:t>Can achieve 0.5 T on SC sample face with ~ 1000 A-turns.</a:t>
            </a:r>
          </a:p>
          <a:p>
            <a:r>
              <a:rPr lang="en-GB" sz="2800" dirty="0" smtClean="0"/>
              <a:t>Field at sample edge ~ 0.025 T.</a:t>
            </a:r>
            <a:endParaRPr lang="en-GB" sz="2800" dirty="0"/>
          </a:p>
        </p:txBody>
      </p:sp>
      <p:cxnSp>
        <p:nvCxnSpPr>
          <p:cNvPr id="30" name="Straight Connector 29"/>
          <p:cNvCxnSpPr/>
          <p:nvPr/>
        </p:nvCxnSpPr>
        <p:spPr>
          <a:xfrm>
            <a:off x="4800600" y="3247965"/>
            <a:ext cx="0" cy="328612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7168" name="TextBox 7167"/>
          <p:cNvSpPr txBox="1"/>
          <p:nvPr/>
        </p:nvSpPr>
        <p:spPr>
          <a:xfrm>
            <a:off x="109537" y="6873206"/>
            <a:ext cx="3286125" cy="307777"/>
          </a:xfrm>
          <a:prstGeom prst="rect">
            <a:avLst/>
          </a:prstGeom>
          <a:solidFill>
            <a:schemeClr val="bg1"/>
          </a:solidFill>
          <a:ln>
            <a:solidFill>
              <a:schemeClr val="tx1"/>
            </a:solidFill>
          </a:ln>
        </p:spPr>
        <p:txBody>
          <a:bodyPr wrap="square" rtlCol="0">
            <a:spAutoFit/>
          </a:bodyPr>
          <a:lstStyle/>
          <a:p>
            <a:r>
              <a:rPr lang="en-GB" sz="1400" dirty="0" smtClean="0"/>
              <a:t>Simulations performed with CST EM Studio</a:t>
            </a:r>
            <a:endParaRPr lang="en-GB" sz="1400" dirty="0"/>
          </a:p>
        </p:txBody>
      </p:sp>
      <p:grpSp>
        <p:nvGrpSpPr>
          <p:cNvPr id="19" name="Group 18"/>
          <p:cNvGrpSpPr/>
          <p:nvPr/>
        </p:nvGrpSpPr>
        <p:grpSpPr>
          <a:xfrm>
            <a:off x="-152400" y="3581400"/>
            <a:ext cx="2656145" cy="740162"/>
            <a:chOff x="-152400" y="3581400"/>
            <a:chExt cx="2656145" cy="740162"/>
          </a:xfrm>
        </p:grpSpPr>
        <p:sp>
          <p:nvSpPr>
            <p:cNvPr id="24" name="Content Placeholder 27"/>
            <p:cNvSpPr txBox="1">
              <a:spLocks/>
            </p:cNvSpPr>
            <p:nvPr/>
          </p:nvSpPr>
          <p:spPr>
            <a:xfrm>
              <a:off x="-152400" y="3581400"/>
              <a:ext cx="2656145" cy="740162"/>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dirty="0" smtClean="0"/>
                <a:t>Simulated with SC surface 1mm from gap.</a:t>
              </a:r>
              <a:endParaRPr lang="en-GB" sz="2800" dirty="0"/>
            </a:p>
          </p:txBody>
        </p:sp>
        <p:cxnSp>
          <p:nvCxnSpPr>
            <p:cNvPr id="17" name="Straight Arrow Connector 16"/>
            <p:cNvCxnSpPr/>
            <p:nvPr/>
          </p:nvCxnSpPr>
          <p:spPr>
            <a:xfrm>
              <a:off x="-109537" y="3764162"/>
              <a:ext cx="261937"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6877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8470"/>
          <a:stretch/>
        </p:blipFill>
        <p:spPr bwMode="auto">
          <a:xfrm>
            <a:off x="-331788" y="-457200"/>
            <a:ext cx="9809163" cy="770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763000" y="6503874"/>
            <a:ext cx="457200" cy="369332"/>
          </a:xfrm>
          <a:prstGeom prst="rect">
            <a:avLst/>
          </a:prstGeom>
          <a:noFill/>
          <a:ln>
            <a:solidFill>
              <a:schemeClr val="tx1"/>
            </a:solidFill>
          </a:ln>
        </p:spPr>
        <p:txBody>
          <a:bodyPr wrap="square" rtlCol="0">
            <a:spAutoFit/>
          </a:bodyPr>
          <a:lstStyle/>
          <a:p>
            <a:r>
              <a:rPr lang="en-GB" b="1" dirty="0" smtClean="0"/>
              <a:t>12</a:t>
            </a:r>
            <a:endParaRPr lang="en-GB" b="1" dirty="0"/>
          </a:p>
        </p:txBody>
      </p:sp>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637" t="20363" r="783" b="34745"/>
          <a:stretch/>
        </p:blipFill>
        <p:spPr bwMode="auto">
          <a:xfrm>
            <a:off x="2209800" y="2667000"/>
            <a:ext cx="6858000" cy="3319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bwMode="auto">
          <a:xfrm>
            <a:off x="1295400" y="4171890"/>
            <a:ext cx="99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algn="l" eaLnBrk="1" hangingPunct="1"/>
            <a:r>
              <a:rPr lang="en-GB" sz="2000" dirty="0" smtClean="0">
                <a:sym typeface="Symbol" pitchFamily="18" charset="2"/>
              </a:rPr>
              <a:t>|</a:t>
            </a:r>
            <a:r>
              <a:rPr lang="en-GB" sz="2000" b="1" dirty="0" smtClean="0">
                <a:sym typeface="Symbol" pitchFamily="18" charset="2"/>
              </a:rPr>
              <a:t>B</a:t>
            </a:r>
            <a:r>
              <a:rPr lang="en-GB" sz="2000" dirty="0" smtClean="0">
                <a:sym typeface="Symbol" pitchFamily="18" charset="2"/>
              </a:rPr>
              <a:t>| (T)</a:t>
            </a:r>
            <a:endParaRPr lang="en-GB" sz="2000" dirty="0">
              <a:sym typeface="Symbol" pitchFamily="18" charset="2"/>
            </a:endParaRPr>
          </a:p>
        </p:txBody>
      </p:sp>
      <p:sp>
        <p:nvSpPr>
          <p:cNvPr id="6" name="TextBox 5"/>
          <p:cNvSpPr txBox="1"/>
          <p:nvPr/>
        </p:nvSpPr>
        <p:spPr bwMode="auto">
          <a:xfrm>
            <a:off x="5181600" y="5943600"/>
            <a:ext cx="99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algn="l" eaLnBrk="1" hangingPunct="1"/>
            <a:r>
              <a:rPr lang="en-GB" sz="2000" dirty="0" smtClean="0">
                <a:sym typeface="Symbol" pitchFamily="18" charset="2"/>
              </a:rPr>
              <a:t>y (mm)</a:t>
            </a:r>
            <a:endParaRPr lang="en-GB" sz="2000" dirty="0">
              <a:sym typeface="Symbol" pitchFamily="18" charset="2"/>
            </a:endParaRPr>
          </a:p>
        </p:txBody>
      </p:sp>
      <p:sp>
        <p:nvSpPr>
          <p:cNvPr id="7" name="Title 26"/>
          <p:cNvSpPr>
            <a:spLocks noGrp="1"/>
          </p:cNvSpPr>
          <p:nvPr>
            <p:ph type="title"/>
          </p:nvPr>
        </p:nvSpPr>
        <p:spPr>
          <a:xfrm>
            <a:off x="533400" y="-381000"/>
            <a:ext cx="8229600" cy="1143000"/>
          </a:xfrm>
        </p:spPr>
        <p:txBody>
          <a:bodyPr/>
          <a:lstStyle/>
          <a:p>
            <a:r>
              <a:rPr lang="en-GB" dirty="0" smtClean="0"/>
              <a:t>Simulations 2</a:t>
            </a:r>
            <a:endParaRPr lang="en-GB" dirty="0"/>
          </a:p>
        </p:txBody>
      </p:sp>
      <p:sp>
        <p:nvSpPr>
          <p:cNvPr id="8" name="Content Placeholder 27"/>
          <p:cNvSpPr>
            <a:spLocks noGrp="1"/>
          </p:cNvSpPr>
          <p:nvPr>
            <p:ph idx="1"/>
          </p:nvPr>
        </p:nvSpPr>
        <p:spPr>
          <a:xfrm>
            <a:off x="533400" y="762000"/>
            <a:ext cx="8382000" cy="1480325"/>
          </a:xfrm>
          <a:solidFill>
            <a:schemeClr val="bg1"/>
          </a:solidFill>
        </p:spPr>
        <p:txBody>
          <a:bodyPr>
            <a:normAutofit/>
          </a:bodyPr>
          <a:lstStyle/>
          <a:p>
            <a:r>
              <a:rPr lang="en-GB" sz="2800" dirty="0" smtClean="0"/>
              <a:t>Along central line, field still at ~ 10 % of maximum 5mm from yoke.</a:t>
            </a:r>
          </a:p>
          <a:p>
            <a:r>
              <a:rPr lang="en-GB" sz="2800" dirty="0" smtClean="0"/>
              <a:t>Well within sensitivity range of Hall probes. </a:t>
            </a:r>
            <a:endParaRPr lang="en-GB" sz="2800" dirty="0"/>
          </a:p>
        </p:txBody>
      </p:sp>
      <p:sp>
        <p:nvSpPr>
          <p:cNvPr id="9" name="TextBox 8"/>
          <p:cNvSpPr txBox="1"/>
          <p:nvPr/>
        </p:nvSpPr>
        <p:spPr>
          <a:xfrm>
            <a:off x="109537" y="6626423"/>
            <a:ext cx="3286125" cy="307777"/>
          </a:xfrm>
          <a:prstGeom prst="rect">
            <a:avLst/>
          </a:prstGeom>
          <a:solidFill>
            <a:schemeClr val="bg1"/>
          </a:solidFill>
          <a:ln>
            <a:solidFill>
              <a:schemeClr val="tx1"/>
            </a:solidFill>
          </a:ln>
        </p:spPr>
        <p:txBody>
          <a:bodyPr wrap="square" rtlCol="0">
            <a:spAutoFit/>
          </a:bodyPr>
          <a:lstStyle/>
          <a:p>
            <a:r>
              <a:rPr lang="en-GB" sz="1400" dirty="0" smtClean="0"/>
              <a:t>Simulations performed with CST EM Studio</a:t>
            </a:r>
            <a:endParaRPr lang="en-GB" sz="1400" dirty="0"/>
          </a:p>
        </p:txBody>
      </p:sp>
      <p:grpSp>
        <p:nvGrpSpPr>
          <p:cNvPr id="11" name="Group 10"/>
          <p:cNvGrpSpPr/>
          <p:nvPr/>
        </p:nvGrpSpPr>
        <p:grpSpPr>
          <a:xfrm>
            <a:off x="-152401" y="3022824"/>
            <a:ext cx="2133601" cy="1015776"/>
            <a:chOff x="-152400" y="3581400"/>
            <a:chExt cx="2133601" cy="740162"/>
          </a:xfrm>
        </p:grpSpPr>
        <p:sp>
          <p:nvSpPr>
            <p:cNvPr id="12" name="Content Placeholder 27"/>
            <p:cNvSpPr txBox="1">
              <a:spLocks/>
            </p:cNvSpPr>
            <p:nvPr/>
          </p:nvSpPr>
          <p:spPr>
            <a:xfrm>
              <a:off x="-152400" y="3581400"/>
              <a:ext cx="2133601" cy="740162"/>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800" dirty="0" smtClean="0"/>
                <a:t>Simulated with boundary far from gap.</a:t>
              </a:r>
              <a:endParaRPr lang="en-GB" sz="2800" dirty="0"/>
            </a:p>
          </p:txBody>
        </p:sp>
        <p:cxnSp>
          <p:nvCxnSpPr>
            <p:cNvPr id="13" name="Straight Arrow Connector 12"/>
            <p:cNvCxnSpPr/>
            <p:nvPr/>
          </p:nvCxnSpPr>
          <p:spPr>
            <a:xfrm>
              <a:off x="-109537" y="3710794"/>
              <a:ext cx="261937"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6385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8631"/>
          <a:stretch/>
        </p:blipFill>
        <p:spPr bwMode="auto">
          <a:xfrm>
            <a:off x="-331788" y="-457200"/>
            <a:ext cx="9809163" cy="767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763000" y="6503874"/>
            <a:ext cx="457200" cy="369332"/>
          </a:xfrm>
          <a:prstGeom prst="rect">
            <a:avLst/>
          </a:prstGeom>
          <a:noFill/>
          <a:ln>
            <a:solidFill>
              <a:schemeClr val="tx1"/>
            </a:solidFill>
          </a:ln>
        </p:spPr>
        <p:txBody>
          <a:bodyPr wrap="square" rtlCol="0">
            <a:spAutoFit/>
          </a:bodyPr>
          <a:lstStyle/>
          <a:p>
            <a:r>
              <a:rPr lang="en-GB" b="1" dirty="0" smtClean="0"/>
              <a:t>13</a:t>
            </a:r>
            <a:endParaRPr lang="en-GB" b="1" dirty="0"/>
          </a:p>
        </p:txBody>
      </p:sp>
      <p:sp>
        <p:nvSpPr>
          <p:cNvPr id="3" name="Title 2"/>
          <p:cNvSpPr>
            <a:spLocks noGrp="1"/>
          </p:cNvSpPr>
          <p:nvPr>
            <p:ph type="title"/>
          </p:nvPr>
        </p:nvSpPr>
        <p:spPr>
          <a:xfrm>
            <a:off x="457993" y="-381000"/>
            <a:ext cx="8229600" cy="1143000"/>
          </a:xfrm>
        </p:spPr>
        <p:txBody>
          <a:bodyPr/>
          <a:lstStyle/>
          <a:p>
            <a:r>
              <a:rPr lang="en-GB" dirty="0" smtClean="0"/>
              <a:t>Future plans</a:t>
            </a:r>
            <a:endParaRPr lang="en-GB" dirty="0"/>
          </a:p>
        </p:txBody>
      </p:sp>
      <p:sp>
        <p:nvSpPr>
          <p:cNvPr id="4" name="Content Placeholder 3"/>
          <p:cNvSpPr>
            <a:spLocks noGrp="1"/>
          </p:cNvSpPr>
          <p:nvPr>
            <p:ph idx="1"/>
          </p:nvPr>
        </p:nvSpPr>
        <p:spPr>
          <a:xfrm>
            <a:off x="457200" y="1112837"/>
            <a:ext cx="8229600" cy="4983163"/>
          </a:xfrm>
          <a:solidFill>
            <a:schemeClr val="bg1"/>
          </a:solidFill>
        </p:spPr>
        <p:txBody>
          <a:bodyPr>
            <a:normAutofit fontScale="92500" lnSpcReduction="10000"/>
          </a:bodyPr>
          <a:lstStyle/>
          <a:p>
            <a:r>
              <a:rPr lang="en-GB" dirty="0" smtClean="0"/>
              <a:t>Tests of S-I-S multilayers on bulk </a:t>
            </a:r>
            <a:r>
              <a:rPr lang="en-GB" dirty="0" err="1" smtClean="0"/>
              <a:t>Nb</a:t>
            </a:r>
            <a:r>
              <a:rPr lang="en-GB" dirty="0" smtClean="0"/>
              <a:t> tubular samples.</a:t>
            </a:r>
          </a:p>
          <a:p>
            <a:r>
              <a:rPr lang="en-GB" dirty="0" smtClean="0"/>
              <a:t>Assembling and commissioning magnetic field penetration experiment for planar samples.</a:t>
            </a:r>
            <a:endParaRPr lang="en-GB" dirty="0" smtClean="0"/>
          </a:p>
          <a:p>
            <a:r>
              <a:rPr lang="en-GB" dirty="0" smtClean="0"/>
              <a:t>Building up c</a:t>
            </a:r>
            <a:r>
              <a:rPr lang="en-GB" dirty="0" smtClean="0"/>
              <a:t>ompressor-cooled </a:t>
            </a:r>
            <a:r>
              <a:rPr lang="en-GB" dirty="0" smtClean="0"/>
              <a:t>rigs for testing tubular and planar </a:t>
            </a:r>
            <a:r>
              <a:rPr lang="en-GB" dirty="0" smtClean="0"/>
              <a:t>samples</a:t>
            </a:r>
            <a:r>
              <a:rPr lang="en-GB" dirty="0"/>
              <a:t> </a:t>
            </a:r>
            <a:r>
              <a:rPr lang="en-GB" dirty="0" smtClean="0"/>
              <a:t>in gas.</a:t>
            </a:r>
            <a:endParaRPr lang="en-GB" dirty="0" smtClean="0"/>
          </a:p>
          <a:p>
            <a:r>
              <a:rPr lang="en-GB" dirty="0" smtClean="0"/>
              <a:t>Using both tubular and planar facilities for </a:t>
            </a:r>
            <a:r>
              <a:rPr lang="en-GB" dirty="0" smtClean="0"/>
              <a:t>optimisation of multilayer films.</a:t>
            </a:r>
          </a:p>
          <a:p>
            <a:r>
              <a:rPr lang="en-GB" dirty="0" smtClean="0"/>
              <a:t>Investigate alternative </a:t>
            </a:r>
            <a:r>
              <a:rPr lang="en-GB" dirty="0" smtClean="0"/>
              <a:t>analysis methods – </a:t>
            </a:r>
            <a:r>
              <a:rPr lang="en-GB" dirty="0"/>
              <a:t>if </a:t>
            </a:r>
            <a:r>
              <a:rPr lang="en-GB" dirty="0" smtClean="0"/>
              <a:t>possible</a:t>
            </a:r>
            <a:r>
              <a:rPr lang="en-GB" smtClean="0"/>
              <a:t>, </a:t>
            </a:r>
            <a:r>
              <a:rPr lang="en-GB" smtClean="0"/>
              <a:t>of</a:t>
            </a:r>
            <a:r>
              <a:rPr lang="en-GB" smtClean="0"/>
              <a:t> </a:t>
            </a:r>
            <a:r>
              <a:rPr lang="en-GB" dirty="0" smtClean="0"/>
              <a:t>mechanism as well as effect.</a:t>
            </a:r>
          </a:p>
          <a:p>
            <a:endParaRPr lang="en-GB" dirty="0" smtClean="0"/>
          </a:p>
        </p:txBody>
      </p:sp>
    </p:spTree>
    <p:extLst>
      <p:ext uri="{BB962C8B-B14F-4D97-AF65-F5344CB8AC3E}">
        <p14:creationId xmlns:p14="http://schemas.microsoft.com/office/powerpoint/2010/main" val="2338156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8148"/>
          <a:stretch/>
        </p:blipFill>
        <p:spPr bwMode="auto">
          <a:xfrm>
            <a:off x="-331788" y="-457200"/>
            <a:ext cx="9809163" cy="774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3"/>
          <p:cNvSpPr txBox="1">
            <a:spLocks noChangeArrowheads="1"/>
          </p:cNvSpPr>
          <p:nvPr/>
        </p:nvSpPr>
        <p:spPr bwMode="auto">
          <a:xfrm>
            <a:off x="1760848" y="457200"/>
            <a:ext cx="5607063" cy="52326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82" tIns="45740" rIns="91482" bIns="4574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GB" altLang="en-US" sz="2800" b="1" dirty="0" smtClean="0">
                <a:latin typeface="CorisandeBold"/>
              </a:rPr>
              <a:t>ACKNOWLEDGMENTS </a:t>
            </a:r>
            <a:endParaRPr lang="en-GB" altLang="en-US" sz="2800" b="1" dirty="0">
              <a:latin typeface="CorisandeBold"/>
            </a:endParaRPr>
          </a:p>
        </p:txBody>
      </p:sp>
      <p:sp>
        <p:nvSpPr>
          <p:cNvPr id="5" name="TextBox 21"/>
          <p:cNvSpPr txBox="1">
            <a:spLocks noChangeArrowheads="1"/>
          </p:cNvSpPr>
          <p:nvPr/>
        </p:nvSpPr>
        <p:spPr bwMode="auto">
          <a:xfrm>
            <a:off x="76200" y="3886200"/>
            <a:ext cx="8991600" cy="22468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82" tIns="45740" rIns="91482" bIns="4574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just"/>
            <a:r>
              <a:rPr lang="en-GB" sz="2000" dirty="0">
                <a:latin typeface="CorisandeBold"/>
              </a:rPr>
              <a:t>The ASTeC project team would like to acknowledge the support given by the ASTeC management, namely P.A. McIntosh, J.D. Herbert and A.E. Wheelhouse. We also </a:t>
            </a:r>
            <a:r>
              <a:rPr lang="en-GB" sz="2000" dirty="0" smtClean="0">
                <a:latin typeface="CorisandeBold"/>
              </a:rPr>
              <a:t>acknowledge the </a:t>
            </a:r>
            <a:r>
              <a:rPr lang="en-GB" sz="2000" dirty="0">
                <a:latin typeface="CorisandeBold"/>
              </a:rPr>
              <a:t>timely support of </a:t>
            </a:r>
            <a:r>
              <a:rPr lang="en-GB" sz="2000" dirty="0" smtClean="0">
                <a:latin typeface="CorisandeBold"/>
              </a:rPr>
              <a:t>ETC staff, </a:t>
            </a:r>
            <a:r>
              <a:rPr lang="en-GB" sz="2000" dirty="0">
                <a:latin typeface="CorisandeBold"/>
              </a:rPr>
              <a:t>namely Steve </a:t>
            </a:r>
            <a:r>
              <a:rPr lang="en-GB" sz="2000" dirty="0" err="1">
                <a:latin typeface="CorisandeBold"/>
              </a:rPr>
              <a:t>Bibby</a:t>
            </a:r>
            <a:r>
              <a:rPr lang="en-GB" sz="2000" dirty="0">
                <a:latin typeface="CorisandeBold"/>
              </a:rPr>
              <a:t>-Trevor and Phil Davies. L. Gurran would like to </a:t>
            </a:r>
            <a:r>
              <a:rPr lang="en-GB" sz="1800" dirty="0">
                <a:latin typeface="CorisandeBold"/>
              </a:rPr>
              <a:t>thank</a:t>
            </a:r>
            <a:r>
              <a:rPr lang="en-GB" sz="2000" dirty="0">
                <a:latin typeface="CorisandeBold"/>
              </a:rPr>
              <a:t> ASTeC for providing a grant for his PhD studentship. The work at Old Dominion University was supported by the US Department of Energy under contract No. DE-SC0010081. </a:t>
            </a:r>
          </a:p>
        </p:txBody>
      </p:sp>
      <p:sp>
        <p:nvSpPr>
          <p:cNvPr id="7" name="TextBox 6"/>
          <p:cNvSpPr txBox="1"/>
          <p:nvPr/>
        </p:nvSpPr>
        <p:spPr>
          <a:xfrm>
            <a:off x="8763000" y="6503874"/>
            <a:ext cx="457200" cy="369332"/>
          </a:xfrm>
          <a:prstGeom prst="rect">
            <a:avLst/>
          </a:prstGeom>
          <a:noFill/>
          <a:ln>
            <a:solidFill>
              <a:schemeClr val="tx1"/>
            </a:solidFill>
          </a:ln>
        </p:spPr>
        <p:txBody>
          <a:bodyPr wrap="square" rtlCol="0">
            <a:spAutoFit/>
          </a:bodyPr>
          <a:lstStyle/>
          <a:p>
            <a:r>
              <a:rPr lang="en-GB" b="1" dirty="0" smtClean="0"/>
              <a:t>14</a:t>
            </a:r>
            <a:endParaRPr lang="en-GB" b="1" dirty="0"/>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524000"/>
            <a:ext cx="8991600" cy="240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410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331788" y="-457200"/>
            <a:ext cx="9809163" cy="7471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915400" y="6503874"/>
            <a:ext cx="304800" cy="369332"/>
          </a:xfrm>
          <a:prstGeom prst="rect">
            <a:avLst/>
          </a:prstGeom>
          <a:noFill/>
          <a:ln>
            <a:solidFill>
              <a:schemeClr val="tx1"/>
            </a:solidFill>
          </a:ln>
        </p:spPr>
        <p:txBody>
          <a:bodyPr wrap="square" rtlCol="0">
            <a:spAutoFit/>
          </a:bodyPr>
          <a:lstStyle/>
          <a:p>
            <a:r>
              <a:rPr lang="en-GB" b="1" dirty="0" smtClean="0"/>
              <a:t>2</a:t>
            </a:r>
            <a:endParaRPr lang="en-GB" b="1" dirty="0"/>
          </a:p>
        </p:txBody>
      </p:sp>
      <p:grpSp>
        <p:nvGrpSpPr>
          <p:cNvPr id="5" name="Group 4"/>
          <p:cNvGrpSpPr/>
          <p:nvPr/>
        </p:nvGrpSpPr>
        <p:grpSpPr>
          <a:xfrm>
            <a:off x="2518427" y="914400"/>
            <a:ext cx="4108732" cy="3396848"/>
            <a:chOff x="485633" y="1143000"/>
            <a:chExt cx="4108732" cy="3396848"/>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633" y="1143000"/>
              <a:ext cx="4108732" cy="321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67993" y="4170516"/>
              <a:ext cx="304800" cy="369332"/>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1</a:t>
              </a:r>
              <a:endParaRPr lang="en-GB" dirty="0"/>
            </a:p>
          </p:txBody>
        </p:sp>
      </p:grpSp>
      <p:sp>
        <p:nvSpPr>
          <p:cNvPr id="6" name="TextBox 5"/>
          <p:cNvSpPr txBox="1"/>
          <p:nvPr/>
        </p:nvSpPr>
        <p:spPr>
          <a:xfrm>
            <a:off x="0" y="6688540"/>
            <a:ext cx="9477375" cy="276999"/>
          </a:xfrm>
          <a:prstGeom prst="rect">
            <a:avLst/>
          </a:prstGeom>
          <a:noFill/>
        </p:spPr>
        <p:txBody>
          <a:bodyPr wrap="square" rtlCol="0">
            <a:spAutoFit/>
          </a:bodyPr>
          <a:lstStyle/>
          <a:p>
            <a:r>
              <a:rPr lang="en-GB" sz="1200" dirty="0" smtClean="0"/>
              <a:t>1. From </a:t>
            </a:r>
            <a:r>
              <a:rPr lang="en-GB" sz="1200" dirty="0" err="1" smtClean="0"/>
              <a:t>Gurevich</a:t>
            </a:r>
            <a:r>
              <a:rPr lang="en-GB" sz="1200" dirty="0" smtClean="0"/>
              <a:t> 2006, </a:t>
            </a:r>
            <a:r>
              <a:rPr lang="en-GB" sz="1200" i="1" dirty="0" smtClean="0"/>
              <a:t>“Enhancement of RF Breakdown Field of Superconductors by Multilayer Coating”</a:t>
            </a:r>
            <a:r>
              <a:rPr lang="en-GB" sz="1200" dirty="0" smtClean="0"/>
              <a:t>,  App. Phys. </a:t>
            </a:r>
            <a:r>
              <a:rPr lang="en-GB" sz="1200" dirty="0" err="1" smtClean="0"/>
              <a:t>Lett</a:t>
            </a:r>
            <a:r>
              <a:rPr lang="en-GB" sz="1200" dirty="0" smtClean="0"/>
              <a:t>. </a:t>
            </a:r>
            <a:r>
              <a:rPr lang="en-GB" sz="1200" b="1" dirty="0" smtClean="0"/>
              <a:t>88</a:t>
            </a:r>
            <a:r>
              <a:rPr lang="en-GB" sz="1200" dirty="0" smtClean="0"/>
              <a:t>, 012511 </a:t>
            </a:r>
            <a:endParaRPr lang="en-GB" sz="1200" dirty="0"/>
          </a:p>
        </p:txBody>
      </p:sp>
      <p:sp>
        <p:nvSpPr>
          <p:cNvPr id="7" name="Title 6"/>
          <p:cNvSpPr>
            <a:spLocks noGrp="1"/>
          </p:cNvSpPr>
          <p:nvPr>
            <p:ph type="title"/>
          </p:nvPr>
        </p:nvSpPr>
        <p:spPr>
          <a:xfrm>
            <a:off x="0" y="-381000"/>
            <a:ext cx="9144000" cy="1143000"/>
          </a:xfrm>
        </p:spPr>
        <p:txBody>
          <a:bodyPr>
            <a:noAutofit/>
          </a:bodyPr>
          <a:lstStyle/>
          <a:p>
            <a:r>
              <a:rPr lang="en-GB" dirty="0" smtClean="0"/>
              <a:t>Towards higher quenching fields</a:t>
            </a:r>
            <a:endParaRPr lang="en-GB" dirty="0"/>
          </a:p>
        </p:txBody>
      </p:sp>
      <p:sp>
        <p:nvSpPr>
          <p:cNvPr id="8" name="Content Placeholder 7"/>
          <p:cNvSpPr>
            <a:spLocks noGrp="1"/>
          </p:cNvSpPr>
          <p:nvPr>
            <p:ph idx="1"/>
          </p:nvPr>
        </p:nvSpPr>
        <p:spPr>
          <a:xfrm>
            <a:off x="-76200" y="4475316"/>
            <a:ext cx="9220200" cy="1650847"/>
          </a:xfrm>
        </p:spPr>
        <p:txBody>
          <a:bodyPr>
            <a:normAutofit fontScale="92500"/>
          </a:bodyPr>
          <a:lstStyle/>
          <a:p>
            <a:r>
              <a:rPr lang="en-GB" sz="2800" dirty="0" smtClean="0"/>
              <a:t>Primary focus: to investigate Alex </a:t>
            </a:r>
            <a:r>
              <a:rPr lang="en-GB" sz="2800" dirty="0" err="1" smtClean="0"/>
              <a:t>Gurevich’s</a:t>
            </a:r>
            <a:r>
              <a:rPr lang="en-GB" sz="2800" dirty="0" smtClean="0"/>
              <a:t> theory of breakdown field enhancement.</a:t>
            </a:r>
          </a:p>
          <a:p>
            <a:r>
              <a:rPr lang="en-GB" sz="2800" dirty="0" smtClean="0"/>
              <a:t>Wider focus: to inform optimisation of thin film quenching fields.  </a:t>
            </a:r>
            <a:endParaRPr lang="en-GB" sz="2800" dirty="0"/>
          </a:p>
        </p:txBody>
      </p:sp>
    </p:spTree>
    <p:extLst>
      <p:ext uri="{BB962C8B-B14F-4D97-AF65-F5344CB8AC3E}">
        <p14:creationId xmlns:p14="http://schemas.microsoft.com/office/powerpoint/2010/main" val="267932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8309"/>
          <a:stretch/>
        </p:blipFill>
        <p:spPr bwMode="auto">
          <a:xfrm>
            <a:off x="-331788" y="-457200"/>
            <a:ext cx="9809163" cy="7724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915400" y="6503874"/>
            <a:ext cx="304800" cy="369332"/>
          </a:xfrm>
          <a:prstGeom prst="rect">
            <a:avLst/>
          </a:prstGeom>
          <a:noFill/>
          <a:ln>
            <a:solidFill>
              <a:schemeClr val="tx1"/>
            </a:solidFill>
          </a:ln>
        </p:spPr>
        <p:txBody>
          <a:bodyPr wrap="square" rtlCol="0">
            <a:spAutoFit/>
          </a:bodyPr>
          <a:lstStyle/>
          <a:p>
            <a:r>
              <a:rPr lang="en-GB" b="1" dirty="0" smtClean="0"/>
              <a:t>3</a:t>
            </a:r>
            <a:endParaRPr lang="en-GB" b="1" dirty="0"/>
          </a:p>
        </p:txBody>
      </p:sp>
      <p:sp>
        <p:nvSpPr>
          <p:cNvPr id="5" name="Title 4"/>
          <p:cNvSpPr>
            <a:spLocks noGrp="1"/>
          </p:cNvSpPr>
          <p:nvPr>
            <p:ph type="title"/>
          </p:nvPr>
        </p:nvSpPr>
        <p:spPr>
          <a:xfrm>
            <a:off x="457200" y="-152400"/>
            <a:ext cx="8229600" cy="1143000"/>
          </a:xfrm>
        </p:spPr>
        <p:txBody>
          <a:bodyPr/>
          <a:lstStyle/>
          <a:p>
            <a:r>
              <a:rPr lang="en-GB" dirty="0" smtClean="0"/>
              <a:t>Necessary test conditions</a:t>
            </a:r>
            <a:endParaRPr lang="en-GB" dirty="0"/>
          </a:p>
        </p:txBody>
      </p:sp>
      <p:sp>
        <p:nvSpPr>
          <p:cNvPr id="6" name="Content Placeholder 5"/>
          <p:cNvSpPr>
            <a:spLocks noGrp="1"/>
          </p:cNvSpPr>
          <p:nvPr>
            <p:ph idx="1"/>
          </p:nvPr>
        </p:nvSpPr>
        <p:spPr>
          <a:xfrm>
            <a:off x="457200" y="1143000"/>
            <a:ext cx="8229600" cy="5545540"/>
          </a:xfrm>
        </p:spPr>
        <p:txBody>
          <a:bodyPr>
            <a:normAutofit lnSpcReduction="10000"/>
          </a:bodyPr>
          <a:lstStyle/>
          <a:p>
            <a:r>
              <a:rPr lang="en-GB" dirty="0" smtClean="0"/>
              <a:t>The applied magnetic field must be:</a:t>
            </a:r>
          </a:p>
          <a:p>
            <a:pPr lvl="1"/>
            <a:r>
              <a:rPr lang="en-GB" dirty="0" smtClean="0"/>
              <a:t>Parallel to the sample surface, as in an accelerating </a:t>
            </a:r>
            <a:r>
              <a:rPr lang="en-GB" dirty="0" smtClean="0"/>
              <a:t>mode of an SRF cavity</a:t>
            </a:r>
            <a:endParaRPr lang="en-GB" dirty="0" smtClean="0"/>
          </a:p>
          <a:p>
            <a:pPr lvl="1"/>
            <a:r>
              <a:rPr lang="en-GB" dirty="0" smtClean="0"/>
              <a:t>Only on one face of the sample, as </a:t>
            </a:r>
            <a:r>
              <a:rPr lang="en-GB" dirty="0" smtClean="0"/>
              <a:t>on</a:t>
            </a:r>
            <a:r>
              <a:rPr lang="en-GB" dirty="0" smtClean="0"/>
              <a:t> </a:t>
            </a:r>
            <a:r>
              <a:rPr lang="en-GB" dirty="0" smtClean="0"/>
              <a:t>a cavity wall</a:t>
            </a:r>
          </a:p>
          <a:p>
            <a:pPr lvl="1"/>
            <a:r>
              <a:rPr lang="en-GB" dirty="0" smtClean="0"/>
              <a:t>Measurable on both sides of the sample</a:t>
            </a:r>
          </a:p>
          <a:p>
            <a:pPr lvl="2"/>
            <a:r>
              <a:rPr lang="en-GB" sz="2800" dirty="0"/>
              <a:t>As uniform, or at least as predictable, as possible near the sample </a:t>
            </a:r>
            <a:r>
              <a:rPr lang="en-GB" sz="2800" dirty="0" smtClean="0"/>
              <a:t>surface</a:t>
            </a:r>
            <a:endParaRPr lang="en-GB" dirty="0" smtClean="0"/>
          </a:p>
          <a:p>
            <a:pPr lvl="1"/>
            <a:endParaRPr lang="en-GB" dirty="0"/>
          </a:p>
          <a:p>
            <a:pPr marL="457200" lvl="1" indent="0">
              <a:buNone/>
            </a:pPr>
            <a:r>
              <a:rPr lang="en-GB" dirty="0" smtClean="0"/>
              <a:t>Deceptively difficult to satisfy all these conditions.</a:t>
            </a:r>
          </a:p>
          <a:p>
            <a:pPr marL="457200" lvl="1" indent="0">
              <a:buNone/>
            </a:pPr>
            <a:endParaRPr lang="en-GB" dirty="0" smtClean="0"/>
          </a:p>
          <a:p>
            <a:pPr marL="457200" lvl="1" indent="0" algn="ctr">
              <a:buNone/>
            </a:pPr>
            <a:r>
              <a:rPr lang="en-GB" dirty="0" smtClean="0"/>
              <a:t>Having the field source much smaller than the sample is an old solution, revived by Alex </a:t>
            </a:r>
            <a:r>
              <a:rPr lang="en-GB" dirty="0" err="1" smtClean="0"/>
              <a:t>Gurevich</a:t>
            </a:r>
            <a:r>
              <a:rPr lang="en-GB" dirty="0" smtClean="0"/>
              <a:t>.</a:t>
            </a:r>
            <a:endParaRPr lang="en-GB" dirty="0"/>
          </a:p>
        </p:txBody>
      </p:sp>
    </p:spTree>
    <p:extLst>
      <p:ext uri="{BB962C8B-B14F-4D97-AF65-F5344CB8AC3E}">
        <p14:creationId xmlns:p14="http://schemas.microsoft.com/office/powerpoint/2010/main" val="2362676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8309"/>
          <a:stretch/>
        </p:blipFill>
        <p:spPr bwMode="auto">
          <a:xfrm>
            <a:off x="-331788" y="-457200"/>
            <a:ext cx="9809163" cy="7724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915400" y="6503874"/>
            <a:ext cx="304800" cy="369332"/>
          </a:xfrm>
          <a:prstGeom prst="rect">
            <a:avLst/>
          </a:prstGeom>
          <a:noFill/>
          <a:ln>
            <a:solidFill>
              <a:schemeClr val="tx1"/>
            </a:solidFill>
          </a:ln>
        </p:spPr>
        <p:txBody>
          <a:bodyPr wrap="square" rtlCol="0">
            <a:spAutoFit/>
          </a:bodyPr>
          <a:lstStyle/>
          <a:p>
            <a:r>
              <a:rPr lang="en-GB" b="1" dirty="0" smtClean="0"/>
              <a:t>4</a:t>
            </a:r>
            <a:endParaRPr lang="en-GB" b="1" dirty="0"/>
          </a:p>
        </p:txBody>
      </p:sp>
      <p:sp>
        <p:nvSpPr>
          <p:cNvPr id="3" name="Title 2"/>
          <p:cNvSpPr>
            <a:spLocks noGrp="1"/>
          </p:cNvSpPr>
          <p:nvPr>
            <p:ph type="title"/>
          </p:nvPr>
        </p:nvSpPr>
        <p:spPr>
          <a:xfrm>
            <a:off x="457993" y="-304800"/>
            <a:ext cx="8229600" cy="1143000"/>
          </a:xfrm>
        </p:spPr>
        <p:txBody>
          <a:bodyPr/>
          <a:lstStyle/>
          <a:p>
            <a:r>
              <a:rPr lang="en-GB" dirty="0" smtClean="0"/>
              <a:t>Method 1: Tubular samples</a:t>
            </a:r>
            <a:endParaRPr lang="en-GB" dirty="0"/>
          </a:p>
        </p:txBody>
      </p:sp>
      <p:grpSp>
        <p:nvGrpSpPr>
          <p:cNvPr id="5" name="Group 4"/>
          <p:cNvGrpSpPr/>
          <p:nvPr/>
        </p:nvGrpSpPr>
        <p:grpSpPr>
          <a:xfrm>
            <a:off x="257154" y="943498"/>
            <a:ext cx="7641187" cy="5762101"/>
            <a:chOff x="903700" y="943498"/>
            <a:chExt cx="7641187" cy="5762101"/>
          </a:xfrm>
        </p:grpSpPr>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5422" r="22220"/>
            <a:stretch/>
          </p:blipFill>
          <p:spPr bwMode="auto">
            <a:xfrm>
              <a:off x="3375235" y="1746331"/>
              <a:ext cx="2339765"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903700" y="943498"/>
              <a:ext cx="7641187" cy="5762101"/>
              <a:chOff x="10565355" y="13583980"/>
              <a:chExt cx="9380119" cy="7073402"/>
            </a:xfrm>
          </p:grpSpPr>
          <p:grpSp>
            <p:nvGrpSpPr>
              <p:cNvPr id="7" name="Group 6"/>
              <p:cNvGrpSpPr/>
              <p:nvPr/>
            </p:nvGrpSpPr>
            <p:grpSpPr>
              <a:xfrm>
                <a:off x="10565355" y="13583980"/>
                <a:ext cx="5534159" cy="6562776"/>
                <a:chOff x="10452749" y="14156925"/>
                <a:chExt cx="5534159" cy="6562776"/>
              </a:xfrm>
            </p:grpSpPr>
            <p:grpSp>
              <p:nvGrpSpPr>
                <p:cNvPr id="10" name="Group 9"/>
                <p:cNvGrpSpPr/>
                <p:nvPr/>
              </p:nvGrpSpPr>
              <p:grpSpPr>
                <a:xfrm>
                  <a:off x="13669219" y="14156925"/>
                  <a:ext cx="2317689" cy="6402262"/>
                  <a:chOff x="13555811" y="14137904"/>
                  <a:chExt cx="2317689" cy="6402262"/>
                </a:xfrm>
              </p:grpSpPr>
              <p:sp>
                <p:nvSpPr>
                  <p:cNvPr id="19" name="Rectangle 18"/>
                  <p:cNvSpPr/>
                  <p:nvPr/>
                </p:nvSpPr>
                <p:spPr bwMode="auto">
                  <a:xfrm>
                    <a:off x="14563922" y="14137904"/>
                    <a:ext cx="314321" cy="6402262"/>
                  </a:xfrm>
                  <a:prstGeom prst="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anose="02020603050405020304" pitchFamily="18" charset="0"/>
                    </a:endParaRPr>
                  </a:p>
                </p:txBody>
              </p:sp>
              <p:sp>
                <p:nvSpPr>
                  <p:cNvPr id="24" name="Rectangle 23"/>
                  <p:cNvSpPr/>
                  <p:nvPr/>
                </p:nvSpPr>
                <p:spPr bwMode="auto">
                  <a:xfrm>
                    <a:off x="13555811" y="16435710"/>
                    <a:ext cx="504056" cy="2016224"/>
                  </a:xfrm>
                  <a:prstGeom prst="rect">
                    <a:avLst/>
                  </a:prstGeom>
                  <a:solidFill>
                    <a:srgbClr val="E2AC00"/>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anose="02020603050405020304" pitchFamily="18" charset="0"/>
                    </a:endParaRPr>
                  </a:p>
                </p:txBody>
              </p:sp>
              <p:sp>
                <p:nvSpPr>
                  <p:cNvPr id="25" name="Rectangle 24"/>
                  <p:cNvSpPr/>
                  <p:nvPr/>
                </p:nvSpPr>
                <p:spPr bwMode="auto">
                  <a:xfrm>
                    <a:off x="15369444" y="16465550"/>
                    <a:ext cx="504056" cy="2016224"/>
                  </a:xfrm>
                  <a:prstGeom prst="rect">
                    <a:avLst/>
                  </a:prstGeom>
                  <a:solidFill>
                    <a:srgbClr val="E2AC00"/>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anose="02020603050405020304" pitchFamily="18" charset="0"/>
                    </a:endParaRPr>
                  </a:p>
                </p:txBody>
              </p:sp>
              <p:sp>
                <p:nvSpPr>
                  <p:cNvPr id="26" name="Rectangle 25"/>
                  <p:cNvSpPr/>
                  <p:nvPr/>
                </p:nvSpPr>
                <p:spPr bwMode="auto">
                  <a:xfrm>
                    <a:off x="14518204" y="14137904"/>
                    <a:ext cx="45719" cy="6402262"/>
                  </a:xfrm>
                  <a:prstGeom prst="rect">
                    <a:avLst/>
                  </a:prstGeom>
                  <a:solidFill>
                    <a:schemeClr val="bg1">
                      <a:lumMod val="50000"/>
                    </a:schemeClr>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anose="02020603050405020304" pitchFamily="18" charset="0"/>
                    </a:endParaRPr>
                  </a:p>
                </p:txBody>
              </p:sp>
              <p:sp>
                <p:nvSpPr>
                  <p:cNvPr id="27" name="Rectangle 26"/>
                  <p:cNvSpPr/>
                  <p:nvPr/>
                </p:nvSpPr>
                <p:spPr bwMode="auto">
                  <a:xfrm>
                    <a:off x="14878244" y="14137904"/>
                    <a:ext cx="45719" cy="6402262"/>
                  </a:xfrm>
                  <a:prstGeom prst="rect">
                    <a:avLst/>
                  </a:prstGeom>
                  <a:solidFill>
                    <a:schemeClr val="bg1">
                      <a:lumMod val="50000"/>
                    </a:schemeClr>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anose="02020603050405020304" pitchFamily="18" charset="0"/>
                    </a:endParaRPr>
                  </a:p>
                </p:txBody>
              </p:sp>
              <p:sp>
                <p:nvSpPr>
                  <p:cNvPr id="28" name="Oval 27"/>
                  <p:cNvSpPr/>
                  <p:nvPr/>
                </p:nvSpPr>
                <p:spPr bwMode="auto">
                  <a:xfrm>
                    <a:off x="14620372" y="17339034"/>
                    <a:ext cx="206543" cy="206543"/>
                  </a:xfrm>
                  <a:prstGeom prst="ellipse">
                    <a:avLst/>
                  </a:prstGeom>
                  <a:solidFill>
                    <a:srgbClr val="FF0000"/>
                  </a:solid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anose="02020603050405020304" pitchFamily="18" charset="0"/>
                    </a:endParaRPr>
                  </a:p>
                </p:txBody>
              </p:sp>
              <p:sp>
                <p:nvSpPr>
                  <p:cNvPr id="29" name="Oval 28"/>
                  <p:cNvSpPr/>
                  <p:nvPr/>
                </p:nvSpPr>
                <p:spPr bwMode="auto">
                  <a:xfrm>
                    <a:off x="14203883" y="17340550"/>
                    <a:ext cx="206543" cy="206543"/>
                  </a:xfrm>
                  <a:prstGeom prst="ellipse">
                    <a:avLst/>
                  </a:prstGeom>
                  <a:solidFill>
                    <a:srgbClr val="FF0000"/>
                  </a:solid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anose="02020603050405020304" pitchFamily="18" charset="0"/>
                    </a:endParaRPr>
                  </a:p>
                </p:txBody>
              </p:sp>
            </p:grpSp>
            <p:sp>
              <p:nvSpPr>
                <p:cNvPr id="11" name="TextBox 10"/>
                <p:cNvSpPr txBox="1"/>
                <p:nvPr/>
              </p:nvSpPr>
              <p:spPr>
                <a:xfrm>
                  <a:off x="10619427" y="14760226"/>
                  <a:ext cx="2422893" cy="1569660"/>
                </a:xfrm>
                <a:prstGeom prst="rect">
                  <a:avLst/>
                </a:prstGeom>
                <a:noFill/>
              </p:spPr>
              <p:txBody>
                <a:bodyPr wrap="square" rtlCol="0">
                  <a:spAutoFit/>
                </a:bodyPr>
                <a:lstStyle/>
                <a:p>
                  <a:r>
                    <a:rPr lang="en-GB" dirty="0" smtClean="0">
                      <a:solidFill>
                        <a:srgbClr val="1F1F5F"/>
                      </a:solidFill>
                      <a:latin typeface="CorisandeBold"/>
                    </a:rPr>
                    <a:t>Sample tube, fixed relative to cryostat and coaxial with coil</a:t>
                  </a:r>
                  <a:endParaRPr lang="en-GB" dirty="0">
                    <a:solidFill>
                      <a:srgbClr val="1F1F5F"/>
                    </a:solidFill>
                    <a:latin typeface="CorisandeBold"/>
                  </a:endParaRPr>
                </a:p>
              </p:txBody>
            </p:sp>
            <p:sp>
              <p:nvSpPr>
                <p:cNvPr id="12" name="TextBox 11"/>
                <p:cNvSpPr txBox="1"/>
                <p:nvPr/>
              </p:nvSpPr>
              <p:spPr>
                <a:xfrm>
                  <a:off x="10459683" y="16766133"/>
                  <a:ext cx="2263658" cy="830997"/>
                </a:xfrm>
                <a:prstGeom prst="rect">
                  <a:avLst/>
                </a:prstGeom>
                <a:noFill/>
              </p:spPr>
              <p:txBody>
                <a:bodyPr wrap="square" rtlCol="0">
                  <a:spAutoFit/>
                </a:bodyPr>
                <a:lstStyle/>
                <a:p>
                  <a:pPr algn="ctr"/>
                  <a:r>
                    <a:rPr lang="en-GB" dirty="0" smtClean="0">
                      <a:solidFill>
                        <a:srgbClr val="1F1F5F"/>
                      </a:solidFill>
                      <a:latin typeface="CorisandeBold"/>
                    </a:rPr>
                    <a:t>Field probe 1</a:t>
                  </a:r>
                </a:p>
                <a:p>
                  <a:pPr algn="ctr"/>
                  <a:r>
                    <a:rPr lang="en-GB" dirty="0" smtClean="0">
                      <a:solidFill>
                        <a:srgbClr val="1F1F5F"/>
                      </a:solidFill>
                      <a:latin typeface="CorisandeBold"/>
                    </a:rPr>
                    <a:t>(reading: “B1”)</a:t>
                  </a:r>
                </a:p>
              </p:txBody>
            </p:sp>
            <p:sp>
              <p:nvSpPr>
                <p:cNvPr id="13" name="TextBox 12"/>
                <p:cNvSpPr txBox="1"/>
                <p:nvPr/>
              </p:nvSpPr>
              <p:spPr>
                <a:xfrm>
                  <a:off x="10459683" y="17803862"/>
                  <a:ext cx="2263658" cy="830997"/>
                </a:xfrm>
                <a:prstGeom prst="rect">
                  <a:avLst/>
                </a:prstGeom>
                <a:noFill/>
              </p:spPr>
              <p:txBody>
                <a:bodyPr wrap="square" rtlCol="0">
                  <a:spAutoFit/>
                </a:bodyPr>
                <a:lstStyle/>
                <a:p>
                  <a:pPr algn="ctr"/>
                  <a:r>
                    <a:rPr lang="en-GB" dirty="0" smtClean="0">
                      <a:solidFill>
                        <a:srgbClr val="1F1F5F"/>
                      </a:solidFill>
                      <a:latin typeface="CorisandeBold"/>
                    </a:rPr>
                    <a:t>Field probe 2</a:t>
                  </a:r>
                </a:p>
                <a:p>
                  <a:pPr algn="ctr"/>
                  <a:r>
                    <a:rPr lang="en-GB" dirty="0" smtClean="0">
                      <a:solidFill>
                        <a:srgbClr val="1F1F5F"/>
                      </a:solidFill>
                      <a:latin typeface="CorisandeBold"/>
                    </a:rPr>
                    <a:t>(reading: “B2”)</a:t>
                  </a:r>
                  <a:endParaRPr lang="en-GB" dirty="0">
                    <a:solidFill>
                      <a:srgbClr val="1F1F5F"/>
                    </a:solidFill>
                    <a:latin typeface="CorisandeBold"/>
                  </a:endParaRPr>
                </a:p>
              </p:txBody>
            </p:sp>
            <p:sp>
              <p:nvSpPr>
                <p:cNvPr id="14" name="TextBox 13"/>
                <p:cNvSpPr txBox="1"/>
                <p:nvPr/>
              </p:nvSpPr>
              <p:spPr>
                <a:xfrm>
                  <a:off x="10452749" y="18780709"/>
                  <a:ext cx="2990456" cy="1938992"/>
                </a:xfrm>
                <a:prstGeom prst="rect">
                  <a:avLst/>
                </a:prstGeom>
                <a:noFill/>
              </p:spPr>
              <p:txBody>
                <a:bodyPr wrap="square" rtlCol="0">
                  <a:spAutoFit/>
                </a:bodyPr>
                <a:lstStyle/>
                <a:p>
                  <a:r>
                    <a:rPr lang="en-GB" dirty="0" smtClean="0">
                      <a:solidFill>
                        <a:srgbClr val="1F1F5F"/>
                      </a:solidFill>
                      <a:latin typeface="CorisandeBold"/>
                    </a:rPr>
                    <a:t>SC magnet coil, mounted with the field probes to move freely along the sample length.</a:t>
                  </a:r>
                </a:p>
              </p:txBody>
            </p:sp>
            <p:cxnSp>
              <p:nvCxnSpPr>
                <p:cNvPr id="15" name="Straight Arrow Connector 14"/>
                <p:cNvCxnSpPr/>
                <p:nvPr/>
              </p:nvCxnSpPr>
              <p:spPr bwMode="auto">
                <a:xfrm flipV="1">
                  <a:off x="12835731" y="14969665"/>
                  <a:ext cx="1773233" cy="208677"/>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a:off x="12539031" y="17015050"/>
                  <a:ext cx="1777519" cy="355415"/>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flipV="1">
                  <a:off x="12539031" y="17578525"/>
                  <a:ext cx="2159293" cy="540784"/>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flipV="1">
                  <a:off x="12697965" y="18394837"/>
                  <a:ext cx="1024382" cy="635673"/>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0799" t="43250" r="44545" b="29161"/>
              <a:stretch/>
            </p:blipFill>
            <p:spPr bwMode="auto">
              <a:xfrm>
                <a:off x="17078180" y="15506075"/>
                <a:ext cx="2867294" cy="44965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1529144" y="20204000"/>
                <a:ext cx="7606941" cy="453382"/>
              </a:xfrm>
              <a:prstGeom prst="rect">
                <a:avLst/>
              </a:prstGeom>
              <a:noFill/>
            </p:spPr>
            <p:txBody>
              <a:bodyPr wrap="square" rtlCol="0">
                <a:spAutoFit/>
              </a:bodyPr>
              <a:lstStyle/>
              <a:p>
                <a:r>
                  <a:rPr lang="en-GB" sz="1800" b="1" i="1" dirty="0" smtClean="0">
                    <a:solidFill>
                      <a:srgbClr val="002060"/>
                    </a:solidFill>
                    <a:latin typeface="Times New Roman" panose="02020603050405020304" pitchFamily="18" charset="0"/>
                    <a:cs typeface="Times New Roman" panose="02020603050405020304" pitchFamily="18" charset="0"/>
                  </a:rPr>
                  <a:t>The magnet assembly, in schematic and photographic form.</a:t>
                </a:r>
                <a:r>
                  <a:rPr lang="en-GB" dirty="0" smtClean="0">
                    <a:solidFill>
                      <a:srgbClr val="002060"/>
                    </a:solidFill>
                    <a:latin typeface="Times New Roman" panose="02020603050405020304" pitchFamily="18" charset="0"/>
                    <a:cs typeface="Times New Roman" panose="02020603050405020304" pitchFamily="18" charset="0"/>
                  </a:rPr>
                  <a:t> </a:t>
                </a:r>
                <a:endParaRPr lang="en-GB" dirty="0">
                  <a:solidFill>
                    <a:srgbClr val="002060"/>
                  </a:solidFill>
                  <a:latin typeface="Times New Roman" panose="02020603050405020304" pitchFamily="18" charset="0"/>
                  <a:cs typeface="Times New Roman" panose="02020603050405020304" pitchFamily="18" charset="0"/>
                </a:endParaRPr>
              </a:p>
            </p:txBody>
          </p:sp>
        </p:grpSp>
      </p:grpSp>
      <p:sp>
        <p:nvSpPr>
          <p:cNvPr id="4" name="TextBox 3"/>
          <p:cNvSpPr txBox="1"/>
          <p:nvPr/>
        </p:nvSpPr>
        <p:spPr>
          <a:xfrm>
            <a:off x="5305097" y="609600"/>
            <a:ext cx="3810000" cy="1754326"/>
          </a:xfrm>
          <a:prstGeom prst="rect">
            <a:avLst/>
          </a:prstGeom>
          <a:solidFill>
            <a:schemeClr val="bg1"/>
          </a:solidFill>
        </p:spPr>
        <p:txBody>
          <a:bodyPr wrap="square" rtlCol="0">
            <a:spAutoFit/>
          </a:bodyPr>
          <a:lstStyle/>
          <a:p>
            <a:r>
              <a:rPr lang="en-GB" dirty="0" smtClean="0"/>
              <a:t>Magnet current ramped to scan B1</a:t>
            </a:r>
          </a:p>
          <a:p>
            <a:r>
              <a:rPr lang="en-GB" dirty="0" smtClean="0"/>
              <a:t>0 T  →  1 T </a:t>
            </a:r>
            <a:r>
              <a:rPr lang="en-GB" i="1" dirty="0" smtClean="0"/>
              <a:t>→  </a:t>
            </a:r>
            <a:r>
              <a:rPr lang="en-GB" dirty="0" smtClean="0"/>
              <a:t>-1 T  </a:t>
            </a:r>
            <a:r>
              <a:rPr lang="en-GB" i="1" dirty="0" smtClean="0"/>
              <a:t>→ </a:t>
            </a:r>
            <a:r>
              <a:rPr lang="en-GB" dirty="0" smtClean="0"/>
              <a:t>1.7 T : a full hysteresis loop.</a:t>
            </a:r>
          </a:p>
          <a:p>
            <a:r>
              <a:rPr lang="en-GB" dirty="0" smtClean="0"/>
              <a:t>Afterwards, residual field profile can be mapped by moving magnet assembly relative to sample.</a:t>
            </a:r>
            <a:endParaRPr lang="en-GB" dirty="0"/>
          </a:p>
        </p:txBody>
      </p:sp>
    </p:spTree>
    <p:extLst>
      <p:ext uri="{BB962C8B-B14F-4D97-AF65-F5344CB8AC3E}">
        <p14:creationId xmlns:p14="http://schemas.microsoft.com/office/powerpoint/2010/main" val="142813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8470"/>
          <a:stretch/>
        </p:blipFill>
        <p:spPr bwMode="auto">
          <a:xfrm>
            <a:off x="-331788" y="-457200"/>
            <a:ext cx="9809163" cy="770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915400" y="6503874"/>
            <a:ext cx="304800" cy="369332"/>
          </a:xfrm>
          <a:prstGeom prst="rect">
            <a:avLst/>
          </a:prstGeom>
          <a:noFill/>
          <a:ln>
            <a:solidFill>
              <a:schemeClr val="tx1"/>
            </a:solidFill>
          </a:ln>
        </p:spPr>
        <p:txBody>
          <a:bodyPr wrap="square" rtlCol="0">
            <a:spAutoFit/>
          </a:bodyPr>
          <a:lstStyle/>
          <a:p>
            <a:r>
              <a:rPr lang="en-GB" b="1" dirty="0" smtClean="0"/>
              <a:t>5</a:t>
            </a:r>
            <a:endParaRPr lang="en-GB" b="1" dirty="0"/>
          </a:p>
        </p:txBody>
      </p:sp>
      <p:grpSp>
        <p:nvGrpSpPr>
          <p:cNvPr id="5" name="Group 4"/>
          <p:cNvGrpSpPr/>
          <p:nvPr/>
        </p:nvGrpSpPr>
        <p:grpSpPr>
          <a:xfrm>
            <a:off x="4724400" y="896965"/>
            <a:ext cx="4419600" cy="5168202"/>
            <a:chOff x="4648200" y="451727"/>
            <a:chExt cx="4419600" cy="5168202"/>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451727"/>
              <a:ext cx="4419600" cy="3750986"/>
            </a:xfrm>
            <a:prstGeom prst="rect">
              <a:avLst/>
            </a:prstGeom>
          </p:spPr>
        </p:pic>
        <p:sp>
          <p:nvSpPr>
            <p:cNvPr id="4" name="TextBox 3"/>
            <p:cNvSpPr txBox="1"/>
            <p:nvPr/>
          </p:nvSpPr>
          <p:spPr>
            <a:xfrm>
              <a:off x="4648200" y="4419600"/>
              <a:ext cx="4419600" cy="1200329"/>
            </a:xfrm>
            <a:prstGeom prst="rect">
              <a:avLst/>
            </a:prstGeom>
            <a:solidFill>
              <a:schemeClr val="bg1"/>
            </a:solidFill>
          </p:spPr>
          <p:txBody>
            <a:bodyPr wrap="square" rtlCol="0">
              <a:spAutoFit/>
            </a:bodyPr>
            <a:lstStyle/>
            <a:p>
              <a:r>
                <a:rPr lang="en-GB" dirty="0" smtClean="0"/>
                <a:t>FIB-SEM cross-sectional images of:</a:t>
              </a:r>
            </a:p>
            <a:p>
              <a:pPr marL="342900" indent="-342900">
                <a:buAutoNum type="alphaLcParenBoth"/>
              </a:pPr>
              <a:r>
                <a:rPr lang="en-GB" dirty="0" smtClean="0"/>
                <a:t>Thick </a:t>
              </a:r>
              <a:r>
                <a:rPr lang="en-GB" dirty="0" err="1" smtClean="0"/>
                <a:t>Nb</a:t>
              </a:r>
              <a:r>
                <a:rPr lang="en-GB" dirty="0" smtClean="0"/>
                <a:t> film on Cu (Sample 2)</a:t>
              </a:r>
            </a:p>
            <a:p>
              <a:pPr marL="342900" indent="-342900">
                <a:buAutoNum type="alphaLcParenBoth"/>
              </a:pPr>
              <a:r>
                <a:rPr lang="en-GB" dirty="0" smtClean="0"/>
                <a:t>Thin </a:t>
              </a:r>
              <a:r>
                <a:rPr lang="en-GB" dirty="0" err="1" smtClean="0"/>
                <a:t>Nb</a:t>
              </a:r>
              <a:r>
                <a:rPr lang="en-GB" dirty="0" smtClean="0"/>
                <a:t> film on Cu (Sample 3)</a:t>
              </a:r>
            </a:p>
            <a:p>
              <a:pPr marL="342900" indent="-342900">
                <a:buAutoNum type="alphaLcParenBoth"/>
              </a:pPr>
              <a:r>
                <a:rPr lang="en-GB" dirty="0" err="1" smtClean="0"/>
                <a:t>Nb-AlN-Nb</a:t>
              </a:r>
              <a:r>
                <a:rPr lang="en-GB" dirty="0" smtClean="0"/>
                <a:t> multilayer on Cu (Sample 4)</a:t>
              </a:r>
              <a:endParaRPr lang="en-GB" dirty="0"/>
            </a:p>
          </p:txBody>
        </p:sp>
      </p:grpSp>
      <p:sp>
        <p:nvSpPr>
          <p:cNvPr id="7" name="TextBox 6"/>
          <p:cNvSpPr txBox="1"/>
          <p:nvPr/>
        </p:nvSpPr>
        <p:spPr>
          <a:xfrm>
            <a:off x="22151" y="914400"/>
            <a:ext cx="4354032" cy="3493264"/>
          </a:xfrm>
          <a:prstGeom prst="rect">
            <a:avLst/>
          </a:prstGeom>
          <a:solidFill>
            <a:schemeClr val="bg1"/>
          </a:solidFill>
          <a:ln>
            <a:noFill/>
          </a:ln>
        </p:spPr>
        <p:txBody>
          <a:bodyPr wrap="square" rtlCol="0">
            <a:spAutoFit/>
          </a:bodyPr>
          <a:lstStyle/>
          <a:p>
            <a:r>
              <a:rPr lang="en-GB" sz="2000" b="1" u="sng" dirty="0" smtClean="0">
                <a:latin typeface="CorisandeBold"/>
              </a:rPr>
              <a:t>Sample </a:t>
            </a:r>
            <a:r>
              <a:rPr lang="en-GB" sz="2000" b="1" u="sng" dirty="0">
                <a:latin typeface="CorisandeBold"/>
              </a:rPr>
              <a:t>1</a:t>
            </a:r>
            <a:r>
              <a:rPr lang="en-GB" sz="2000" b="1" dirty="0">
                <a:latin typeface="CorisandeBold"/>
              </a:rPr>
              <a:t>: </a:t>
            </a:r>
            <a:r>
              <a:rPr lang="en-GB" sz="2000" b="1" dirty="0" smtClean="0">
                <a:latin typeface="CorisandeBold"/>
              </a:rPr>
              <a:t>Bulk niobium</a:t>
            </a:r>
            <a:r>
              <a:rPr lang="en-GB" sz="2000" dirty="0" smtClean="0">
                <a:latin typeface="CorisandeBold"/>
              </a:rPr>
              <a:t> (RRR = 384) from </a:t>
            </a:r>
            <a:r>
              <a:rPr lang="en-GB" sz="2000" dirty="0" err="1">
                <a:latin typeface="CorisandeBold"/>
              </a:rPr>
              <a:t>Niowave</a:t>
            </a:r>
            <a:r>
              <a:rPr lang="en-GB" sz="2000" dirty="0">
                <a:latin typeface="CorisandeBold"/>
              </a:rPr>
              <a:t> Inc. </a:t>
            </a:r>
            <a:r>
              <a:rPr lang="en-GB" sz="2000" dirty="0" smtClean="0">
                <a:latin typeface="CorisandeBold"/>
              </a:rPr>
              <a:t> </a:t>
            </a:r>
            <a:endParaRPr lang="en-GB" sz="2000" dirty="0">
              <a:latin typeface="CorisandeBold"/>
            </a:endParaRPr>
          </a:p>
          <a:p>
            <a:r>
              <a:rPr lang="en-GB" sz="2000" dirty="0" smtClean="0">
                <a:latin typeface="CorisandeBold"/>
              </a:rPr>
              <a:t>Three </a:t>
            </a:r>
            <a:r>
              <a:rPr lang="en-GB" sz="2000" dirty="0">
                <a:latin typeface="CorisandeBold"/>
              </a:rPr>
              <a:t>polished copper tubes</a:t>
            </a:r>
            <a:r>
              <a:rPr lang="en-GB" sz="2000" b="1" dirty="0">
                <a:latin typeface="CorisandeBold"/>
              </a:rPr>
              <a:t> </a:t>
            </a:r>
            <a:r>
              <a:rPr lang="en-GB" sz="2000" dirty="0" smtClean="0">
                <a:latin typeface="CorisandeBold"/>
              </a:rPr>
              <a:t>with </a:t>
            </a:r>
            <a:r>
              <a:rPr lang="en-GB" sz="2000" b="1" dirty="0" smtClean="0">
                <a:latin typeface="CorisandeBold"/>
              </a:rPr>
              <a:t>thin films</a:t>
            </a:r>
            <a:r>
              <a:rPr lang="en-GB" sz="2000" dirty="0" smtClean="0">
                <a:latin typeface="CorisandeBold"/>
              </a:rPr>
              <a:t> on outer surface.</a:t>
            </a:r>
            <a:endParaRPr lang="en-GB" sz="2000" dirty="0">
              <a:latin typeface="CorisandeBold"/>
            </a:endParaRPr>
          </a:p>
          <a:p>
            <a:pPr marL="342900" indent="-342900">
              <a:buFont typeface="Courier New" panose="02070309020205020404" pitchFamily="49" charset="0"/>
              <a:buChar char="o"/>
            </a:pPr>
            <a:r>
              <a:rPr lang="en-GB" sz="2000" b="1" u="sng" dirty="0">
                <a:latin typeface="CorisandeBold"/>
              </a:rPr>
              <a:t>Sample 2</a:t>
            </a:r>
            <a:r>
              <a:rPr lang="en-GB" sz="2000" b="1" dirty="0">
                <a:latin typeface="CorisandeBold"/>
              </a:rPr>
              <a:t> </a:t>
            </a:r>
            <a:r>
              <a:rPr lang="en-GB" sz="2000" dirty="0">
                <a:latin typeface="CorisandeBold"/>
              </a:rPr>
              <a:t>-</a:t>
            </a:r>
            <a:r>
              <a:rPr lang="en-GB" sz="2000" dirty="0" smtClean="0">
                <a:latin typeface="CorisandeBold"/>
              </a:rPr>
              <a:t> 840-nm </a:t>
            </a:r>
            <a:r>
              <a:rPr lang="en-GB" sz="2000" dirty="0">
                <a:latin typeface="CorisandeBold"/>
              </a:rPr>
              <a:t>thick </a:t>
            </a:r>
            <a:r>
              <a:rPr lang="en-GB" sz="2000" dirty="0" err="1">
                <a:latin typeface="CorisandeBold"/>
              </a:rPr>
              <a:t>Nb</a:t>
            </a:r>
            <a:r>
              <a:rPr lang="en-GB" sz="2000" dirty="0">
                <a:latin typeface="CorisandeBold"/>
              </a:rPr>
              <a:t> film. </a:t>
            </a:r>
          </a:p>
          <a:p>
            <a:pPr marL="342900" indent="-342900">
              <a:buFont typeface="Courier New" panose="02070309020205020404" pitchFamily="49" charset="0"/>
              <a:buChar char="o"/>
            </a:pPr>
            <a:r>
              <a:rPr lang="en-GB" sz="2000" b="1" u="sng" dirty="0">
                <a:latin typeface="CorisandeBold"/>
              </a:rPr>
              <a:t>Sample 3</a:t>
            </a:r>
            <a:r>
              <a:rPr lang="en-GB" sz="2000" b="1" dirty="0">
                <a:latin typeface="CorisandeBold"/>
              </a:rPr>
              <a:t> </a:t>
            </a:r>
            <a:r>
              <a:rPr lang="en-GB" sz="2000" b="1" dirty="0" smtClean="0">
                <a:latin typeface="CorisandeBold"/>
              </a:rPr>
              <a:t>- </a:t>
            </a:r>
            <a:r>
              <a:rPr lang="en-GB" sz="2000" dirty="0" smtClean="0">
                <a:latin typeface="CorisandeBold"/>
              </a:rPr>
              <a:t>56-nm </a:t>
            </a:r>
            <a:r>
              <a:rPr lang="en-GB" sz="2000" dirty="0">
                <a:latin typeface="CorisandeBold"/>
              </a:rPr>
              <a:t>thick </a:t>
            </a:r>
            <a:r>
              <a:rPr lang="en-GB" sz="2000" dirty="0" err="1">
                <a:latin typeface="CorisandeBold"/>
              </a:rPr>
              <a:t>Nb</a:t>
            </a:r>
            <a:r>
              <a:rPr lang="en-GB" sz="2000" dirty="0">
                <a:latin typeface="CorisandeBold"/>
              </a:rPr>
              <a:t> film. </a:t>
            </a:r>
          </a:p>
          <a:p>
            <a:pPr marL="342900" indent="-342900">
              <a:buFont typeface="Courier New" panose="02070309020205020404" pitchFamily="49" charset="0"/>
              <a:buChar char="o"/>
            </a:pPr>
            <a:r>
              <a:rPr lang="en-GB" sz="2000" b="1" u="sng" dirty="0">
                <a:latin typeface="CorisandeBold"/>
              </a:rPr>
              <a:t>Sample </a:t>
            </a:r>
            <a:r>
              <a:rPr lang="en-GB" sz="2000" b="1" u="sng" dirty="0" smtClean="0">
                <a:latin typeface="CorisandeBold"/>
              </a:rPr>
              <a:t>4</a:t>
            </a:r>
            <a:r>
              <a:rPr lang="en-GB" sz="2000" b="1" dirty="0" smtClean="0">
                <a:latin typeface="CorisandeBold"/>
              </a:rPr>
              <a:t> – S-I-S: </a:t>
            </a:r>
            <a:r>
              <a:rPr lang="en-GB" sz="2000" dirty="0" smtClean="0">
                <a:latin typeface="CorisandeBold"/>
              </a:rPr>
              <a:t>840-nm </a:t>
            </a:r>
            <a:r>
              <a:rPr lang="en-GB" sz="2000" dirty="0">
                <a:latin typeface="CorisandeBold"/>
              </a:rPr>
              <a:t>thick </a:t>
            </a:r>
            <a:r>
              <a:rPr lang="en-GB" sz="2000" dirty="0" err="1">
                <a:latin typeface="CorisandeBold"/>
              </a:rPr>
              <a:t>Nb</a:t>
            </a:r>
            <a:r>
              <a:rPr lang="en-GB" sz="2000" dirty="0">
                <a:latin typeface="CorisandeBold"/>
              </a:rPr>
              <a:t> film, </a:t>
            </a:r>
            <a:r>
              <a:rPr lang="en-GB" sz="2000" dirty="0" smtClean="0">
                <a:latin typeface="CorisandeBold"/>
              </a:rPr>
              <a:t>then 3-nm </a:t>
            </a:r>
            <a:r>
              <a:rPr lang="en-GB" sz="2000" dirty="0">
                <a:latin typeface="CorisandeBold"/>
              </a:rPr>
              <a:t>thick </a:t>
            </a:r>
            <a:r>
              <a:rPr lang="en-GB" sz="2000" dirty="0" err="1">
                <a:latin typeface="CorisandeBold"/>
              </a:rPr>
              <a:t>AlN</a:t>
            </a:r>
            <a:r>
              <a:rPr lang="en-GB" sz="2000" dirty="0">
                <a:latin typeface="CorisandeBold"/>
              </a:rPr>
              <a:t> insulation layer and  </a:t>
            </a:r>
            <a:r>
              <a:rPr lang="en-GB" sz="2000" dirty="0" smtClean="0">
                <a:latin typeface="CorisandeBold"/>
              </a:rPr>
              <a:t>finally 56-nm </a:t>
            </a:r>
            <a:r>
              <a:rPr lang="en-GB" sz="2000" dirty="0">
                <a:latin typeface="CorisandeBold"/>
              </a:rPr>
              <a:t>thick </a:t>
            </a:r>
            <a:r>
              <a:rPr lang="en-GB" sz="2000" dirty="0" err="1">
                <a:latin typeface="CorisandeBold"/>
              </a:rPr>
              <a:t>Nb</a:t>
            </a:r>
            <a:r>
              <a:rPr lang="en-GB" sz="2000" dirty="0">
                <a:latin typeface="CorisandeBold"/>
              </a:rPr>
              <a:t> film. </a:t>
            </a:r>
          </a:p>
          <a:p>
            <a:endParaRPr lang="en-GB" sz="1100" dirty="0" smtClean="0">
              <a:latin typeface="CorisandeBold"/>
            </a:endParaRPr>
          </a:p>
          <a:p>
            <a:endParaRPr lang="en-GB" sz="1100" dirty="0">
              <a:latin typeface="CorisandeBold"/>
            </a:endParaRPr>
          </a:p>
        </p:txBody>
      </p:sp>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4191000"/>
            <a:ext cx="5203826" cy="2643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4"/>
          <p:cNvSpPr>
            <a:spLocks noGrp="1"/>
          </p:cNvSpPr>
          <p:nvPr>
            <p:ph type="title"/>
          </p:nvPr>
        </p:nvSpPr>
        <p:spPr>
          <a:xfrm>
            <a:off x="457200" y="-304800"/>
            <a:ext cx="8229600" cy="1143000"/>
          </a:xfrm>
        </p:spPr>
        <p:txBody>
          <a:bodyPr/>
          <a:lstStyle/>
          <a:p>
            <a:r>
              <a:rPr lang="en-GB" dirty="0" smtClean="0"/>
              <a:t>Samples tested</a:t>
            </a:r>
            <a:endParaRPr lang="en-GB" dirty="0"/>
          </a:p>
        </p:txBody>
      </p:sp>
    </p:spTree>
    <p:extLst>
      <p:ext uri="{BB962C8B-B14F-4D97-AF65-F5344CB8AC3E}">
        <p14:creationId xmlns:p14="http://schemas.microsoft.com/office/powerpoint/2010/main" val="3472298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8309"/>
          <a:stretch/>
        </p:blipFill>
        <p:spPr bwMode="auto">
          <a:xfrm>
            <a:off x="-331788" y="-457200"/>
            <a:ext cx="9809163" cy="7724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915400" y="6503874"/>
            <a:ext cx="304800" cy="369332"/>
          </a:xfrm>
          <a:prstGeom prst="rect">
            <a:avLst/>
          </a:prstGeom>
          <a:noFill/>
          <a:ln>
            <a:solidFill>
              <a:schemeClr val="tx1"/>
            </a:solidFill>
          </a:ln>
        </p:spPr>
        <p:txBody>
          <a:bodyPr wrap="square" rtlCol="0">
            <a:spAutoFit/>
          </a:bodyPr>
          <a:lstStyle/>
          <a:p>
            <a:r>
              <a:rPr lang="en-GB" b="1" dirty="0" smtClean="0"/>
              <a:t>6</a:t>
            </a:r>
            <a:endParaRPr lang="en-GB" b="1" dirty="0"/>
          </a:p>
        </p:txBody>
      </p:sp>
      <p:sp>
        <p:nvSpPr>
          <p:cNvPr id="3" name="Title 2"/>
          <p:cNvSpPr>
            <a:spLocks noGrp="1"/>
          </p:cNvSpPr>
          <p:nvPr>
            <p:ph type="title"/>
          </p:nvPr>
        </p:nvSpPr>
        <p:spPr>
          <a:xfrm>
            <a:off x="457993" y="-381000"/>
            <a:ext cx="8229600" cy="1143000"/>
          </a:xfrm>
        </p:spPr>
        <p:txBody>
          <a:bodyPr/>
          <a:lstStyle/>
          <a:p>
            <a:r>
              <a:rPr lang="en-GB" dirty="0" smtClean="0"/>
              <a:t>Results 1</a:t>
            </a:r>
            <a:endParaRPr lang="en-GB" dirty="0"/>
          </a:p>
        </p:txBody>
      </p:sp>
      <p:sp>
        <p:nvSpPr>
          <p:cNvPr id="4" name="Content Placeholder 3"/>
          <p:cNvSpPr>
            <a:spLocks noGrp="1"/>
          </p:cNvSpPr>
          <p:nvPr>
            <p:ph idx="1"/>
          </p:nvPr>
        </p:nvSpPr>
        <p:spPr>
          <a:xfrm>
            <a:off x="2286000" y="838200"/>
            <a:ext cx="5105400" cy="685799"/>
          </a:xfrm>
          <a:solidFill>
            <a:schemeClr val="bg1"/>
          </a:solidFill>
          <a:ln>
            <a:solidFill>
              <a:schemeClr val="tx2"/>
            </a:solidFill>
          </a:ln>
        </p:spPr>
        <p:txBody>
          <a:bodyPr>
            <a:normAutofit fontScale="92500"/>
          </a:bodyPr>
          <a:lstStyle/>
          <a:p>
            <a:pPr marL="0" indent="0">
              <a:buNone/>
            </a:pPr>
            <a:r>
              <a:rPr lang="en-GB" dirty="0" smtClean="0"/>
              <a:t>Screening Field, </a:t>
            </a:r>
            <a:r>
              <a:rPr lang="el-GR" i="1" dirty="0" smtClean="0"/>
              <a:t>Δ</a:t>
            </a:r>
            <a:r>
              <a:rPr lang="en-GB" i="1" dirty="0" smtClean="0"/>
              <a:t>B</a:t>
            </a:r>
            <a:r>
              <a:rPr lang="en-GB" dirty="0" smtClean="0"/>
              <a:t>= (</a:t>
            </a:r>
            <a:r>
              <a:rPr lang="en-GB" i="1" dirty="0" smtClean="0"/>
              <a:t>B1</a:t>
            </a:r>
            <a:r>
              <a:rPr lang="en-GB" dirty="0" smtClean="0"/>
              <a:t> – </a:t>
            </a:r>
            <a:r>
              <a:rPr lang="en-GB" i="1" dirty="0" smtClean="0"/>
              <a:t>B2</a:t>
            </a:r>
            <a:r>
              <a:rPr lang="en-GB" dirty="0" smtClean="0"/>
              <a:t>)</a:t>
            </a:r>
            <a:endParaRPr lang="en-GB"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6906" y="1553891"/>
            <a:ext cx="6199189" cy="5258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815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7987"/>
          <a:stretch/>
        </p:blipFill>
        <p:spPr bwMode="auto">
          <a:xfrm>
            <a:off x="-331788" y="-457200"/>
            <a:ext cx="9809163" cy="777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915400" y="6503874"/>
            <a:ext cx="304800" cy="369332"/>
          </a:xfrm>
          <a:prstGeom prst="rect">
            <a:avLst/>
          </a:prstGeom>
          <a:noFill/>
          <a:ln>
            <a:solidFill>
              <a:schemeClr val="tx1"/>
            </a:solidFill>
          </a:ln>
        </p:spPr>
        <p:txBody>
          <a:bodyPr wrap="square" rtlCol="0">
            <a:spAutoFit/>
          </a:bodyPr>
          <a:lstStyle/>
          <a:p>
            <a:r>
              <a:rPr lang="en-GB" b="1" dirty="0" smtClean="0"/>
              <a:t>7</a:t>
            </a:r>
            <a:endParaRPr lang="en-GB" b="1"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6911" y="1598309"/>
            <a:ext cx="5569289" cy="524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57993" y="-381000"/>
            <a:ext cx="8229600" cy="1143000"/>
          </a:xfrm>
        </p:spPr>
        <p:txBody>
          <a:bodyPr/>
          <a:lstStyle/>
          <a:p>
            <a:r>
              <a:rPr lang="en-GB" dirty="0" smtClean="0"/>
              <a:t>Results 2</a:t>
            </a:r>
            <a:endParaRPr lang="en-GB" dirty="0"/>
          </a:p>
        </p:txBody>
      </p:sp>
      <p:sp>
        <p:nvSpPr>
          <p:cNvPr id="4" name="Content Placeholder 3"/>
          <p:cNvSpPr>
            <a:spLocks noGrp="1"/>
          </p:cNvSpPr>
          <p:nvPr>
            <p:ph idx="1"/>
          </p:nvPr>
        </p:nvSpPr>
        <p:spPr>
          <a:xfrm>
            <a:off x="1600200" y="838200"/>
            <a:ext cx="6323807" cy="685799"/>
          </a:xfrm>
          <a:solidFill>
            <a:schemeClr val="bg1"/>
          </a:solidFill>
          <a:ln>
            <a:solidFill>
              <a:schemeClr val="tx2"/>
            </a:solidFill>
          </a:ln>
        </p:spPr>
        <p:txBody>
          <a:bodyPr/>
          <a:lstStyle/>
          <a:p>
            <a:pPr marL="0" indent="0">
              <a:buNone/>
            </a:pPr>
            <a:r>
              <a:rPr lang="en-GB" dirty="0" smtClean="0"/>
              <a:t>Screening Efficiency, S = (B1 – B2)/B1</a:t>
            </a:r>
            <a:endParaRPr lang="en-GB" dirty="0"/>
          </a:p>
        </p:txBody>
      </p:sp>
    </p:spTree>
    <p:extLst>
      <p:ext uri="{BB962C8B-B14F-4D97-AF65-F5344CB8AC3E}">
        <p14:creationId xmlns:p14="http://schemas.microsoft.com/office/powerpoint/2010/main" val="505818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8309"/>
          <a:stretch/>
        </p:blipFill>
        <p:spPr bwMode="auto">
          <a:xfrm>
            <a:off x="-331788" y="-457200"/>
            <a:ext cx="9809163" cy="7724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915400" y="6503874"/>
            <a:ext cx="304800" cy="369332"/>
          </a:xfrm>
          <a:prstGeom prst="rect">
            <a:avLst/>
          </a:prstGeom>
          <a:noFill/>
          <a:ln>
            <a:solidFill>
              <a:schemeClr val="tx1"/>
            </a:solidFill>
          </a:ln>
        </p:spPr>
        <p:txBody>
          <a:bodyPr wrap="square" rtlCol="0">
            <a:spAutoFit/>
          </a:bodyPr>
          <a:lstStyle/>
          <a:p>
            <a:r>
              <a:rPr lang="en-GB" b="1" dirty="0" smtClean="0"/>
              <a:t>8</a:t>
            </a:r>
            <a:endParaRPr lang="en-GB" b="1" dirty="0"/>
          </a:p>
        </p:txBody>
      </p:sp>
      <p:sp>
        <p:nvSpPr>
          <p:cNvPr id="3" name="Title 2"/>
          <p:cNvSpPr>
            <a:spLocks noGrp="1"/>
          </p:cNvSpPr>
          <p:nvPr>
            <p:ph type="title"/>
          </p:nvPr>
        </p:nvSpPr>
        <p:spPr>
          <a:xfrm>
            <a:off x="457993" y="-381000"/>
            <a:ext cx="8229600" cy="1143000"/>
          </a:xfrm>
        </p:spPr>
        <p:txBody>
          <a:bodyPr/>
          <a:lstStyle/>
          <a:p>
            <a:r>
              <a:rPr lang="en-GB" dirty="0" smtClean="0"/>
              <a:t>Results 3</a:t>
            </a:r>
            <a:endParaRPr lang="en-GB"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82183"/>
            <a:ext cx="8305800" cy="5821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3846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8954"/>
          <a:stretch/>
        </p:blipFill>
        <p:spPr bwMode="auto">
          <a:xfrm>
            <a:off x="-331788" y="-457200"/>
            <a:ext cx="9809163" cy="762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915400" y="6503874"/>
            <a:ext cx="304800" cy="369332"/>
          </a:xfrm>
          <a:prstGeom prst="rect">
            <a:avLst/>
          </a:prstGeom>
          <a:noFill/>
          <a:ln>
            <a:solidFill>
              <a:schemeClr val="tx1"/>
            </a:solidFill>
          </a:ln>
        </p:spPr>
        <p:txBody>
          <a:bodyPr wrap="square" rtlCol="0">
            <a:spAutoFit/>
          </a:bodyPr>
          <a:lstStyle/>
          <a:p>
            <a:r>
              <a:rPr lang="en-GB" b="1" dirty="0" smtClean="0"/>
              <a:t>9</a:t>
            </a:r>
            <a:endParaRPr lang="en-GB" b="1" dirty="0"/>
          </a:p>
        </p:txBody>
      </p:sp>
      <p:sp>
        <p:nvSpPr>
          <p:cNvPr id="3" name="Title 2"/>
          <p:cNvSpPr>
            <a:spLocks noGrp="1"/>
          </p:cNvSpPr>
          <p:nvPr>
            <p:ph type="title"/>
          </p:nvPr>
        </p:nvSpPr>
        <p:spPr>
          <a:xfrm>
            <a:off x="457993" y="-381000"/>
            <a:ext cx="8229600" cy="1143000"/>
          </a:xfrm>
        </p:spPr>
        <p:txBody>
          <a:bodyPr/>
          <a:lstStyle/>
          <a:p>
            <a:r>
              <a:rPr lang="en-GB" dirty="0" smtClean="0"/>
              <a:t>Results 4</a:t>
            </a:r>
            <a:endParaRPr lang="en-GB"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625" y="1524000"/>
            <a:ext cx="7115175" cy="4565650"/>
          </a:xfrm>
          <a:prstGeom prst="rect">
            <a:avLst/>
          </a:prstGeom>
          <a:solidFill>
            <a:schemeClr val="bg1"/>
          </a:solidFill>
          <a:ln>
            <a:noFill/>
          </a:ln>
          <a:effectLst/>
        </p:spPr>
      </p:pic>
      <p:sp>
        <p:nvSpPr>
          <p:cNvPr id="8" name="Content Placeholder 3"/>
          <p:cNvSpPr txBox="1">
            <a:spLocks/>
          </p:cNvSpPr>
          <p:nvPr/>
        </p:nvSpPr>
        <p:spPr>
          <a:xfrm>
            <a:off x="0" y="609600"/>
            <a:ext cx="9220200" cy="838200"/>
          </a:xfrm>
          <a:prstGeom prst="rect">
            <a:avLst/>
          </a:prstGeom>
          <a:solidFill>
            <a:schemeClr val="bg1"/>
          </a:solidFill>
          <a:ln>
            <a:solidFill>
              <a:schemeClr val="tx2"/>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400" i="1" dirty="0" smtClean="0"/>
              <a:t>B</a:t>
            </a:r>
            <a:r>
              <a:rPr lang="en-GB" sz="2400" i="1" baseline="-25000" dirty="0" smtClean="0"/>
              <a:t>FP </a:t>
            </a:r>
            <a:r>
              <a:rPr lang="en-GB" sz="2400" i="1" dirty="0" smtClean="0"/>
              <a:t> =</a:t>
            </a:r>
            <a:r>
              <a:rPr lang="en-GB" sz="2400" dirty="0" smtClean="0"/>
              <a:t> lowest value of </a:t>
            </a:r>
            <a:r>
              <a:rPr lang="en-GB" sz="2400" i="1" dirty="0" smtClean="0"/>
              <a:t>B1</a:t>
            </a:r>
            <a:r>
              <a:rPr lang="en-GB" sz="2400" dirty="0" smtClean="0"/>
              <a:t> for which </a:t>
            </a:r>
            <a:r>
              <a:rPr lang="en-GB" sz="2400" i="1" dirty="0" smtClean="0"/>
              <a:t>B2</a:t>
            </a:r>
            <a:r>
              <a:rPr lang="en-GB" sz="2400" dirty="0" smtClean="0"/>
              <a:t> </a:t>
            </a:r>
            <a:r>
              <a:rPr lang="en-GB" sz="2400" dirty="0" smtClean="0">
                <a:latin typeface="Calibri"/>
                <a:cs typeface="Calibri"/>
              </a:rPr>
              <a:t>≠ 0, </a:t>
            </a:r>
            <a:r>
              <a:rPr lang="en-GB" sz="2400" i="1" dirty="0" smtClean="0">
                <a:latin typeface="Calibri"/>
                <a:cs typeface="Calibri"/>
              </a:rPr>
              <a:t>S</a:t>
            </a:r>
            <a:r>
              <a:rPr lang="en-GB" sz="2400" dirty="0" smtClean="0">
                <a:latin typeface="Calibri"/>
                <a:cs typeface="Calibri"/>
              </a:rPr>
              <a:t> ≠ 1.</a:t>
            </a:r>
          </a:p>
          <a:p>
            <a:pPr marL="0" indent="0" algn="ctr">
              <a:buFont typeface="Arial" pitchFamily="34" charset="0"/>
              <a:buNone/>
            </a:pPr>
            <a:r>
              <a:rPr lang="en-GB" sz="2400" i="1" dirty="0" smtClean="0">
                <a:latin typeface="Calibri"/>
                <a:cs typeface="Calibri"/>
              </a:rPr>
              <a:t>B</a:t>
            </a:r>
            <a:r>
              <a:rPr lang="en-GB" sz="2400" i="1" baseline="-25000" dirty="0" smtClean="0">
                <a:latin typeface="Calibri"/>
                <a:cs typeface="Calibri"/>
              </a:rPr>
              <a:t>R</a:t>
            </a:r>
            <a:r>
              <a:rPr lang="en-GB" sz="2400" dirty="0" smtClean="0"/>
              <a:t> = Measured after full hysteresis loop, magnet current 0 A. </a:t>
            </a:r>
            <a:endParaRPr lang="en-GB" sz="2400" i="1" dirty="0"/>
          </a:p>
        </p:txBody>
      </p:sp>
      <p:sp>
        <p:nvSpPr>
          <p:cNvPr id="10" name="Content Placeholder 3"/>
          <p:cNvSpPr txBox="1">
            <a:spLocks/>
          </p:cNvSpPr>
          <p:nvPr/>
        </p:nvSpPr>
        <p:spPr>
          <a:xfrm>
            <a:off x="0" y="6072220"/>
            <a:ext cx="8763000" cy="838200"/>
          </a:xfrm>
          <a:prstGeom prst="rect">
            <a:avLst/>
          </a:prstGeom>
          <a:solidFill>
            <a:schemeClr val="bg1"/>
          </a:solidFill>
          <a:ln>
            <a:solidFill>
              <a:schemeClr val="tx2"/>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400" dirty="0" smtClean="0"/>
              <a:t>Clearly suggests enhancement of </a:t>
            </a:r>
            <a:r>
              <a:rPr lang="en-GB" sz="2400" i="1" dirty="0" smtClean="0"/>
              <a:t>B</a:t>
            </a:r>
            <a:r>
              <a:rPr lang="en-GB" sz="2400" i="1" baseline="-25000" dirty="0" smtClean="0"/>
              <a:t>FP </a:t>
            </a:r>
            <a:r>
              <a:rPr lang="en-GB" sz="2400" dirty="0" smtClean="0"/>
              <a:t>in S-I-S coatings, much “greater than the sum of their parts”.  </a:t>
            </a:r>
            <a:endParaRPr lang="en-GB" sz="2400" i="1" dirty="0"/>
          </a:p>
        </p:txBody>
      </p:sp>
      <p:sp>
        <p:nvSpPr>
          <p:cNvPr id="4" name="Rectangle 3"/>
          <p:cNvSpPr/>
          <p:nvPr/>
        </p:nvSpPr>
        <p:spPr>
          <a:xfrm>
            <a:off x="466397" y="1676400"/>
            <a:ext cx="76200" cy="4267200"/>
          </a:xfrm>
          <a:prstGeom prst="rect">
            <a:avLst/>
          </a:prstGeom>
          <a:solidFill>
            <a:schemeClr val="bg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914400" y="1676400"/>
            <a:ext cx="76200" cy="4267200"/>
          </a:xfrm>
          <a:prstGeom prst="rect">
            <a:avLst/>
          </a:prstGeom>
          <a:solidFill>
            <a:schemeClr val="bg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155575" y="3581400"/>
            <a:ext cx="225425" cy="225425"/>
          </a:xfrm>
          <a:prstGeom prst="ellipse">
            <a:avLst/>
          </a:prstGeom>
          <a:solidFill>
            <a:srgbClr val="FF0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09600" y="3581400"/>
            <a:ext cx="225425" cy="225425"/>
          </a:xfrm>
          <a:prstGeom prst="ellipse">
            <a:avLst/>
          </a:prstGeom>
          <a:solidFill>
            <a:srgbClr val="FF0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0" y="3810000"/>
            <a:ext cx="466397" cy="400110"/>
          </a:xfrm>
          <a:prstGeom prst="rect">
            <a:avLst/>
          </a:prstGeom>
          <a:noFill/>
        </p:spPr>
        <p:txBody>
          <a:bodyPr wrap="square" rtlCol="0">
            <a:spAutoFit/>
          </a:bodyPr>
          <a:lstStyle/>
          <a:p>
            <a:r>
              <a:rPr lang="en-GB" sz="2000" b="1" dirty="0" smtClean="0">
                <a:solidFill>
                  <a:srgbClr val="FF0000"/>
                </a:solidFill>
              </a:rPr>
              <a:t>B1</a:t>
            </a:r>
            <a:endParaRPr lang="en-GB" sz="2000" b="1" dirty="0">
              <a:solidFill>
                <a:srgbClr val="FF0000"/>
              </a:solidFill>
            </a:endParaRPr>
          </a:p>
        </p:txBody>
      </p:sp>
      <p:sp>
        <p:nvSpPr>
          <p:cNvPr id="15" name="TextBox 14"/>
          <p:cNvSpPr txBox="1"/>
          <p:nvPr/>
        </p:nvSpPr>
        <p:spPr>
          <a:xfrm>
            <a:off x="524203" y="3810000"/>
            <a:ext cx="466397" cy="400110"/>
          </a:xfrm>
          <a:prstGeom prst="rect">
            <a:avLst/>
          </a:prstGeom>
          <a:noFill/>
        </p:spPr>
        <p:txBody>
          <a:bodyPr wrap="square" rtlCol="0">
            <a:spAutoFit/>
          </a:bodyPr>
          <a:lstStyle/>
          <a:p>
            <a:r>
              <a:rPr lang="en-GB" sz="2000" b="1" dirty="0" smtClean="0">
                <a:solidFill>
                  <a:srgbClr val="FF0000"/>
                </a:solidFill>
              </a:rPr>
              <a:t>B2</a:t>
            </a:r>
            <a:endParaRPr lang="en-GB" sz="2000" b="1" dirty="0">
              <a:solidFill>
                <a:srgbClr val="FF0000"/>
              </a:solidFill>
            </a:endParaRPr>
          </a:p>
        </p:txBody>
      </p:sp>
      <p:cxnSp>
        <p:nvCxnSpPr>
          <p:cNvPr id="14" name="Straight Connector 13"/>
          <p:cNvCxnSpPr/>
          <p:nvPr/>
        </p:nvCxnSpPr>
        <p:spPr>
          <a:xfrm flipH="1">
            <a:off x="571500" y="1676400"/>
            <a:ext cx="342900" cy="3048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71500" y="2209800"/>
            <a:ext cx="342900" cy="3048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33400" y="2667000"/>
            <a:ext cx="342900" cy="3048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33400" y="3124200"/>
            <a:ext cx="342900" cy="3048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71500" y="4191000"/>
            <a:ext cx="342900" cy="3048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71500" y="4648200"/>
            <a:ext cx="342900" cy="3048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71500" y="5105400"/>
            <a:ext cx="342900" cy="3048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33400" y="5562600"/>
            <a:ext cx="342900" cy="3048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769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1605</TotalTime>
  <Words>2623</Words>
  <Application>Microsoft Office PowerPoint</Application>
  <PresentationFormat>On-screen Show (4:3)</PresentationFormat>
  <Paragraphs>198</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Magnetic Field Penetration Measurements on S-I-S Multilayer Structures</vt:lpstr>
      <vt:lpstr>Towards higher quenching fields</vt:lpstr>
      <vt:lpstr>Necessary test conditions</vt:lpstr>
      <vt:lpstr>Method 1: Tubular samples</vt:lpstr>
      <vt:lpstr>Samples tested</vt:lpstr>
      <vt:lpstr>Results 1</vt:lpstr>
      <vt:lpstr>Results 2</vt:lpstr>
      <vt:lpstr>Results 3</vt:lpstr>
      <vt:lpstr>Results 4</vt:lpstr>
      <vt:lpstr>Method 2 – Planar samples</vt:lpstr>
      <vt:lpstr>Simulations 1</vt:lpstr>
      <vt:lpstr>Simulations 2</vt:lpstr>
      <vt:lpstr>Future plans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Gurran, Lewis (-,DL,-)</dc:creator>
  <cp:lastModifiedBy>DL IT Services Contractor</cp:lastModifiedBy>
  <cp:revision>93</cp:revision>
  <dcterms:created xsi:type="dcterms:W3CDTF">2006-08-16T00:00:00Z</dcterms:created>
  <dcterms:modified xsi:type="dcterms:W3CDTF">2016-07-28T12:13:56Z</dcterms:modified>
</cp:coreProperties>
</file>