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76" r:id="rId4"/>
    <p:sldId id="302" r:id="rId5"/>
    <p:sldId id="285" r:id="rId6"/>
    <p:sldId id="292" r:id="rId7"/>
    <p:sldId id="286" r:id="rId8"/>
    <p:sldId id="304" r:id="rId9"/>
    <p:sldId id="280" r:id="rId10"/>
    <p:sldId id="300" r:id="rId11"/>
    <p:sldId id="284" r:id="rId12"/>
    <p:sldId id="287" r:id="rId13"/>
    <p:sldId id="301" r:id="rId14"/>
    <p:sldId id="294" r:id="rId15"/>
    <p:sldId id="295" r:id="rId16"/>
    <p:sldId id="274" r:id="rId17"/>
    <p:sldId id="307" r:id="rId18"/>
    <p:sldId id="269" r:id="rId19"/>
    <p:sldId id="277" r:id="rId20"/>
    <p:sldId id="288" r:id="rId21"/>
    <p:sldId id="289" r:id="rId22"/>
    <p:sldId id="296" r:id="rId23"/>
    <p:sldId id="290" r:id="rId24"/>
    <p:sldId id="310" r:id="rId25"/>
    <p:sldId id="309" r:id="rId26"/>
    <p:sldId id="298" r:id="rId27"/>
    <p:sldId id="303" r:id="rId28"/>
    <p:sldId id="30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 varScale="1">
        <p:scale>
          <a:sx n="82" d="100"/>
          <a:sy n="82" d="100"/>
        </p:scale>
        <p:origin x="91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7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3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3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0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0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7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1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6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0.png"/><Relationship Id="rId7" Type="http://schemas.openxmlformats.org/officeDocument/2006/relationships/image" Target="../media/image6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0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6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0.png"/><Relationship Id="rId5" Type="http://schemas.openxmlformats.org/officeDocument/2006/relationships/image" Target="../media/image62.png"/><Relationship Id="rId4" Type="http://schemas.openxmlformats.org/officeDocument/2006/relationships/image" Target="../media/image7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12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image" Target="../media/image90.png"/><Relationship Id="rId3" Type="http://schemas.microsoft.com/office/2007/relationships/media" Target="../media/media9.mp4"/><Relationship Id="rId7" Type="http://schemas.microsoft.com/office/2007/relationships/media" Target="../media/media11.mp4"/><Relationship Id="rId12" Type="http://schemas.openxmlformats.org/officeDocument/2006/relationships/image" Target="../media/image89.png"/><Relationship Id="rId17" Type="http://schemas.openxmlformats.org/officeDocument/2006/relationships/image" Target="../media/image93.png"/><Relationship Id="rId2" Type="http://schemas.openxmlformats.org/officeDocument/2006/relationships/video" Target="../media/media8.mp4"/><Relationship Id="rId16" Type="http://schemas.openxmlformats.org/officeDocument/2006/relationships/image" Target="../media/image92.png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88.png"/><Relationship Id="rId5" Type="http://schemas.microsoft.com/office/2007/relationships/media" Target="../media/media10.mp4"/><Relationship Id="rId15" Type="http://schemas.openxmlformats.org/officeDocument/2006/relationships/image" Target="../media/image91.png"/><Relationship Id="rId10" Type="http://schemas.openxmlformats.org/officeDocument/2006/relationships/image" Target="../media/image87.png"/><Relationship Id="rId4" Type="http://schemas.openxmlformats.org/officeDocument/2006/relationships/video" Target="../media/media9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5" Type="http://schemas.microsoft.com/office/2007/relationships/media" Target="../media/media3.avi"/><Relationship Id="rId1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video" Target="../media/media2.avi"/><Relationship Id="rId9" Type="http://schemas.openxmlformats.org/officeDocument/2006/relationships/image" Target="../media/image20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png"/><Relationship Id="rId3" Type="http://schemas.microsoft.com/office/2007/relationships/media" Target="../media/media5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6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5" Type="http://schemas.microsoft.com/office/2007/relationships/media" Target="../media/media6.avi"/><Relationship Id="rId10" Type="http://schemas.openxmlformats.org/officeDocument/2006/relationships/image" Target="../media/image26.png"/><Relationship Id="rId4" Type="http://schemas.openxmlformats.org/officeDocument/2006/relationships/video" Target="../media/media5.avi"/><Relationship Id="rId9" Type="http://schemas.openxmlformats.org/officeDocument/2006/relationships/image" Target="../media/image24.pn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32.png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1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1524000"/>
            <a:ext cx="8229600" cy="20764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 dissipation due to nonlinear dynamics of Josephson vortices in polycrystalline TFSRF structures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Ahmad Sheikhzada and Alex Gurevich</a:t>
            </a:r>
          </a:p>
          <a:p>
            <a:r>
              <a:rPr lang="en-US" sz="2000" dirty="0">
                <a:solidFill>
                  <a:schemeClr val="tx1"/>
                </a:solidFill>
              </a:rPr>
              <a:t>Physics Department and Center for Accelerator Sciences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 Old Dominion University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4870" y="5605046"/>
            <a:ext cx="619426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Supported by U.S. Department of Energy under grant No. DE-SC0010081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514" cy="1187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0"/>
            <a:ext cx="4572000" cy="56630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400" dirty="0">
                <a:solidFill>
                  <a:prstClr val="black"/>
                </a:solidFill>
              </a:rPr>
              <a:t>Sheikhzada, A. and Gurevich, A. </a:t>
            </a:r>
            <a:r>
              <a:rPr lang="en-US" sz="1400" i="1" dirty="0">
                <a:solidFill>
                  <a:prstClr val="black"/>
                </a:solidFill>
              </a:rPr>
              <a:t>Sci. Rep. </a:t>
            </a:r>
            <a:r>
              <a:rPr lang="en-US" sz="1400" b="1" dirty="0">
                <a:solidFill>
                  <a:prstClr val="black"/>
                </a:solidFill>
              </a:rPr>
              <a:t>5</a:t>
            </a:r>
            <a:r>
              <a:rPr lang="en-US" sz="1400" dirty="0">
                <a:solidFill>
                  <a:prstClr val="black"/>
                </a:solidFill>
              </a:rPr>
              <a:t>, 17821 (2015)</a:t>
            </a:r>
          </a:p>
          <a:p>
            <a:pPr lvl="0">
              <a:spcBef>
                <a:spcPct val="20000"/>
              </a:spcBef>
            </a:pPr>
            <a:r>
              <a:rPr lang="en-US" sz="1400" dirty="0">
                <a:solidFill>
                  <a:prstClr val="black"/>
                </a:solidFill>
              </a:rPr>
              <a:t>A. Sheikhzada and A. Gurevich, Physica C </a:t>
            </a:r>
            <a:r>
              <a:rPr lang="en-US" sz="1400" b="1" dirty="0">
                <a:solidFill>
                  <a:prstClr val="black"/>
                </a:solidFill>
              </a:rPr>
              <a:t>506</a:t>
            </a:r>
            <a:r>
              <a:rPr lang="en-US" sz="1400" dirty="0">
                <a:solidFill>
                  <a:prstClr val="black"/>
                </a:solidFill>
              </a:rPr>
              <a:t>, 59-68 (2014)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33" y="6596390"/>
            <a:ext cx="6245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</a:t>
            </a:r>
            <a:r>
              <a:rPr lang="en-US" sz="1100" baseline="30000" dirty="0"/>
              <a:t>th</a:t>
            </a:r>
            <a:r>
              <a:rPr lang="en-US" sz="1100" dirty="0"/>
              <a:t>  International Workshop on Thin Films and New Ideas for Pushing the Limits of RF 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255261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Surface Resistance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JJ junction model by </a:t>
                </a:r>
                <a:r>
                  <a:rPr lang="en-US" sz="2000" dirty="0" err="1"/>
                  <a:t>Halbritter</a:t>
                </a:r>
                <a:r>
                  <a:rPr lang="en-US" sz="2000" dirty="0"/>
                  <a:t> (2006):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Simulations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 is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not</a:t>
                </a:r>
                <a:r>
                  <a:rPr lang="en-US" sz="2000" dirty="0"/>
                  <a:t> linear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 t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42" y="3124200"/>
            <a:ext cx="5553471" cy="3657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882274" y="4343400"/>
                <a:ext cx="366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274" y="4343400"/>
                <a:ext cx="36612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48400" y="4758611"/>
            <a:ext cx="29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5329" y="5269468"/>
            <a:ext cx="28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607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4320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Strongly coupled GBs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62000" y="1295400"/>
                <a:ext cx="5684647" cy="5410200"/>
              </a:xfrm>
            </p:spPr>
            <p:txBody>
              <a:bodyPr>
                <a:normAutofit/>
              </a:bodyPr>
              <a:lstStyle/>
              <a:p>
                <a:pPr marL="457200" indent="-457200" algn="l"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For large currents the width of Josephson vortex shrinks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In superconductors with large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G</a:t>
                </a:r>
                <a:r>
                  <a:rPr lang="en-US" sz="2000" dirty="0">
                    <a:solidFill>
                      <a:schemeClr val="tx1"/>
                    </a:solidFill>
                  </a:rPr>
                  <a:t>-L parameter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𝜅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~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GBs for Nb3Sn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𝜅</m:t>
                    </m:r>
                  </m:oMath>
                </a14:m>
                <a:endParaRPr lang="en-US" sz="2400" i="1" dirty="0">
                  <a:solidFill>
                    <a:srgbClr val="FF0000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S-G is no longer valid and relation between field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and phase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𝜃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in general becomes  nonlocal.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New Abrikosov-Josephson (A-J) core length.</a:t>
                </a:r>
              </a:p>
              <a:p>
                <a:r>
                  <a:rPr lang="en-US" sz="2000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ℓ=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62000" y="1295400"/>
                <a:ext cx="5684647" cy="5410200"/>
              </a:xfrm>
              <a:blipFill rotWithShape="1">
                <a:blip r:embed="rId2"/>
                <a:stretch>
                  <a:fillRect l="-1072" t="-676" r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90600" y="4776013"/>
                <a:ext cx="5000215" cy="7103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ℓ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lit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776013"/>
                <a:ext cx="5000215" cy="7103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172200" y="3962400"/>
            <a:ext cx="2880797" cy="2667000"/>
            <a:chOff x="990600" y="3505200"/>
            <a:chExt cx="3581400" cy="3220998"/>
          </a:xfrm>
        </p:grpSpPr>
        <p:grpSp>
          <p:nvGrpSpPr>
            <p:cNvPr id="30" name="Group 29"/>
            <p:cNvGrpSpPr/>
            <p:nvPr/>
          </p:nvGrpSpPr>
          <p:grpSpPr>
            <a:xfrm>
              <a:off x="990600" y="3505200"/>
              <a:ext cx="3581400" cy="3220998"/>
              <a:chOff x="990600" y="3276600"/>
              <a:chExt cx="3581400" cy="3220998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990600" y="6087533"/>
                <a:ext cx="35814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1111407" y="3276600"/>
                <a:ext cx="3384393" cy="3220998"/>
                <a:chOff x="533400" y="3276600"/>
                <a:chExt cx="3384393" cy="3220998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>
                <a:xfrm flipV="1">
                  <a:off x="533400" y="3276600"/>
                  <a:ext cx="0" cy="29718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Freeform 34"/>
                <p:cNvSpPr/>
                <p:nvPr/>
              </p:nvSpPr>
              <p:spPr>
                <a:xfrm>
                  <a:off x="609600" y="3479800"/>
                  <a:ext cx="3124200" cy="2578100"/>
                </a:xfrm>
                <a:custGeom>
                  <a:avLst/>
                  <a:gdLst>
                    <a:gd name="connsiteX0" fmla="*/ 0 w 2616200"/>
                    <a:gd name="connsiteY0" fmla="*/ 0 h 2142067"/>
                    <a:gd name="connsiteX1" fmla="*/ 25400 w 2616200"/>
                    <a:gd name="connsiteY1" fmla="*/ 550333 h 2142067"/>
                    <a:gd name="connsiteX2" fmla="*/ 76200 w 2616200"/>
                    <a:gd name="connsiteY2" fmla="*/ 1143000 h 2142067"/>
                    <a:gd name="connsiteX3" fmla="*/ 152400 w 2616200"/>
                    <a:gd name="connsiteY3" fmla="*/ 1566333 h 2142067"/>
                    <a:gd name="connsiteX4" fmla="*/ 262467 w 2616200"/>
                    <a:gd name="connsiteY4" fmla="*/ 1811867 h 2142067"/>
                    <a:gd name="connsiteX5" fmla="*/ 372534 w 2616200"/>
                    <a:gd name="connsiteY5" fmla="*/ 1913467 h 2142067"/>
                    <a:gd name="connsiteX6" fmla="*/ 541867 w 2616200"/>
                    <a:gd name="connsiteY6" fmla="*/ 1989667 h 2142067"/>
                    <a:gd name="connsiteX7" fmla="*/ 1083734 w 2616200"/>
                    <a:gd name="connsiteY7" fmla="*/ 2065867 h 2142067"/>
                    <a:gd name="connsiteX8" fmla="*/ 1769534 w 2616200"/>
                    <a:gd name="connsiteY8" fmla="*/ 2108200 h 2142067"/>
                    <a:gd name="connsiteX9" fmla="*/ 2616200 w 2616200"/>
                    <a:gd name="connsiteY9" fmla="*/ 2142067 h 2142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16200" h="2142067">
                      <a:moveTo>
                        <a:pt x="0" y="0"/>
                      </a:moveTo>
                      <a:cubicBezTo>
                        <a:pt x="6350" y="179916"/>
                        <a:pt x="12700" y="359833"/>
                        <a:pt x="25400" y="550333"/>
                      </a:cubicBezTo>
                      <a:cubicBezTo>
                        <a:pt x="38100" y="740833"/>
                        <a:pt x="55033" y="973667"/>
                        <a:pt x="76200" y="1143000"/>
                      </a:cubicBezTo>
                      <a:cubicBezTo>
                        <a:pt x="97367" y="1312333"/>
                        <a:pt x="121355" y="1454855"/>
                        <a:pt x="152400" y="1566333"/>
                      </a:cubicBezTo>
                      <a:cubicBezTo>
                        <a:pt x="183445" y="1677811"/>
                        <a:pt x="225778" y="1754011"/>
                        <a:pt x="262467" y="1811867"/>
                      </a:cubicBezTo>
                      <a:cubicBezTo>
                        <a:pt x="299156" y="1869723"/>
                        <a:pt x="325967" y="1883834"/>
                        <a:pt x="372534" y="1913467"/>
                      </a:cubicBezTo>
                      <a:cubicBezTo>
                        <a:pt x="419101" y="1943100"/>
                        <a:pt x="423334" y="1964267"/>
                        <a:pt x="541867" y="1989667"/>
                      </a:cubicBezTo>
                      <a:cubicBezTo>
                        <a:pt x="660400" y="2015067"/>
                        <a:pt x="879123" y="2046112"/>
                        <a:pt x="1083734" y="2065867"/>
                      </a:cubicBezTo>
                      <a:cubicBezTo>
                        <a:pt x="1288345" y="2085622"/>
                        <a:pt x="1769534" y="2108200"/>
                        <a:pt x="1769534" y="2108200"/>
                      </a:cubicBezTo>
                      <a:lnTo>
                        <a:pt x="2616200" y="2142067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533400" y="5514562"/>
                  <a:ext cx="304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Left Arrow Callout 36"/>
                <p:cNvSpPr/>
                <p:nvPr/>
              </p:nvSpPr>
              <p:spPr>
                <a:xfrm>
                  <a:off x="685800" y="3633502"/>
                  <a:ext cx="1621427" cy="405098"/>
                </a:xfrm>
                <a:prstGeom prst="leftArrowCallout">
                  <a:avLst>
                    <a:gd name="adj1" fmla="val 17593"/>
                    <a:gd name="adj2" fmla="val 13889"/>
                    <a:gd name="adj3" fmla="val 45370"/>
                    <a:gd name="adj4" fmla="val 76989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logarithmic</a:t>
                  </a:r>
                </a:p>
              </p:txBody>
            </p:sp>
            <p:sp>
              <p:nvSpPr>
                <p:cNvPr id="38" name="Down Arrow Callout 37"/>
                <p:cNvSpPr/>
                <p:nvPr/>
              </p:nvSpPr>
              <p:spPr>
                <a:xfrm>
                  <a:off x="2057400" y="5209199"/>
                  <a:ext cx="1481338" cy="810601"/>
                </a:xfrm>
                <a:prstGeom prst="downArrowCallout">
                  <a:avLst>
                    <a:gd name="adj1" fmla="val 11667"/>
                    <a:gd name="adj2" fmla="val 16111"/>
                    <a:gd name="adj3" fmla="val 25000"/>
                    <a:gd name="adj4" fmla="val 64977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exponential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3549807" y="6128266"/>
                      <a:ext cx="3679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49807" y="6128266"/>
                      <a:ext cx="367986" cy="369332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533400" y="5587100"/>
                      <a:ext cx="3617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/>
                              </a:rPr>
                              <m:t>𝜆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3400" y="5587100"/>
                      <a:ext cx="361766" cy="369332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431984" y="4774424"/>
                  <a:ext cx="1008381" cy="446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984" y="4774424"/>
                  <a:ext cx="1008381" cy="44605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1066799"/>
            <a:ext cx="1981200" cy="2792897"/>
          </a:xfrm>
          <a:prstGeom prst="rect">
            <a:avLst/>
          </a:prstGeom>
        </p:spPr>
      </p:pic>
      <p:sp>
        <p:nvSpPr>
          <p:cNvPr id="1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965199" y="3840587"/>
            <a:ext cx="5025615" cy="834657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Ivanchenko et al, </a:t>
            </a:r>
            <a:r>
              <a:rPr lang="en-US" i="1" dirty="0">
                <a:solidFill>
                  <a:schemeClr val="tx1"/>
                </a:solidFill>
              </a:rPr>
              <a:t>Phys. Lett.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1" dirty="0">
                <a:solidFill>
                  <a:schemeClr val="tx1"/>
                </a:solidFill>
              </a:rPr>
              <a:t> 147</a:t>
            </a:r>
            <a:r>
              <a:rPr lang="en-US" dirty="0">
                <a:solidFill>
                  <a:schemeClr val="tx1"/>
                </a:solidFill>
              </a:rPr>
              <a:t>, 65 (1990); </a:t>
            </a:r>
            <a:r>
              <a:rPr lang="en-US" dirty="0" err="1">
                <a:solidFill>
                  <a:schemeClr val="tx1"/>
                </a:solidFill>
              </a:rPr>
              <a:t>Gurevich</a:t>
            </a:r>
            <a:r>
              <a:rPr lang="en-US" dirty="0">
                <a:solidFill>
                  <a:schemeClr val="tx1"/>
                </a:solidFill>
              </a:rPr>
              <a:t>, PRB </a:t>
            </a:r>
            <a:r>
              <a:rPr lang="en-US" b="1" dirty="0">
                <a:solidFill>
                  <a:schemeClr val="tx1"/>
                </a:solidFill>
              </a:rPr>
              <a:t>46</a:t>
            </a:r>
            <a:r>
              <a:rPr lang="en-US" dirty="0">
                <a:solidFill>
                  <a:schemeClr val="tx1"/>
                </a:solidFill>
              </a:rPr>
              <a:t>, 3187 (1992); </a:t>
            </a:r>
            <a:r>
              <a:rPr lang="en-US" dirty="0" err="1">
                <a:solidFill>
                  <a:schemeClr val="tx1"/>
                </a:solidFill>
              </a:rPr>
              <a:t>Kogan</a:t>
            </a:r>
            <a:r>
              <a:rPr lang="en-US" dirty="0">
                <a:solidFill>
                  <a:schemeClr val="tx1"/>
                </a:solidFill>
              </a:rPr>
              <a:t> et al, PRB </a:t>
            </a:r>
            <a:r>
              <a:rPr lang="en-US" b="1" dirty="0">
                <a:solidFill>
                  <a:schemeClr val="tx1"/>
                </a:solidFill>
              </a:rPr>
              <a:t>63</a:t>
            </a:r>
            <a:r>
              <a:rPr lang="en-US" dirty="0">
                <a:solidFill>
                  <a:schemeClr val="tx1"/>
                </a:solidFill>
              </a:rPr>
              <a:t>, 144501 (2001).</a:t>
            </a:r>
            <a:r>
              <a:rPr lang="en-US" dirty="0" err="1">
                <a:solidFill>
                  <a:schemeClr val="tx1"/>
                </a:solidFill>
              </a:rPr>
              <a:t>Gurevich</a:t>
            </a:r>
            <a:r>
              <a:rPr lang="en-US" dirty="0">
                <a:solidFill>
                  <a:schemeClr val="tx1"/>
                </a:solidFill>
              </a:rPr>
              <a:t>, PRB </a:t>
            </a:r>
            <a:r>
              <a:rPr lang="en-US" b="1" dirty="0">
                <a:solidFill>
                  <a:schemeClr val="tx1"/>
                </a:solidFill>
              </a:rPr>
              <a:t>65</a:t>
            </a:r>
            <a:r>
              <a:rPr lang="en-US" dirty="0">
                <a:solidFill>
                  <a:schemeClr val="tx1"/>
                </a:solidFill>
              </a:rPr>
              <a:t>, 214531 (2002)</a:t>
            </a:r>
          </a:p>
        </p:txBody>
      </p:sp>
    </p:spTree>
    <p:extLst>
      <p:ext uri="{BB962C8B-B14F-4D97-AF65-F5344CB8AC3E}">
        <p14:creationId xmlns:p14="http://schemas.microsoft.com/office/powerpoint/2010/main" val="143078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Nonlocal electrodynamics of strongly coupled GBs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19322"/>
                <a:ext cx="6726534" cy="514938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2000" b="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/>
                  <a:t>Extreme nonlocality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ℓ≪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𝜅</m:t>
                    </m:r>
                  </m:oMath>
                </a14:m>
                <a:r>
                  <a:rPr lang="en-US" sz="2000" dirty="0"/>
                  <a:t>):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This describes the important field range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𝜅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     	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≈540 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𝑚𝑇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𝜅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≈20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for Nb3Sn)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Large damping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𝜂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≫1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685800" lvl="1"/>
                <a:r>
                  <a:rPr lang="en-US" sz="2000" dirty="0"/>
                  <a:t>A-J vortex like J-V </a:t>
                </a:r>
                <a:r>
                  <a:rPr lang="en-US" sz="2000" b="1" dirty="0"/>
                  <a:t>expands</a:t>
                </a:r>
                <a:r>
                  <a:rPr lang="en-US" sz="2000" dirty="0"/>
                  <a:t> at large damping and </a:t>
                </a:r>
                <a:r>
                  <a:rPr lang="en-US" sz="2000" b="1" dirty="0"/>
                  <a:t>shrinks</a:t>
                </a:r>
                <a:r>
                  <a:rPr lang="en-US" sz="2000" dirty="0"/>
                  <a:t> at small ones.</a:t>
                </a: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19322"/>
                <a:ext cx="6726534" cy="5149380"/>
              </a:xfrm>
              <a:blipFill rotWithShape="1">
                <a:blip r:embed="rId2"/>
                <a:stretch>
                  <a:fillRect l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95400" y="1066800"/>
                <a:ext cx="4966010" cy="7103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ℓ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lit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066800"/>
                <a:ext cx="4966010" cy="7103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01472" y="3062930"/>
            <a:ext cx="1803415" cy="1739191"/>
            <a:chOff x="7249234" y="4900240"/>
            <a:chExt cx="1803415" cy="1739191"/>
          </a:xfrm>
        </p:grpSpPr>
        <p:grpSp>
          <p:nvGrpSpPr>
            <p:cNvPr id="28" name="Group 27"/>
            <p:cNvGrpSpPr/>
            <p:nvPr/>
          </p:nvGrpSpPr>
          <p:grpSpPr>
            <a:xfrm>
              <a:off x="7249234" y="4900240"/>
              <a:ext cx="1803415" cy="1739191"/>
              <a:chOff x="7017099" y="4724400"/>
              <a:chExt cx="1803415" cy="173919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7099" y="4724400"/>
                <a:ext cx="1803415" cy="1739191"/>
              </a:xfrm>
              <a:prstGeom prst="rect">
                <a:avLst/>
              </a:prstGeom>
            </p:spPr>
          </p:pic>
          <p:cxnSp>
            <p:nvCxnSpPr>
              <p:cNvPr id="31" name="Straight Connector 30"/>
              <p:cNvCxnSpPr>
                <a:stCxn id="30" idx="0"/>
                <a:endCxn id="30" idx="2"/>
              </p:cNvCxnSpPr>
              <p:nvPr/>
            </p:nvCxnSpPr>
            <p:spPr>
              <a:xfrm>
                <a:off x="7918807" y="4724400"/>
                <a:ext cx="0" cy="173919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908759" y="4818185"/>
                <a:ext cx="40228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924801" y="6377360"/>
                <a:ext cx="386244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8211167" y="4818185"/>
                <a:ext cx="13541" cy="1559175"/>
              </a:xfrm>
              <a:prstGeom prst="straightConnector1">
                <a:avLst/>
              </a:prstGeom>
              <a:ln w="15875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8273827" y="5378999"/>
                    <a:ext cx="441339" cy="3887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3827" y="5378999"/>
                    <a:ext cx="441339" cy="38876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TextBox 28"/>
            <p:cNvSpPr txBox="1"/>
            <p:nvPr/>
          </p:nvSpPr>
          <p:spPr>
            <a:xfrm>
              <a:off x="8712439" y="4994025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5953" y="4915300"/>
            <a:ext cx="1796716" cy="1753401"/>
            <a:chOff x="7239000" y="3047199"/>
            <a:chExt cx="1796716" cy="1753401"/>
          </a:xfrm>
        </p:grpSpPr>
        <p:grpSp>
          <p:nvGrpSpPr>
            <p:cNvPr id="37" name="Group 36"/>
            <p:cNvGrpSpPr/>
            <p:nvPr/>
          </p:nvGrpSpPr>
          <p:grpSpPr>
            <a:xfrm>
              <a:off x="7239000" y="3047199"/>
              <a:ext cx="1796716" cy="1753401"/>
              <a:chOff x="6743237" y="4809073"/>
              <a:chExt cx="2400763" cy="204892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743237" y="4809073"/>
                <a:ext cx="2400763" cy="2048927"/>
                <a:chOff x="6743237" y="4809073"/>
                <a:chExt cx="2400763" cy="2048927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3237" y="4809073"/>
                  <a:ext cx="2400763" cy="2048927"/>
                </a:xfrm>
                <a:prstGeom prst="rect">
                  <a:avLst/>
                </a:prstGeom>
              </p:spPr>
            </p:pic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943618" y="5410200"/>
                  <a:ext cx="53595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7943618" y="6234698"/>
                  <a:ext cx="53595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8328027" y="5410200"/>
                  <a:ext cx="5909" cy="82449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8378720" y="5594947"/>
                <a:ext cx="152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Brush Script MT" panose="03060802040406070304" pitchFamily="66" charset="0"/>
                  </a:rPr>
                  <a:t>l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8538465" y="3064132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A-J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600200" y="3657600"/>
                <a:ext cx="4114799" cy="6899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𝑑𝑢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𝜕𝜃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57600"/>
                <a:ext cx="4114799" cy="6899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66800" y="4867119"/>
                <a:ext cx="5441363" cy="49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𝜃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𝜋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𝛽</m:t>
                        </m:r>
                      </m:e>
                    </m:func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+2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tan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𝑣𝑡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𝐿</m:t>
                            </m:r>
                          </m:den>
                        </m:f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/>
                      </a:rPr>
                      <m:t>    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𝐿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sz="1600" b="0" dirty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𝛽</m:t>
                    </m:r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𝐽</m:t>
                    </m:r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sz="16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867119"/>
                <a:ext cx="5441363" cy="499560"/>
              </a:xfrm>
              <a:prstGeom prst="rect">
                <a:avLst/>
              </a:prstGeom>
              <a:blipFill rotWithShape="1"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1595" y="6499424"/>
            <a:ext cx="3100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Gurevich, Physica C </a:t>
            </a:r>
            <a:r>
              <a:rPr lang="en-US" sz="1600" b="1" dirty="0"/>
              <a:t>243</a:t>
            </a:r>
            <a:r>
              <a:rPr lang="en-US" sz="1600" dirty="0"/>
              <a:t>, 191(1995)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07837" y="1138111"/>
            <a:ext cx="1797050" cy="1774825"/>
            <a:chOff x="7207837" y="1138111"/>
            <a:chExt cx="1797050" cy="1774825"/>
          </a:xfrm>
        </p:grpSpPr>
        <p:pic>
          <p:nvPicPr>
            <p:cNvPr id="21" name="Content Placeholder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837" y="1138111"/>
              <a:ext cx="1797050" cy="177482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635021" y="114300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01472" y="1066800"/>
            <a:ext cx="1218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Normal core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2800" y="3014246"/>
            <a:ext cx="83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 core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5953" y="4915300"/>
            <a:ext cx="66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 core</a:t>
            </a:r>
          </a:p>
        </p:txBody>
      </p:sp>
    </p:spTree>
    <p:extLst>
      <p:ext uri="{BB962C8B-B14F-4D97-AF65-F5344CB8AC3E}">
        <p14:creationId xmlns:p14="http://schemas.microsoft.com/office/powerpoint/2010/main" val="298376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Experimental observations of AJ vortices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133" y="1066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Low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Transport measurements on grain boundaries, thin film junctions and layered superconductors</a:t>
            </a:r>
          </a:p>
          <a:p>
            <a:pPr marL="285750" indent="-285750" algn="justLow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Low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STM imaging of AJ vortices in monolayer step junctions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072">
            <a:off x="514729" y="3020700"/>
            <a:ext cx="4128728" cy="1436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262506"/>
            <a:ext cx="3611913" cy="13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332">
            <a:off x="806245" y="5262475"/>
            <a:ext cx="4261778" cy="1345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597">
            <a:off x="4615758" y="3359444"/>
            <a:ext cx="4317683" cy="148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291">
            <a:off x="5313682" y="4634656"/>
            <a:ext cx="3223482" cy="191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66800"/>
            <a:ext cx="2672671" cy="26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3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Cherenkov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6482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A charged particle moves with velocity greater than the phase velocity of light in a medium leaves behind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electromagnetic radiation.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𝑃h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0000"/>
                  </a:solidFill>
                </a:endParaRPr>
              </a:p>
              <a:p>
                <a:r>
                  <a:rPr lang="en-US" sz="2000" dirty="0"/>
                  <a:t>Electron passes through water in an underwater nuclear reactor emits Cherenkov radiation.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648200" cy="4525963"/>
              </a:xfrm>
              <a:blipFill rotWithShape="1">
                <a:blip r:embed="rId2"/>
                <a:stretch>
                  <a:fillRect l="-1048" t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71600"/>
            <a:ext cx="3415242" cy="190142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81400"/>
            <a:ext cx="2438400" cy="3203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3273020"/>
            <a:ext cx="2700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wikipedia.org/wiki/</a:t>
            </a:r>
            <a:r>
              <a:rPr lang="en-US" sz="1200" dirty="0" err="1"/>
              <a:t>Cherenkov_radiation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26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Cherenkov radiation by Vortices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2174875"/>
                <a:ext cx="4040188" cy="193992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Sine-Gordon equation is Lorentz invariant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𝜔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𝑠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/>
                          </a:rPr>
                          <m:t>1+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𝐽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𝑣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2174875"/>
                <a:ext cx="4040188" cy="1939925"/>
              </a:xfrm>
              <a:blipFill rotWithShape="1">
                <a:blip r:embed="rId2"/>
                <a:stretch>
                  <a:fillRect l="-1207" t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2174875"/>
                <a:ext cx="4041775" cy="1558925"/>
              </a:xfrm>
            </p:spPr>
            <p:txBody>
              <a:bodyPr/>
              <a:lstStyle/>
              <a:p>
                <a:r>
                  <a:rPr lang="en-US" sz="2000" dirty="0"/>
                  <a:t>Nonlocal equation is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not</a:t>
                </a:r>
                <a:r>
                  <a:rPr lang="en-US" sz="2000" dirty="0"/>
                  <a:t> Lorentz invariant.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𝑠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𝐽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2174875"/>
                <a:ext cx="4041775" cy="1558925"/>
              </a:xfrm>
              <a:blipFill rotWithShape="1">
                <a:blip r:embed="rId3"/>
                <a:stretch>
                  <a:fillRect l="-1357" t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792719"/>
                <a:ext cx="4040188" cy="3821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′′</m:t>
                          </m:r>
                        </m:sup>
                      </m:sSup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 Placeholder 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792719"/>
                <a:ext cx="4040188" cy="382156"/>
              </a:xfrm>
              <a:prstGeom prst="rect">
                <a:avLst/>
              </a:prstGeom>
              <a:blipFill rotWithShape="1"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9"/>
              <p:cNvSpPr txBox="1">
                <a:spLocks noGrp="1"/>
              </p:cNvSpPr>
              <p:nvPr>
                <p:ph type="body" sz="quarter" idx="3"/>
              </p:nvPr>
            </p:nvSpPr>
            <p:spPr>
              <a:xfrm>
                <a:off x="4645025" y="1533161"/>
                <a:ext cx="3841244" cy="6417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ℓ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lit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f>
                        <m:f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𝑑𝑢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 Placeholder 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4645025" y="1533161"/>
                <a:ext cx="3841244" cy="64171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22" y="3733800"/>
            <a:ext cx="3296270" cy="304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200" y="4572000"/>
                <a:ext cx="41148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A vortex moving with a constant velocity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𝒗</m:t>
                    </m:r>
                  </m:oMath>
                </a14:m>
                <a:r>
                  <a:rPr lang="en-US" b="1" dirty="0"/>
                  <a:t>  produces </a:t>
                </a:r>
                <a:r>
                  <a:rPr lang="en-US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reflection blurRad="12700" stA="28000" endPos="45000" dist="1000" dir="5400000" sy="-100000" algn="bl" rotWithShape="0"/>
                    </a:effectLst>
                  </a:rPr>
                  <a:t>Cherenkov radiation.</a:t>
                </a:r>
              </a:p>
              <a:p>
                <a:endParaRPr lang="en-US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Radiation occurs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decreases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72000"/>
                <a:ext cx="4114800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1185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2415" y="1094791"/>
                <a:ext cx="3215496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small perturbations in phase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𝛿𝜃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𝑘𝑥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𝜂</m:t>
                    </m:r>
                    <m:r>
                      <a:rPr lang="en-US" i="1">
                        <a:latin typeface="Cambria Math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15" y="1094791"/>
                <a:ext cx="3215496" cy="657809"/>
              </a:xfrm>
              <a:prstGeom prst="rect">
                <a:avLst/>
              </a:prstGeom>
              <a:blipFill rotWithShape="1">
                <a:blip r:embed="rId8"/>
                <a:stretch>
                  <a:fillRect l="-1515" t="-4630" r="-758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196" y="6459807"/>
            <a:ext cx="3604404" cy="3651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R.G. Mints &amp; I.B. Snapiro, PRB 52, 9691 (1995).</a:t>
            </a:r>
          </a:p>
        </p:txBody>
      </p:sp>
    </p:spTree>
    <p:extLst>
      <p:ext uri="{BB962C8B-B14F-4D97-AF65-F5344CB8AC3E}">
        <p14:creationId xmlns:p14="http://schemas.microsoft.com/office/powerpoint/2010/main" val="40658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Instability of underdamped J vortex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581400" cy="4525963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Trailing tale of </a:t>
                </a:r>
                <a:r>
                  <a:rPr lang="en-US" b="1" dirty="0">
                    <a:solidFill>
                      <a:srgbClr val="FF0000"/>
                    </a:solidFill>
                  </a:rPr>
                  <a:t>Cherenkov radiation </a:t>
                </a:r>
                <a:r>
                  <a:rPr lang="en-US" dirty="0"/>
                  <a:t>with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the amplitude increasing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𝛽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Instability occurs as a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</a:rPr>
                      <m:t>𝝅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junction </a:t>
                </a:r>
                <a:r>
                  <a:rPr lang="en-US" dirty="0"/>
                  <a:t>critical nucleus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5</m:t>
                    </m:r>
                    <m:r>
                      <a:rPr lang="en-US" i="1">
                        <a:latin typeface="Cambria Math"/>
                      </a:rPr>
                      <m:t>𝜋</m:t>
                    </m:r>
                    <m:r>
                      <a:rPr lang="en-US" i="1">
                        <a:latin typeface="Cambria Math"/>
                      </a:rPr>
                      <m:t>/2&lt;</m:t>
                    </m:r>
                    <m:r>
                      <a:rPr lang="en-US" i="1">
                        <a:latin typeface="Cambria Math"/>
                      </a:rPr>
                      <m:t>𝜃</m:t>
                    </m:r>
                    <m:r>
                      <a:rPr lang="en-US" i="1">
                        <a:latin typeface="Cambria Math"/>
                      </a:rPr>
                      <m:t>&lt;3</m:t>
                    </m:r>
                    <m:r>
                      <a:rPr lang="en-US" i="1">
                        <a:latin typeface="Cambria Math"/>
                      </a:rPr>
                      <m:t>𝜋</m:t>
                    </m:r>
                  </m:oMath>
                </a14:m>
                <a:r>
                  <a:rPr lang="en-US" dirty="0"/>
                  <a:t> appears behind a moving vortex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Cascade  of </a:t>
                </a:r>
                <a:r>
                  <a:rPr lang="en-US" b="1" dirty="0">
                    <a:solidFill>
                      <a:srgbClr val="FF0000"/>
                    </a:solidFill>
                  </a:rPr>
                  <a:t> v-av pairs</a:t>
                </a: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Formation of an expanding </a:t>
                </a:r>
                <a:r>
                  <a:rPr lang="en-US" b="1" dirty="0">
                    <a:solidFill>
                      <a:srgbClr val="FF0000"/>
                    </a:solidFill>
                  </a:rPr>
                  <a:t>phase pile</a:t>
                </a:r>
                <a:r>
                  <a:rPr lang="en-US" dirty="0"/>
                  <a:t>, initial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</a:rPr>
                      <m:t>𝜋</m:t>
                    </m:r>
                  </m:oMath>
                </a14:m>
                <a:r>
                  <a:rPr lang="en-US" dirty="0"/>
                  <a:t> phase difference is preserved</a:t>
                </a:r>
              </a:p>
              <a:p>
                <a:endParaRPr lang="en-US" dirty="0"/>
              </a:p>
              <a:p>
                <a:r>
                  <a:rPr lang="en-US" dirty="0"/>
                  <a:t>Vortices at the edges move close to </a:t>
                </a:r>
                <a:r>
                  <a:rPr lang="en-US" b="1" dirty="0">
                    <a:solidFill>
                      <a:srgbClr val="FF0000"/>
                    </a:solidFill>
                  </a:rPr>
                  <a:t>Swihart velocity </a:t>
                </a:r>
                <a:r>
                  <a:rPr lang="en-US" dirty="0"/>
                  <a:t>or even higher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581400" cy="4525963"/>
              </a:xfrm>
              <a:blipFill rotWithShape="1">
                <a:blip r:embed="rId4"/>
                <a:stretch>
                  <a:fillRect l="-1020" t="-1752" r="-2211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191000" y="1371600"/>
            <a:ext cx="4800600" cy="5257800"/>
            <a:chOff x="3639967" y="838200"/>
            <a:chExt cx="5504033" cy="5791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967" y="838200"/>
              <a:ext cx="5504033" cy="57912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8763000" y="5638800"/>
              <a:ext cx="0" cy="4572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332203" y="5682734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2203" y="5682734"/>
                  <a:ext cx="506997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Connector 8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talk_movie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575" y="1248277"/>
            <a:ext cx="8070850" cy="4525963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876800" cy="3651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http://www.nature.com/articles/srep17821#supplementary-information</a:t>
            </a:r>
          </a:p>
        </p:txBody>
      </p:sp>
    </p:spTree>
    <p:extLst>
      <p:ext uri="{BB962C8B-B14F-4D97-AF65-F5344CB8AC3E}">
        <p14:creationId xmlns:p14="http://schemas.microsoft.com/office/powerpoint/2010/main" val="37672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1"/>
            <a:ext cx="8229600" cy="822960"/>
          </a:xfr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Instability in various geometries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548640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066800"/>
            <a:ext cx="2797935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11" y="1066800"/>
            <a:ext cx="2825989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4" y="4648200"/>
            <a:ext cx="295525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11" y="4682236"/>
            <a:ext cx="2917033" cy="2099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600" y="3194037"/>
                <a:ext cx="2096856" cy="539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bulk junction,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𝐽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/</m:t>
                    </m:r>
                    <m:r>
                      <a:rPr lang="en-US" sz="1400" b="0" i="1" smtClean="0">
                        <a:latin typeface="Cambria Math"/>
                      </a:rPr>
                      <m:t>𝜆</m:t>
                    </m:r>
                    <m:r>
                      <a:rPr lang="en-US" sz="1400" b="0" i="1" smtClean="0">
                        <a:latin typeface="Cambria Math"/>
                      </a:rPr>
                      <m:t>=10</m:t>
                    </m:r>
                  </m:oMath>
                </a14:m>
                <a:r>
                  <a:rPr lang="en-US" sz="1400" dirty="0"/>
                  <a:t>,</a:t>
                </a:r>
              </a:p>
              <a:p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𝜂</m:t>
                    </m:r>
                    <m:r>
                      <a:rPr lang="en-US" sz="1400" b="0" i="1" smtClean="0">
                        <a:latin typeface="Cambria Math"/>
                      </a:rPr>
                      <m:t>=0.05</m:t>
                    </m:r>
                  </m:oMath>
                </a14:m>
                <a:r>
                  <a:rPr lang="en-US" sz="1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  <a:ea typeface="Cambria Math"/>
                      </a:rPr>
                      <m:t>~0.66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94037"/>
                <a:ext cx="2096856" cy="539763"/>
              </a:xfrm>
              <a:prstGeom prst="rect">
                <a:avLst/>
              </a:prstGeom>
              <a:blipFill>
                <a:blip r:embed="rId6"/>
                <a:stretch>
                  <a:fillRect l="-875" t="-1124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48400" y="3063937"/>
                <a:ext cx="2848985" cy="669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nonlocal limit of a bulk junction with</a:t>
                </a:r>
              </a:p>
              <a:p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𝐽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/>
                          </a:rPr>
                          <m:t>10</m:t>
                        </m:r>
                      </m:e>
                    </m:rad>
                    <m:r>
                      <a:rPr lang="en-US" sz="1400" b="0" i="1" smtClean="0">
                        <a:latin typeface="Cambria Math"/>
                      </a:rPr>
                      <m:t>,</m:t>
                    </m:r>
                    <m:r>
                      <a:rPr lang="en-US" sz="1400" b="0" i="1" smtClean="0">
                        <a:latin typeface="Cambria Math"/>
                      </a:rPr>
                      <m:t>𝜂</m:t>
                    </m:r>
                    <m:r>
                      <a:rPr lang="en-US" sz="1400" b="0" i="1" smtClean="0">
                        <a:latin typeface="Cambria Math"/>
                      </a:rPr>
                      <m:t>=0.1</m:t>
                    </m:r>
                  </m:oMath>
                </a14:m>
                <a:r>
                  <a:rPr lang="en-US" sz="1400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~</m:t>
                    </m:r>
                    <m:r>
                      <a:rPr lang="en-US" sz="1400" b="0" i="1" smtClean="0">
                        <a:latin typeface="Cambria Math"/>
                      </a:rPr>
                      <m:t>0.61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063937"/>
                <a:ext cx="2848985" cy="669863"/>
              </a:xfrm>
              <a:prstGeom prst="rect">
                <a:avLst/>
              </a:prstGeom>
              <a:blipFill>
                <a:blip r:embed="rId7"/>
                <a:stretch>
                  <a:fillRect l="-642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4114800"/>
                <a:ext cx="25059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thin film edge junction taken at 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𝑙</m:t>
                    </m:r>
                    <m:r>
                      <a:rPr lang="en-US" sz="1400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/>
                      </a:rPr>
                      <m:t>Λ</m:t>
                    </m:r>
                    <m:r>
                      <a:rPr lang="en-US" sz="1400" b="0" i="1" smtClean="0">
                        <a:latin typeface="Cambria Math"/>
                      </a:rPr>
                      <m:t>/2</m:t>
                    </m:r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/>
                      </a:rPr>
                      <m:t>𝜂</m:t>
                    </m:r>
                    <m:r>
                      <a:rPr lang="en-US" sz="1400" b="0" i="1" dirty="0" smtClean="0">
                        <a:latin typeface="Cambria Math"/>
                      </a:rPr>
                      <m:t>=0.1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  <a:ea typeface="Cambria Math"/>
                      </a:rPr>
                      <m:t>~0.63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114800"/>
                <a:ext cx="2505942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730" t="-1163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53200" y="4201180"/>
                <a:ext cx="2514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thin film overlap junction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𝑙</m:t>
                    </m:r>
                    <m:r>
                      <a:rPr lang="en-US" sz="1400" b="0" i="1" smtClean="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𝜂</m:t>
                    </m:r>
                    <m:r>
                      <a:rPr lang="en-US" sz="1400" b="0" i="1" smtClean="0">
                        <a:latin typeface="Cambria Math"/>
                      </a:rPr>
                      <m:t>=0.1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  <a:ea typeface="Cambria Math"/>
                      </a:rPr>
                      <m:t>~0.63</m:t>
                    </m:r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201180"/>
                <a:ext cx="2514600" cy="523220"/>
              </a:xfrm>
              <a:prstGeom prst="rect">
                <a:avLst/>
              </a:prstGeom>
              <a:blipFill rotWithShape="1">
                <a:blip r:embed="rId9"/>
                <a:stretch>
                  <a:fillRect l="-484" t="-1163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048000" y="3024426"/>
            <a:ext cx="2962831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</a:rPr>
              <a:t>We have observed the vortex  fragmentation instability for different JJ geometries.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59" y="1197925"/>
            <a:ext cx="879957" cy="1240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36977"/>
            <a:ext cx="1528373" cy="616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719311"/>
            <a:ext cx="1471893" cy="6908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52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I-V characteristics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399" y="3657600"/>
            <a:ext cx="4047851" cy="3084906"/>
            <a:chOff x="0" y="4044929"/>
            <a:chExt cx="3581400" cy="28130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44929"/>
              <a:ext cx="3581400" cy="281307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09600" y="4800600"/>
              <a:ext cx="0" cy="13716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43200" y="4343400"/>
              <a:ext cx="0" cy="16002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04800" y="4953000"/>
              <a:ext cx="304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09600" y="5105400"/>
              <a:ext cx="2133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6815" y="4721423"/>
              <a:ext cx="1447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Radiation friction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" y="4267200"/>
              <a:ext cx="710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Ohmic</a:t>
              </a:r>
              <a:r>
                <a:rPr lang="en-US" sz="1400" dirty="0"/>
                <a:t> </a:t>
              </a:r>
            </a:p>
            <a:p>
              <a:r>
                <a:rPr lang="en-US" sz="1400" dirty="0"/>
                <a:t>friction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5977"/>
                <a:ext cx="3505200" cy="2624729"/>
              </a:xfrm>
            </p:spPr>
            <p:txBody>
              <a:bodyPr>
                <a:normAutofit/>
              </a:bodyPr>
              <a:lstStyle/>
              <a:p>
                <a:pPr marL="285750" indent="-285750"/>
                <a:r>
                  <a:rPr lang="en-US" sz="1800" dirty="0"/>
                  <a:t>Small currents→ Ohmic friction force</a:t>
                </a:r>
              </a:p>
              <a:p>
                <a:pPr marL="285750" indent="-285750"/>
                <a:r>
                  <a:rPr lang="en-US" sz="1800" dirty="0"/>
                  <a:t>Large currents→ Cherenkov radiation friction force</a:t>
                </a:r>
              </a:p>
              <a:p>
                <a:pPr marL="285750" indent="-285750"/>
                <a:r>
                  <a:rPr lang="en-US" sz="1800" dirty="0"/>
                  <a:t>Instability at currents well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285750" indent="-285750"/>
                <a:r>
                  <a:rPr lang="en-US" sz="1800" dirty="0"/>
                  <a:t>Similar behavior in different geometries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5977"/>
                <a:ext cx="3505200" cy="2624729"/>
              </a:xfrm>
              <a:blipFill rotWithShape="1">
                <a:blip r:embed="rId3"/>
                <a:stretch>
                  <a:fillRect l="-1043" t="-1160" r="-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51" y="1219200"/>
            <a:ext cx="48827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00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Effect of Finite Thickness of SRF Coating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5516549" cy="5562600"/>
              </a:xfrm>
            </p:spPr>
            <p:txBody>
              <a:bodyPr/>
              <a:lstStyle/>
              <a:p>
                <a:r>
                  <a:rPr lang="en-US" sz="2400" dirty="0"/>
                  <a:t>Thin film slab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𝑑</m:t>
                    </m:r>
                    <m:r>
                      <a:rPr lang="en-US" sz="2400" b="0" i="1" smtClean="0">
                        <a:latin typeface="Cambria Math"/>
                      </a:rPr>
                      <m:t>≪</m:t>
                    </m:r>
                    <m:r>
                      <a:rPr lang="en-US" sz="2400" b="0" i="1" smtClean="0">
                        <a:latin typeface="Cambria Math"/>
                      </a:rPr>
                      <m:t>𝜆</m:t>
                    </m:r>
                  </m:oMath>
                </a14:m>
                <a:endParaRPr lang="en-US" sz="2400" b="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lvl="1"/>
                <a:r>
                  <a:rPr lang="en-US" sz="2000" dirty="0"/>
                  <a:t>Small screening over the thickness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Cherenkov radiation + effect of the edges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When current exceeds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, vortices can penetrate and start moving under the bias current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Vortices can also be produced by point defects that locally reduces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18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18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18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5516549" cy="5562600"/>
              </a:xfrm>
              <a:blipFill>
                <a:blip r:embed="rId2"/>
                <a:stretch>
                  <a:fillRect l="-1436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6400800" y="1219200"/>
            <a:ext cx="2514599" cy="4572000"/>
            <a:chOff x="6553200" y="1676400"/>
            <a:chExt cx="2057400" cy="4343400"/>
          </a:xfrm>
        </p:grpSpPr>
        <p:grpSp>
          <p:nvGrpSpPr>
            <p:cNvPr id="30" name="Group 29"/>
            <p:cNvGrpSpPr/>
            <p:nvPr/>
          </p:nvGrpSpPr>
          <p:grpSpPr>
            <a:xfrm>
              <a:off x="6858000" y="1676400"/>
              <a:ext cx="1752600" cy="4343400"/>
              <a:chOff x="6858000" y="1676400"/>
              <a:chExt cx="1752600" cy="43434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858000" y="1676400"/>
                <a:ext cx="1752600" cy="4343400"/>
                <a:chOff x="6477000" y="1527717"/>
                <a:chExt cx="1752600" cy="4343400"/>
              </a:xfrm>
            </p:grpSpPr>
            <p:sp>
              <p:nvSpPr>
                <p:cNvPr id="5" name="Cube 4"/>
                <p:cNvSpPr/>
                <p:nvPr/>
              </p:nvSpPr>
              <p:spPr>
                <a:xfrm flipH="1">
                  <a:off x="6477000" y="1527717"/>
                  <a:ext cx="1752600" cy="4343400"/>
                </a:xfrm>
                <a:prstGeom prst="cube">
                  <a:avLst>
                    <a:gd name="adj" fmla="val 65854"/>
                  </a:avLst>
                </a:prstGeom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Cube 6"/>
                <p:cNvSpPr/>
                <p:nvPr/>
              </p:nvSpPr>
              <p:spPr>
                <a:xfrm flipH="1">
                  <a:off x="7001933" y="2057400"/>
                  <a:ext cx="618067" cy="3200401"/>
                </a:xfrm>
                <a:prstGeom prst="cube">
                  <a:avLst>
                    <a:gd name="adj" fmla="val 9240"/>
                  </a:avLst>
                </a:prstGeom>
                <a:solidFill>
                  <a:srgbClr val="FFC000">
                    <a:alpha val="50000"/>
                  </a:srgb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7116234" y="2057400"/>
                  <a:ext cx="457200" cy="76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6877843" y="1752600"/>
                  <a:ext cx="950913" cy="635635"/>
                  <a:chOff x="4306887" y="3250565"/>
                  <a:chExt cx="530225" cy="356870"/>
                </a:xfrm>
              </p:grpSpPr>
              <p:cxnSp>
                <p:nvCxnSpPr>
                  <p:cNvPr id="9" name="Straight Arrow Connector 8"/>
                  <p:cNvCxnSpPr/>
                  <p:nvPr/>
                </p:nvCxnSpPr>
                <p:spPr>
                  <a:xfrm flipV="1">
                    <a:off x="4564062" y="3250565"/>
                    <a:ext cx="5715" cy="189865"/>
                  </a:xfrm>
                  <a:prstGeom prst="straightConnector1">
                    <a:avLst/>
                  </a:prstGeom>
                  <a:ln>
                    <a:solidFill>
                      <a:schemeClr val="tx2"/>
                    </a:solidFill>
                    <a:tailEnd type="stealth" w="sm" len="sm"/>
                  </a:ln>
                  <a:scene3d>
                    <a:camera prst="orthographicFront"/>
                    <a:lightRig rig="threePt" dir="t"/>
                  </a:scene3d>
                  <a:sp3d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Arc 9"/>
                  <p:cNvSpPr/>
                  <p:nvPr/>
                </p:nvSpPr>
                <p:spPr>
                  <a:xfrm>
                    <a:off x="4306887" y="3307080"/>
                    <a:ext cx="252095" cy="300355"/>
                  </a:xfrm>
                  <a:prstGeom prst="arc">
                    <a:avLst/>
                  </a:prstGeom>
                  <a:ln>
                    <a:solidFill>
                      <a:schemeClr val="tx2"/>
                    </a:solidFill>
                    <a:headEnd type="stealth" w="med" len="sm"/>
                    <a:tailEnd type="none"/>
                  </a:ln>
                  <a:scene3d>
                    <a:camera prst="orthographicFront"/>
                    <a:lightRig rig="threePt" dir="t"/>
                  </a:scene3d>
                  <a:sp3d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" name="Arc 10"/>
                  <p:cNvSpPr/>
                  <p:nvPr/>
                </p:nvSpPr>
                <p:spPr>
                  <a:xfrm flipH="1">
                    <a:off x="4566602" y="3304540"/>
                    <a:ext cx="270510" cy="300355"/>
                  </a:xfrm>
                  <a:prstGeom prst="arc">
                    <a:avLst/>
                  </a:prstGeom>
                  <a:noFill/>
                  <a:ln w="9525" cap="flat" cmpd="sng" algn="ctr">
                    <a:solidFill>
                      <a:schemeClr val="tx2"/>
                    </a:solidFill>
                    <a:prstDash val="solid"/>
                    <a:headEnd type="stealth" w="med" len="sm"/>
                    <a:tailEnd type="none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8001000" y="5221817"/>
                <a:ext cx="609600" cy="369332"/>
                <a:chOff x="8001000" y="5221817"/>
                <a:chExt cx="609600" cy="369332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001000" y="5562600"/>
                  <a:ext cx="60960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8099932" y="5221817"/>
                      <a:ext cx="3779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9932" y="5221817"/>
                      <a:ext cx="377924" cy="369332"/>
                    </a:xfrm>
                    <a:prstGeom prst="rect">
                      <a:avLst/>
                    </a:prstGeom>
                    <a:blipFill rotWithShape="1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21" name="Up Arrow 20"/>
            <p:cNvSpPr/>
            <p:nvPr/>
          </p:nvSpPr>
          <p:spPr>
            <a:xfrm>
              <a:off x="6553200" y="2819400"/>
              <a:ext cx="152400" cy="685800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3929" y="1600200"/>
                <a:ext cx="5199820" cy="7684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𝜋𝜆</m:t>
                          </m:r>
                        </m:den>
                      </m:f>
                      <m:nary>
                        <m:nary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/2</m:t>
                          </m:r>
                        </m:sub>
                        <m:sup>
                          <m:r>
                            <m:rPr>
                              <m:lit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/2</m:t>
                          </m:r>
                        </m:sup>
                        <m:e>
                          <m:func>
                            <m:func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func>
                                        <m:func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𝑑</m:t>
                                              </m:r>
                                            </m:den>
                                          </m:f>
                                        </m:e>
                                      </m:func>
                                      <m:r>
                                        <a:rPr 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1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6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𝑑</m:t>
                                              </m:r>
                                            </m:den>
                                          </m:f>
                                        </m:e>
                                      </m:func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  <m:f>
                        <m:f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𝑑𝑢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29" y="1600200"/>
                <a:ext cx="5199820" cy="768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9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152400" y="1143000"/>
            <a:ext cx="5181600" cy="5547420"/>
          </a:xfrm>
          <a:noFill/>
        </p:spPr>
        <p:txBody>
          <a:bodyPr>
            <a:noAutofit/>
          </a:bodyPr>
          <a:lstStyle/>
          <a:p>
            <a:pPr algn="justLow"/>
            <a:r>
              <a:rPr lang="en-US" sz="2000" dirty="0"/>
              <a:t>Grain boundaries are current blocking planar defects which can limit the SRF performance of promising polycrystalline materials Nb3Sn, </a:t>
            </a:r>
            <a:r>
              <a:rPr lang="en-US" sz="2000" dirty="0" err="1"/>
              <a:t>NbN</a:t>
            </a:r>
            <a:r>
              <a:rPr lang="en-US" sz="2000" dirty="0"/>
              <a:t> and </a:t>
            </a:r>
            <a:r>
              <a:rPr lang="en-US" sz="2000" dirty="0" err="1"/>
              <a:t>pnictides</a:t>
            </a:r>
            <a:r>
              <a:rPr lang="en-US" sz="2000" dirty="0"/>
              <a:t>.</a:t>
            </a:r>
          </a:p>
          <a:p>
            <a:pPr algn="justLow"/>
            <a:r>
              <a:rPr lang="en-US" sz="2000" dirty="0"/>
              <a:t>Polycrystalline thin film coatings </a:t>
            </a:r>
          </a:p>
          <a:p>
            <a:pPr algn="justLow"/>
            <a:r>
              <a:rPr lang="en-US" sz="2000" dirty="0"/>
              <a:t> Reduced field onset of dissipation due to penetration of Josephson vortices under strong </a:t>
            </a:r>
            <a:r>
              <a:rPr lang="en-US" sz="2000" dirty="0" err="1"/>
              <a:t>rf</a:t>
            </a:r>
            <a:r>
              <a:rPr lang="en-US" sz="2000" dirty="0"/>
              <a:t> fields.</a:t>
            </a:r>
          </a:p>
          <a:p>
            <a:pPr algn="justLow"/>
            <a:r>
              <a:rPr lang="en-US" sz="2000" dirty="0"/>
              <a:t>Numerical simulation of nonlinear dynamics of Josephson vortices driven by strong </a:t>
            </a:r>
            <a:r>
              <a:rPr lang="en-US" sz="2000" dirty="0" err="1"/>
              <a:t>rf</a:t>
            </a:r>
            <a:r>
              <a:rPr lang="en-US" sz="2000" dirty="0"/>
              <a:t> currents</a:t>
            </a:r>
          </a:p>
          <a:p>
            <a:pPr algn="justLow"/>
            <a:r>
              <a:rPr lang="en-US" sz="2000" dirty="0" err="1"/>
              <a:t>Rf</a:t>
            </a:r>
            <a:r>
              <a:rPr lang="en-US" sz="2000" dirty="0"/>
              <a:t> power as a function of field amplitude</a:t>
            </a:r>
          </a:p>
          <a:p>
            <a:pPr algn="justLow"/>
            <a:r>
              <a:rPr lang="en-US" sz="2000" dirty="0"/>
              <a:t>Cherenkov instability of Josephson vortices</a:t>
            </a:r>
          </a:p>
          <a:p>
            <a:pPr algn="justLow"/>
            <a:r>
              <a:rPr lang="en-US" sz="2000" dirty="0"/>
              <a:t>Contribution to the high field Q-slope</a:t>
            </a:r>
          </a:p>
          <a:p>
            <a:pPr algn="just"/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95575"/>
            <a:ext cx="3124200" cy="2886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3962400"/>
            <a:ext cx="2867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S. Posen &amp; M. </a:t>
            </a:r>
            <a:r>
              <a:rPr lang="en-US" sz="1400" dirty="0" err="1">
                <a:solidFill>
                  <a:srgbClr val="FFFF00"/>
                </a:solidFill>
              </a:rPr>
              <a:t>Liepe</a:t>
            </a:r>
            <a:r>
              <a:rPr lang="en-US" sz="1400" dirty="0">
                <a:solidFill>
                  <a:srgbClr val="FFFF00"/>
                </a:solidFill>
              </a:rPr>
              <a:t>, TUIOC03 (2014)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4849" y="6172200"/>
            <a:ext cx="230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SEM of Nb3Sn surface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16879"/>
            <a:ext cx="3024187" cy="26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2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95052"/>
                <a:ext cx="4572000" cy="5031111"/>
              </a:xfrm>
            </p:spPr>
            <p:txBody>
              <a:bodyPr/>
              <a:lstStyle/>
              <a:p>
                <a:r>
                  <a:rPr lang="en-US" sz="2800" dirty="0"/>
                  <a:t>Overdamped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𝜂</m:t>
                    </m:r>
                    <m:r>
                      <a:rPr lang="en-US" sz="2800" b="0" i="1" smtClean="0">
                        <a:latin typeface="Cambria Math"/>
                      </a:rPr>
                      <m:t>&gt;1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000" dirty="0"/>
                  <a:t>Penetration of single vortices</a:t>
                </a:r>
              </a:p>
              <a:p>
                <a:pPr lvl="1"/>
                <a:r>
                  <a:rPr lang="en-US" sz="2000" dirty="0"/>
                  <a:t>No radiation</a:t>
                </a:r>
              </a:p>
              <a:p>
                <a:pPr lvl="1"/>
                <a:r>
                  <a:rPr lang="en-US" sz="2000" dirty="0"/>
                  <a:t>Vortex expands as current increases.</a:t>
                </a:r>
              </a:p>
              <a:p>
                <a:pPr lvl="1"/>
                <a:r>
                  <a:rPr lang="en-US" sz="2000" dirty="0"/>
                  <a:t>At large currents the junction turns to a small contact in which phase slip occur.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95052"/>
                <a:ext cx="4572000" cy="5031111"/>
              </a:xfrm>
              <a:blipFill>
                <a:blip r:embed="rId2"/>
                <a:stretch>
                  <a:fillRect l="-2400" t="-1212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27082"/>
            <a:ext cx="4038600" cy="3030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42" y="1057729"/>
            <a:ext cx="3528478" cy="2753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17084"/>
            <a:ext cx="3948525" cy="30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2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318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DC dynamics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dcgrad,meddamp(1.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" y="1032912"/>
            <a:ext cx="3656219" cy="2742164"/>
          </a:xfrm>
          <a:prstGeom prst="rect">
            <a:avLst/>
          </a:prstGeom>
        </p:spPr>
      </p:pic>
      <p:pic>
        <p:nvPicPr>
          <p:cNvPr id="5" name="dcgrad,lowdamp(0.7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7484" y="3973998"/>
            <a:ext cx="3718335" cy="2788751"/>
          </a:xfrm>
          <a:prstGeom prst="rect">
            <a:avLst/>
          </a:prstGeom>
        </p:spPr>
      </p:pic>
      <p:pic>
        <p:nvPicPr>
          <p:cNvPr id="6" name="dcgrad,lowdamp(0.5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9799" y="1032912"/>
            <a:ext cx="3656219" cy="2742164"/>
          </a:xfrm>
          <a:prstGeom prst="rect">
            <a:avLst/>
          </a:prstGeom>
        </p:spPr>
      </p:pic>
      <p:pic>
        <p:nvPicPr>
          <p:cNvPr id="7" name="dcpoint(0.5),lowdamp(0.3)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49799" y="3962400"/>
            <a:ext cx="3656219" cy="2742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1230868"/>
                <a:ext cx="795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30868"/>
                <a:ext cx="795731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234" y="3733800"/>
                <a:ext cx="97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=0.7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4" y="3733800"/>
                <a:ext cx="972061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85969" y="1119201"/>
                <a:ext cx="97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969" y="1119201"/>
                <a:ext cx="972061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60569" y="3775076"/>
                <a:ext cx="21259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𝜂</m:t>
                    </m:r>
                    <m:r>
                      <a:rPr lang="en-US" b="0" i="1" smtClean="0">
                        <a:latin typeface="Cambria Math"/>
                      </a:rPr>
                      <m:t>=0.3</m:t>
                    </m:r>
                  </m:oMath>
                </a14:m>
                <a:r>
                  <a:rPr lang="en-US" dirty="0"/>
                  <a:t>-point defect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569" y="3775076"/>
                <a:ext cx="2125903" cy="369332"/>
              </a:xfrm>
              <a:prstGeom prst="rect">
                <a:avLst/>
              </a:prstGeom>
              <a:blipFill rotWithShape="1">
                <a:blip r:embed="rId17"/>
                <a:stretch>
                  <a:fillRect t="-8197" r="-200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9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Ac field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/>
              <a:t>Vortex penetration and radiation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dissipation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3" y="2809021"/>
            <a:ext cx="4224867" cy="3134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799"/>
            <a:ext cx="3958041" cy="326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0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Grain boundaries are current blocking planar defects which can limit the SRF performance of promising polycrystalline materials Nb3Sn, </a:t>
                </a:r>
                <a:r>
                  <a:rPr lang="en-US" sz="2400" dirty="0" err="1"/>
                  <a:t>NbN</a:t>
                </a:r>
                <a:r>
                  <a:rPr lang="en-US" sz="2400" dirty="0"/>
                  <a:t> and </a:t>
                </a:r>
                <a:r>
                  <a:rPr lang="en-US" sz="2400" dirty="0" err="1"/>
                  <a:t>pnictides</a:t>
                </a:r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New instability of JV resulting from  Cherenkov radiation ultimately drives the entire GB into resistive state.</a:t>
                </a:r>
              </a:p>
              <a:p>
                <a:r>
                  <a:rPr lang="en-US" sz="2400" dirty="0"/>
                  <a:t>Instability happens at currents well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and is most pronounced in thin films at low temperatures.</a:t>
                </a:r>
              </a:p>
              <a:p>
                <a:r>
                  <a:rPr lang="en-US" sz="2400" dirty="0"/>
                  <a:t>Surface resistance is a nonlinear function of field amplitude and current due to penetration and annihilation of vortices.</a:t>
                </a:r>
              </a:p>
              <a:p>
                <a:r>
                  <a:rPr lang="en-US" sz="2400" dirty="0"/>
                  <a:t>Contribution to high field Q-slope.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51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15779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Nb3Sn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=540</m:t>
                    </m:r>
                    <m:r>
                      <a:rPr lang="en-US" b="0" i="1" smtClean="0">
                        <a:latin typeface="Cambria Math"/>
                      </a:rPr>
                      <m:t>𝑚𝑇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𝜉</m:t>
                    </m:r>
                    <m:r>
                      <a:rPr lang="en-US" b="0" i="1" smtClean="0">
                        <a:latin typeface="Cambria Math"/>
                      </a:rPr>
                      <m:t>=3</m:t>
                    </m:r>
                    <m:r>
                      <a:rPr lang="en-US" b="0" i="1" smtClean="0">
                        <a:latin typeface="Cambria Math"/>
                      </a:rPr>
                      <m:t>𝑛𝑚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𝜆</m:t>
                    </m:r>
                    <m:r>
                      <a:rPr lang="en-US" b="0" i="1" smtClean="0">
                        <a:latin typeface="Cambria Math"/>
                      </a:rPr>
                      <m:t>=65</m:t>
                    </m:r>
                    <m:r>
                      <a:rPr lang="en-US" b="0" i="1" smtClean="0">
                        <a:latin typeface="Cambria Math"/>
                      </a:rPr>
                      <m:t>𝑛𝑚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=18</m:t>
                    </m:r>
                    <m:r>
                      <a:rPr lang="en-US" b="0" i="1" smtClean="0">
                        <a:latin typeface="Cambria Math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890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8229600" cy="731520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rgbClr val="FF0000"/>
                </a:solidFill>
              </a:rPr>
              <a:t>S-G, low damping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57200" y="1435100"/>
                <a:ext cx="4114800" cy="46910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Medium damping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𝜂</m:t>
                    </m:r>
                    <m:r>
                      <a:rPr lang="en-US" sz="2400" b="0" i="1" smtClean="0">
                        <a:latin typeface="Cambria Math"/>
                      </a:rPr>
                      <m:t>&lt;1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annihilation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Ohmic dissipation is small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Vortices gain inertia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algn="just"/>
                <a:r>
                  <a:rPr lang="en-US" sz="2400" b="0" dirty="0"/>
                  <a:t>Low damping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𝜂</m:t>
                    </m:r>
                    <m:r>
                      <a:rPr lang="en-US" sz="2400" b="0" i="1" smtClean="0">
                        <a:latin typeface="Cambria Math"/>
                      </a:rPr>
                      <m:t>≪1</m:t>
                    </m:r>
                  </m:oMath>
                </a14:m>
                <a:endParaRPr lang="en-US" sz="2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Collision become elastic in such a way that vortices don’t annihilate and simply go through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 vortex exit</a:t>
                </a:r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8" name="Tex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57200" y="1435100"/>
                <a:ext cx="4114800" cy="4691063"/>
              </a:xfrm>
              <a:blipFill rotWithShape="1">
                <a:blip r:embed="rId2"/>
                <a:stretch>
                  <a:fillRect l="-2222" t="-1039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95600" y="3144085"/>
                <a:ext cx="2743200" cy="4144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′′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144085"/>
                <a:ext cx="2743200" cy="414472"/>
              </a:xfrm>
              <a:prstGeom prst="rect">
                <a:avLst/>
              </a:prstGeom>
              <a:blipFill rotWithShape="1">
                <a:blip r:embed="rId3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6800"/>
            <a:ext cx="2667000" cy="2716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72878"/>
            <a:ext cx="2743200" cy="27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Surface Resistance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5334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i="1" dirty="0"/>
                  <a:t>How a vortex dissipates?</a:t>
                </a:r>
              </a:p>
              <a:p>
                <a:pPr marL="0" indent="0">
                  <a:buNone/>
                </a:pPr>
                <a:endParaRPr lang="en-US" sz="2400" b="1" i="1" dirty="0"/>
              </a:p>
              <a:p>
                <a:r>
                  <a:rPr lang="en-US" sz="2000" dirty="0"/>
                  <a:t>When a vortex moves it induces electric field which couples to normal current and results in dissipation of energy.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marL="400050" lvl="1" indent="0">
                  <a:buNone/>
                </a:pPr>
                <a:endParaRPr lang="en-US" sz="1600" b="1" i="1" dirty="0">
                  <a:solidFill>
                    <a:prstClr val="black"/>
                  </a:solidFill>
                  <a:latin typeface="Cambria Math"/>
                </a:endParaRP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𝑷</m:t>
                          </m:r>
                        </m:e>
                      </m:acc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𝑽</m:t>
                              </m:r>
                            </m:e>
                            <m:sup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𝒅𝒙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𝒅𝒕</m:t>
                          </m:r>
                        </m:e>
                      </m:nary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𝑻𝑳</m:t>
                          </m:r>
                        </m:den>
                      </m:f>
                      <m:sSup>
                        <m:sSup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𝚽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𝝅</m:t>
                              </m:r>
                            </m:den>
                          </m:f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nary>
                        <m:nary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𝑻</m:t>
                          </m:r>
                        </m:sup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𝒅𝒕</m:t>
                          </m:r>
                        </m:e>
                      </m:nary>
                      <m:nary>
                        <m:nary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𝑳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𝜽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𝒙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</m:d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𝒅𝒙</m:t>
                      </m:r>
                    </m:oMath>
                  </m:oMathPara>
                </a14:m>
                <a:endParaRPr lang="en-US" sz="1600" b="1" dirty="0">
                  <a:solidFill>
                    <a:prstClr val="black"/>
                  </a:solidFill>
                  <a:cs typeface="Aparajita" pitchFamily="34" charset="0"/>
                </a:endParaRPr>
              </a:p>
              <a:p>
                <a:pPr marL="285750"/>
                <a:r>
                  <a:rPr lang="en-US" sz="2000" dirty="0"/>
                  <a:t>Dissipation due to vortex dynamics in GBs contribute to residual resistivity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Power dissipation in SRF materials and cavities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𝐻𝑑𝐻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𝐵𝐶𝑆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)+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285750"/>
                <a:endParaRPr lang="en-US" sz="2000" dirty="0"/>
              </a:p>
              <a:p>
                <a:pPr marL="685800" lvl="1"/>
                <a:endParaRPr lang="en-US" sz="1600" dirty="0"/>
              </a:p>
              <a:p>
                <a:pPr marL="685800" lvl="1"/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5334000"/>
              </a:xfrm>
              <a:blipFill>
                <a:blip r:embed="rId2"/>
                <a:stretch>
                  <a:fillRect l="-1111" t="-914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875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24" name="Group 1023"/>
          <p:cNvGrpSpPr/>
          <p:nvPr/>
        </p:nvGrpSpPr>
        <p:grpSpPr>
          <a:xfrm>
            <a:off x="6248400" y="2156008"/>
            <a:ext cx="2393004" cy="2139519"/>
            <a:chOff x="6248400" y="2156008"/>
            <a:chExt cx="2393004" cy="2139519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35" y="2156008"/>
              <a:ext cx="2072469" cy="2139519"/>
            </a:xfrm>
            <a:prstGeom prst="rect">
              <a:avLst/>
            </a:prstGeom>
          </p:spPr>
        </p:pic>
        <p:sp>
          <p:nvSpPr>
            <p:cNvPr id="156" name="Oval 155"/>
            <p:cNvSpPr/>
            <p:nvPr/>
          </p:nvSpPr>
          <p:spPr>
            <a:xfrm rot="1344156">
              <a:off x="6713775" y="2896001"/>
              <a:ext cx="310827" cy="108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rot="20665769">
              <a:off x="6790603" y="3670466"/>
              <a:ext cx="310827" cy="108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Down Arrow 157"/>
            <p:cNvSpPr/>
            <p:nvPr/>
          </p:nvSpPr>
          <p:spPr>
            <a:xfrm>
              <a:off x="6248400" y="3032131"/>
              <a:ext cx="244567" cy="627000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853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Grain Boundaries as Josephson Junction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375062"/>
                <a:ext cx="5266048" cy="51019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2D planar defects between two crystalline grains.</a:t>
                </a:r>
              </a:p>
              <a:p>
                <a:pPr lvl="1"/>
                <a:r>
                  <a:rPr lang="en-US" sz="2000" dirty="0"/>
                  <a:t>Reduce current density,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𝑔𝑏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Facilitate flux penetration,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𝑔𝑏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Interface GB resistance</a:t>
                </a:r>
              </a:p>
              <a:p>
                <a:pPr marL="57150" indent="0">
                  <a:buNone/>
                </a:pPr>
                <a:endParaRPr lang="en-US" sz="2000" dirty="0"/>
              </a:p>
              <a:p>
                <a:pPr marL="57150" indent="0">
                  <a:buNone/>
                </a:pPr>
                <a:endParaRPr lang="en-US" sz="2400" dirty="0"/>
              </a:p>
              <a:p>
                <a:pPr marL="400050"/>
                <a:r>
                  <a:rPr lang="en-US" sz="2000" b="0" dirty="0"/>
                  <a:t>Bulk </a:t>
                </a:r>
                <a:r>
                  <a:rPr lang="en-US" sz="2000" b="0" dirty="0" err="1"/>
                  <a:t>depairing</a:t>
                </a:r>
                <a:r>
                  <a:rPr lang="en-US" sz="2000" b="0" dirty="0"/>
                  <a:t>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at which the cooper pair breaks.</a:t>
                </a:r>
              </a:p>
              <a:p>
                <a:pPr marL="400050"/>
                <a:r>
                  <a:rPr lang="en-US" sz="2000" dirty="0" err="1"/>
                  <a:t>Ginzburg</a:t>
                </a:r>
                <a:r>
                  <a:rPr lang="en-US" sz="2000" dirty="0"/>
                  <a:t>-Landau parameter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  <m:r>
                      <a:rPr lang="en-US" sz="20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40005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decays with </a:t>
                </a:r>
                <a:r>
                  <a:rPr lang="en-US" sz="2000" dirty="0" err="1"/>
                  <a:t>misorientation</a:t>
                </a:r>
                <a:r>
                  <a:rPr lang="en-US" sz="2000" dirty="0"/>
                  <a:t> angle.</a:t>
                </a:r>
              </a:p>
              <a:p>
                <a:pPr marL="400050"/>
                <a:r>
                  <a:rPr lang="en-US" sz="2000" dirty="0"/>
                  <a:t>GB can be modeled as long Josephson junction.</a:t>
                </a:r>
              </a:p>
              <a:p>
                <a:pPr marL="5715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375062"/>
                <a:ext cx="5266048" cy="5101937"/>
              </a:xfrm>
              <a:blipFill>
                <a:blip r:embed="rId2"/>
                <a:stretch>
                  <a:fillRect l="-1275" t="-718" r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95400"/>
            <a:ext cx="3429000" cy="191709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48" y="3581400"/>
            <a:ext cx="3573152" cy="31086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27439" y="3566460"/>
            <a:ext cx="423224" cy="1371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50663" y="3581400"/>
            <a:ext cx="445537" cy="12841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50663" y="3581400"/>
            <a:ext cx="4124" cy="17526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7200" y="3011269"/>
                <a:ext cx="2160720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, 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Weakly coupled GBs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11269"/>
                <a:ext cx="2160720" cy="646331"/>
              </a:xfrm>
              <a:prstGeom prst="rect">
                <a:avLst/>
              </a:prstGeom>
              <a:blipFill>
                <a:blip r:embed="rId5"/>
                <a:stretch>
                  <a:fillRect l="-22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971800" y="3011269"/>
                <a:ext cx="2241704" cy="64633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𝜅</m:t>
                      </m:r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Strongly coupled GBs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3011269"/>
                <a:ext cx="2241704" cy="646331"/>
              </a:xfrm>
              <a:prstGeom prst="rect">
                <a:avLst/>
              </a:prstGeom>
              <a:blipFill>
                <a:blip r:embed="rId6"/>
                <a:stretch>
                  <a:fillRect l="-245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74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Josephson junction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6019800" cy="53340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cs typeface="Angsana New" pitchFamily="18" charset="-34"/>
                  </a:rPr>
                  <a:t>Two Bulk superconducting electrodes separated by a </a:t>
                </a:r>
                <a:r>
                  <a:rPr lang="en-US" sz="2000" dirty="0" err="1">
                    <a:cs typeface="Angsana New" pitchFamily="18" charset="-34"/>
                  </a:rPr>
                  <a:t>nonsuperconducting</a:t>
                </a:r>
                <a:r>
                  <a:rPr lang="en-US" sz="2000" dirty="0">
                    <a:cs typeface="Angsana New" pitchFamily="18" charset="-34"/>
                  </a:rPr>
                  <a:t> layer.</a:t>
                </a:r>
              </a:p>
              <a:p>
                <a:r>
                  <a:rPr lang="en-US" sz="2000" dirty="0">
                    <a:cs typeface="Angsana New" pitchFamily="18" charset="-34"/>
                  </a:rPr>
                  <a:t>Cooper pairs may tunnel through barrier layer giving rise to  a </a:t>
                </a:r>
                <a:r>
                  <a:rPr lang="en-US" sz="2000" dirty="0">
                    <a:solidFill>
                      <a:srgbClr val="FF0000"/>
                    </a:solidFill>
                    <a:cs typeface="Angsana New" pitchFamily="18" charset="-34"/>
                  </a:rPr>
                  <a:t>supercurrent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ngsana New" pitchFamily="18" charset="-34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cs typeface="Angsana New" pitchFamily="18" charset="-34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cs typeface="Angsana New" pitchFamily="18" charset="-34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cs typeface="Angsana New" pitchFamily="18" charset="-34"/>
                      </a:rPr>
                      <m:t>≪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ngsana New" pitchFamily="18" charset="-34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cs typeface="Angsana New" pitchFamily="18" charset="-34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cs typeface="Angsana New" pitchFamily="18" charset="-34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>
                    <a:cs typeface="Angsana New" pitchFamily="18" charset="-34"/>
                  </a:rPr>
                  <a:t>.</a:t>
                </a:r>
              </a:p>
              <a:p>
                <a:r>
                  <a:rPr lang="en-US" sz="2000" dirty="0">
                    <a:cs typeface="Angsana New" pitchFamily="18" charset="-34"/>
                  </a:rPr>
                  <a:t>Weak superconducting region, SIS, SNS,…</a:t>
                </a:r>
              </a:p>
              <a:p>
                <a:r>
                  <a:rPr lang="en-US" sz="2000" dirty="0">
                    <a:cs typeface="Angsana New" pitchFamily="18" charset="-34"/>
                  </a:rPr>
                  <a:t>Current and voltage across JJ depend on phase difference between electrodes</a:t>
                </a:r>
              </a:p>
              <a:p>
                <a:pPr marL="0" indent="0">
                  <a:buNone/>
                </a:pPr>
                <a:endParaRPr lang="en-US" sz="2000" dirty="0"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cs typeface="Angsana New" pitchFamily="18" charset="-34"/>
                  </a:rPr>
                  <a:t> </a:t>
                </a:r>
              </a:p>
              <a:p>
                <a:r>
                  <a:rPr lang="en-US" sz="2000" dirty="0">
                    <a:cs typeface="Angsana New" pitchFamily="18" charset="-34"/>
                  </a:rPr>
                  <a:t>DC effect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Angsana New" pitchFamily="18" charset="-34"/>
                      </a:rPr>
                      <m:t>𝑉</m:t>
                    </m:r>
                    <m:r>
                      <a:rPr lang="en-US" sz="2000" i="1">
                        <a:latin typeface="Cambria Math"/>
                        <a:cs typeface="Angsana New" pitchFamily="18" charset="-34"/>
                      </a:rPr>
                      <m:t>=0</m:t>
                    </m:r>
                  </m:oMath>
                </a14:m>
                <a:r>
                  <a:rPr lang="en-US" sz="2000" dirty="0">
                    <a:cs typeface="Angsana New" pitchFamily="18" charset="-34"/>
                  </a:rPr>
                  <a:t>)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ngsana New" pitchFamily="18" charset="-34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  <a:cs typeface="Angsana New" pitchFamily="18" charset="-34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ngsana New" pitchFamily="18" charset="-34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ngsana New" pitchFamily="18" charset="-34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Angsana New" pitchFamily="18" charset="-34"/>
                  <a:cs typeface="Angsana New" pitchFamily="18" charset="-34"/>
                </a:endParaRPr>
              </a:p>
              <a:p>
                <a:r>
                  <a:rPr lang="en-US" sz="2000" dirty="0">
                    <a:cs typeface="Angsana New" pitchFamily="18" charset="-34"/>
                  </a:rPr>
                  <a:t>AC effect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Angsana New" pitchFamily="18" charset="-34"/>
                      </a:rPr>
                      <m:t>𝑉</m:t>
                    </m:r>
                    <m:r>
                      <a:rPr lang="en-US" sz="2000" i="1">
                        <a:latin typeface="Cambria Math"/>
                        <a:ea typeface="Cambria Math"/>
                        <a:cs typeface="Angsana New" pitchFamily="18" charset="-34"/>
                      </a:rPr>
                      <m:t>≠0</m:t>
                    </m:r>
                  </m:oMath>
                </a14:m>
                <a:r>
                  <a:rPr lang="en-US" sz="2000" dirty="0">
                    <a:cs typeface="Angsana New" pitchFamily="18" charset="-34"/>
                  </a:rPr>
                  <a:t>)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ngsana New" pitchFamily="18" charset="-34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𝑑𝑡</m:t>
                          </m:r>
                        </m:den>
                      </m:f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  <a:cs typeface="Angsana New" pitchFamily="18" charset="-34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ngsana New" pitchFamily="18" charset="-34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𝑒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  <a:cs typeface="Angsana New" pitchFamily="18" charset="-34"/>
                            </a:rPr>
                            <m:t>ℏ</m:t>
                          </m:r>
                        </m:den>
                      </m:f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  <a:cs typeface="Angsana New" pitchFamily="18" charset="-34"/>
                        </a:rPr>
                        <m:t>𝑉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Angsana New" pitchFamily="18" charset="-34"/>
                  <a:cs typeface="Angsana New" pitchFamily="18" charset="-34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6019800" cy="5334000"/>
              </a:xfrm>
              <a:blipFill>
                <a:blip r:embed="rId2"/>
                <a:stretch>
                  <a:fillRect l="-911" t="-571" r="-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85" y="4369158"/>
            <a:ext cx="2382414" cy="240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6723484" y="1295400"/>
            <a:ext cx="2191916" cy="2362200"/>
            <a:chOff x="7075300" y="2514600"/>
            <a:chExt cx="1840100" cy="1676400"/>
          </a:xfrm>
        </p:grpSpPr>
        <p:grpSp>
          <p:nvGrpSpPr>
            <p:cNvPr id="20" name="Group 19"/>
            <p:cNvGrpSpPr/>
            <p:nvPr/>
          </p:nvGrpSpPr>
          <p:grpSpPr>
            <a:xfrm>
              <a:off x="7086600" y="2514600"/>
              <a:ext cx="1828800" cy="1676400"/>
              <a:chOff x="7391400" y="2514600"/>
              <a:chExt cx="1524000" cy="16002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391400" y="2514600"/>
                <a:ext cx="1524000" cy="1600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998168" y="2514600"/>
                <a:ext cx="307632" cy="16002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19" idx="0"/>
              <a:endCxn id="19" idx="2"/>
            </p:cNvCxnSpPr>
            <p:nvPr/>
          </p:nvCxnSpPr>
          <p:spPr>
            <a:xfrm>
              <a:off x="7999301" y="2514600"/>
              <a:ext cx="0" cy="16764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7075300" y="3513916"/>
              <a:ext cx="1840100" cy="448484"/>
              <a:chOff x="7075300" y="3243200"/>
              <a:chExt cx="1840100" cy="448484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8009467" y="3243200"/>
                <a:ext cx="905933" cy="448484"/>
              </a:xfrm>
              <a:custGeom>
                <a:avLst/>
                <a:gdLst>
                  <a:gd name="connsiteX0" fmla="*/ 905933 w 905933"/>
                  <a:gd name="connsiteY0" fmla="*/ 8000 h 448484"/>
                  <a:gd name="connsiteX1" fmla="*/ 279400 w 905933"/>
                  <a:gd name="connsiteY1" fmla="*/ 50333 h 448484"/>
                  <a:gd name="connsiteX2" fmla="*/ 143933 w 905933"/>
                  <a:gd name="connsiteY2" fmla="*/ 389000 h 448484"/>
                  <a:gd name="connsiteX3" fmla="*/ 0 w 905933"/>
                  <a:gd name="connsiteY3" fmla="*/ 448267 h 448484"/>
                  <a:gd name="connsiteX4" fmla="*/ 0 w 905933"/>
                  <a:gd name="connsiteY4" fmla="*/ 448267 h 44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933" h="448484">
                    <a:moveTo>
                      <a:pt x="905933" y="8000"/>
                    </a:moveTo>
                    <a:cubicBezTo>
                      <a:pt x="656166" y="-2584"/>
                      <a:pt x="406400" y="-13167"/>
                      <a:pt x="279400" y="50333"/>
                    </a:cubicBezTo>
                    <a:cubicBezTo>
                      <a:pt x="152400" y="113833"/>
                      <a:pt x="190500" y="322678"/>
                      <a:pt x="143933" y="389000"/>
                    </a:cubicBezTo>
                    <a:cubicBezTo>
                      <a:pt x="97366" y="455322"/>
                      <a:pt x="0" y="448267"/>
                      <a:pt x="0" y="448267"/>
                    </a:cubicBezTo>
                    <a:lnTo>
                      <a:pt x="0" y="448267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flipH="1">
                <a:off x="7075300" y="3243200"/>
                <a:ext cx="922867" cy="448484"/>
              </a:xfrm>
              <a:custGeom>
                <a:avLst/>
                <a:gdLst>
                  <a:gd name="connsiteX0" fmla="*/ 905933 w 905933"/>
                  <a:gd name="connsiteY0" fmla="*/ 8000 h 448484"/>
                  <a:gd name="connsiteX1" fmla="*/ 279400 w 905933"/>
                  <a:gd name="connsiteY1" fmla="*/ 50333 h 448484"/>
                  <a:gd name="connsiteX2" fmla="*/ 143933 w 905933"/>
                  <a:gd name="connsiteY2" fmla="*/ 389000 h 448484"/>
                  <a:gd name="connsiteX3" fmla="*/ 0 w 905933"/>
                  <a:gd name="connsiteY3" fmla="*/ 448267 h 448484"/>
                  <a:gd name="connsiteX4" fmla="*/ 0 w 905933"/>
                  <a:gd name="connsiteY4" fmla="*/ 448267 h 44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933" h="448484">
                    <a:moveTo>
                      <a:pt x="905933" y="8000"/>
                    </a:moveTo>
                    <a:cubicBezTo>
                      <a:pt x="656166" y="-2584"/>
                      <a:pt x="406400" y="-13167"/>
                      <a:pt x="279400" y="50333"/>
                    </a:cubicBezTo>
                    <a:cubicBezTo>
                      <a:pt x="152400" y="113833"/>
                      <a:pt x="190500" y="322678"/>
                      <a:pt x="143933" y="389000"/>
                    </a:cubicBezTo>
                    <a:cubicBezTo>
                      <a:pt x="97366" y="455322"/>
                      <a:pt x="0" y="448267"/>
                      <a:pt x="0" y="448267"/>
                    </a:cubicBezTo>
                    <a:lnTo>
                      <a:pt x="0" y="448267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736944" y="1524000"/>
                <a:ext cx="765401" cy="346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/>
                        </a:rPr>
                        <m:t>Ψ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944" y="1524000"/>
                <a:ext cx="765401" cy="3465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135571" y="1524000"/>
                <a:ext cx="779829" cy="346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/>
                        </a:rPr>
                        <m:t>Ψ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571" y="1524000"/>
                <a:ext cx="779829" cy="3465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480512" y="2362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Ψ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512" y="2362200"/>
                <a:ext cx="41870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Arrow 35"/>
          <p:cNvSpPr/>
          <p:nvPr/>
        </p:nvSpPr>
        <p:spPr>
          <a:xfrm>
            <a:off x="7379058" y="3429000"/>
            <a:ext cx="9144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ket 38"/>
          <p:cNvSpPr/>
          <p:nvPr/>
        </p:nvSpPr>
        <p:spPr>
          <a:xfrm rot="5400000">
            <a:off x="7690029" y="3206571"/>
            <a:ext cx="317142" cy="1219200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689133" y="3810000"/>
            <a:ext cx="318933" cy="31097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60133" y="3871225"/>
                <a:ext cx="2241960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𝜃</m:t>
                      </m:r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𝑥</m:t>
                      </m:r>
                      <m:r>
                        <a:rPr lang="en-US" sz="2000" b="0" i="1" smtClean="0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  <m:r>
                        <a:rPr lang="en-US" sz="2000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133" y="3871225"/>
                <a:ext cx="2241960" cy="400110"/>
              </a:xfrm>
              <a:prstGeom prst="rect">
                <a:avLst/>
              </a:prstGeom>
              <a:blipFill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82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31088"/>
                <a:ext cx="8229600" cy="731520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Long Junction(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31088"/>
                <a:ext cx="8229600" cy="731520"/>
              </a:xfrm>
              <a:blipFill>
                <a:blip r:embed="rId2"/>
                <a:stretch>
                  <a:fillRect t="-6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61161"/>
                <a:ext cx="6024489" cy="572063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𝜕𝜃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𝐻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&amp;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func>
                      <m:func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𝜃</m:t>
                        </m:r>
                      </m:e>
                    </m:func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 Solution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2</m:t>
                    </m:r>
                    <m:r>
                      <a:rPr lang="en-US" sz="2000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en-US" sz="2000" dirty="0"/>
                  <a:t> kink (Josephson vortex) forming a long current loop along JJ moving with velocity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 and subjected to Lorentz contraction.</a:t>
                </a:r>
                <a:endParaRPr lang="en-US" sz="2800" b="1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 Josephson magnetic penetration depth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sz="2000" dirty="0"/>
                  <a:t>. </a:t>
                </a:r>
              </a:p>
              <a:p>
                <a:r>
                  <a:rPr lang="en-US" sz="2000" dirty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junction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≫</m:t>
                    </m:r>
                    <m:r>
                      <a:rPr lang="en-US" sz="2000" b="0" i="1" smtClean="0">
                        <a:latin typeface="Cambria Math"/>
                      </a:rPr>
                      <m:t>𝜆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≪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𝜅</m:t>
                        </m:r>
                      </m:den>
                    </m:f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𝑣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𝐽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sz="2000" dirty="0"/>
                  <a:t> (Swihart velocity of small EM waves)</a:t>
                </a:r>
                <a:endParaRPr lang="en-US" sz="2000" dirty="0"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𝑣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 increases the vortex </a:t>
                </a:r>
                <a:r>
                  <a:rPr lang="en-US" sz="1800" b="1" dirty="0">
                    <a:cs typeface="Arial" panose="020B0604020202020204" pitchFamily="34" charset="0"/>
                  </a:rPr>
                  <a:t>Shrinks</a:t>
                </a:r>
                <a:r>
                  <a:rPr lang="en-US" sz="1800" dirty="0">
                    <a:cs typeface="Arial" panose="020B0604020202020204" pitchFamily="34" charset="0"/>
                  </a:rPr>
                  <a:t>  at 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𝜂</m:t>
                    </m:r>
                    <m:r>
                      <a:rPr lang="en-US" sz="1800" i="1">
                        <a:latin typeface="Cambria Math"/>
                      </a:rPr>
                      <m:t>≪1</m:t>
                    </m:r>
                  </m:oMath>
                </a14:m>
                <a:r>
                  <a:rPr lang="en-US" sz="1800" dirty="0">
                    <a:cs typeface="Arial" panose="020B0604020202020204" pitchFamily="34" charset="0"/>
                  </a:rPr>
                  <a:t> and </a:t>
                </a:r>
                <a:r>
                  <a:rPr lang="en-US" sz="1800" b="1" dirty="0">
                    <a:cs typeface="Arial" panose="020B0604020202020204" pitchFamily="34" charset="0"/>
                  </a:rPr>
                  <a:t>Expands</a:t>
                </a:r>
                <a:r>
                  <a:rPr lang="en-US" sz="1800" dirty="0">
                    <a:cs typeface="Arial" panose="020B0604020202020204" pitchFamily="34" charset="0"/>
                  </a:rPr>
                  <a:t>  at 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𝜂</m:t>
                    </m:r>
                    <m:r>
                      <a:rPr lang="en-US" sz="1800" i="1">
                        <a:latin typeface="Cambria Math"/>
                      </a:rPr>
                      <m:t>&gt;1</m:t>
                    </m:r>
                  </m:oMath>
                </a14:m>
                <a:endParaRPr lang="en-US" sz="24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61161"/>
                <a:ext cx="6024489" cy="5720639"/>
              </a:xfrm>
              <a:blipFill>
                <a:blip r:embed="rId3"/>
                <a:stretch>
                  <a:fillRect l="-911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37" y="3624180"/>
            <a:ext cx="2856269" cy="2314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1600200"/>
                <a:ext cx="2276383" cy="7099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00200"/>
                <a:ext cx="2276383" cy="7099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5486400" y="5904725"/>
            <a:ext cx="3657599" cy="914400"/>
            <a:chOff x="4972234" y="5533352"/>
            <a:chExt cx="4019366" cy="1172248"/>
          </a:xfrm>
        </p:grpSpPr>
        <p:grpSp>
          <p:nvGrpSpPr>
            <p:cNvPr id="17" name="Group 16"/>
            <p:cNvGrpSpPr/>
            <p:nvPr/>
          </p:nvGrpSpPr>
          <p:grpSpPr>
            <a:xfrm>
              <a:off x="5410200" y="6095999"/>
              <a:ext cx="3581400" cy="609601"/>
              <a:chOff x="5410200" y="6019800"/>
              <a:chExt cx="3581400" cy="60960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410200" y="6019800"/>
                <a:ext cx="3581400" cy="609600"/>
                <a:chOff x="5410200" y="5943600"/>
                <a:chExt cx="3581400" cy="609600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5410200" y="5943600"/>
                  <a:ext cx="3581400" cy="6096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5410200" y="6202680"/>
                  <a:ext cx="3581400" cy="9144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ight Bracket 10"/>
              <p:cNvSpPr/>
              <p:nvPr/>
            </p:nvSpPr>
            <p:spPr>
              <a:xfrm rot="16200000">
                <a:off x="7035800" y="4902200"/>
                <a:ext cx="304800" cy="2540000"/>
              </a:xfrm>
              <a:prstGeom prst="rightBracket">
                <a:avLst>
                  <a:gd name="adj" fmla="val 50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Bracket 11"/>
              <p:cNvSpPr/>
              <p:nvPr/>
            </p:nvSpPr>
            <p:spPr>
              <a:xfrm rot="5400000">
                <a:off x="7035800" y="5207001"/>
                <a:ext cx="304800" cy="2540000"/>
              </a:xfrm>
              <a:prstGeom prst="rightBracket">
                <a:avLst>
                  <a:gd name="adj" fmla="val 50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Bracket 12"/>
              <p:cNvSpPr/>
              <p:nvPr/>
            </p:nvSpPr>
            <p:spPr>
              <a:xfrm rot="16200000">
                <a:off x="7086600" y="5181601"/>
                <a:ext cx="228600" cy="2057400"/>
              </a:xfrm>
              <a:prstGeom prst="rightBracket">
                <a:avLst>
                  <a:gd name="adj" fmla="val 50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Bracket 13"/>
              <p:cNvSpPr/>
              <p:nvPr/>
            </p:nvSpPr>
            <p:spPr>
              <a:xfrm rot="5400000">
                <a:off x="7086600" y="5410200"/>
                <a:ext cx="228600" cy="2057400"/>
              </a:xfrm>
              <a:prstGeom prst="rightBracket">
                <a:avLst>
                  <a:gd name="adj" fmla="val 50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ket 14"/>
              <p:cNvSpPr/>
              <p:nvPr/>
            </p:nvSpPr>
            <p:spPr>
              <a:xfrm rot="16200000">
                <a:off x="7124699" y="5486397"/>
                <a:ext cx="152401" cy="1523999"/>
              </a:xfrm>
              <a:prstGeom prst="rightBracket">
                <a:avLst>
                  <a:gd name="adj" fmla="val 50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Bracket 15"/>
              <p:cNvSpPr/>
              <p:nvPr/>
            </p:nvSpPr>
            <p:spPr>
              <a:xfrm rot="16200000" flipH="1">
                <a:off x="7124696" y="5630331"/>
                <a:ext cx="152406" cy="1523999"/>
              </a:xfrm>
              <a:prstGeom prst="rightBracket">
                <a:avLst>
                  <a:gd name="adj" fmla="val 50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>
              <a:off x="5334000" y="6096000"/>
              <a:ext cx="0" cy="25908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918200" y="6019800"/>
              <a:ext cx="254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934199" y="5533352"/>
                  <a:ext cx="441337" cy="3887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𝐽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199" y="5533352"/>
                  <a:ext cx="441337" cy="38876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9259" b="-367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972234" y="6031468"/>
                  <a:ext cx="3617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234" y="6031468"/>
                  <a:ext cx="361766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34466" y="3324847"/>
                <a:ext cx="6040471" cy="116884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=4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exp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±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𝑣𝑡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𝜉𝜆</m:t>
                              </m:r>
                            </m:e>
                          </m:rad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66" y="3324847"/>
                <a:ext cx="6040471" cy="11688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171943" y="1082675"/>
            <a:ext cx="1895857" cy="2574925"/>
            <a:chOff x="6699784" y="1126295"/>
            <a:chExt cx="1895857" cy="2574925"/>
          </a:xfrm>
        </p:grpSpPr>
        <p:sp>
          <p:nvSpPr>
            <p:cNvPr id="41" name="Cube 40"/>
            <p:cNvSpPr/>
            <p:nvPr/>
          </p:nvSpPr>
          <p:spPr>
            <a:xfrm flipH="1">
              <a:off x="7118201" y="1126295"/>
              <a:ext cx="1477440" cy="2574925"/>
            </a:xfrm>
            <a:prstGeom prst="cube">
              <a:avLst>
                <a:gd name="adj" fmla="val 53090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Cube 41"/>
            <p:cNvSpPr/>
            <p:nvPr/>
          </p:nvSpPr>
          <p:spPr>
            <a:xfrm flipH="1">
              <a:off x="7463080" y="1484718"/>
              <a:ext cx="761998" cy="1807778"/>
            </a:xfrm>
            <a:prstGeom prst="cube">
              <a:avLst>
                <a:gd name="adj" fmla="val 9240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7615481" y="1484718"/>
              <a:ext cx="490039" cy="415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362787" y="1295400"/>
              <a:ext cx="1019213" cy="346332"/>
              <a:chOff x="7146783" y="1457175"/>
              <a:chExt cx="1019213" cy="34633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7641134" y="1457175"/>
                <a:ext cx="10986" cy="18426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stealth" w="sm" len="sm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Arc 45"/>
              <p:cNvSpPr/>
              <p:nvPr/>
            </p:nvSpPr>
            <p:spPr>
              <a:xfrm>
                <a:off x="7146783" y="1512017"/>
                <a:ext cx="484584" cy="291490"/>
              </a:xfrm>
              <a:prstGeom prst="arc">
                <a:avLst/>
              </a:prstGeom>
              <a:ln>
                <a:solidFill>
                  <a:schemeClr val="tx2"/>
                </a:solidFill>
                <a:headEnd type="stealth" w="med" len="sm"/>
                <a:tailEnd type="none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flipH="1">
                <a:off x="7646014" y="1509557"/>
                <a:ext cx="519982" cy="291491"/>
              </a:xfrm>
              <a:prstGeom prst="arc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headEnd type="stealth" w="med" len="sm"/>
                <a:tailEnd type="none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5" name="Up Arrow 34"/>
            <p:cNvSpPr/>
            <p:nvPr/>
          </p:nvSpPr>
          <p:spPr>
            <a:xfrm>
              <a:off x="6699784" y="1920506"/>
              <a:ext cx="163347" cy="373671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234320" y="1058927"/>
                <a:ext cx="2786019" cy="582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320" y="1058927"/>
                <a:ext cx="2786019" cy="5823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120403" y="1600200"/>
                <a:ext cx="3387756" cy="72224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′′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/>
                  <a:t>S</a:t>
                </a:r>
                <a:r>
                  <a:rPr lang="en-US" sz="2000" dirty="0"/>
                  <a:t>ine-Gordon Eq.</a:t>
                </a: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403" y="1600200"/>
                <a:ext cx="3387756" cy="722249"/>
              </a:xfrm>
              <a:prstGeom prst="rect">
                <a:avLst/>
              </a:prstGeom>
              <a:blipFill>
                <a:blip r:embed="rId10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943600" y="2286000"/>
                <a:ext cx="1760181" cy="1073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𝐽</m:t>
                          </m:r>
                        </m:sub>
                      </m:sSub>
                      <m:r>
                        <a:rPr lang="en-US" sz="1400" i="1" dirty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4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en-US" sz="14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  <m:sSub>
                                    <m:sSubPr>
                                      <m:ctrlPr>
                                        <a:rPr lang="en-US" sz="14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sz="1400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sz="1400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1400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𝜂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=1/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𝐽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𝑅𝐶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𝛽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𝐽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286000"/>
                <a:ext cx="1760181" cy="1073627"/>
              </a:xfrm>
              <a:prstGeom prst="rect">
                <a:avLst/>
              </a:prstGeom>
              <a:blipFill>
                <a:blip r:embed="rId11"/>
                <a:stretch>
                  <a:fillRect b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0" grpId="0"/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S-G, DC dynamics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7192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dc-hdam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1028700"/>
            <a:ext cx="3657600" cy="2743200"/>
          </a:xfrm>
          <a:prstGeom prst="rect">
            <a:avLst/>
          </a:prstGeom>
        </p:spPr>
      </p:pic>
      <p:pic>
        <p:nvPicPr>
          <p:cNvPr id="3" name="dc-meddam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348" y="3962400"/>
            <a:ext cx="3686452" cy="2764839"/>
          </a:xfrm>
          <a:prstGeom prst="rect">
            <a:avLst/>
          </a:prstGeom>
        </p:spPr>
      </p:pic>
      <p:pic>
        <p:nvPicPr>
          <p:cNvPr id="4" name="dc-lowdamp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200" y="1047749"/>
            <a:ext cx="3632201" cy="2724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38200" y="1002268"/>
                <a:ext cx="795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02268"/>
                <a:ext cx="795731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8200" y="3971343"/>
                <a:ext cx="795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71343"/>
                <a:ext cx="795731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48200" y="1028183"/>
                <a:ext cx="8277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028183"/>
                <a:ext cx="827791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10000"/>
            <a:ext cx="291069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</a:rPr>
              <a:t>S-G, AC </a:t>
            </a:r>
            <a:r>
              <a:rPr lang="en-US" sz="3600" dirty="0">
                <a:solidFill>
                  <a:srgbClr val="FF0000"/>
                </a:solidFill>
              </a:rPr>
              <a:t>dynamics </a:t>
            </a:r>
            <a:endParaRPr lang="en-US" sz="3600" b="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cs typeface="Aparajita" panose="020B0604020202020204" pitchFamily="34" charset="0"/>
            </a:endParaRP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c-hdam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1041502"/>
            <a:ext cx="3657600" cy="2743200"/>
          </a:xfrm>
          <a:prstGeom prst="rect">
            <a:avLst/>
          </a:prstGeom>
        </p:spPr>
      </p:pic>
      <p:pic>
        <p:nvPicPr>
          <p:cNvPr id="7" name="ac-meddam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3891557"/>
            <a:ext cx="3657600" cy="2743200"/>
          </a:xfrm>
          <a:prstGeom prst="rect">
            <a:avLst/>
          </a:prstGeom>
        </p:spPr>
      </p:pic>
      <p:pic>
        <p:nvPicPr>
          <p:cNvPr id="9" name="ac-lowdamp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8200" y="1041502"/>
            <a:ext cx="36576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8199" y="3892249"/>
                <a:ext cx="795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892249"/>
                <a:ext cx="795731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199" y="1049968"/>
                <a:ext cx="795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49968"/>
                <a:ext cx="795731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49800" y="1049968"/>
                <a:ext cx="8277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800" y="1049968"/>
                <a:ext cx="827791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95471"/>
            <a:ext cx="2837018" cy="28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6" grpId="0"/>
      <p:bldP spid="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</a:rPr>
              <a:t>Vortex penetration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143000"/>
                <a:ext cx="4038600" cy="49831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b="0" dirty="0"/>
                  <a:t>AC field application:</a:t>
                </a:r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func>
                      <m:func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parajit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cs typeface="Aparajita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cs typeface="Aparajita" panose="020B0604020202020204" pitchFamily="34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parajit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parajita" panose="020B0604020202020204" pitchFamily="34" charset="0"/>
                          </a:rPr>
                          <m:t>𝜔</m:t>
                        </m:r>
                      </m:e>
                    </m:d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parajita" panose="020B0604020202020204" pitchFamily="34" charset="0"/>
                      </a:rPr>
                      <m:t>=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Aparajit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parajita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parajita" panose="020B0604020202020204" pitchFamily="34" charset="0"/>
                          </a:rPr>
                          <m:t>𝑀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parajita" panose="020B0604020202020204" pitchFamily="34" charset="0"/>
                      </a:rPr>
                      <m:t>(1+1.4</m:t>
                    </m:r>
                    <m:f>
                      <m:fPr>
                        <m:type m:val="skw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Aparajita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Aparajita" panose="020B0604020202020204" pitchFamily="34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parajit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parajita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Aparajita" panose="020B0604020202020204" pitchFamily="34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parajita" panose="020B0604020202020204" pitchFamily="34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143000"/>
                <a:ext cx="4038600" cy="4983163"/>
              </a:xfrm>
              <a:blipFill>
                <a:blip r:embed="rId2"/>
                <a:stretch>
                  <a:fillRect l="-1662" t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41145"/>
            <a:ext cx="2418008" cy="1430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38516" y="4609684"/>
                <a:ext cx="749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𝜃</m:t>
                      </m:r>
                      <m:r>
                        <a:rPr lang="en-US" b="0" i="1" smtClean="0">
                          <a:latin typeface="Cambria Math"/>
                        </a:rPr>
                        <m:t>′(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516" y="4609684"/>
                <a:ext cx="749500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43000"/>
                <a:ext cx="4038600" cy="49831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DC field application: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8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𝐽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43000"/>
                <a:ext cx="4038600" cy="4983163"/>
              </a:xfrm>
              <a:blipFill rotWithShape="1">
                <a:blip r:embed="rId5"/>
                <a:stretch>
                  <a:fillRect l="-1508" t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88" y="3505200"/>
            <a:ext cx="3339012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7835"/>
            <a:ext cx="3140275" cy="33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3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Power Dissipation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295400"/>
                <a:ext cx="4038600" cy="483076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Quadratic function of field amplitude,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∝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Step-like feature associated to one additional vortex penetration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295400"/>
                <a:ext cx="4038600" cy="4830763"/>
              </a:xfrm>
              <a:blipFill rotWithShape="1">
                <a:blip r:embed="rId2"/>
                <a:stretch>
                  <a:fillRect l="-1207" t="-631" r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295400"/>
                <a:ext cx="4038600" cy="483076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Power changes with square root of frequency,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rad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295400"/>
                <a:ext cx="4038600" cy="4830763"/>
              </a:xfrm>
              <a:blipFill rotWithShape="1">
                <a:blip r:embed="rId3"/>
                <a:stretch>
                  <a:fillRect l="-1360" t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838200" y="990600"/>
            <a:ext cx="7467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64221" y="2971800"/>
            <a:ext cx="3379179" cy="3440618"/>
            <a:chOff x="457200" y="3260826"/>
            <a:chExt cx="3379179" cy="34406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60826"/>
              <a:ext cx="3379179" cy="34406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614162" y="3386779"/>
                  <a:ext cx="84010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𝜂</m:t>
                        </m:r>
                        <m:r>
                          <a:rPr lang="en-US" sz="1600" b="0" i="1" smtClean="0">
                            <a:latin typeface="Cambria Math"/>
                          </a:rPr>
                          <m:t>=10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162" y="3386779"/>
                  <a:ext cx="840102" cy="3385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720946" y="4796469"/>
                  <a:ext cx="795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𝜂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946" y="4796469"/>
                  <a:ext cx="795731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295400" y="3539123"/>
                  <a:ext cx="72628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𝜂</m:t>
                        </m:r>
                        <m:r>
                          <a:rPr lang="en-US" sz="1600" b="0" i="1" smtClean="0">
                            <a:latin typeface="Cambria Math"/>
                          </a:rPr>
                          <m:t>=3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3539123"/>
                  <a:ext cx="726289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257098"/>
            <a:ext cx="3848737" cy="24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94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5151</TotalTime>
  <Words>899</Words>
  <Application>Microsoft Office PowerPoint</Application>
  <PresentationFormat>On-screen Show (4:3)</PresentationFormat>
  <Paragraphs>280</Paragraphs>
  <Slides>28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Angsana New</vt:lpstr>
      <vt:lpstr>Aparajita</vt:lpstr>
      <vt:lpstr>Arial</vt:lpstr>
      <vt:lpstr>Brush Script MT</vt:lpstr>
      <vt:lpstr>Calibri</vt:lpstr>
      <vt:lpstr>Cambria Math</vt:lpstr>
      <vt:lpstr>Wingdings</vt:lpstr>
      <vt:lpstr>Office Theme</vt:lpstr>
      <vt:lpstr>RF dissipation due to nonlinear dynamics of Josephson vortices in polycrystalline TFSRF structures</vt:lpstr>
      <vt:lpstr>Outline</vt:lpstr>
      <vt:lpstr>Grain Boundaries as Josephson Junction</vt:lpstr>
      <vt:lpstr>Josephson junction</vt:lpstr>
      <vt:lpstr>Long Junction(〖 J〗_c≪J_d)</vt:lpstr>
      <vt:lpstr>S-G, DC dynamics</vt:lpstr>
      <vt:lpstr>S-G, AC dynamics </vt:lpstr>
      <vt:lpstr>Vortex penetration</vt:lpstr>
      <vt:lpstr>Power Dissipation</vt:lpstr>
      <vt:lpstr>Surface Resistance </vt:lpstr>
      <vt:lpstr>Strongly coupled GBs</vt:lpstr>
      <vt:lpstr>Nonlocal electrodynamics of strongly coupled GBs </vt:lpstr>
      <vt:lpstr>Experimental observations of AJ vortices</vt:lpstr>
      <vt:lpstr>Cherenkov radiation</vt:lpstr>
      <vt:lpstr>Cherenkov radiation by Vortices</vt:lpstr>
      <vt:lpstr>Instability of underdamped J vortex</vt:lpstr>
      <vt:lpstr>Instability in various geometries</vt:lpstr>
      <vt:lpstr>I-V characteristics </vt:lpstr>
      <vt:lpstr>Effect of Finite Thickness of SRF Coating</vt:lpstr>
      <vt:lpstr>Dynamics</vt:lpstr>
      <vt:lpstr>DC dynamics</vt:lpstr>
      <vt:lpstr>Ac field</vt:lpstr>
      <vt:lpstr>conclusions</vt:lpstr>
      <vt:lpstr>Thank you!</vt:lpstr>
      <vt:lpstr>Numerical estimation</vt:lpstr>
      <vt:lpstr>S-G, low damping</vt:lpstr>
      <vt:lpstr>Surface Resistance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Vortex Dynamics in Grain Boudaries</dc:title>
  <dc:creator>Ahmad</dc:creator>
  <cp:lastModifiedBy>ahmad</cp:lastModifiedBy>
  <cp:revision>502</cp:revision>
  <dcterms:created xsi:type="dcterms:W3CDTF">2006-08-16T00:00:00Z</dcterms:created>
  <dcterms:modified xsi:type="dcterms:W3CDTF">2016-07-28T18:08:52Z</dcterms:modified>
</cp:coreProperties>
</file>