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8" r:id="rId3"/>
    <p:sldMasterId id="2147483687" r:id="rId4"/>
    <p:sldMasterId id="2147483696" r:id="rId5"/>
    <p:sldMasterId id="2147483705" r:id="rId6"/>
    <p:sldMasterId id="2147483713" r:id="rId7"/>
    <p:sldMasterId id="2147483723" r:id="rId8"/>
    <p:sldMasterId id="2147483732" r:id="rId9"/>
    <p:sldMasterId id="2147483741" r:id="rId10"/>
  </p:sldMasterIdLst>
  <p:notesMasterIdLst>
    <p:notesMasterId r:id="rId27"/>
  </p:notesMasterIdLst>
  <p:handoutMasterIdLst>
    <p:handoutMasterId r:id="rId28"/>
  </p:handoutMasterIdLst>
  <p:sldIdLst>
    <p:sldId id="515" r:id="rId11"/>
    <p:sldId id="431" r:id="rId12"/>
    <p:sldId id="514" r:id="rId13"/>
    <p:sldId id="516" r:id="rId14"/>
    <p:sldId id="512" r:id="rId15"/>
    <p:sldId id="510" r:id="rId16"/>
    <p:sldId id="513" r:id="rId17"/>
    <p:sldId id="436" r:id="rId18"/>
    <p:sldId id="517" r:id="rId19"/>
    <p:sldId id="518" r:id="rId20"/>
    <p:sldId id="525" r:id="rId21"/>
    <p:sldId id="524" r:id="rId22"/>
    <p:sldId id="523" r:id="rId23"/>
    <p:sldId id="519" r:id="rId24"/>
    <p:sldId id="520" r:id="rId25"/>
    <p:sldId id="4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4A8A"/>
    <a:srgbClr val="515783"/>
    <a:srgbClr val="5E5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5967" autoAdjust="0"/>
    <p:restoredTop sz="86410" autoAdjust="0"/>
  </p:normalViewPr>
  <p:slideViewPr>
    <p:cSldViewPr snapToGrid="0">
      <p:cViewPr>
        <p:scale>
          <a:sx n="80" d="100"/>
          <a:sy n="80" d="100"/>
        </p:scale>
        <p:origin x="1046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6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249C1-76C2-4AEB-8C7B-CF541297D227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51423-A93D-474C-A844-A65FB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8FC32-FFF2-4481-ACC3-537648C0D63C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A038C-4256-4477-9920-DA1EAD0D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3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8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5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99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61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6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10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9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98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5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Martina Martinello | TTC Meeting 05/19/2016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2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02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60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0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1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3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0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9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07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90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7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02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0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2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3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6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7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75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08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3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7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89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70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3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61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67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78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3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4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31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981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6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4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7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4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4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9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3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76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35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Martina Martinello | TTC Meeting 05/19/2016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77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7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9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1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8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83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0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3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9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9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0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5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8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5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8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7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90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038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1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09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1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21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8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03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4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1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 05/19/2016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5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0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05/19/2016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053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05/19/2016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29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75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05/19/2016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3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05/19/2016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25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05/19/2016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00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64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5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05/19/2016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03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05/19/2016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7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05/19/2016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4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6255" y="5137976"/>
            <a:ext cx="8499231" cy="1390219"/>
          </a:xfrm>
        </p:spPr>
        <p:txBody>
          <a:bodyPr/>
          <a:lstStyle/>
          <a:p>
            <a:r>
              <a:rPr lang="en-US" dirty="0" smtClean="0"/>
              <a:t>Martina Martinello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High Q TTC Meeting,19 May </a:t>
            </a:r>
            <a:r>
              <a:rPr lang="en-US" dirty="0" smtClean="0"/>
              <a:t>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6255" y="3924132"/>
            <a:ext cx="8977745" cy="1003049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Surface resistance studies as a function </a:t>
            </a:r>
            <a:r>
              <a:rPr lang="en-US" sz="3600" dirty="0" smtClean="0"/>
              <a:t>of </a:t>
            </a:r>
            <a:r>
              <a:rPr lang="en-US" sz="3600" dirty="0"/>
              <a:t>the mean free path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81" y="200798"/>
            <a:ext cx="1736114" cy="4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Q-factor vs </a:t>
            </a:r>
            <a:r>
              <a:rPr lang="en-US" dirty="0" err="1" smtClean="0"/>
              <a:t>mfp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Adding together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contributions, it is possible to predict the Q-factor as function of mean free path for different amount of trapped flux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772" t="-3419" r="-702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Q-factor vs </a:t>
            </a:r>
            <a:r>
              <a:rPr lang="en-US" dirty="0" err="1" smtClean="0"/>
              <a:t>mfp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Adding together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contributions, it is possible to predict the Q-factor as function of mean free path for different amount of trapped flux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772" t="-3419" r="-702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Q-factor vs </a:t>
            </a:r>
            <a:r>
              <a:rPr lang="en-US" dirty="0" err="1" smtClean="0"/>
              <a:t>mfp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Adding together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contributions, it is possible to predict the Q-factor as function of mean free path for different amount of trapped flux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772" t="-3419" r="-702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Q-factor vs </a:t>
            </a:r>
            <a:r>
              <a:rPr lang="en-US" dirty="0" err="1" smtClean="0"/>
              <a:t>mfp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Adding together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contributions, it is possible to predict the Q-factor as function of mean free path for different amount of trapped flux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772" t="-3419" r="-702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1553336"/>
            <a:ext cx="6248400" cy="46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Q-factor vs Trapped Flux for different surface treatments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26" y="854970"/>
            <a:ext cx="6780974" cy="5373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5094" y="1800225"/>
            <a:ext cx="34176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12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4619" y="2029599"/>
            <a:ext cx="34176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95975" y="2262634"/>
            <a:ext cx="809625" cy="0"/>
          </a:xfrm>
          <a:prstGeom prst="line">
            <a:avLst/>
          </a:prstGeom>
          <a:ln w="1905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4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060317"/>
            <a:ext cx="90236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 algn="just">
              <a:buBlip>
                <a:blip r:embed="rId3"/>
              </a:buBlip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N-doped cavities are closed to both minimum of BCS and maximum of sensitivity</a:t>
            </a:r>
          </a:p>
          <a:p>
            <a:pPr marL="571500" indent="-457200" algn="just">
              <a:buBlip>
                <a:blip r:embed="rId3"/>
              </a:buBlip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457200" algn="just">
              <a:buBlip>
                <a:blip r:embed="rId3"/>
              </a:buBlip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Light N-doping allows lower sensitivity and still low BCS</a:t>
            </a:r>
          </a:p>
          <a:p>
            <a:pPr algn="just"/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457200" algn="just">
              <a:buBlip>
                <a:blip r:embed="rId3"/>
              </a:buBlip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2/6 N-doping recipe gives the highest Q-factor at 2 K and 16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hMV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/m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as long as the trapped field is less than 10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mG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14300" algn="just"/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457200" algn="just">
              <a:buBlip>
                <a:blip r:embed="rId3"/>
              </a:buBlip>
            </a:pP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</a:rPr>
              <a:t>Further optimization still possible towards even lighter N-doping </a:t>
            </a:r>
          </a:p>
          <a:p>
            <a:pPr marL="114300" algn="just"/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Thank you for your attention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Contributions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28600" y="984812"/>
                <a:ext cx="8686800" cy="494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𝐵𝐶𝑆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2 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84812"/>
                <a:ext cx="8686800" cy="4949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85130" y="4454765"/>
            <a:ext cx="5682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b="1" u="sng" dirty="0" smtClean="0">
                <a:solidFill>
                  <a:srgbClr val="C00000"/>
                </a:solidFill>
              </a:rPr>
              <a:t>Trapped flux surface resistance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9893" y="2724418"/>
            <a:ext cx="430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b="1" u="sng" dirty="0" smtClean="0">
                <a:solidFill>
                  <a:srgbClr val="C00000"/>
                </a:solidFill>
              </a:rPr>
              <a:t>BCS surface resistance</a:t>
            </a:r>
            <a:r>
              <a:rPr lang="en-US" sz="2800" dirty="0" smtClean="0"/>
              <a:t>: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312023" y="3539334"/>
                <a:ext cx="4857420" cy="523220"/>
              </a:xfrm>
              <a:prstGeom prst="rect">
                <a:avLst/>
              </a:prstGeom>
              <a:ln w="381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𝑩𝑪𝑺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023" y="3539334"/>
                <a:ext cx="485742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443419" y="1804987"/>
                <a:ext cx="6257162" cy="494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1.5 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19" y="1804987"/>
                <a:ext cx="6257162" cy="4949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312023" y="5226653"/>
                <a:ext cx="4796762" cy="587277"/>
              </a:xfrm>
              <a:prstGeom prst="rect">
                <a:avLst/>
              </a:prstGeom>
              <a:ln w="381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𝑭𝒍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𝑻𝒓𝒂𝒑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023" y="5226653"/>
                <a:ext cx="4796762" cy="5872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9" y="103664"/>
            <a:ext cx="8686800" cy="641739"/>
          </a:xfrm>
        </p:spPr>
        <p:txBody>
          <a:bodyPr/>
          <a:lstStyle/>
          <a:p>
            <a:r>
              <a:rPr lang="en-US" dirty="0" smtClean="0"/>
              <a:t>Trapped Flus Surface Resistance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10678" y="2155905"/>
                <a:ext cx="8760061" cy="359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trapped flux surface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𝐹𝐿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depends </a:t>
                </a: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on:</a:t>
                </a:r>
              </a:p>
              <a:p>
                <a:endParaRPr lang="en-US" sz="105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1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</a:t>
                </a: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amount of trapped </a:t>
                </a: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flux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𝑇𝑟𝑎𝑝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/>
                <a:endParaRPr lang="en-US" sz="105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628900" lvl="5" indent="-342900">
                  <a:buFont typeface="Courier New" panose="02070309020205020404" pitchFamily="49" charset="0"/>
                  <a:buChar char="o"/>
                </a:pP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External </a:t>
                </a: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magnetic field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  <a:p>
                <a:pPr marL="2457450" lvl="5" indent="-171450">
                  <a:buFont typeface="Courier New" panose="02070309020205020404" pitchFamily="49" charset="0"/>
                  <a:buChar char="o"/>
                </a:pPr>
                <a:endParaRPr lang="en-US" sz="6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628900" lvl="5" indent="-342900">
                  <a:buFont typeface="Courier New" panose="02070309020205020404" pitchFamily="49" charset="0"/>
                  <a:buChar char="o"/>
                </a:pP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Level flux expulsion during SC transition</a:t>
                </a:r>
              </a:p>
              <a:p>
                <a:pPr lvl="5"/>
                <a:endParaRPr lang="en-US" sz="105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5"/>
                <a:endParaRPr lang="en-US" sz="1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Surface treatment (mean free path,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78" y="2155905"/>
                <a:ext cx="8760061" cy="3595728"/>
              </a:xfrm>
              <a:prstGeom prst="rect">
                <a:avLst/>
              </a:prstGeom>
              <a:blipFill rotWithShape="0">
                <a:blip r:embed="rId3"/>
                <a:stretch>
                  <a:fillRect l="-1461" t="-1864" b="-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95888" y="1189044"/>
                <a:ext cx="3759491" cy="523220"/>
              </a:xfrm>
              <a:prstGeom prst="rect">
                <a:avLst/>
              </a:prstGeom>
              <a:ln w="381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𝑭𝒍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88" y="1189044"/>
                <a:ext cx="375949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4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Flux Surface Resistance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31458" y="1771330"/>
                <a:ext cx="8691562" cy="1730923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182880"/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In order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1.5 </m:t>
                            </m:r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𝑇𝑟𝑎𝑝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  <a:endParaRPr lang="en-US" sz="28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82880"/>
                <a:endParaRPr lang="en-US" sz="7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457200">
                  <a:buFont typeface="Wingdings" panose="05000000000000000000" pitchFamily="2" charset="2"/>
                  <a:buChar char="ü"/>
                </a:pP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Slow cooldown with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𝑎𝑝𝑝𝑙𝑖𝑒𝑑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10−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𝑚𝐺</m:t>
                    </m:r>
                  </m:oMath>
                </a14:m>
                <a:endParaRPr lang="en-US" sz="28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7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𝑎𝑝𝑝𝑙𝑖𝑒𝑑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8" y="1771330"/>
                <a:ext cx="8691562" cy="1730923"/>
              </a:xfrm>
              <a:prstGeom prst="rect">
                <a:avLst/>
              </a:prstGeom>
              <a:blipFill rotWithShape="0">
                <a:blip r:embed="rId4"/>
                <a:stretch>
                  <a:fillRect l="-1262" t="-281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31457" y="3852466"/>
                <a:ext cx="8691563" cy="2249205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182880"/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In order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82880"/>
                <a:endParaRPr lang="en-US" sz="7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457200">
                  <a:buFont typeface="Wingdings" panose="05000000000000000000" pitchFamily="2" charset="2"/>
                  <a:buChar char="ü"/>
                </a:pP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Cavity cooled in compensated field (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𝑚𝐺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  <a:r>
                  <a:rPr lang="en-US" sz="1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                       	</a:t>
                </a:r>
                <a:r>
                  <a:rPr lang="en-US" sz="1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                                             </a:t>
                </a:r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:r>
                  <a:rPr lang="en-US" sz="1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OR</a:t>
                </a:r>
                <a:endParaRPr lang="en-US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457200">
                  <a:buFont typeface="Wingdings" panose="05000000000000000000" pitchFamily="2" charset="2"/>
                  <a:buChar char="ü"/>
                </a:pP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Fast cooldown with efficient flux expulsion</a:t>
                </a:r>
              </a:p>
              <a:p>
                <a:endParaRPr lang="en-US" sz="6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7" y="3852466"/>
                <a:ext cx="8691563" cy="2249205"/>
              </a:xfrm>
              <a:prstGeom prst="rect">
                <a:avLst/>
              </a:prstGeom>
              <a:blipFill rotWithShape="0">
                <a:blip r:embed="rId5"/>
                <a:stretch>
                  <a:fillRect l="-1262" t="-298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311128" y="1004577"/>
                <a:ext cx="3759491" cy="523220"/>
              </a:xfrm>
              <a:prstGeom prst="rect">
                <a:avLst/>
              </a:prstGeom>
              <a:ln w="381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𝑭𝒍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128" y="1004577"/>
                <a:ext cx="375949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8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Flux Sensitivity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6197" y="3469882"/>
                <a:ext cx="3804285" cy="953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𝑆𝑒𝑛𝑠𝑖𝑡𝑖𝑣𝑖𝑡𝑦</m:t>
                      </m:r>
                      <m:r>
                        <a:rPr lang="en-US" sz="2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7" y="3469882"/>
                <a:ext cx="3804285" cy="9530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28600" y="1810473"/>
            <a:ext cx="34394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How much the cavity dissipated per amount of trapped flux: </a:t>
            </a:r>
            <a:endParaRPr lang="en-US" sz="2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61" y="1325854"/>
            <a:ext cx="5470062" cy="43281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2475" y="3676650"/>
            <a:ext cx="4371975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51139" y="1802632"/>
            <a:ext cx="4371975" cy="226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67" y="946340"/>
            <a:ext cx="6404977" cy="5340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vs mean free path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54178" y="1736983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2/6 </a:t>
            </a:r>
            <a:r>
              <a:rPr lang="en-US" sz="1600" b="1" dirty="0" smtClean="0">
                <a:solidFill>
                  <a:srgbClr val="C00000"/>
                </a:solidFill>
              </a:rPr>
              <a:t>N-doping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Flux Sensitivity Field Dependence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3" y="941480"/>
            <a:ext cx="6618513" cy="53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Summary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244423"/>
            <a:ext cx="90091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 algn="just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</a:rPr>
              <a:t>Bell-shaped trend 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</a:rPr>
              <a:t>of sensitivity as a function of mean free path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Sensitivity is lower at both very low value (120 C bake) and very large value (EP) of mean free path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Over-doped cavities fall at the maximum of the curve </a:t>
            </a:r>
          </a:p>
          <a:p>
            <a:pPr algn="just"/>
            <a:endParaRPr lang="en-US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457200" algn="just"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</a:rPr>
              <a:t>LCLS-II doping recipe ( 2/6 N-doping ) minimizes trapped flux sensitivity of N-doped cavities</a:t>
            </a:r>
          </a:p>
          <a:p>
            <a:pPr algn="just"/>
            <a:endParaRPr lang="en-US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Sensitivity increases with the accelerating field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 vs </a:t>
            </a:r>
            <a:r>
              <a:rPr lang="en-US" dirty="0" err="1" smtClean="0"/>
              <a:t>mfp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 05/19/2016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221"/>
            <a:ext cx="4358640" cy="53611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300901" y="899221"/>
                <a:ext cx="4769838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N-doping 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allows to tune the mean free path and reaching the theoretical minimum of R</a:t>
                </a:r>
                <a:r>
                  <a:rPr lang="en-US" sz="2400" baseline="-25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BCS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vs mean free path </a:t>
                </a:r>
              </a:p>
              <a:p>
                <a:pPr marL="274320" indent="-274320" algn="just"/>
                <a:endParaRPr lang="en-US" sz="12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Different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theoretical curves for standard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Nb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cavities and N-doped 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cavities</a:t>
                </a:r>
              </a:p>
              <a:p>
                <a:pPr algn="just"/>
                <a:endParaRPr lang="en-US" sz="600" dirty="0">
                  <a:solidFill>
                    <a:schemeClr val="accent6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1188720" lvl="1" indent="0" algn="just"/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→ </a:t>
                </a:r>
                <a:r>
                  <a:rPr lang="en-US" sz="2400" u="sng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Mean </a:t>
                </a:r>
                <a:r>
                  <a:rPr lang="en-US" sz="2400" u="sng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free path is not the only parameter changing with </a:t>
                </a:r>
                <a:r>
                  <a:rPr lang="en-US" sz="2400" u="sng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N-doping</a:t>
                </a:r>
              </a:p>
              <a:p>
                <a:pPr marL="1188720" lvl="1" indent="0" algn="just"/>
                <a:endParaRPr lang="en-US" sz="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188720" lvl="1" indent="0" algn="just"/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→ N-doped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cavities may have larger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than standard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Nb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cavities</a:t>
                </a:r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901" y="899221"/>
                <a:ext cx="4769838" cy="5262979"/>
              </a:xfrm>
              <a:prstGeom prst="rect">
                <a:avLst/>
              </a:prstGeom>
              <a:blipFill rotWithShape="0">
                <a:blip r:embed="rId4"/>
                <a:stretch>
                  <a:fillRect l="-1790" t="-811" r="-1918" b="-9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1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CDB0ABDB-7C42-4C7F-837F-86DBF6E95BEB}" vid="{E0E253F8-C623-476B-912F-9D90398AB05F}"/>
    </a:ext>
  </a:extLst>
</a:theme>
</file>

<file path=ppt/theme/theme10.xml><?xml version="1.0" encoding="utf-8"?>
<a:theme xmlns:a="http://schemas.openxmlformats.org/drawingml/2006/main" name="5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ss_SCRFlinac_FAC20150205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Fermilab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CDB0ABDB-7C42-4C7F-837F-86DBF6E95BEB}" vid="{E0E253F8-C623-476B-912F-9D90398AB05F}"/>
    </a:ext>
  </a:extLst>
</a:theme>
</file>

<file path=ppt/theme/theme7.xml><?xml version="1.0" encoding="utf-8"?>
<a:theme xmlns:a="http://schemas.openxmlformats.org/drawingml/2006/main" name="1_Ross_SCRFlinac_FAC20150205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</Template>
  <TotalTime>15950</TotalTime>
  <Words>401</Words>
  <Application>Microsoft Office PowerPoint</Application>
  <PresentationFormat>On-screen Show (4:3)</PresentationFormat>
  <Paragraphs>114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Cambria Math</vt:lpstr>
      <vt:lpstr>Courier New</vt:lpstr>
      <vt:lpstr>Helvetica</vt:lpstr>
      <vt:lpstr>Wingdings</vt:lpstr>
      <vt:lpstr>Fermilab</vt:lpstr>
      <vt:lpstr>Ross_SCRFlinac_FAC20150205</vt:lpstr>
      <vt:lpstr>Blank</vt:lpstr>
      <vt:lpstr>1_Blank</vt:lpstr>
      <vt:lpstr>2_Blank</vt:lpstr>
      <vt:lpstr>1_Fermilab</vt:lpstr>
      <vt:lpstr>1_Ross_SCRFlinac_FAC20150205</vt:lpstr>
      <vt:lpstr>3_Blank</vt:lpstr>
      <vt:lpstr>4_Blank</vt:lpstr>
      <vt:lpstr>5_Blank</vt:lpstr>
      <vt:lpstr>PowerPoint Presentation</vt:lpstr>
      <vt:lpstr>Surface Resistance Contributions</vt:lpstr>
      <vt:lpstr>Trapped Flus Surface Resistance</vt:lpstr>
      <vt:lpstr>Trapped Flux Surface Resistance</vt:lpstr>
      <vt:lpstr>Trapped Flux Sensitivity</vt:lpstr>
      <vt:lpstr>Sensitivity vs mean free path</vt:lpstr>
      <vt:lpstr>Trapped Flux Sensitivity Field Dependence</vt:lpstr>
      <vt:lpstr>Sensitivity Summary</vt:lpstr>
      <vt:lpstr>BCS vs mfp</vt:lpstr>
      <vt:lpstr>Q-factor vs mfp</vt:lpstr>
      <vt:lpstr>Q-factor vs mfp</vt:lpstr>
      <vt:lpstr>Q-factor vs mfp</vt:lpstr>
      <vt:lpstr>Q-factor vs mfp</vt:lpstr>
      <vt:lpstr>Q-factor vs Trapped Flux for different surface treatments </vt:lpstr>
      <vt:lpstr>Conclusions</vt:lpstr>
      <vt:lpstr>Thank you for your attention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Martinello x1569 30518V</dc:creator>
  <cp:lastModifiedBy>Martina Martinello</cp:lastModifiedBy>
  <cp:revision>345</cp:revision>
  <dcterms:created xsi:type="dcterms:W3CDTF">2015-04-20T23:35:47Z</dcterms:created>
  <dcterms:modified xsi:type="dcterms:W3CDTF">2016-05-19T12:40:55Z</dcterms:modified>
</cp:coreProperties>
</file>