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4"/>
  </p:notesMasterIdLst>
  <p:handoutMasterIdLst>
    <p:handoutMasterId r:id="rId15"/>
  </p:handoutMasterIdLst>
  <p:sldIdLst>
    <p:sldId id="294" r:id="rId2"/>
    <p:sldId id="298" r:id="rId3"/>
    <p:sldId id="299" r:id="rId4"/>
    <p:sldId id="301" r:id="rId5"/>
    <p:sldId id="297" r:id="rId6"/>
    <p:sldId id="295" r:id="rId7"/>
    <p:sldId id="302" r:id="rId8"/>
    <p:sldId id="305" r:id="rId9"/>
    <p:sldId id="303" r:id="rId10"/>
    <p:sldId id="304" r:id="rId11"/>
    <p:sldId id="306" r:id="rId12"/>
    <p:sldId id="307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50504E"/>
    <a:srgbClr val="4E4E4E"/>
    <a:srgbClr val="404040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4" autoAdjust="0"/>
    <p:restoredTop sz="94660"/>
  </p:normalViewPr>
  <p:slideViewPr>
    <p:cSldViewPr snapToGrid="0" snapToObjects="1" showGuides="1">
      <p:cViewPr varScale="1">
        <p:scale>
          <a:sx n="110" d="100"/>
          <a:sy n="110" d="100"/>
        </p:scale>
        <p:origin x="1752" y="10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5/19/2016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5/19/2016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59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65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6B7526E4-6EDA-4109-859A-01F8CE3BA78C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pt-BR" smtClean="0"/>
              <a:t>Sam Posen | Flux Expulsion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706C16-6B95-419D-B694-430B7EC34D05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pt-BR" smtClean="0"/>
              <a:t>Sam Posen | Flux Expulsion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D5BF72E4-FE6F-4795-8F7F-69309559C0BA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pt-BR" smtClean="0"/>
              <a:t>Sam Posen | Flux Expulsion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324F6684-2917-4B57-8755-ACFC647D139D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pt-BR" smtClean="0"/>
              <a:t>Sam Posen | Flux Expulsion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EF94999E-AF41-4DD4-83D7-988395D240C8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pt-BR" smtClean="0"/>
              <a:t>Sam Posen | Flux Expulsion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635B72-1855-47B8-8B01-80000DA6E38B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pt-BR" smtClean="0"/>
              <a:t>Sam Posen | Flux Expulsion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AE0CEB14-3AD6-4584-BCFD-E9FB068E8AFE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pt-BR" smtClean="0"/>
              <a:t>Sam Posen | Flux Expulsion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 smtClean="0"/>
              <a:t>Sam Posen</a:t>
            </a:r>
            <a:endParaRPr lang="en-US" dirty="0"/>
          </a:p>
          <a:p>
            <a:r>
              <a:rPr lang="en-US" dirty="0" smtClean="0"/>
              <a:t>TTC High Q</a:t>
            </a:r>
            <a:r>
              <a:rPr lang="en-US" baseline="-25000" dirty="0" smtClean="0"/>
              <a:t>0</a:t>
            </a:r>
            <a:r>
              <a:rPr lang="en-US" dirty="0" smtClean="0"/>
              <a:t> Meeting</a:t>
            </a:r>
            <a:endParaRPr lang="en-US" dirty="0"/>
          </a:p>
          <a:p>
            <a:r>
              <a:rPr lang="en-US" dirty="0" smtClean="0"/>
              <a:t>18 May 2016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Cavity Treatment for High Q</a:t>
            </a:r>
            <a:r>
              <a:rPr lang="en-US" baseline="-25000" dirty="0" smtClean="0"/>
              <a:t>0</a:t>
            </a:r>
            <a:r>
              <a:rPr lang="en-US" dirty="0" smtClean="0"/>
              <a:t> in Realistic Magnetic Fields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Results – </a:t>
            </a:r>
            <a:r>
              <a:rPr lang="en-US" dirty="0" smtClean="0"/>
              <a:t>1.5 </a:t>
            </a:r>
            <a:r>
              <a:rPr lang="en-US" dirty="0"/>
              <a:t>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B7526E4-6EDA-4109-859A-01F8CE3BA78C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Sam Posen | Flux Expulsion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2000" t="29934" r="45905" b="5748"/>
          <a:stretch/>
        </p:blipFill>
        <p:spPr>
          <a:xfrm>
            <a:off x="1" y="1744818"/>
            <a:ext cx="4432150" cy="36399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5809" t="27630" r="31428" b="10532"/>
          <a:stretch/>
        </p:blipFill>
        <p:spPr>
          <a:xfrm>
            <a:off x="4660750" y="1860934"/>
            <a:ext cx="4496221" cy="349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92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Results – </a:t>
            </a:r>
            <a:r>
              <a:rPr lang="en-US" dirty="0" smtClean="0"/>
              <a:t>1.5 </a:t>
            </a:r>
            <a:r>
              <a:rPr lang="en-US" dirty="0"/>
              <a:t>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B7526E4-6EDA-4109-859A-01F8CE3BA78C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Sam Posen | Flux Expulsion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2000" t="29934" r="45905" b="5748"/>
          <a:stretch/>
        </p:blipFill>
        <p:spPr>
          <a:xfrm>
            <a:off x="1" y="1744818"/>
            <a:ext cx="4432150" cy="36399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5809" t="27630" r="31428" b="10532"/>
          <a:stretch/>
        </p:blipFill>
        <p:spPr>
          <a:xfrm>
            <a:off x="4660750" y="1860934"/>
            <a:ext cx="4496221" cy="3494836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475071" y="2182209"/>
            <a:ext cx="2096929" cy="713610"/>
          </a:xfrm>
          <a:prstGeom prst="rect">
            <a:avLst/>
          </a:prstGeom>
          <a:solidFill>
            <a:srgbClr val="0C4E97"/>
          </a:solidFill>
          <a:ln w="38100">
            <a:solidFill>
              <a:schemeClr val="tx1"/>
            </a:solidFill>
          </a:ln>
        </p:spPr>
        <p:txBody>
          <a:bodyPr lIns="182880" rIns="182880">
            <a:noAutofit/>
          </a:bodyPr>
          <a:lstStyle>
            <a:lvl1pPr marL="1645920" indent="-164592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2194560" rtl="0" eaLnBrk="1" latinLnBrk="0" hangingPunct="1">
              <a:spcBef>
                <a:spcPct val="20000"/>
              </a:spcBef>
              <a:buFont typeface="Arial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2194560" rtl="0" eaLnBrk="1" latinLnBrk="0" hangingPunct="1">
              <a:spcBef>
                <a:spcPct val="20000"/>
              </a:spcBef>
              <a:buFont typeface="Arial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2194560" rtl="0" eaLnBrk="1" latinLnBrk="0" hangingPunct="1">
              <a:spcBef>
                <a:spcPct val="20000"/>
              </a:spcBef>
              <a:buFont typeface="Arial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Substantial Q</a:t>
            </a:r>
            <a:r>
              <a:rPr lang="en-US" sz="2000" baseline="-25000" dirty="0" smtClean="0">
                <a:solidFill>
                  <a:schemeClr val="bg1"/>
                </a:solidFill>
              </a:rPr>
              <a:t>0</a:t>
            </a:r>
            <a:r>
              <a:rPr lang="en-US" sz="2000" dirty="0" smtClean="0">
                <a:solidFill>
                  <a:schemeClr val="bg1"/>
                </a:solidFill>
              </a:rPr>
              <a:t> degradation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371771" y="3199471"/>
            <a:ext cx="2064885" cy="730673"/>
          </a:xfrm>
          <a:prstGeom prst="rect">
            <a:avLst/>
          </a:prstGeom>
          <a:solidFill>
            <a:srgbClr val="0C4E97"/>
          </a:solidFill>
          <a:ln w="38100">
            <a:solidFill>
              <a:schemeClr val="tx1"/>
            </a:solidFill>
          </a:ln>
        </p:spPr>
        <p:txBody>
          <a:bodyPr lIns="182880" rIns="182880">
            <a:noAutofit/>
          </a:bodyPr>
          <a:lstStyle>
            <a:lvl1pPr marL="1645920" indent="-164592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2194560" rtl="0" eaLnBrk="1" latinLnBrk="0" hangingPunct="1">
              <a:spcBef>
                <a:spcPct val="20000"/>
              </a:spcBef>
              <a:buFont typeface="Arial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2194560" rtl="0" eaLnBrk="1" latinLnBrk="0" hangingPunct="1">
              <a:spcBef>
                <a:spcPct val="20000"/>
              </a:spcBef>
              <a:buFont typeface="Arial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2194560" rtl="0" eaLnBrk="1" latinLnBrk="0" hangingPunct="1">
              <a:spcBef>
                <a:spcPct val="20000"/>
              </a:spcBef>
              <a:buFont typeface="Arial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No degradation observed!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8600" y="837566"/>
            <a:ext cx="8693150" cy="582651"/>
          </a:xfrm>
          <a:prstGeom prst="rect">
            <a:avLst/>
          </a:prstGeom>
          <a:solidFill>
            <a:srgbClr val="0C4E97"/>
          </a:solidFill>
          <a:ln w="38100">
            <a:solidFill>
              <a:schemeClr val="tx1"/>
            </a:solidFill>
          </a:ln>
        </p:spPr>
        <p:txBody>
          <a:bodyPr lIns="182880" rIns="182880" anchor="ctr" anchorCtr="0">
            <a:noAutofit/>
          </a:bodyPr>
          <a:lstStyle>
            <a:lvl1pPr marL="1645920" indent="-164592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2194560" rtl="0" eaLnBrk="1" latinLnBrk="0" hangingPunct="1">
              <a:spcBef>
                <a:spcPct val="20000"/>
              </a:spcBef>
              <a:buFont typeface="Arial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2194560" rtl="0" eaLnBrk="1" latinLnBrk="0" hangingPunct="1">
              <a:spcBef>
                <a:spcPct val="20000"/>
              </a:spcBef>
              <a:buFont typeface="Arial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2194560" rtl="0" eaLnBrk="1" latinLnBrk="0" hangingPunct="1">
              <a:spcBef>
                <a:spcPct val="20000"/>
              </a:spcBef>
              <a:buFont typeface="Arial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Only difference: 900 C 3 h before bulk EP – big effect!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012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cavities nearly identical except for 900 C 3 </a:t>
            </a:r>
            <a:r>
              <a:rPr lang="en-US" dirty="0" err="1" smtClean="0"/>
              <a:t>hr</a:t>
            </a:r>
            <a:r>
              <a:rPr lang="en-US" dirty="0" smtClean="0"/>
              <a:t> treatment before bulk EP</a:t>
            </a:r>
          </a:p>
          <a:p>
            <a:r>
              <a:rPr lang="en-US" dirty="0" smtClean="0"/>
              <a:t>The cavity with 900 C 3 </a:t>
            </a:r>
            <a:r>
              <a:rPr lang="en-US" dirty="0" err="1" smtClean="0"/>
              <a:t>hr</a:t>
            </a:r>
            <a:r>
              <a:rPr lang="en-US" dirty="0" smtClean="0"/>
              <a:t> treatment shows much stronger flux expulsion</a:t>
            </a:r>
          </a:p>
          <a:p>
            <a:r>
              <a:rPr lang="en-US" dirty="0" smtClean="0"/>
              <a:t>The cavity without 900 C 3 </a:t>
            </a:r>
            <a:r>
              <a:rPr lang="en-US" dirty="0" err="1" smtClean="0"/>
              <a:t>hr</a:t>
            </a:r>
            <a:r>
              <a:rPr lang="en-US" dirty="0" smtClean="0"/>
              <a:t> treatment shows substantial degradation due to trapped flux after cooling in a field of 5 </a:t>
            </a:r>
            <a:r>
              <a:rPr lang="en-US" dirty="0" err="1" smtClean="0"/>
              <a:t>mG</a:t>
            </a:r>
            <a:r>
              <a:rPr lang="en-US" dirty="0" smtClean="0"/>
              <a:t>, even with </a:t>
            </a:r>
            <a:r>
              <a:rPr lang="el-GR" dirty="0" smtClean="0"/>
              <a:t>Δ</a:t>
            </a:r>
            <a:r>
              <a:rPr lang="en-US" dirty="0" smtClean="0"/>
              <a:t>T~5 K</a:t>
            </a:r>
          </a:p>
          <a:p>
            <a:r>
              <a:rPr lang="en-US" dirty="0"/>
              <a:t>The cavity with 900 C 3 </a:t>
            </a:r>
            <a:r>
              <a:rPr lang="en-US" dirty="0" err="1"/>
              <a:t>hr</a:t>
            </a:r>
            <a:r>
              <a:rPr lang="en-US" dirty="0"/>
              <a:t> treatment shows </a:t>
            </a:r>
            <a:r>
              <a:rPr lang="en-US" dirty="0" smtClean="0"/>
              <a:t>no observable degradation even with </a:t>
            </a:r>
            <a:r>
              <a:rPr lang="el-GR" dirty="0"/>
              <a:t>Δ</a:t>
            </a:r>
            <a:r>
              <a:rPr lang="en-US" dirty="0" smtClean="0"/>
              <a:t>T~2 K</a:t>
            </a:r>
          </a:p>
          <a:p>
            <a:r>
              <a:rPr lang="en-US" dirty="0" smtClean="0"/>
              <a:t>Even when we deliberately tried to cool the cavity slowly, it expelled the majority </a:t>
            </a:r>
            <a:r>
              <a:rPr lang="en-US" smtClean="0"/>
              <a:t>of applied field!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B7526E4-6EDA-4109-859A-01F8CE3BA78C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Sam Posen | Flux Expulsion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096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971550"/>
            <a:ext cx="6596298" cy="5059363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Need to preserve high Q</a:t>
            </a:r>
            <a:r>
              <a:rPr lang="en-US" sz="2800" baseline="-25000" dirty="0" smtClean="0">
                <a:solidFill>
                  <a:schemeClr val="accent6">
                    <a:lumMod val="50000"/>
                  </a:schemeClr>
                </a:solidFill>
              </a:rPr>
              <a:t>0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from vertical test into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cryomodule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When flux from background magnetic field is trapped, Q</a:t>
            </a:r>
            <a:r>
              <a:rPr lang="en-US" sz="2800" baseline="-25000" dirty="0" smtClean="0">
                <a:solidFill>
                  <a:schemeClr val="accent6">
                    <a:lumMod val="50000"/>
                  </a:schemeClr>
                </a:solidFill>
              </a:rPr>
              <a:t>0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is degraded</a:t>
            </a:r>
          </a:p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Important recent results:</a:t>
            </a:r>
          </a:p>
          <a:p>
            <a:pPr lvl="1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Spatial </a:t>
            </a:r>
            <a:r>
              <a:rPr lang="en-US" sz="2400" dirty="0">
                <a:solidFill>
                  <a:srgbClr val="004C97"/>
                </a:solidFill>
              </a:rPr>
              <a:t>thermal gradients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during cooldown can significantly improve expulsion of magnetic flux</a:t>
            </a:r>
          </a:p>
          <a:p>
            <a:pPr lvl="1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Flux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expulsion behavior can be substantially enhanced through </a:t>
            </a:r>
            <a:r>
              <a:rPr lang="en-US" sz="2400" dirty="0">
                <a:solidFill>
                  <a:srgbClr val="004C97"/>
                </a:solidFill>
              </a:rPr>
              <a:t>UHV furnace </a:t>
            </a:r>
            <a:r>
              <a:rPr lang="en-US" sz="2400" dirty="0" smtClean="0">
                <a:solidFill>
                  <a:srgbClr val="004C97"/>
                </a:solidFill>
              </a:rPr>
              <a:t>treatment</a:t>
            </a:r>
            <a:endParaRPr lang="en-US" sz="2400" dirty="0">
              <a:solidFill>
                <a:srgbClr val="004C97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Flux Expulsion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B7526E4-6EDA-4109-859A-01F8CE3BA78C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Sam Posen | Flux Expulsion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342" t="40637" r="28571" b="42986"/>
          <a:stretch/>
        </p:blipFill>
        <p:spPr bwMode="auto">
          <a:xfrm>
            <a:off x="7267058" y="1724438"/>
            <a:ext cx="1551419" cy="75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342" t="40637" r="28571" b="42986"/>
          <a:stretch/>
        </p:blipFill>
        <p:spPr bwMode="auto">
          <a:xfrm>
            <a:off x="7227886" y="4571323"/>
            <a:ext cx="1551420" cy="75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V="1">
            <a:off x="7414430" y="4395357"/>
            <a:ext cx="0" cy="10896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696370" y="4395357"/>
            <a:ext cx="0" cy="10896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8359310" y="4395357"/>
            <a:ext cx="0" cy="10896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8618390" y="4395357"/>
            <a:ext cx="0" cy="10896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8008790" y="4395357"/>
            <a:ext cx="0" cy="10896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8036039" y="1529646"/>
            <a:ext cx="0" cy="10896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5400000" flipH="1" flipV="1">
            <a:off x="8430496" y="2252565"/>
            <a:ext cx="526005" cy="232881"/>
          </a:xfrm>
          <a:prstGeom prst="curvedConnector3">
            <a:avLst>
              <a:gd name="adj1" fmla="val 50000"/>
            </a:avLst>
          </a:prstGeom>
          <a:ln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16200000" flipV="1">
            <a:off x="8427812" y="1723877"/>
            <a:ext cx="544830" cy="21941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5400000" flipH="1" flipV="1">
            <a:off x="8271038" y="2117715"/>
            <a:ext cx="535420" cy="486595"/>
          </a:xfrm>
          <a:prstGeom prst="curvedConnector3">
            <a:avLst>
              <a:gd name="adj1" fmla="val 36361"/>
            </a:avLst>
          </a:prstGeom>
          <a:ln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16200000" flipV="1">
            <a:off x="8273441" y="1593356"/>
            <a:ext cx="544831" cy="473889"/>
          </a:xfrm>
          <a:prstGeom prst="curvedConnector3">
            <a:avLst>
              <a:gd name="adj1" fmla="val 56410"/>
            </a:avLst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16200000" flipV="1">
            <a:off x="7156110" y="2254101"/>
            <a:ext cx="526005" cy="236381"/>
          </a:xfrm>
          <a:prstGeom prst="curvedConnector3">
            <a:avLst>
              <a:gd name="adj1" fmla="val 50000"/>
            </a:avLst>
          </a:prstGeom>
          <a:ln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rot="5400000" flipH="1" flipV="1">
            <a:off x="7139868" y="1725514"/>
            <a:ext cx="544830" cy="22271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rot="16200000" flipV="1">
            <a:off x="7308479" y="2117344"/>
            <a:ext cx="535420" cy="493909"/>
          </a:xfrm>
          <a:prstGeom prst="curvedConnector3">
            <a:avLst>
              <a:gd name="adj1" fmla="val 36361"/>
            </a:avLst>
          </a:prstGeom>
          <a:ln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5400000" flipH="1" flipV="1">
            <a:off x="7296558" y="1593081"/>
            <a:ext cx="544831" cy="481012"/>
          </a:xfrm>
          <a:prstGeom prst="curvedConnector3">
            <a:avLst>
              <a:gd name="adj1" fmla="val 56410"/>
            </a:avLst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900500" y="2663644"/>
            <a:ext cx="2284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</a:rPr>
              <a:t>Expulsion</a:t>
            </a:r>
            <a:endParaRPr lang="en-US" sz="2000" baseline="-25000" dirty="0">
              <a:solidFill>
                <a:schemeClr val="accent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61329" y="5510529"/>
            <a:ext cx="2284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</a:rPr>
              <a:t>Trapping</a:t>
            </a:r>
            <a:endParaRPr lang="en-US" sz="2000" baseline="-25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237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71550"/>
            <a:ext cx="8550705" cy="5059363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Critical questions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for this study: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What is the effect of realistic applied fields (e.g. LCLS II spec &lt;5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mG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) on Q</a:t>
            </a:r>
            <a:r>
              <a:rPr lang="en-US" sz="3200" baseline="-25000" dirty="0" smtClean="0">
                <a:solidFill>
                  <a:schemeClr val="accent6">
                    <a:lumMod val="50000"/>
                  </a:schemeClr>
                </a:solidFill>
              </a:rPr>
              <a:t>0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Can UHV furnace treatment substantially mitigate the effect?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Study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B7526E4-6EDA-4109-859A-01F8CE3BA78C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Sam Posen | Flux Expulsion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374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71550"/>
            <a:ext cx="8550705" cy="5059363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Critical questions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for this study: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What is the effect of realistic applied fields (e.g. LCLS II spec &lt;5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mG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) on Q</a:t>
            </a:r>
            <a:r>
              <a:rPr lang="en-US" sz="3200" baseline="-25000" dirty="0" smtClean="0">
                <a:solidFill>
                  <a:schemeClr val="accent6">
                    <a:lumMod val="50000"/>
                  </a:schemeClr>
                </a:solidFill>
              </a:rPr>
              <a:t>0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Can UHV furnace treatment substantially mitigate the effect?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Study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B7526E4-6EDA-4109-859A-01F8CE3BA78C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Sam Posen | Flux Expulsion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053890"/>
            <a:ext cx="3270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0504E"/>
                </a:solidFill>
              </a:rPr>
              <a:t>Two single cell 1.3 GHz cavities for this study – fabricated by AES with RRR </a:t>
            </a:r>
            <a:r>
              <a:rPr lang="en-US" dirty="0" err="1" smtClean="0">
                <a:solidFill>
                  <a:srgbClr val="50504E"/>
                </a:solidFill>
              </a:rPr>
              <a:t>Nb</a:t>
            </a:r>
            <a:r>
              <a:rPr lang="en-US" dirty="0" smtClean="0">
                <a:solidFill>
                  <a:srgbClr val="50504E"/>
                </a:solidFill>
              </a:rPr>
              <a:t> from Ningxia:</a:t>
            </a:r>
            <a:endParaRPr lang="en-US" dirty="0">
              <a:solidFill>
                <a:srgbClr val="50504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2500" y="3568117"/>
            <a:ext cx="5651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TE1AES024 – LCLS II baseline recipe:  bulk EP, degas and nitrogen-dope 2/6 at </a:t>
            </a:r>
            <a:r>
              <a:rPr lang="en-US" dirty="0">
                <a:solidFill>
                  <a:srgbClr val="C00000"/>
                </a:solidFill>
              </a:rPr>
              <a:t>800 </a:t>
            </a:r>
            <a:r>
              <a:rPr lang="en-US" dirty="0" smtClean="0">
                <a:solidFill>
                  <a:srgbClr val="C00000"/>
                </a:solidFill>
              </a:rPr>
              <a:t>C, 5 micron EP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2500" y="4971131"/>
            <a:ext cx="5651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TE1AES025 – Modified LCLS II recipe:  </a:t>
            </a:r>
            <a:r>
              <a:rPr lang="en-US" b="1" u="sng" dirty="0" smtClean="0"/>
              <a:t>900 C furnace treatment</a:t>
            </a:r>
            <a:r>
              <a:rPr lang="en-US" dirty="0" smtClean="0"/>
              <a:t>, bulk EP, degas and nitrogen-dope 2/6 at </a:t>
            </a:r>
            <a:r>
              <a:rPr lang="en-US" dirty="0"/>
              <a:t>800 </a:t>
            </a:r>
            <a:r>
              <a:rPr lang="en-US" dirty="0" smtClean="0"/>
              <a:t>C, 5 micron 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52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D217A95-833B-4650-8920-0FACAA4384DC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Sam Posen | Flux Expulsion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41" name="Picture 40" descr="https://lh3.googleusercontent.com/26AXggLR1g4_Gb1Il1BQYpUAPGkswwokCVGW8aK7hpiU96VNe2tZewmgNHmQPf8Pkop6_SgYDwnGlGpx13AHCewGhzc0rIYWvwbLXXu5w7kQZwofXYP4DjkYVsBe4s9ieX6uaYO9OyCp3YpsS21I9GBrSwHeILCClSpDINO9u94jpG-sNELmq3fdsrNaoUw_x8SvDTCoIpHRaDjOduDA7RMgasuOE2qcV0MJ3AP03c6T_nlehHIgtnJHMpSjtlobxPTQHFJ5cfzUZ1NK8LmKSy8YMZqt-YL5jQSpsNeUCJ0_9SKTImI4FVvvsyWEQS2O5ruaJ8mPHGdzoUkrNpRfyyArD-z_TveJtmK3tiFcjOpT2kDFlRg0DJM25zLHLVuLeXVl9wzf9jn_9XPjNaztG2J4CRE7_cHZNvupDg02INUs8q9iJSP8RuttX7H2qsMtf1wmoW1EwR_JzKm_OQ6nNB_6IFCwV5oHmfE9PZX2AQzwIAps3EBPLT0yqO0GH97k1cqostaK1-buSYaDBhnASgc=w513-h911-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1" t="12589" r="22992" b="37237"/>
          <a:stretch/>
        </p:blipFill>
        <p:spPr bwMode="auto">
          <a:xfrm>
            <a:off x="46685" y="40726"/>
            <a:ext cx="3928888" cy="6188554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140"/>
          <p:cNvSpPr txBox="1"/>
          <p:nvPr/>
        </p:nvSpPr>
        <p:spPr>
          <a:xfrm>
            <a:off x="3975572" y="502820"/>
            <a:ext cx="2109659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1945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External</a:t>
            </a:r>
          </a:p>
          <a:p>
            <a:pPr marL="0" marR="0" lvl="0" indent="0" algn="ctr" defTabSz="21945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field coils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3257761" y="991121"/>
            <a:ext cx="1146869" cy="1063952"/>
          </a:xfrm>
          <a:prstGeom prst="straightConnector1">
            <a:avLst/>
          </a:prstGeom>
          <a:noFill/>
          <a:ln w="50800" cap="flat" cmpd="sng" algn="ctr">
            <a:solidFill>
              <a:srgbClr val="92D050"/>
            </a:solidFill>
            <a:prstDash val="solid"/>
            <a:tailEnd type="stealth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4" name="TextBox 43"/>
          <p:cNvSpPr txBox="1"/>
          <p:nvPr/>
        </p:nvSpPr>
        <p:spPr>
          <a:xfrm>
            <a:off x="8602705" y="5077226"/>
            <a:ext cx="632033" cy="325533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0" tIns="0" rIns="0" bIns="45720" rtlCol="0">
            <a:spAutoFit/>
          </a:bodyPr>
          <a:lstStyle/>
          <a:p>
            <a:pPr marL="0" marR="0" lvl="0" indent="0" defTabSz="10090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7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602705" y="4504879"/>
            <a:ext cx="632033" cy="325533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0" tIns="0" rIns="0" bIns="45720" rtlCol="0">
            <a:spAutoFit/>
          </a:bodyPr>
          <a:lstStyle/>
          <a:p>
            <a:pPr marL="0" marR="0" lvl="0" indent="0" defTabSz="10090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7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602705" y="3356659"/>
            <a:ext cx="632033" cy="325533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0" tIns="0" rIns="0" bIns="45720" rtlCol="0">
            <a:spAutoFit/>
          </a:bodyPr>
          <a:lstStyle/>
          <a:p>
            <a:pPr marL="0" marR="0" lvl="0" indent="0" defTabSz="10090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7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602705" y="2789102"/>
            <a:ext cx="632033" cy="325533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0" tIns="0" rIns="0" bIns="45720" rtlCol="0">
            <a:spAutoFit/>
          </a:bodyPr>
          <a:lstStyle/>
          <a:p>
            <a:pPr marL="0" marR="0" lvl="0" indent="0" defTabSz="10090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7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602706" y="2224243"/>
            <a:ext cx="632033" cy="325533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0" tIns="0" rIns="0" bIns="45720" rtlCol="0">
            <a:spAutoFit/>
          </a:bodyPr>
          <a:lstStyle/>
          <a:p>
            <a:pPr marL="0" marR="0" lvl="0" indent="0" defTabSz="10090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7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602708" y="1629131"/>
            <a:ext cx="632033" cy="325533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0" tIns="0" rIns="0" bIns="45720" rtlCol="0">
            <a:spAutoFit/>
          </a:bodyPr>
          <a:lstStyle/>
          <a:p>
            <a:pPr marL="0" marR="0" lvl="0" indent="0" defTabSz="10090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7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1.4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609205" y="1064272"/>
            <a:ext cx="632033" cy="325533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0" tIns="0" rIns="0" bIns="45720" rtlCol="0">
            <a:spAutoFit/>
          </a:bodyPr>
          <a:lstStyle/>
          <a:p>
            <a:pPr marL="0" marR="0" lvl="0" indent="0" defTabSz="10090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7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611057" y="501527"/>
            <a:ext cx="632033" cy="325533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0" tIns="0" rIns="0" bIns="45720" rtlCol="0">
            <a:spAutoFit/>
          </a:bodyPr>
          <a:lstStyle/>
          <a:p>
            <a:pPr marL="0" marR="0" lvl="0" indent="0" defTabSz="10090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7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602708" y="-35840"/>
            <a:ext cx="632033" cy="325533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0" tIns="0" rIns="0" bIns="45720" rtlCol="0">
            <a:spAutoFit/>
          </a:bodyPr>
          <a:lstStyle/>
          <a:p>
            <a:pPr marL="0" marR="0" lvl="0" indent="0" defTabSz="10090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7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2.0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/>
          <a:srcRect l="15556" t="10922" r="20208" b="46863"/>
          <a:stretch/>
        </p:blipFill>
        <p:spPr>
          <a:xfrm rot="5400000">
            <a:off x="4015630" y="2020199"/>
            <a:ext cx="6180447" cy="2191555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5703" t="10228" r="2824" b="2432"/>
          <a:stretch/>
        </p:blipFill>
        <p:spPr>
          <a:xfrm>
            <a:off x="8363896" y="21569"/>
            <a:ext cx="182576" cy="5841559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8602703" y="5581878"/>
            <a:ext cx="632033" cy="325533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0" tIns="0" rIns="0" bIns="45720" rtlCol="0">
            <a:spAutoFit/>
          </a:bodyPr>
          <a:lstStyle/>
          <a:p>
            <a:pPr marL="0" marR="0" lvl="0" indent="0" defTabSz="10090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7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602705" y="3930473"/>
            <a:ext cx="632033" cy="325533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0" tIns="0" rIns="0" bIns="45720" rtlCol="0">
            <a:spAutoFit/>
          </a:bodyPr>
          <a:lstStyle/>
          <a:p>
            <a:pPr marL="0" marR="0" lvl="0" indent="0" defTabSz="10090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7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0.6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480930" y="5908486"/>
            <a:ext cx="870573" cy="302689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defTabSz="10090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7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n-US" sz="1987" b="0" i="0" u="none" strike="noStrike" kern="0" cap="none" spc="0" normalizeH="0" baseline="-25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987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/B</a:t>
            </a:r>
            <a:r>
              <a:rPr kumimoji="0" lang="en-US" sz="1987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z0</a:t>
            </a: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6671776" y="3856369"/>
            <a:ext cx="134598" cy="134598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0090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87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471555" y="3034326"/>
            <a:ext cx="67299" cy="269196"/>
          </a:xfrm>
          <a:prstGeom prst="rect">
            <a:avLst/>
          </a:prstGeom>
          <a:solidFill>
            <a:sysClr val="windowText" lastClr="000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0090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87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0" name="Straight Arrow Connector 59"/>
          <p:cNvCxnSpPr>
            <a:endCxn id="58" idx="1"/>
          </p:cNvCxnSpPr>
          <p:nvPr/>
        </p:nvCxnSpPr>
        <p:spPr>
          <a:xfrm>
            <a:off x="5549636" y="3175321"/>
            <a:ext cx="1141852" cy="700759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tailEnd type="stealth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1" name="TextBox 2048"/>
          <p:cNvSpPr txBox="1"/>
          <p:nvPr/>
        </p:nvSpPr>
        <p:spPr>
          <a:xfrm>
            <a:off x="3975574" y="4663026"/>
            <a:ext cx="2109659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1945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Fluxgate magnetometer</a:t>
            </a: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6669137" y="2376686"/>
            <a:ext cx="134598" cy="134598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0090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87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2101772" y="3721792"/>
            <a:ext cx="134598" cy="134598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solidFill>
              <a:sysClr val="window" lastClr="FFFFFF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0090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87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46472" y="2957325"/>
            <a:ext cx="67297" cy="269196"/>
          </a:xfrm>
          <a:prstGeom prst="rect">
            <a:avLst/>
          </a:prstGeom>
          <a:solidFill>
            <a:sysClr val="windowText" lastClr="000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0090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87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736005" y="2952087"/>
            <a:ext cx="67297" cy="269196"/>
          </a:xfrm>
          <a:prstGeom prst="rect">
            <a:avLst/>
          </a:prstGeom>
          <a:solidFill>
            <a:sysClr val="windowText" lastClr="000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0090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87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057813" y="2960391"/>
            <a:ext cx="67297" cy="269196"/>
          </a:xfrm>
          <a:prstGeom prst="rect">
            <a:avLst/>
          </a:prstGeom>
          <a:solidFill>
            <a:sysClr val="windowText" lastClr="000000"/>
          </a:solidFill>
          <a:ln w="19050" cap="flat" cmpd="sng" algn="ctr">
            <a:solidFill>
              <a:sysClr val="window" lastClr="FFFFFF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0090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87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2101772" y="3024624"/>
            <a:ext cx="134598" cy="134598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solidFill>
              <a:sysClr val="window" lastClr="FFFFFF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0090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87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>
            <a:off x="2105239" y="2329127"/>
            <a:ext cx="134598" cy="134598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solidFill>
              <a:sysClr val="window" lastClr="FFFFFF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0090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87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Oval 68"/>
          <p:cNvSpPr>
            <a:spLocks noChangeAspect="1"/>
          </p:cNvSpPr>
          <p:nvPr/>
        </p:nvSpPr>
        <p:spPr>
          <a:xfrm>
            <a:off x="2587671" y="3022927"/>
            <a:ext cx="134598" cy="134598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0090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87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7486978" y="3101969"/>
            <a:ext cx="134598" cy="134598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0090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87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Box 131"/>
          <p:cNvSpPr txBox="1"/>
          <p:nvPr/>
        </p:nvSpPr>
        <p:spPr>
          <a:xfrm>
            <a:off x="3942855" y="2699275"/>
            <a:ext cx="2142377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1945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Temperature</a:t>
            </a:r>
          </a:p>
          <a:p>
            <a:pPr marL="0" marR="0" lvl="0" indent="0" algn="ctr" defTabSz="21945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sensor</a:t>
            </a:r>
          </a:p>
        </p:txBody>
      </p:sp>
      <p:cxnSp>
        <p:nvCxnSpPr>
          <p:cNvPr id="72" name="Straight Arrow Connector 71"/>
          <p:cNvCxnSpPr/>
          <p:nvPr/>
        </p:nvCxnSpPr>
        <p:spPr>
          <a:xfrm flipH="1" flipV="1">
            <a:off x="2827941" y="3135003"/>
            <a:ext cx="1657300" cy="1553924"/>
          </a:xfrm>
          <a:prstGeom prst="straightConnector1">
            <a:avLst/>
          </a:prstGeom>
          <a:noFill/>
          <a:ln w="50800" cap="flat" cmpd="sng" algn="ctr">
            <a:solidFill>
              <a:srgbClr val="00B0F0"/>
            </a:solidFill>
            <a:prstDash val="solid"/>
            <a:tailEnd type="stealth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73" name="TextBox 72"/>
          <p:cNvSpPr txBox="1"/>
          <p:nvPr/>
        </p:nvSpPr>
        <p:spPr>
          <a:xfrm>
            <a:off x="7535296" y="5171825"/>
            <a:ext cx="43528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defTabSz="1009054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B</a:t>
            </a:r>
            <a:r>
              <a:rPr lang="en-US" b="1" baseline="-25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z0</a:t>
            </a:r>
          </a:p>
        </p:txBody>
      </p:sp>
      <p:sp>
        <p:nvSpPr>
          <p:cNvPr id="74" name="Up Arrow 73"/>
          <p:cNvSpPr/>
          <p:nvPr/>
        </p:nvSpPr>
        <p:spPr>
          <a:xfrm>
            <a:off x="7936441" y="4901137"/>
            <a:ext cx="155915" cy="778657"/>
          </a:xfrm>
          <a:prstGeom prst="upArrow">
            <a:avLst>
              <a:gd name="adj1" fmla="val 34860"/>
              <a:gd name="adj2" fmla="val 63421"/>
            </a:avLst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090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87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39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Flux Expulsion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ED770F35-2AA7-47CE-8483-CDECC8C51AB4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Sam Posen | Flux Expulsion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1083" t="19457" r="44167" b="18527"/>
          <a:stretch/>
        </p:blipFill>
        <p:spPr>
          <a:xfrm>
            <a:off x="0" y="1460500"/>
            <a:ext cx="4395115" cy="32738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11238" t="29048" r="44857" b="8760"/>
          <a:stretch/>
        </p:blipFill>
        <p:spPr>
          <a:xfrm>
            <a:off x="4623715" y="1460500"/>
            <a:ext cx="4305300" cy="3278005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601346" y="4856587"/>
            <a:ext cx="3192421" cy="366692"/>
          </a:xfrm>
          <a:prstGeom prst="rect">
            <a:avLst/>
          </a:prstGeom>
          <a:solidFill>
            <a:srgbClr val="0C4E97"/>
          </a:solidFill>
          <a:ln w="38100">
            <a:solidFill>
              <a:schemeClr val="tx1"/>
            </a:solidFill>
          </a:ln>
        </p:spPr>
        <p:txBody>
          <a:bodyPr lIns="182880" rIns="182880">
            <a:noAutofit/>
          </a:bodyPr>
          <a:lstStyle>
            <a:lvl1pPr marL="1645920" indent="-164592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2194560" rtl="0" eaLnBrk="1" latinLnBrk="0" hangingPunct="1">
              <a:spcBef>
                <a:spcPct val="20000"/>
              </a:spcBef>
              <a:buFont typeface="Arial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2194560" rtl="0" eaLnBrk="1" latinLnBrk="0" hangingPunct="1">
              <a:spcBef>
                <a:spcPct val="20000"/>
              </a:spcBef>
              <a:buFont typeface="Arial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2194560" rtl="0" eaLnBrk="1" latinLnBrk="0" hangingPunct="1">
              <a:spcBef>
                <a:spcPct val="20000"/>
              </a:spcBef>
              <a:buFont typeface="Arial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Poor expulsion: </a:t>
            </a:r>
            <a:r>
              <a:rPr lang="en-US" sz="1800" i="1" dirty="0">
                <a:solidFill>
                  <a:schemeClr val="bg1"/>
                </a:solidFill>
              </a:rPr>
              <a:t>B</a:t>
            </a:r>
            <a:r>
              <a:rPr lang="en-US" sz="1800" i="1" baseline="-25000" dirty="0">
                <a:solidFill>
                  <a:schemeClr val="bg1"/>
                </a:solidFill>
              </a:rPr>
              <a:t>SC</a:t>
            </a:r>
            <a:r>
              <a:rPr lang="en-US" sz="1800" dirty="0">
                <a:solidFill>
                  <a:schemeClr val="bg1"/>
                </a:solidFill>
              </a:rPr>
              <a:t>/</a:t>
            </a:r>
            <a:r>
              <a:rPr lang="en-US" sz="1800" i="1" dirty="0">
                <a:solidFill>
                  <a:schemeClr val="bg1"/>
                </a:solidFill>
              </a:rPr>
              <a:t>B</a:t>
            </a:r>
            <a:r>
              <a:rPr lang="en-US" sz="1800" i="1" baseline="-25000" dirty="0">
                <a:solidFill>
                  <a:schemeClr val="bg1"/>
                </a:solidFill>
              </a:rPr>
              <a:t>NC </a:t>
            </a:r>
            <a:r>
              <a:rPr lang="en-US" sz="1800" dirty="0" smtClean="0">
                <a:solidFill>
                  <a:schemeClr val="bg1"/>
                </a:solidFill>
              </a:rPr>
              <a:t>~ 1.3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227548" y="4856588"/>
            <a:ext cx="3097633" cy="366692"/>
          </a:xfrm>
          <a:prstGeom prst="rect">
            <a:avLst/>
          </a:prstGeom>
          <a:solidFill>
            <a:srgbClr val="0C4E97"/>
          </a:solidFill>
          <a:ln w="38100">
            <a:solidFill>
              <a:schemeClr val="tx1"/>
            </a:solidFill>
          </a:ln>
        </p:spPr>
        <p:txBody>
          <a:bodyPr lIns="182880" rIns="182880">
            <a:noAutofit/>
          </a:bodyPr>
          <a:lstStyle>
            <a:lvl1pPr marL="1645920" indent="-164592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2194560" rtl="0" eaLnBrk="1" latinLnBrk="0" hangingPunct="1">
              <a:spcBef>
                <a:spcPct val="20000"/>
              </a:spcBef>
              <a:buFont typeface="Arial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2194560" rtl="0" eaLnBrk="1" latinLnBrk="0" hangingPunct="1">
              <a:spcBef>
                <a:spcPct val="20000"/>
              </a:spcBef>
              <a:buFont typeface="Arial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2194560" rtl="0" eaLnBrk="1" latinLnBrk="0" hangingPunct="1">
              <a:spcBef>
                <a:spcPct val="20000"/>
              </a:spcBef>
              <a:buFont typeface="Arial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Good expulsion: </a:t>
            </a:r>
            <a:r>
              <a:rPr lang="en-US" sz="1800" i="1" dirty="0">
                <a:solidFill>
                  <a:schemeClr val="bg1"/>
                </a:solidFill>
              </a:rPr>
              <a:t>B</a:t>
            </a:r>
            <a:r>
              <a:rPr lang="en-US" sz="1800" i="1" baseline="-25000" dirty="0">
                <a:solidFill>
                  <a:schemeClr val="bg1"/>
                </a:solidFill>
              </a:rPr>
              <a:t>SC</a:t>
            </a:r>
            <a:r>
              <a:rPr lang="en-US" sz="1800" dirty="0">
                <a:solidFill>
                  <a:schemeClr val="bg1"/>
                </a:solidFill>
              </a:rPr>
              <a:t>/</a:t>
            </a:r>
            <a:r>
              <a:rPr lang="en-US" sz="1800" i="1" dirty="0">
                <a:solidFill>
                  <a:schemeClr val="bg1"/>
                </a:solidFill>
              </a:rPr>
              <a:t>B</a:t>
            </a:r>
            <a:r>
              <a:rPr lang="en-US" sz="1800" i="1" baseline="-25000" dirty="0">
                <a:solidFill>
                  <a:schemeClr val="bg1"/>
                </a:solidFill>
              </a:rPr>
              <a:t>NC </a:t>
            </a:r>
            <a:r>
              <a:rPr lang="en-US" sz="1800" dirty="0" smtClean="0">
                <a:solidFill>
                  <a:schemeClr val="bg1"/>
                </a:solidFill>
              </a:rPr>
              <a:t>~ 1.6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68599" y="2108200"/>
            <a:ext cx="1626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Magnetometers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82551" y="3522285"/>
            <a:ext cx="1626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Thermometers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81922" y="1999581"/>
            <a:ext cx="1626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Magnetometers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81922" y="3461266"/>
            <a:ext cx="1626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Thermometers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34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Flux Expulsion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B7526E4-6EDA-4109-859A-01F8CE3BA78C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Sam Posen | Flux Expulsion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834" t="15271" r="26000" b="2248"/>
          <a:stretch/>
        </p:blipFill>
        <p:spPr>
          <a:xfrm>
            <a:off x="903530" y="971550"/>
            <a:ext cx="7322652" cy="505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00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Results – 2.0 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B7526E4-6EDA-4109-859A-01F8CE3BA78C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Sam Posen | Flux Expulsion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2000" t="26567" r="45905" b="11240"/>
          <a:stretch/>
        </p:blipFill>
        <p:spPr>
          <a:xfrm>
            <a:off x="-1" y="1771623"/>
            <a:ext cx="4528457" cy="35961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6191" t="30111" r="31905" b="8228"/>
          <a:stretch/>
        </p:blipFill>
        <p:spPr>
          <a:xfrm>
            <a:off x="4639107" y="1816090"/>
            <a:ext cx="4490606" cy="355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69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Results – 2.0 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B7526E4-6EDA-4109-859A-01F8CE3BA78C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Sam Posen | Flux Expulsion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2000" t="26567" r="45905" b="11240"/>
          <a:stretch/>
        </p:blipFill>
        <p:spPr>
          <a:xfrm>
            <a:off x="-1" y="1771623"/>
            <a:ext cx="4528457" cy="35961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6191" t="30111" r="31905" b="8228"/>
          <a:stretch/>
        </p:blipFill>
        <p:spPr>
          <a:xfrm>
            <a:off x="4639107" y="1816090"/>
            <a:ext cx="4490606" cy="3551662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148114" y="2787621"/>
            <a:ext cx="2096929" cy="713610"/>
          </a:xfrm>
          <a:prstGeom prst="rect">
            <a:avLst/>
          </a:prstGeom>
          <a:solidFill>
            <a:srgbClr val="0C4E97"/>
          </a:solidFill>
          <a:ln w="38100">
            <a:solidFill>
              <a:schemeClr val="tx1"/>
            </a:solidFill>
          </a:ln>
        </p:spPr>
        <p:txBody>
          <a:bodyPr lIns="182880" rIns="182880">
            <a:noAutofit/>
          </a:bodyPr>
          <a:lstStyle>
            <a:lvl1pPr marL="1645920" indent="-164592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2194560" rtl="0" eaLnBrk="1" latinLnBrk="0" hangingPunct="1">
              <a:spcBef>
                <a:spcPct val="20000"/>
              </a:spcBef>
              <a:buFont typeface="Arial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2194560" rtl="0" eaLnBrk="1" latinLnBrk="0" hangingPunct="1">
              <a:spcBef>
                <a:spcPct val="20000"/>
              </a:spcBef>
              <a:buFont typeface="Arial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2194560" rtl="0" eaLnBrk="1" latinLnBrk="0" hangingPunct="1">
              <a:spcBef>
                <a:spcPct val="20000"/>
              </a:spcBef>
              <a:buFont typeface="Arial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Substantial Q</a:t>
            </a:r>
            <a:r>
              <a:rPr lang="en-US" sz="2000" baseline="-25000" dirty="0" smtClean="0">
                <a:solidFill>
                  <a:schemeClr val="bg1"/>
                </a:solidFill>
              </a:rPr>
              <a:t>0</a:t>
            </a:r>
            <a:r>
              <a:rPr lang="en-US" sz="2000" dirty="0" smtClean="0">
                <a:solidFill>
                  <a:schemeClr val="bg1"/>
                </a:solidFill>
              </a:rPr>
              <a:t> degradation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803480" y="4313862"/>
            <a:ext cx="3097633" cy="366692"/>
          </a:xfrm>
          <a:prstGeom prst="rect">
            <a:avLst/>
          </a:prstGeom>
          <a:solidFill>
            <a:srgbClr val="0C4E97"/>
          </a:solidFill>
          <a:ln w="38100">
            <a:solidFill>
              <a:schemeClr val="tx1"/>
            </a:solidFill>
          </a:ln>
        </p:spPr>
        <p:txBody>
          <a:bodyPr lIns="182880" rIns="182880">
            <a:noAutofit/>
          </a:bodyPr>
          <a:lstStyle>
            <a:lvl1pPr marL="1645920" indent="-164592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2194560" rtl="0" eaLnBrk="1" latinLnBrk="0" hangingPunct="1">
              <a:spcBef>
                <a:spcPct val="20000"/>
              </a:spcBef>
              <a:buFont typeface="Arial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2194560" rtl="0" eaLnBrk="1" latinLnBrk="0" hangingPunct="1">
              <a:spcBef>
                <a:spcPct val="20000"/>
              </a:spcBef>
              <a:buFont typeface="Arial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2194560" rtl="0" eaLnBrk="1" latinLnBrk="0" hangingPunct="1">
              <a:spcBef>
                <a:spcPct val="20000"/>
              </a:spcBef>
              <a:buFont typeface="Arial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No degradation observed!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28600" y="837566"/>
            <a:ext cx="8693150" cy="582651"/>
          </a:xfrm>
          <a:prstGeom prst="rect">
            <a:avLst/>
          </a:prstGeom>
          <a:solidFill>
            <a:srgbClr val="0C4E97"/>
          </a:solidFill>
          <a:ln w="38100">
            <a:solidFill>
              <a:schemeClr val="tx1"/>
            </a:solidFill>
          </a:ln>
        </p:spPr>
        <p:txBody>
          <a:bodyPr lIns="182880" rIns="182880" anchor="ctr" anchorCtr="0">
            <a:noAutofit/>
          </a:bodyPr>
          <a:lstStyle>
            <a:lvl1pPr marL="1645920" indent="-164592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2194560" rtl="0" eaLnBrk="1" latinLnBrk="0" hangingPunct="1">
              <a:spcBef>
                <a:spcPct val="20000"/>
              </a:spcBef>
              <a:buFont typeface="Arial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2194560" rtl="0" eaLnBrk="1" latinLnBrk="0" hangingPunct="1">
              <a:spcBef>
                <a:spcPct val="20000"/>
              </a:spcBef>
              <a:buFont typeface="Arial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2194560" rtl="0" eaLnBrk="1" latinLnBrk="0" hangingPunct="1">
              <a:spcBef>
                <a:spcPct val="20000"/>
              </a:spcBef>
              <a:buFont typeface="Arial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Only difference: 900 C 3 h before bulk EP – big effect!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449433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lab_PPT_090915.potx" id="{56451BDF-8C7B-4FB1-8540-8327BF5502E3}" vid="{0EB11493-1FA8-4745-82B8-865E57F568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8498</TotalTime>
  <Words>488</Words>
  <Application>Microsoft Office PowerPoint</Application>
  <PresentationFormat>On-screen Show (4:3)</PresentationFormat>
  <Paragraphs>100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Calibri</vt:lpstr>
      <vt:lpstr>Geneva</vt:lpstr>
      <vt:lpstr>Helvetica</vt:lpstr>
      <vt:lpstr>Fermilab_PPT_090815</vt:lpstr>
      <vt:lpstr>PowerPoint Presentation</vt:lpstr>
      <vt:lpstr>Flux Expulsion</vt:lpstr>
      <vt:lpstr>This Study</vt:lpstr>
      <vt:lpstr>This Study</vt:lpstr>
      <vt:lpstr>PowerPoint Presentation</vt:lpstr>
      <vt:lpstr>Flux Expulsion</vt:lpstr>
      <vt:lpstr>Flux Expulsion Results</vt:lpstr>
      <vt:lpstr>RF Results – 2.0 K</vt:lpstr>
      <vt:lpstr>RF Results – 2.0 K</vt:lpstr>
      <vt:lpstr>RF Results – 1.5 K</vt:lpstr>
      <vt:lpstr>RF Results – 1.5 K</vt:lpstr>
      <vt:lpstr>Summary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Samuel Posen x 30810N</cp:lastModifiedBy>
  <cp:revision>405</cp:revision>
  <cp:lastPrinted>2014-01-20T19:40:21Z</cp:lastPrinted>
  <dcterms:created xsi:type="dcterms:W3CDTF">2014-01-03T20:18:13Z</dcterms:created>
  <dcterms:modified xsi:type="dcterms:W3CDTF">2016-05-19T13:01:26Z</dcterms:modified>
</cp:coreProperties>
</file>