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sldIdLst>
    <p:sldId id="256" r:id="rId2"/>
    <p:sldId id="283" r:id="rId3"/>
    <p:sldId id="270" r:id="rId4"/>
    <p:sldId id="272" r:id="rId5"/>
    <p:sldId id="273" r:id="rId6"/>
    <p:sldId id="280" r:id="rId7"/>
    <p:sldId id="274" r:id="rId8"/>
    <p:sldId id="276" r:id="rId9"/>
    <p:sldId id="281" r:id="rId10"/>
    <p:sldId id="277" r:id="rId11"/>
    <p:sldId id="278" r:id="rId12"/>
    <p:sldId id="279" r:id="rId13"/>
    <p:sldId id="284" r:id="rId14"/>
    <p:sldId id="285" r:id="rId15"/>
    <p:sldId id="282" r:id="rId16"/>
    <p:sldId id="266" r:id="rId17"/>
    <p:sldId id="261" r:id="rId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FF8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1765" autoAdjust="0"/>
  </p:normalViewPr>
  <p:slideViewPr>
    <p:cSldViewPr snapToGrid="0" snapToObjects="1" showGuides="1">
      <p:cViewPr varScale="1">
        <p:scale>
          <a:sx n="90" d="100"/>
          <a:sy n="90" d="100"/>
        </p:scale>
        <p:origin x="-10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printerSettings" Target="printerSettings/printerSettings1.bin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E1124A-8259-2F43-AA9E-1AB80762BA4E}" type="datetimeFigureOut">
              <a:rPr lang="en-US" smtClean="0"/>
              <a:pPr/>
              <a:t>6/30/16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653114-0D40-384A-9E11-76EB88F8D7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643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6/30/16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6/30/16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6/30/16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6/30/16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6/30/16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6/30/16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6/30/16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6/30/16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6/30/16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6/30/16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09F8C-9F4D-5945-807D-33CC9F4EE4DF}" type="datetimeFigureOut">
              <a:rPr lang="en-US" smtClean="0"/>
              <a:pPr/>
              <a:t>6/30/16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F48A6-A3E1-4848-9AC3-B43F560BE4F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94726"/>
            <a:ext cx="8229600" cy="39793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505200" y="63943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65109F8C-9F4D-5945-807D-33CC9F4EE4DF}" type="datetimeFigureOut">
              <a:rPr lang="en-US" smtClean="0"/>
              <a:pPr/>
              <a:t>6/30/16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505200" y="6645425"/>
            <a:ext cx="2133600" cy="190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  <a:latin typeface="Minion Pro"/>
              </a:defRPr>
            </a:lvl1pPr>
          </a:lstStyle>
          <a:p>
            <a:fld id="{B58F48A6-A3E1-4848-9AC3-B43F560BE4FE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200" kern="1200">
          <a:solidFill>
            <a:schemeClr val="tx1"/>
          </a:solidFill>
          <a:latin typeface="Minion Pro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Minion Pro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Minion Pro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Minion Pro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Minion Pro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Minion Pro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jlabdoc.jlab.org/docushare/dsweb/Get/Document-107190/15-033.pdf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iki.jlab.org/ciswiki/index.php/Injector_Upgrade_Meetings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4" Type="http://schemas.openxmlformats.org/officeDocument/2006/relationships/image" Target="../media/image7.jpg"/><Relationship Id="rId5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724371"/>
            <a:ext cx="7772400" cy="1470025"/>
          </a:xfrm>
        </p:spPr>
        <p:txBody>
          <a:bodyPr/>
          <a:lstStyle/>
          <a:p>
            <a:r>
              <a:rPr lang="en-US" b="1" dirty="0" smtClean="0"/>
              <a:t>4 Laser Upgrade</a:t>
            </a:r>
            <a:br>
              <a:rPr lang="en-US" b="1" dirty="0" smtClean="0"/>
            </a:br>
            <a:r>
              <a:rPr lang="en-US" sz="2800" b="1" dirty="0" smtClean="0"/>
              <a:t>CEBAF 4 Hall Ops</a:t>
            </a:r>
            <a:endParaRPr lang="en-US" sz="28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5052" y="2194396"/>
            <a:ext cx="6400800" cy="1752600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rgbClr val="000000"/>
                </a:solidFill>
              </a:rPr>
              <a:t>Joe Grames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June 30, 2016</a:t>
            </a:r>
          </a:p>
          <a:p>
            <a:r>
              <a:rPr lang="en-US" sz="2800" dirty="0" smtClean="0">
                <a:solidFill>
                  <a:srgbClr val="000000"/>
                </a:solidFill>
              </a:rPr>
              <a:t>OPS </a:t>
            </a:r>
            <a:r>
              <a:rPr lang="en-US" sz="2800" dirty="0" err="1" smtClean="0">
                <a:solidFill>
                  <a:srgbClr val="000000"/>
                </a:solidFill>
              </a:rPr>
              <a:t>Staytreat</a:t>
            </a:r>
            <a:r>
              <a:rPr lang="en-US" sz="2800" dirty="0" smtClean="0">
                <a:solidFill>
                  <a:srgbClr val="000000"/>
                </a:solidFill>
              </a:rPr>
              <a:t> 2016</a:t>
            </a:r>
          </a:p>
          <a:p>
            <a:endParaRPr lang="en-US" dirty="0" smtClean="0">
              <a:latin typeface="Minion Pro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8457" y="4102894"/>
            <a:ext cx="884899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2400" dirty="0" smtClean="0"/>
              <a:t>T. Allison, R. Bachimanchi, M. Bickley, W. Brinton, G. Croke,</a:t>
            </a:r>
          </a:p>
          <a:p>
            <a:pPr algn="ctr"/>
            <a:r>
              <a:rPr lang="is-IS" sz="2400" dirty="0" smtClean="0"/>
              <a:t>M. Diaz, L. Farrish, R. Flood, J. Hansknecht, S. Higgins,</a:t>
            </a:r>
          </a:p>
          <a:p>
            <a:pPr algn="ctr"/>
            <a:r>
              <a:rPr lang="is-IS" sz="2400" dirty="0" smtClean="0"/>
              <a:t>C. Hovater, M. Johnson, P. Kjeldsen, G. Lahti, T. Plawski,</a:t>
            </a:r>
          </a:p>
          <a:p>
            <a:pPr algn="ctr"/>
            <a:r>
              <a:rPr lang="is-IS" sz="2400" dirty="0" smtClean="0"/>
              <a:t>T. Michaelides, H. Robertson, D. Seidman, D. Williams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4063999" y="6437110"/>
            <a:ext cx="97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(1 of 93)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Controls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39616"/>
            <a:ext cx="9144000" cy="5400575"/>
          </a:xfrm>
        </p:spPr>
        <p:txBody>
          <a:bodyPr/>
          <a:lstStyle/>
          <a:p>
            <a:r>
              <a:rPr lang="en-US" b="1" dirty="0" smtClean="0"/>
              <a:t>S</a:t>
            </a:r>
            <a:r>
              <a:rPr lang="en-US" dirty="0" smtClean="0"/>
              <a:t>ervice </a:t>
            </a:r>
            <a:r>
              <a:rPr lang="en-US" b="1" dirty="0" smtClean="0">
                <a:solidFill>
                  <a:srgbClr val="000000"/>
                </a:solidFill>
              </a:rPr>
              <a:t>C</a:t>
            </a:r>
            <a:r>
              <a:rPr lang="en-US" dirty="0" smtClean="0"/>
              <a:t>atch-</a:t>
            </a:r>
            <a:r>
              <a:rPr lang="en-US" b="1" dirty="0" smtClean="0">
                <a:solidFill>
                  <a:srgbClr val="000000"/>
                </a:solidFill>
              </a:rPr>
              <a:t>A</a:t>
            </a:r>
            <a:r>
              <a:rPr lang="en-US" dirty="0" smtClean="0"/>
              <a:t>ll </a:t>
            </a:r>
            <a:r>
              <a:rPr lang="en-US" b="1" dirty="0" smtClean="0">
                <a:solidFill>
                  <a:srgbClr val="000000"/>
                </a:solidFill>
              </a:rPr>
              <a:t>M</a:t>
            </a:r>
            <a:r>
              <a:rPr lang="en-US" dirty="0" smtClean="0"/>
              <a:t>odule</a:t>
            </a:r>
          </a:p>
          <a:p>
            <a:pPr lvl="1"/>
            <a:r>
              <a:rPr lang="en-US" dirty="0"/>
              <a:t>P</a:t>
            </a:r>
            <a:r>
              <a:rPr lang="en-US" dirty="0" smtClean="0"/>
              <a:t>rogrammable </a:t>
            </a:r>
            <a:r>
              <a:rPr lang="en-US" dirty="0"/>
              <a:t>interface to the Laser Macropulse chassis </a:t>
            </a:r>
            <a:r>
              <a:rPr lang="en-US" dirty="0" smtClean="0"/>
              <a:t>selects </a:t>
            </a:r>
            <a:r>
              <a:rPr lang="en-US" dirty="0"/>
              <a:t>the desired laser beam </a:t>
            </a:r>
            <a:r>
              <a:rPr lang="en-US" dirty="0" smtClean="0"/>
              <a:t>modes</a:t>
            </a:r>
          </a:p>
          <a:p>
            <a:pPr lvl="2"/>
            <a:r>
              <a:rPr lang="en-US" dirty="0" smtClean="0"/>
              <a:t>New SCAM defines beam mode structure in firmware, but ports the parameters to EPICS (greater flexibility)</a:t>
            </a:r>
          </a:p>
          <a:p>
            <a:pPr lvl="2"/>
            <a:r>
              <a:rPr lang="en-US" dirty="0"/>
              <a:t>New </a:t>
            </a:r>
            <a:r>
              <a:rPr lang="en-US" dirty="0" smtClean="0"/>
              <a:t>Pre-Trigger Output added for “slower” diagnostics</a:t>
            </a:r>
          </a:p>
          <a:p>
            <a:pPr marL="457200" lvl="1" indent="0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5017"/>
          <a:stretch/>
        </p:blipFill>
        <p:spPr bwMode="auto">
          <a:xfrm>
            <a:off x="738214" y="3765597"/>
            <a:ext cx="7475682" cy="233653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4063999" y="6437110"/>
            <a:ext cx="20196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(10 of Nearly Done)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3955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LLRF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8697"/>
            <a:ext cx="9144000" cy="5792997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New Laser LLRF</a:t>
            </a:r>
          </a:p>
          <a:p>
            <a:pPr lvl="1"/>
            <a:r>
              <a:rPr lang="en-US" dirty="0" smtClean="0"/>
              <a:t>Present 3-laser system is based on C100 LLRF CM</a:t>
            </a:r>
          </a:p>
          <a:p>
            <a:pPr lvl="1"/>
            <a:r>
              <a:rPr lang="en-US" dirty="0" smtClean="0"/>
              <a:t>New 4-laser system is dedicated (simplified)</a:t>
            </a:r>
          </a:p>
          <a:p>
            <a:pPr lvl="1"/>
            <a:r>
              <a:rPr lang="en-US" dirty="0" smtClean="0"/>
              <a:t>Each channel provides either 499 or 249.5 MHz</a:t>
            </a:r>
          </a:p>
          <a:p>
            <a:pPr lvl="2"/>
            <a:r>
              <a:rPr lang="en-US" dirty="0" smtClean="0"/>
              <a:t>RF amplitude and phase (360 </a:t>
            </a:r>
            <a:r>
              <a:rPr lang="en-US" dirty="0" err="1" smtClean="0"/>
              <a:t>deg</a:t>
            </a:r>
            <a:r>
              <a:rPr lang="en-US" dirty="0" smtClean="0"/>
              <a:t>) control</a:t>
            </a:r>
          </a:p>
          <a:p>
            <a:pPr lvl="2"/>
            <a:r>
              <a:rPr lang="en-US" dirty="0" smtClean="0"/>
              <a:t>Remotely selected frequency (no re-cabling)</a:t>
            </a:r>
          </a:p>
          <a:p>
            <a:pPr lvl="1"/>
            <a:r>
              <a:rPr lang="en-US" dirty="0" smtClean="0"/>
              <a:t>Development</a:t>
            </a:r>
          </a:p>
          <a:p>
            <a:pPr lvl="2"/>
            <a:r>
              <a:rPr lang="en-US" dirty="0" smtClean="0"/>
              <a:t>Analog RF (LO)</a:t>
            </a:r>
          </a:p>
          <a:p>
            <a:pPr lvl="2"/>
            <a:r>
              <a:rPr lang="en-US" dirty="0" smtClean="0"/>
              <a:t>Digital RF</a:t>
            </a:r>
          </a:p>
          <a:p>
            <a:pPr lvl="2"/>
            <a:r>
              <a:rPr lang="en-US" dirty="0" smtClean="0"/>
              <a:t>FPGA (controls/EPICS)</a:t>
            </a:r>
          </a:p>
          <a:p>
            <a:pPr lvl="2"/>
            <a:r>
              <a:rPr lang="en-US" dirty="0" smtClean="0"/>
              <a:t>Laser LLRF (front end)</a:t>
            </a:r>
          </a:p>
          <a:p>
            <a:pPr lvl="1"/>
            <a:r>
              <a:rPr lang="en-US" dirty="0" smtClean="0"/>
              <a:t>Installation</a:t>
            </a:r>
          </a:p>
          <a:p>
            <a:pPr lvl="2"/>
            <a:r>
              <a:rPr lang="en-US" dirty="0" smtClean="0"/>
              <a:t>Progressing well</a:t>
            </a:r>
          </a:p>
          <a:p>
            <a:pPr lvl="2"/>
            <a:r>
              <a:rPr lang="en-US" dirty="0" smtClean="0"/>
              <a:t>Re-scoped for FY17 AWP</a:t>
            </a:r>
          </a:p>
          <a:p>
            <a:pPr lvl="2"/>
            <a:r>
              <a:rPr lang="en-US" dirty="0" smtClean="0"/>
              <a:t>Install Winter 17 SAD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2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r="17195"/>
          <a:stretch/>
        </p:blipFill>
        <p:spPr>
          <a:xfrm>
            <a:off x="4483636" y="3810329"/>
            <a:ext cx="4673874" cy="25046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3999" y="6437110"/>
            <a:ext cx="55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(11)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4587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(not my last slide!)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97075"/>
            <a:ext cx="9144000" cy="5548436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This is a </a:t>
            </a:r>
            <a:r>
              <a:rPr lang="en-US" b="1" dirty="0" smtClean="0"/>
              <a:t>major upgrade </a:t>
            </a:r>
            <a:r>
              <a:rPr lang="en-US" dirty="0" smtClean="0"/>
              <a:t>of critical and interconnected systems (Laser, LLRF, SCAM, PSS, HVPS)</a:t>
            </a:r>
          </a:p>
          <a:p>
            <a:pPr marL="0" indent="0">
              <a:buNone/>
            </a:pPr>
            <a:endParaRPr lang="en-US" sz="600" dirty="0" smtClean="0"/>
          </a:p>
          <a:p>
            <a:r>
              <a:rPr lang="en-US" b="1" dirty="0" smtClean="0"/>
              <a:t>FY17 milestones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Summer 2016 – Commission lasers, SCAM, PSS, Controls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Fall 2016 – 3-beam capable at 250/499 MHz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Winter 2017 – Install 4-LLRF</a:t>
            </a:r>
          </a:p>
          <a:p>
            <a:pPr lvl="1">
              <a:buFont typeface="Arial"/>
              <a:buChar char="•"/>
            </a:pPr>
            <a:r>
              <a:rPr lang="en-US" dirty="0" smtClean="0"/>
              <a:t>Spring 2017 – Commission 4-Hall Ops (contingent program)</a:t>
            </a:r>
          </a:p>
          <a:p>
            <a:pPr lvl="1">
              <a:buFont typeface="Arial"/>
              <a:buChar char="•"/>
            </a:pPr>
            <a:endParaRPr lang="en-US" dirty="0"/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endParaRPr lang="en-US" dirty="0" smtClean="0"/>
          </a:p>
          <a:p>
            <a:pPr lvl="1">
              <a:buFont typeface="Arial"/>
              <a:buChar char="•"/>
            </a:pPr>
            <a:endParaRPr lang="en-US" dirty="0"/>
          </a:p>
          <a:p>
            <a:r>
              <a:rPr lang="en-US" dirty="0" smtClean="0"/>
              <a:t>Starting ~6 months earlier </a:t>
            </a:r>
            <a:r>
              <a:rPr lang="en-US" i="1" dirty="0" smtClean="0"/>
              <a:t>may</a:t>
            </a:r>
            <a:r>
              <a:rPr lang="en-US" dirty="0" smtClean="0"/>
              <a:t> have helped, but actual timeline is mated and </a:t>
            </a:r>
            <a:r>
              <a:rPr lang="en-US" b="1" dirty="0" smtClean="0"/>
              <a:t>on-track </a:t>
            </a:r>
            <a:r>
              <a:rPr lang="en-US" dirty="0" smtClean="0"/>
              <a:t>for CEBAF program in 2017</a:t>
            </a:r>
          </a:p>
          <a:p>
            <a:pPr lvl="1">
              <a:buFont typeface="Arial"/>
              <a:buChar char="•"/>
            </a:pPr>
            <a:endParaRPr lang="en-US" sz="800" dirty="0"/>
          </a:p>
          <a:p>
            <a:r>
              <a:rPr lang="en-US" dirty="0" smtClean="0"/>
              <a:t>Summer 2016 SAD installation has just begun ... cautiously stated: </a:t>
            </a:r>
            <a:r>
              <a:rPr lang="en-US" b="1" dirty="0" smtClean="0"/>
              <a:t>so far, so good</a:t>
            </a:r>
            <a:r>
              <a:rPr lang="en-US" dirty="0" smtClean="0"/>
              <a:t> 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0100" y="3429000"/>
            <a:ext cx="5626100" cy="1244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63999" y="6437110"/>
            <a:ext cx="97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(12 of 3)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9470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and Open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40508"/>
            <a:ext cx="9144000" cy="5794926"/>
          </a:xfrm>
        </p:spPr>
        <p:txBody>
          <a:bodyPr>
            <a:normAutofit fontScale="85000" lnSpcReduction="10000"/>
          </a:bodyPr>
          <a:lstStyle/>
          <a:p>
            <a:pPr marL="514350" indent="-457200"/>
            <a:r>
              <a:rPr lang="en-US" b="1" dirty="0" smtClean="0"/>
              <a:t>Chopper Setup </a:t>
            </a:r>
            <a:r>
              <a:rPr lang="en-US" dirty="0" smtClean="0"/>
              <a:t>– Develop process to deliver two beams to two Halls through one chopping aperture. Explore 4 beam setup (see Reza’s talk)</a:t>
            </a:r>
          </a:p>
          <a:p>
            <a:pPr marL="514350" indent="-457200"/>
            <a:r>
              <a:rPr lang="en-US" b="1" dirty="0" smtClean="0"/>
              <a:t>Bleed </a:t>
            </a:r>
            <a:r>
              <a:rPr lang="en-US" b="1" dirty="0"/>
              <a:t>through </a:t>
            </a:r>
            <a:r>
              <a:rPr lang="en-US" dirty="0" smtClean="0"/>
              <a:t>– Lasers create leakage beam.  We have same 499MHz cross-leakage, but now experience “new” 250MHz self-leakage (see Matt’s talk)</a:t>
            </a:r>
          </a:p>
          <a:p>
            <a:pPr marL="914400" lvl="1" indent="-457200"/>
            <a:r>
              <a:rPr lang="en-US" dirty="0" smtClean="0"/>
              <a:t>Optimize </a:t>
            </a:r>
            <a:r>
              <a:rPr lang="en-US" dirty="0"/>
              <a:t>laser settings (mostly preamp settings) to reduce magnitude of </a:t>
            </a:r>
            <a:r>
              <a:rPr lang="en-US" dirty="0" err="1" smtClean="0"/>
              <a:t>bleedthrough</a:t>
            </a:r>
            <a:endParaRPr lang="en-US" dirty="0"/>
          </a:p>
          <a:p>
            <a:pPr marL="914400" lvl="1" indent="-457200"/>
            <a:r>
              <a:rPr lang="en-US" dirty="0" smtClean="0"/>
              <a:t>Develop a </a:t>
            </a:r>
            <a:r>
              <a:rPr lang="en-US" dirty="0"/>
              <a:t>procedure that </a:t>
            </a:r>
            <a:r>
              <a:rPr lang="en-US" dirty="0" smtClean="0"/>
              <a:t>can quickly distinguish </a:t>
            </a:r>
            <a:r>
              <a:rPr lang="en-US" dirty="0"/>
              <a:t>the location of the </a:t>
            </a:r>
            <a:r>
              <a:rPr lang="en-US" dirty="0" err="1" smtClean="0"/>
              <a:t>bleedthrough</a:t>
            </a:r>
            <a:r>
              <a:rPr lang="en-US" dirty="0" smtClean="0"/>
              <a:t>, i.e. chopper vs. </a:t>
            </a:r>
            <a:r>
              <a:rPr lang="en-US" dirty="0"/>
              <a:t>separator </a:t>
            </a:r>
            <a:r>
              <a:rPr lang="en-US" dirty="0" smtClean="0"/>
              <a:t>setup</a:t>
            </a:r>
          </a:p>
          <a:p>
            <a:r>
              <a:rPr lang="en-US" b="1" dirty="0" smtClean="0"/>
              <a:t>Bunch </a:t>
            </a:r>
            <a:r>
              <a:rPr lang="en-US" b="1" dirty="0"/>
              <a:t>timing </a:t>
            </a:r>
            <a:r>
              <a:rPr lang="en-US" dirty="0"/>
              <a:t>– RF separators do the job, but we became creative at the injector (space charge, Mott scattering, Brock cavity).  Which method to use?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63999" y="6437110"/>
            <a:ext cx="1089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(13 of 14)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626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2867"/>
            <a:ext cx="9144000" cy="2238022"/>
          </a:xfrm>
        </p:spPr>
        <p:txBody>
          <a:bodyPr>
            <a:normAutofit fontScale="77500" lnSpcReduction="20000"/>
          </a:bodyPr>
          <a:lstStyle/>
          <a:p>
            <a:r>
              <a:rPr lang="en-US" b="1" dirty="0" smtClean="0"/>
              <a:t>12 </a:t>
            </a:r>
            <a:r>
              <a:rPr lang="en-US" b="1" dirty="0" err="1"/>
              <a:t>GeV</a:t>
            </a:r>
            <a:r>
              <a:rPr lang="en-US" b="1" dirty="0"/>
              <a:t> Spin Calculator </a:t>
            </a:r>
            <a:r>
              <a:rPr lang="en-US" dirty="0"/>
              <a:t>– </a:t>
            </a:r>
            <a:r>
              <a:rPr lang="en-US" dirty="0" smtClean="0"/>
              <a:t>Precession requires accurate knowledge of beam energy at each dipole </a:t>
            </a:r>
          </a:p>
          <a:p>
            <a:pPr lvl="1"/>
            <a:r>
              <a:rPr lang="en-US" dirty="0" smtClean="0"/>
              <a:t>Applied method based on Elegant model, measurement of </a:t>
            </a:r>
            <a:r>
              <a:rPr lang="en-US" dirty="0" err="1" smtClean="0"/>
              <a:t>linac</a:t>
            </a:r>
            <a:r>
              <a:rPr lang="en-US" dirty="0" smtClean="0"/>
              <a:t> energies and spin math to predict Hall A @ 5</a:t>
            </a:r>
            <a:r>
              <a:rPr lang="en-US" baseline="30000" dirty="0" smtClean="0"/>
              <a:t>th</a:t>
            </a:r>
            <a:r>
              <a:rPr lang="en-US" dirty="0" smtClean="0"/>
              <a:t> pass Spring 2016</a:t>
            </a:r>
          </a:p>
          <a:p>
            <a:pPr lvl="1"/>
            <a:r>
              <a:rPr lang="en-US" dirty="0" smtClean="0"/>
              <a:t>Work </a:t>
            </a:r>
            <a:r>
              <a:rPr lang="en-US" dirty="0"/>
              <a:t>with CASA and software to deploy model driven </a:t>
            </a:r>
            <a:r>
              <a:rPr lang="en-US" dirty="0" smtClean="0"/>
              <a:t>calculator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Issues and Open Questions</a:t>
            </a:r>
            <a:endParaRPr lang="en-US" dirty="0"/>
          </a:p>
        </p:txBody>
      </p:sp>
      <p:pic>
        <p:nvPicPr>
          <p:cNvPr id="5" name="Picture 4" descr="160317438.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78" y="2493199"/>
            <a:ext cx="6152445" cy="394188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63999" y="6437110"/>
            <a:ext cx="1099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(15 or 16)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3272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he-en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39353"/>
            <a:ext cx="9144000" cy="457200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063999" y="6437110"/>
            <a:ext cx="8245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(Done)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4872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chema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71800" y="1196553"/>
            <a:ext cx="3217863" cy="2816225"/>
          </a:xfrm>
          <a:prstGeom prst="rect">
            <a:avLst/>
          </a:prstGeom>
          <a:noFill/>
        </p:spPr>
      </p:pic>
      <p:sp>
        <p:nvSpPr>
          <p:cNvPr id="3" name="Line 5"/>
          <p:cNvSpPr>
            <a:spLocks noChangeShapeType="1"/>
          </p:cNvSpPr>
          <p:nvPr/>
        </p:nvSpPr>
        <p:spPr bwMode="auto">
          <a:xfrm flipH="1" flipV="1">
            <a:off x="5486400" y="3025353"/>
            <a:ext cx="0" cy="1295400"/>
          </a:xfrm>
          <a:prstGeom prst="line">
            <a:avLst/>
          </a:prstGeom>
          <a:noFill/>
          <a:ln w="76200">
            <a:solidFill>
              <a:srgbClr val="034ABD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Line 11"/>
          <p:cNvSpPr>
            <a:spLocks noChangeShapeType="1"/>
          </p:cNvSpPr>
          <p:nvPr/>
        </p:nvSpPr>
        <p:spPr bwMode="auto">
          <a:xfrm>
            <a:off x="2199190" y="2568153"/>
            <a:ext cx="1839410" cy="0"/>
          </a:xfrm>
          <a:prstGeom prst="line">
            <a:avLst/>
          </a:prstGeom>
          <a:noFill/>
          <a:ln w="76200">
            <a:solidFill>
              <a:srgbClr val="0070C0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Line 12"/>
          <p:cNvSpPr>
            <a:spLocks noChangeShapeType="1"/>
          </p:cNvSpPr>
          <p:nvPr/>
        </p:nvSpPr>
        <p:spPr bwMode="auto">
          <a:xfrm flipH="1" flipV="1">
            <a:off x="5334000" y="1958553"/>
            <a:ext cx="1219200" cy="304800"/>
          </a:xfrm>
          <a:prstGeom prst="line">
            <a:avLst/>
          </a:prstGeom>
          <a:noFill/>
          <a:ln w="76200">
            <a:solidFill>
              <a:srgbClr val="034ABD"/>
            </a:solidFill>
            <a:round/>
            <a:headEnd/>
            <a:tailEnd type="stealth" w="med" len="med"/>
          </a:ln>
          <a:effectLst/>
        </p:spPr>
        <p:txBody>
          <a:bodyPr/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6" name="Picture 16" descr="DSCF005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8437" y="2263353"/>
            <a:ext cx="2239963" cy="1681163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2743200" y="1501353"/>
            <a:ext cx="1082348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1560 nm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3657600" y="1044153"/>
            <a:ext cx="954107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F20000"/>
                </a:solidFill>
                <a:latin typeface="Arial"/>
              </a:rPr>
              <a:t>780 nm</a:t>
            </a:r>
          </a:p>
        </p:txBody>
      </p:sp>
      <p:sp>
        <p:nvSpPr>
          <p:cNvPr id="9" name="Text Box 17"/>
          <p:cNvSpPr txBox="1">
            <a:spLocks noChangeArrowheads="1"/>
          </p:cNvSpPr>
          <p:nvPr/>
        </p:nvSpPr>
        <p:spPr bwMode="auto">
          <a:xfrm>
            <a:off x="1965040" y="4136087"/>
            <a:ext cx="1107996" cy="36933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latin typeface="Arial"/>
              </a:rPr>
              <a:t>499 MHz</a:t>
            </a:r>
          </a:p>
        </p:txBody>
      </p:sp>
      <p:cxnSp>
        <p:nvCxnSpPr>
          <p:cNvPr id="10" name="Straight Arrow Connector 9"/>
          <p:cNvCxnSpPr>
            <a:stCxn id="9" idx="0"/>
          </p:cNvCxnSpPr>
          <p:nvPr/>
        </p:nvCxnSpPr>
        <p:spPr bwMode="auto">
          <a:xfrm rot="5400000" flipH="1" flipV="1">
            <a:off x="2266252" y="3430541"/>
            <a:ext cx="958332" cy="45276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98437" y="1413484"/>
            <a:ext cx="2239963" cy="830997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RF Locked Low-Power (1 mW)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1560 nm Fiber Diode</a:t>
            </a:r>
          </a:p>
        </p:txBody>
      </p:sp>
      <p:sp>
        <p:nvSpPr>
          <p:cNvPr id="12" name="Text Box 12"/>
          <p:cNvSpPr txBox="1">
            <a:spLocks noChangeArrowheads="1"/>
          </p:cNvSpPr>
          <p:nvPr/>
        </p:nvSpPr>
        <p:spPr bwMode="auto">
          <a:xfrm>
            <a:off x="6553200" y="1127556"/>
            <a:ext cx="2257425" cy="830997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Frequency-doubler 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1560 nm to 780 nm</a:t>
            </a:r>
          </a:p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>
                <a:solidFill>
                  <a:srgbClr val="000000"/>
                </a:solidFill>
                <a:latin typeface="Arial"/>
              </a:rPr>
              <a:t>30% Efficiency (2 W)</a:t>
            </a:r>
          </a:p>
        </p:txBody>
      </p:sp>
      <p:pic>
        <p:nvPicPr>
          <p:cNvPr id="13" name="Picture 6" descr="DSCF005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48957" y="4012778"/>
            <a:ext cx="4760686" cy="13716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pic>
        <p:nvPicPr>
          <p:cNvPr id="14" name="Picture 10" descr="PPLN 20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1958553"/>
            <a:ext cx="2257425" cy="1739900"/>
          </a:xfrm>
          <a:prstGeom prst="rect">
            <a:avLst/>
          </a:prstGeom>
          <a:noFill/>
          <a:ln w="76200">
            <a:noFill/>
            <a:miter lim="800000"/>
            <a:headEnd/>
            <a:tailEnd/>
          </a:ln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314700" y="4984268"/>
            <a:ext cx="5029199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Arial"/>
              </a:rPr>
              <a:t>High Power (6 W) 1560 nm Fiber Amplifier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7783" y="0"/>
            <a:ext cx="9136217" cy="70152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Minion Pro"/>
                <a:ea typeface="+mj-ea"/>
                <a:cs typeface="+mj-cs"/>
              </a:defRPr>
            </a:lvl1pPr>
          </a:lstStyle>
          <a:p>
            <a:r>
              <a:rPr lang="en-US" sz="3200" b="1" dirty="0" smtClean="0"/>
              <a:t>Synchronous Photo-Injection by Fiber Laser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3536040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0"/>
            <a:ext cx="8229600" cy="701524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200" kern="1200">
                <a:solidFill>
                  <a:schemeClr val="tx1"/>
                </a:solidFill>
                <a:latin typeface="Minion Pro"/>
                <a:ea typeface="+mj-ea"/>
                <a:cs typeface="+mj-cs"/>
              </a:defRPr>
            </a:lvl1pPr>
          </a:lstStyle>
          <a:p>
            <a:r>
              <a:rPr lang="en-US" sz="3600" b="1" dirty="0" smtClean="0"/>
              <a:t>Beam Repetition Rate</a:t>
            </a:r>
            <a:endParaRPr lang="en-US" sz="36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355060" y="1041987"/>
            <a:ext cx="8572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We are considering three approaches to producing 499 and 249.5 MHz (also 31 MHz for Mott).</a:t>
            </a:r>
          </a:p>
        </p:txBody>
      </p:sp>
      <p:sp>
        <p:nvSpPr>
          <p:cNvPr id="4" name="Rectangle 3"/>
          <p:cNvSpPr/>
          <p:nvPr/>
        </p:nvSpPr>
        <p:spPr>
          <a:xfrm>
            <a:off x="1343570" y="2604178"/>
            <a:ext cx="1033460" cy="67241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LLRF = </a:t>
            </a:r>
            <a:r>
              <a:rPr lang="en-US" sz="1400" dirty="0" smtClean="0">
                <a:solidFill>
                  <a:schemeClr val="tx1"/>
                </a:solidFill>
              </a:rPr>
              <a:t>499, 249.5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8222" y="2453816"/>
            <a:ext cx="1087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Analog</a:t>
            </a:r>
          </a:p>
          <a:p>
            <a:pPr algn="ctr"/>
            <a:r>
              <a:rPr lang="en-US" dirty="0" smtClean="0"/>
              <a:t>Gain</a:t>
            </a:r>
          </a:p>
          <a:p>
            <a:pPr algn="ctr"/>
            <a:r>
              <a:rPr lang="en-US" dirty="0" smtClean="0"/>
              <a:t>Switching</a:t>
            </a:r>
            <a:endParaRPr lang="en-US" dirty="0"/>
          </a:p>
        </p:txBody>
      </p:sp>
      <p:cxnSp>
        <p:nvCxnSpPr>
          <p:cNvPr id="29" name="Straight Arrow Connector 28"/>
          <p:cNvCxnSpPr/>
          <p:nvPr/>
        </p:nvCxnSpPr>
        <p:spPr>
          <a:xfrm>
            <a:off x="2377030" y="2943361"/>
            <a:ext cx="45717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Rectangle 29"/>
          <p:cNvSpPr/>
          <p:nvPr/>
        </p:nvSpPr>
        <p:spPr>
          <a:xfrm>
            <a:off x="2834201" y="2604178"/>
            <a:ext cx="1033460" cy="67241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Laser = </a:t>
            </a:r>
            <a:r>
              <a:rPr lang="en-US" sz="1400" dirty="0">
                <a:solidFill>
                  <a:prstClr val="black"/>
                </a:solidFill>
              </a:rPr>
              <a:t>499, 249.5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>
            <a:off x="3867661" y="2943361"/>
            <a:ext cx="45717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4324831" y="2594701"/>
            <a:ext cx="1351820" cy="67241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Electron = </a:t>
            </a:r>
            <a:r>
              <a:rPr lang="en-US" sz="1400" dirty="0">
                <a:solidFill>
                  <a:prstClr val="black"/>
                </a:solidFill>
              </a:rPr>
              <a:t>499, 249.5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5737" y="3864445"/>
            <a:ext cx="10878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Digital</a:t>
            </a:r>
          </a:p>
          <a:p>
            <a:pPr algn="ctr"/>
            <a:r>
              <a:rPr lang="en-US" dirty="0" smtClean="0"/>
              <a:t>Gain</a:t>
            </a:r>
          </a:p>
          <a:p>
            <a:pPr algn="ctr"/>
            <a:r>
              <a:rPr lang="en-US" dirty="0" smtClean="0"/>
              <a:t>Switching</a:t>
            </a:r>
            <a:endParaRPr lang="en-US" dirty="0"/>
          </a:p>
        </p:txBody>
      </p:sp>
      <p:sp>
        <p:nvSpPr>
          <p:cNvPr id="28" name="Rectangle 27"/>
          <p:cNvSpPr/>
          <p:nvPr/>
        </p:nvSpPr>
        <p:spPr>
          <a:xfrm>
            <a:off x="1247554" y="4014806"/>
            <a:ext cx="1033460" cy="67241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LLRF = </a:t>
            </a:r>
            <a:r>
              <a:rPr lang="en-US" sz="1400" dirty="0" smtClean="0">
                <a:solidFill>
                  <a:prstClr val="black"/>
                </a:solidFill>
              </a:rPr>
              <a:t>998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cxnSp>
        <p:nvCxnSpPr>
          <p:cNvPr id="33" name="Straight Arrow Connector 32"/>
          <p:cNvCxnSpPr/>
          <p:nvPr/>
        </p:nvCxnSpPr>
        <p:spPr>
          <a:xfrm>
            <a:off x="2281014" y="4353989"/>
            <a:ext cx="45717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Rectangle 37"/>
          <p:cNvSpPr/>
          <p:nvPr/>
        </p:nvSpPr>
        <p:spPr>
          <a:xfrm>
            <a:off x="5182176" y="4017782"/>
            <a:ext cx="1497552" cy="67241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Laser = </a:t>
            </a:r>
          </a:p>
          <a:p>
            <a:pPr algn="ctr"/>
            <a:r>
              <a:rPr lang="en-US" sz="1400" dirty="0" smtClean="0">
                <a:solidFill>
                  <a:prstClr val="black"/>
                </a:solidFill>
              </a:rPr>
              <a:t>499</a:t>
            </a:r>
            <a:r>
              <a:rPr lang="en-US" sz="1400" dirty="0">
                <a:solidFill>
                  <a:prstClr val="black"/>
                </a:solidFill>
              </a:rPr>
              <a:t>, 249.5</a:t>
            </a: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>
            <a:off x="6679728" y="4356965"/>
            <a:ext cx="45717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Rectangle 47"/>
          <p:cNvSpPr/>
          <p:nvPr/>
        </p:nvSpPr>
        <p:spPr>
          <a:xfrm>
            <a:off x="7161958" y="4011280"/>
            <a:ext cx="1822576" cy="67241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Electron = </a:t>
            </a:r>
          </a:p>
          <a:p>
            <a:pPr algn="ctr"/>
            <a:r>
              <a:rPr lang="en-US" sz="1400" dirty="0">
                <a:solidFill>
                  <a:prstClr val="black"/>
                </a:solidFill>
              </a:rPr>
              <a:t>499, 249.5</a:t>
            </a:r>
            <a:endParaRPr lang="en-US" baseline="30000" dirty="0">
              <a:solidFill>
                <a:schemeClr val="tx1"/>
              </a:solidFill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2738184" y="4011280"/>
            <a:ext cx="1953181" cy="67241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RF Divider = 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499</a:t>
            </a:r>
            <a:r>
              <a:rPr lang="en-US" sz="1400" dirty="0">
                <a:solidFill>
                  <a:schemeClr val="tx1"/>
                </a:solidFill>
              </a:rPr>
              <a:t>, 249.5</a:t>
            </a:r>
            <a:endParaRPr lang="en-US" sz="1400" baseline="-25000" dirty="0">
              <a:solidFill>
                <a:schemeClr val="tx1"/>
              </a:solidFill>
            </a:endParaRPr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4691365" y="4350463"/>
            <a:ext cx="45717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175383" y="5318893"/>
            <a:ext cx="8485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Optical</a:t>
            </a:r>
          </a:p>
          <a:p>
            <a:pPr algn="ctr"/>
            <a:r>
              <a:rPr lang="en-US" dirty="0" smtClean="0"/>
              <a:t>Pulse</a:t>
            </a:r>
          </a:p>
          <a:p>
            <a:pPr algn="ctr"/>
            <a:r>
              <a:rPr lang="en-US" dirty="0" smtClean="0"/>
              <a:t>Picking</a:t>
            </a:r>
            <a:endParaRPr lang="en-US" dirty="0"/>
          </a:p>
        </p:txBody>
      </p:sp>
      <p:sp>
        <p:nvSpPr>
          <p:cNvPr id="55" name="Rectangle 54"/>
          <p:cNvSpPr/>
          <p:nvPr/>
        </p:nvSpPr>
        <p:spPr>
          <a:xfrm>
            <a:off x="1247554" y="5462204"/>
            <a:ext cx="1033460" cy="67241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LLRF = </a:t>
            </a:r>
            <a:r>
              <a:rPr lang="en-US" sz="1400" dirty="0" smtClean="0">
                <a:solidFill>
                  <a:prstClr val="black"/>
                </a:solidFill>
              </a:rPr>
              <a:t>499</a:t>
            </a:r>
            <a:endParaRPr lang="en-US" baseline="-25000" dirty="0">
              <a:solidFill>
                <a:schemeClr val="tx1"/>
              </a:solidFill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2281014" y="5801387"/>
            <a:ext cx="45717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>
            <a:off x="6679728" y="5804363"/>
            <a:ext cx="45717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Rectangle 57"/>
          <p:cNvSpPr/>
          <p:nvPr/>
        </p:nvSpPr>
        <p:spPr>
          <a:xfrm>
            <a:off x="7161958" y="5458678"/>
            <a:ext cx="1822576" cy="67241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Electron = 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499</a:t>
            </a:r>
            <a:r>
              <a:rPr lang="en-US" sz="1400" dirty="0">
                <a:solidFill>
                  <a:schemeClr val="tx1"/>
                </a:solidFill>
              </a:rPr>
              <a:t>, 249.5</a:t>
            </a:r>
            <a:endParaRPr lang="en-US" sz="1400" baseline="30000" dirty="0">
              <a:solidFill>
                <a:schemeClr val="tx1"/>
              </a:solidFill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738184" y="5468156"/>
            <a:ext cx="1033460" cy="67241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Laser = </a:t>
            </a:r>
            <a:r>
              <a:rPr lang="en-US" sz="1400" dirty="0" smtClean="0">
                <a:solidFill>
                  <a:schemeClr val="tx1"/>
                </a:solidFill>
              </a:rPr>
              <a:t>499</a:t>
            </a:r>
            <a:endParaRPr lang="en-US" dirty="0" smtClean="0">
              <a:solidFill>
                <a:schemeClr val="tx1"/>
              </a:solidFill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>
            <a:off x="3777034" y="5810865"/>
            <a:ext cx="457171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Rectangle 60"/>
          <p:cNvSpPr/>
          <p:nvPr/>
        </p:nvSpPr>
        <p:spPr>
          <a:xfrm>
            <a:off x="4234204" y="5468156"/>
            <a:ext cx="2445524" cy="672414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Fast Shutter = </a:t>
            </a:r>
          </a:p>
          <a:p>
            <a:pPr algn="ctr"/>
            <a:r>
              <a:rPr lang="en-US" sz="1400" dirty="0" smtClean="0">
                <a:solidFill>
                  <a:schemeClr val="tx1"/>
                </a:solidFill>
              </a:rPr>
              <a:t>499 (off), </a:t>
            </a:r>
            <a:r>
              <a:rPr lang="en-US" sz="1400" dirty="0">
                <a:solidFill>
                  <a:schemeClr val="tx1"/>
                </a:solidFill>
              </a:rPr>
              <a:t>249.5</a:t>
            </a:r>
          </a:p>
        </p:txBody>
      </p:sp>
    </p:spTree>
    <p:extLst>
      <p:ext uri="{BB962C8B-B14F-4D97-AF65-F5344CB8AC3E}">
        <p14:creationId xmlns:p14="http://schemas.microsoft.com/office/powerpoint/2010/main" val="4056353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Why????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13514"/>
            <a:ext cx="9144000" cy="3983834"/>
          </a:xfrm>
        </p:spPr>
        <p:txBody>
          <a:bodyPr>
            <a:normAutofit/>
          </a:bodyPr>
          <a:lstStyle/>
          <a:p>
            <a:r>
              <a:rPr lang="en-US" dirty="0" smtClean="0"/>
              <a:t>So, why 4 lasers ?</a:t>
            </a:r>
          </a:p>
          <a:p>
            <a:endParaRPr lang="en-US" sz="1800" dirty="0"/>
          </a:p>
          <a:p>
            <a:pPr lvl="1"/>
            <a:r>
              <a:rPr lang="en-US" dirty="0" smtClean="0"/>
              <a:t>Dedicate </a:t>
            </a:r>
            <a:r>
              <a:rPr lang="en-US" u="sng" dirty="0" smtClean="0"/>
              <a:t>one laser per Hall</a:t>
            </a:r>
            <a:r>
              <a:rPr lang="en-US" dirty="0" smtClean="0"/>
              <a:t> to independently control the beam</a:t>
            </a:r>
            <a:r>
              <a:rPr lang="en-US" b="1" dirty="0" smtClean="0"/>
              <a:t> mode</a:t>
            </a:r>
            <a:r>
              <a:rPr lang="en-US" dirty="0" smtClean="0"/>
              <a:t> (off, pulse, </a:t>
            </a:r>
            <a:r>
              <a:rPr lang="en-US" dirty="0" err="1" smtClean="0"/>
              <a:t>cw</a:t>
            </a:r>
            <a:r>
              <a:rPr lang="en-US" dirty="0" smtClean="0"/>
              <a:t>), beam </a:t>
            </a:r>
            <a:r>
              <a:rPr lang="en-US" b="1" dirty="0" smtClean="0"/>
              <a:t>intensity</a:t>
            </a:r>
            <a:r>
              <a:rPr lang="en-US" dirty="0" smtClean="0"/>
              <a:t> (</a:t>
            </a:r>
            <a:r>
              <a:rPr lang="en-US" dirty="0" err="1" smtClean="0"/>
              <a:t>pA</a:t>
            </a:r>
            <a:r>
              <a:rPr lang="en-US" dirty="0" smtClean="0"/>
              <a:t>-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A), and beam </a:t>
            </a:r>
            <a:r>
              <a:rPr lang="en-US" b="1" dirty="0" smtClean="0"/>
              <a:t>parity quality </a:t>
            </a:r>
            <a:r>
              <a:rPr lang="en-US" dirty="0" smtClean="0"/>
              <a:t>(PQB)</a:t>
            </a:r>
          </a:p>
          <a:p>
            <a:pPr lvl="1"/>
            <a:endParaRPr lang="en-US" sz="1000" dirty="0" smtClean="0"/>
          </a:p>
          <a:p>
            <a:pPr lvl="1"/>
            <a:r>
              <a:rPr lang="en-US" dirty="0"/>
              <a:t>O</a:t>
            </a:r>
            <a:r>
              <a:rPr lang="en-US" dirty="0" smtClean="0"/>
              <a:t>perate lasers at </a:t>
            </a:r>
            <a:r>
              <a:rPr lang="en-US" b="1" dirty="0" smtClean="0"/>
              <a:t>two rep rates </a:t>
            </a:r>
            <a:r>
              <a:rPr lang="en-US" dirty="0" smtClean="0"/>
              <a:t>(249.5, 499 MHz) in order to simultaneously divide 4 Halls into the 1497 MHz RF structure (=&gt; 750MHz separators)</a:t>
            </a:r>
          </a:p>
          <a:p>
            <a:pPr lvl="1"/>
            <a:endParaRPr lang="en-US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0" y="5200789"/>
            <a:ext cx="9144000" cy="923330"/>
          </a:xfrm>
          <a:prstGeom prst="rect">
            <a:avLst/>
          </a:prstGeom>
          <a:solidFill>
            <a:srgbClr val="E7FF88"/>
          </a:solidFill>
        </p:spPr>
        <p:txBody>
          <a:bodyPr wrap="square" rtlCol="0">
            <a:spAutoFit/>
          </a:bodyPr>
          <a:lstStyle/>
          <a:p>
            <a:pPr algn="just">
              <a:spcBef>
                <a:spcPct val="20000"/>
              </a:spcBef>
            </a:pPr>
            <a:r>
              <a:rPr lang="en-US" dirty="0" smtClean="0">
                <a:solidFill>
                  <a:prstClr val="black"/>
                </a:solidFill>
              </a:rPr>
              <a:t>R</a:t>
            </a:r>
            <a:r>
              <a:rPr lang="en-US" dirty="0">
                <a:solidFill>
                  <a:prstClr val="black"/>
                </a:solidFill>
              </a:rPr>
              <a:t>. </a:t>
            </a:r>
            <a:r>
              <a:rPr lang="en-US" dirty="0" err="1">
                <a:solidFill>
                  <a:prstClr val="black"/>
                </a:solidFill>
              </a:rPr>
              <a:t>Kazimi</a:t>
            </a:r>
            <a:r>
              <a:rPr lang="en-US" dirty="0">
                <a:solidFill>
                  <a:prstClr val="black"/>
                </a:solidFill>
              </a:rPr>
              <a:t>, </a:t>
            </a:r>
            <a:r>
              <a:rPr lang="en-US" dirty="0" smtClean="0">
                <a:solidFill>
                  <a:prstClr val="black"/>
                </a:solidFill>
              </a:rPr>
              <a:t>J. Grames</a:t>
            </a:r>
            <a:r>
              <a:rPr lang="en-US" dirty="0">
                <a:solidFill>
                  <a:prstClr val="black"/>
                </a:solidFill>
              </a:rPr>
              <a:t>, J. </a:t>
            </a:r>
            <a:r>
              <a:rPr lang="en-US" dirty="0" err="1">
                <a:solidFill>
                  <a:prstClr val="black"/>
                </a:solidFill>
              </a:rPr>
              <a:t>Hansknecht</a:t>
            </a:r>
            <a:r>
              <a:rPr lang="en-US" dirty="0">
                <a:solidFill>
                  <a:prstClr val="black"/>
                </a:solidFill>
              </a:rPr>
              <a:t>, A. </a:t>
            </a:r>
            <a:r>
              <a:rPr lang="en-US" dirty="0" err="1">
                <a:solidFill>
                  <a:prstClr val="black"/>
                </a:solidFill>
              </a:rPr>
              <a:t>Hofler</a:t>
            </a:r>
            <a:r>
              <a:rPr lang="en-US" dirty="0">
                <a:solidFill>
                  <a:prstClr val="black"/>
                </a:solidFill>
              </a:rPr>
              <a:t>, G. Lahti, </a:t>
            </a:r>
            <a:r>
              <a:rPr lang="en-US" dirty="0" smtClean="0">
                <a:solidFill>
                  <a:prstClr val="black"/>
                </a:solidFill>
              </a:rPr>
              <a:t>T. </a:t>
            </a:r>
            <a:r>
              <a:rPr lang="en-US" dirty="0" err="1" smtClean="0">
                <a:solidFill>
                  <a:prstClr val="black"/>
                </a:solidFill>
              </a:rPr>
              <a:t>Plawski</a:t>
            </a:r>
            <a:r>
              <a:rPr lang="en-US" dirty="0">
                <a:solidFill>
                  <a:prstClr val="black"/>
                </a:solidFill>
              </a:rPr>
              <a:t>, M. </a:t>
            </a:r>
            <a:r>
              <a:rPr lang="en-US" dirty="0" err="1">
                <a:solidFill>
                  <a:prstClr val="black"/>
                </a:solidFill>
              </a:rPr>
              <a:t>Poelker</a:t>
            </a:r>
            <a:r>
              <a:rPr lang="en-US" dirty="0" smtClean="0">
                <a:solidFill>
                  <a:prstClr val="black"/>
                </a:solidFill>
              </a:rPr>
              <a:t>, R</a:t>
            </a:r>
            <a:r>
              <a:rPr lang="en-US" dirty="0">
                <a:solidFill>
                  <a:prstClr val="black"/>
                </a:solidFill>
              </a:rPr>
              <a:t>. Suleiman, Y. Wang, </a:t>
            </a:r>
            <a:r>
              <a:rPr lang="en-US" dirty="0" smtClean="0">
                <a:solidFill>
                  <a:prstClr val="black"/>
                </a:solidFill>
              </a:rPr>
              <a:t>"</a:t>
            </a:r>
            <a:r>
              <a:rPr lang="en-US" i="1" dirty="0" smtClean="0">
                <a:solidFill>
                  <a:prstClr val="black"/>
                </a:solidFill>
              </a:rPr>
              <a:t>Four Beam Generation for Simultaneous Four-Hall Operation at CEBAF</a:t>
            </a:r>
            <a:r>
              <a:rPr lang="en-US" dirty="0" smtClean="0">
                <a:solidFill>
                  <a:prstClr val="black"/>
                </a:solidFill>
              </a:rPr>
              <a:t>”, </a:t>
            </a:r>
            <a:r>
              <a:rPr lang="en-US" dirty="0" smtClean="0"/>
              <a:t>7</a:t>
            </a:r>
            <a:r>
              <a:rPr lang="en-US" baseline="30000" dirty="0" smtClean="0"/>
              <a:t>th</a:t>
            </a:r>
            <a:r>
              <a:rPr lang="en-US" dirty="0" smtClean="0"/>
              <a:t> </a:t>
            </a:r>
            <a:r>
              <a:rPr lang="en-US" dirty="0"/>
              <a:t>International Particle Accelerator Conference, BEXCO, </a:t>
            </a:r>
            <a:r>
              <a:rPr lang="en-US" dirty="0" err="1"/>
              <a:t>Busan</a:t>
            </a:r>
            <a:r>
              <a:rPr lang="en-US" dirty="0"/>
              <a:t> Korea, May 8-13, </a:t>
            </a:r>
            <a:r>
              <a:rPr lang="en-US" dirty="0" smtClean="0"/>
              <a:t>2016</a:t>
            </a: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63999" y="6437110"/>
            <a:ext cx="97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(2 of 93)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25692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Retrospective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04070"/>
            <a:ext cx="9143999" cy="4525963"/>
          </a:xfrm>
        </p:spPr>
        <p:txBody>
          <a:bodyPr/>
          <a:lstStyle/>
          <a:p>
            <a:r>
              <a:rPr lang="en-US" dirty="0" smtClean="0"/>
              <a:t>OPS </a:t>
            </a:r>
            <a:r>
              <a:rPr lang="en-US" dirty="0" err="1" smtClean="0"/>
              <a:t>Staytreat</a:t>
            </a:r>
            <a:r>
              <a:rPr lang="en-US" dirty="0" smtClean="0"/>
              <a:t> 2015 Action Items</a:t>
            </a:r>
            <a:r>
              <a:rPr lang="en-US" baseline="30000" dirty="0" smtClean="0"/>
              <a:t>*</a:t>
            </a:r>
          </a:p>
          <a:p>
            <a:pPr marL="0" indent="0">
              <a:buNone/>
            </a:pPr>
            <a:endParaRPr lang="en-US" sz="1600" dirty="0" smtClean="0"/>
          </a:p>
          <a:p>
            <a:pPr marL="971550" lvl="1" indent="-514350">
              <a:buFont typeface="+mj-ea"/>
              <a:buAutoNum type="circleNumDbPlain"/>
            </a:pPr>
            <a:r>
              <a:rPr lang="en-US" dirty="0" smtClean="0"/>
              <a:t>In FY16 provide 3-lasers with reliable 250/499 MHz bunch structure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971550" lvl="1" indent="-514350">
              <a:buFont typeface="+mj-ea"/>
              <a:buAutoNum type="circleNumDbPlain"/>
            </a:pPr>
            <a:r>
              <a:rPr lang="en-US" dirty="0" smtClean="0"/>
              <a:t>In FY17 </a:t>
            </a:r>
            <a:r>
              <a:rPr lang="en-US" dirty="0"/>
              <a:t>p</a:t>
            </a:r>
            <a:r>
              <a:rPr lang="en-US" dirty="0" smtClean="0"/>
              <a:t>rovide a 4-laser upgrade with reliable 250/499 MHz bunch structure and commission     4 Hall Operations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" y="5314534"/>
            <a:ext cx="91439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baseline="30000" dirty="0" smtClean="0"/>
              <a:t>*</a:t>
            </a:r>
            <a:r>
              <a:rPr lang="nl-NL" dirty="0" err="1" smtClean="0"/>
              <a:t>Paraphrased</a:t>
            </a:r>
            <a:r>
              <a:rPr lang="nl-NL" dirty="0" smtClean="0"/>
              <a:t> </a:t>
            </a:r>
            <a:r>
              <a:rPr lang="nl-NL" dirty="0" err="1" smtClean="0"/>
              <a:t>from</a:t>
            </a:r>
            <a:r>
              <a:rPr lang="nl-NL" dirty="0" smtClean="0"/>
              <a:t> “Summary </a:t>
            </a:r>
            <a:r>
              <a:rPr lang="nl-NL" dirty="0"/>
              <a:t>Report </a:t>
            </a:r>
            <a:r>
              <a:rPr lang="nl-NL" dirty="0" err="1"/>
              <a:t>from</a:t>
            </a:r>
            <a:r>
              <a:rPr lang="nl-NL" dirty="0"/>
              <a:t> the CEBAF OPS 2015 </a:t>
            </a:r>
            <a:r>
              <a:rPr lang="nl-NL" dirty="0" err="1" smtClean="0"/>
              <a:t>StayTreat</a:t>
            </a:r>
            <a:r>
              <a:rPr lang="nl-NL" dirty="0" smtClean="0"/>
              <a:t>”, </a:t>
            </a:r>
            <a:r>
              <a:rPr lang="nl-NL" dirty="0"/>
              <a:t>JLAB-TN-15-</a:t>
            </a:r>
            <a:r>
              <a:rPr lang="nl-NL" dirty="0" smtClean="0"/>
              <a:t>033</a:t>
            </a:r>
          </a:p>
          <a:p>
            <a:pPr algn="ctr"/>
            <a:r>
              <a:rPr lang="nl-NL" dirty="0">
                <a:hlinkClick r:id="rId2"/>
              </a:rPr>
              <a:t>https://jlabdoc.jlab.org/docushare/dsweb/Get/Document-107190/15-033.</a:t>
            </a:r>
            <a:r>
              <a:rPr lang="nl-NL" dirty="0" smtClean="0">
                <a:hlinkClick r:id="rId2"/>
              </a:rPr>
              <a:t>pdf</a:t>
            </a:r>
            <a:endParaRPr lang="nl-NL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4063999" y="6437110"/>
            <a:ext cx="85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(3 of 3)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6772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OPS </a:t>
            </a:r>
            <a:r>
              <a:rPr lang="en-US" dirty="0" err="1" smtClean="0"/>
              <a:t>Staytreat</a:t>
            </a:r>
            <a:r>
              <a:rPr lang="en-US" dirty="0" smtClean="0"/>
              <a:t> Action Item #1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71052"/>
            <a:ext cx="9144000" cy="5099057"/>
          </a:xfrm>
        </p:spPr>
        <p:txBody>
          <a:bodyPr>
            <a:normAutofit fontScale="77500" lnSpcReduction="20000"/>
          </a:bodyPr>
          <a:lstStyle/>
          <a:p>
            <a:pPr marL="57150" indent="0">
              <a:buNone/>
            </a:pPr>
            <a:r>
              <a:rPr lang="en-US" sz="3400" dirty="0"/>
              <a:t>In FY16 provide 3-lasers with reliable 250/499 MHz bunch structure</a:t>
            </a:r>
          </a:p>
          <a:p>
            <a:pPr lvl="1">
              <a:buFont typeface="Arial"/>
              <a:buChar char="•"/>
            </a:pPr>
            <a:endParaRPr lang="en-US" dirty="0"/>
          </a:p>
          <a:p>
            <a:pPr lvl="1"/>
            <a:r>
              <a:rPr lang="en-US" dirty="0" smtClean="0"/>
              <a:t>Reverted from digital to analog gain switching</a:t>
            </a:r>
          </a:p>
          <a:p>
            <a:pPr lvl="2"/>
            <a:r>
              <a:rPr lang="en-US" dirty="0" smtClean="0"/>
              <a:t>Digital switching sensitive to phase lock; worth determining root cause because excellent method to readily create lower rep rates</a:t>
            </a:r>
          </a:p>
          <a:p>
            <a:pPr lvl="2"/>
            <a:r>
              <a:rPr lang="en-US" dirty="0" smtClean="0"/>
              <a:t>Conventional </a:t>
            </a:r>
            <a:r>
              <a:rPr lang="en-US" dirty="0"/>
              <a:t>a</a:t>
            </a:r>
            <a:r>
              <a:rPr lang="en-US" dirty="0" smtClean="0"/>
              <a:t>nalog switching reliable, worked fine since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Reliable LLRF at 250/499</a:t>
            </a:r>
          </a:p>
          <a:p>
            <a:pPr lvl="2"/>
            <a:r>
              <a:rPr lang="en-US" dirty="0" smtClean="0"/>
              <a:t>RF group deployed interim solution with 250/499 taps</a:t>
            </a:r>
          </a:p>
          <a:p>
            <a:pPr lvl="2"/>
            <a:r>
              <a:rPr lang="en-US" dirty="0" smtClean="0"/>
              <a:t>Requires manually changing cables in ISB</a:t>
            </a:r>
          </a:p>
          <a:p>
            <a:pPr lvl="2"/>
            <a:r>
              <a:rPr lang="en-US" dirty="0" smtClean="0"/>
              <a:t>Successfully switched ~10 times, takes ~15 min and works reliably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360 </a:t>
            </a:r>
            <a:r>
              <a:rPr lang="en-US" dirty="0" err="1" smtClean="0"/>
              <a:t>deg</a:t>
            </a:r>
            <a:r>
              <a:rPr lang="en-US" dirty="0" smtClean="0"/>
              <a:t> phase shifting</a:t>
            </a:r>
          </a:p>
          <a:p>
            <a:pPr lvl="2"/>
            <a:r>
              <a:rPr lang="en-US" dirty="0" smtClean="0"/>
              <a:t>Interim LLRF does not have 360 shifter for @ 250 MHz</a:t>
            </a:r>
          </a:p>
          <a:p>
            <a:pPr lvl="2"/>
            <a:r>
              <a:rPr lang="en-US" dirty="0" smtClean="0"/>
              <a:t>Software solution proved slow 720 </a:t>
            </a:r>
            <a:r>
              <a:rPr lang="en-US" dirty="0" err="1" smtClean="0"/>
              <a:t>deg</a:t>
            </a:r>
            <a:r>
              <a:rPr lang="en-US" dirty="0" smtClean="0"/>
              <a:t> @ 499 MHz works reliably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063999" y="6437110"/>
            <a:ext cx="1673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(4 of 3.14159</a:t>
            </a:r>
            <a:r>
              <a:rPr lang="is-IS" dirty="0" smtClean="0">
                <a:solidFill>
                  <a:schemeClr val="bg1"/>
                </a:solidFill>
              </a:rPr>
              <a:t>…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742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OPS </a:t>
            </a:r>
            <a:r>
              <a:rPr lang="en-US" dirty="0" err="1" smtClean="0"/>
              <a:t>Staytreat</a:t>
            </a:r>
            <a:r>
              <a:rPr lang="en-US" dirty="0" smtClean="0"/>
              <a:t> Action Item #2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20420"/>
            <a:ext cx="9144000" cy="5394358"/>
          </a:xfrm>
        </p:spPr>
        <p:txBody>
          <a:bodyPr>
            <a:normAutofit fontScale="85000" lnSpcReduction="20000"/>
          </a:bodyPr>
          <a:lstStyle/>
          <a:p>
            <a:pPr marL="57150" indent="0">
              <a:buNone/>
            </a:pPr>
            <a:r>
              <a:rPr lang="en-US" dirty="0"/>
              <a:t>In FY17 provide a 4-laser upgrade with reliable 250/499 MHz bunch structure and </a:t>
            </a:r>
            <a:r>
              <a:rPr lang="en-US" dirty="0" smtClean="0"/>
              <a:t>commission </a:t>
            </a:r>
            <a:r>
              <a:rPr lang="en-US" dirty="0"/>
              <a:t>4 Hall Operations</a:t>
            </a:r>
          </a:p>
          <a:p>
            <a:pPr marL="0" indent="0">
              <a:buNone/>
            </a:pPr>
            <a:endParaRPr lang="en-US" sz="1400" dirty="0" smtClean="0"/>
          </a:p>
          <a:p>
            <a:pPr lvl="1"/>
            <a:r>
              <a:rPr lang="en-US" dirty="0" smtClean="0"/>
              <a:t>Scope of Work defined Fall 2015</a:t>
            </a:r>
            <a:endParaRPr lang="en-US" dirty="0"/>
          </a:p>
          <a:p>
            <a:pPr lvl="2"/>
            <a:r>
              <a:rPr lang="en-US" dirty="0" smtClean="0"/>
              <a:t>High-level system integration (chalkboard)</a:t>
            </a:r>
          </a:p>
          <a:p>
            <a:pPr lvl="2"/>
            <a:r>
              <a:rPr lang="en-US" dirty="0" smtClean="0"/>
              <a:t>FY16 AWP approved</a:t>
            </a:r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Monthly upgrade meetings began January 2016</a:t>
            </a:r>
          </a:p>
          <a:p>
            <a:pPr lvl="2"/>
            <a:r>
              <a:rPr lang="en-US" dirty="0"/>
              <a:t>S</a:t>
            </a:r>
            <a:r>
              <a:rPr lang="en-US" dirty="0" smtClean="0"/>
              <a:t>ystem (Laser, Controls, SCAM, PSS, LLRF) planning and logistics</a:t>
            </a:r>
          </a:p>
          <a:p>
            <a:pPr lvl="2"/>
            <a:r>
              <a:rPr lang="en-US" dirty="0">
                <a:hlinkClick r:id="rId2"/>
              </a:rPr>
              <a:t>https://wiki.jlab.org/ciswiki/index.php/</a:t>
            </a:r>
            <a:r>
              <a:rPr lang="en-US" dirty="0" smtClean="0">
                <a:hlinkClick r:id="rId2"/>
              </a:rPr>
              <a:t>Injector_Upgrade_Meetings</a:t>
            </a:r>
            <a:endParaRPr lang="en-US" dirty="0" smtClean="0"/>
          </a:p>
          <a:p>
            <a:pPr lvl="2"/>
            <a:endParaRPr lang="en-US" dirty="0" smtClean="0"/>
          </a:p>
          <a:p>
            <a:pPr lvl="1"/>
            <a:r>
              <a:rPr lang="en-US" dirty="0" smtClean="0"/>
              <a:t>Installation began Summer SAD 2016</a:t>
            </a:r>
          </a:p>
          <a:p>
            <a:pPr lvl="2"/>
            <a:r>
              <a:rPr lang="en-US" dirty="0" smtClean="0"/>
              <a:t>8 Week effort started (Laser, Controls, SCAM, PSS)</a:t>
            </a:r>
          </a:p>
          <a:p>
            <a:pPr lvl="2"/>
            <a:r>
              <a:rPr lang="en-US" dirty="0" smtClean="0"/>
              <a:t>Commission hardware/software, Beam (OPS), Parity Quality (Users)</a:t>
            </a:r>
          </a:p>
          <a:p>
            <a:pPr lvl="2"/>
            <a:r>
              <a:rPr lang="en-US" dirty="0" smtClean="0"/>
              <a:t>4-LLRF re-scoped to Winter 2017 SAD for budget/labor constraints</a:t>
            </a:r>
          </a:p>
          <a:p>
            <a:pPr lvl="2"/>
            <a:r>
              <a:rPr lang="en-US" dirty="0" smtClean="0"/>
              <a:t>4 Hall Test (and contingent OPS) in Spring 2017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63999" y="6437110"/>
            <a:ext cx="12526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(5 of More)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5247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System Upgrade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901148"/>
            <a:ext cx="9144000" cy="3048502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/>
              <a:t>Early work already completed Summer SAD 2015</a:t>
            </a:r>
          </a:p>
          <a:p>
            <a:pPr lvl="1">
              <a:buFont typeface="Courier New"/>
              <a:buChar char="o"/>
            </a:pPr>
            <a:r>
              <a:rPr lang="en-US" sz="2000" dirty="0" smtClean="0"/>
              <a:t>Installed modular 4-laser chassis in ISB</a:t>
            </a:r>
          </a:p>
          <a:p>
            <a:pPr lvl="1">
              <a:buFont typeface="Courier New"/>
              <a:buChar char="o"/>
            </a:pPr>
            <a:r>
              <a:rPr lang="en-US" sz="2000" dirty="0" smtClean="0"/>
              <a:t>Installed rack mounted micro-climate chiller in ISB</a:t>
            </a:r>
          </a:p>
          <a:p>
            <a:pPr lvl="1">
              <a:buFont typeface="Courier New"/>
              <a:buChar char="o"/>
            </a:pPr>
            <a:endParaRPr lang="en-US" sz="2000" dirty="0"/>
          </a:p>
          <a:p>
            <a:r>
              <a:rPr lang="en-US" sz="2800" dirty="0" smtClean="0"/>
              <a:t>New electro-optic tune mode generator in Spring 2016</a:t>
            </a:r>
          </a:p>
          <a:p>
            <a:pPr lvl="1"/>
            <a:r>
              <a:rPr lang="en-US" sz="2400" dirty="0" smtClean="0"/>
              <a:t>Test long-term HV application to EO cell (RTP) w/o ion migration</a:t>
            </a:r>
          </a:p>
          <a:p>
            <a:pPr lvl="1"/>
            <a:r>
              <a:rPr lang="en-US" sz="2400" dirty="0" smtClean="0"/>
              <a:t>New JLAB HV switch design</a:t>
            </a:r>
          </a:p>
          <a:p>
            <a:pPr lvl="2"/>
            <a:r>
              <a:rPr lang="en-US" sz="2000" dirty="0" smtClean="0"/>
              <a:t>Replaces costly/bulky </a:t>
            </a:r>
            <a:r>
              <a:rPr lang="en-US" sz="2000" dirty="0" err="1" smtClean="0"/>
              <a:t>commerical</a:t>
            </a:r>
            <a:r>
              <a:rPr lang="en-US" sz="2000" dirty="0" smtClean="0"/>
              <a:t> DEI switches</a:t>
            </a:r>
          </a:p>
          <a:p>
            <a:pPr lvl="2"/>
            <a:r>
              <a:rPr lang="en-US" sz="2000" dirty="0"/>
              <a:t>Faster </a:t>
            </a:r>
            <a:r>
              <a:rPr lang="en-US" sz="2000" dirty="0" err="1" smtClean="0"/>
              <a:t>risetime</a:t>
            </a:r>
            <a:r>
              <a:rPr lang="en-US" sz="2000" dirty="0" smtClean="0"/>
              <a:t> (25 </a:t>
            </a:r>
            <a:r>
              <a:rPr lang="en-US" sz="2000" dirty="0"/>
              <a:t>ns vs. 250 </a:t>
            </a:r>
            <a:r>
              <a:rPr lang="en-US" sz="2000" dirty="0" smtClean="0"/>
              <a:t>ns)</a:t>
            </a:r>
            <a:endParaRPr lang="en-US" sz="2000" dirty="0"/>
          </a:p>
          <a:p>
            <a:pPr lvl="2"/>
            <a:endParaRPr lang="en-US" sz="2000" dirty="0" smtClean="0"/>
          </a:p>
        </p:txBody>
      </p:sp>
      <p:pic>
        <p:nvPicPr>
          <p:cNvPr id="5" name="Picture 4" descr="IMG_20160622_101632980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10455" r="15058" b="21726"/>
          <a:stretch/>
        </p:blipFill>
        <p:spPr>
          <a:xfrm>
            <a:off x="1612031" y="3827348"/>
            <a:ext cx="5581045" cy="2607845"/>
          </a:xfrm>
          <a:prstGeom prst="rect">
            <a:avLst/>
          </a:prstGeom>
        </p:spPr>
      </p:pic>
      <p:pic>
        <p:nvPicPr>
          <p:cNvPr id="6" name="Picture 5" descr="IMG_20160623_115033164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39" t="25813" r="5000" b="17750"/>
          <a:stretch/>
        </p:blipFill>
        <p:spPr>
          <a:xfrm>
            <a:off x="1612031" y="3827348"/>
            <a:ext cx="5612023" cy="26078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63999" y="6437110"/>
            <a:ext cx="97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(6 of ∞)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4775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System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01148"/>
            <a:ext cx="9144000" cy="304850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Rebuilding the laser table started ~1 week ago</a:t>
            </a:r>
          </a:p>
          <a:p>
            <a:pPr lvl="1"/>
            <a:r>
              <a:rPr lang="en-US" sz="2000" dirty="0" smtClean="0"/>
              <a:t>4</a:t>
            </a:r>
            <a:r>
              <a:rPr lang="en-US" sz="2000" baseline="30000" dirty="0" smtClean="0"/>
              <a:t>th</a:t>
            </a:r>
            <a:r>
              <a:rPr lang="en-US" sz="2000" dirty="0" smtClean="0"/>
              <a:t> laser amplifier purchased (spare ordered in FY17)</a:t>
            </a:r>
          </a:p>
          <a:p>
            <a:pPr lvl="1"/>
            <a:r>
              <a:rPr lang="en-US" sz="2000" dirty="0" smtClean="0"/>
              <a:t>Upgrade communications to fiber laser (PPLN temp / IPG amp)</a:t>
            </a:r>
          </a:p>
          <a:p>
            <a:pPr lvl="1"/>
            <a:r>
              <a:rPr lang="en-US" sz="2000" dirty="0" smtClean="0"/>
              <a:t>Completely rebuild optics layout from 3-laser to 4-laser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1587180" y="2408615"/>
            <a:ext cx="5921353" cy="3883708"/>
            <a:chOff x="3683001" y="794557"/>
            <a:chExt cx="5554585" cy="3883708"/>
          </a:xfrm>
        </p:grpSpPr>
        <p:pic>
          <p:nvPicPr>
            <p:cNvPr id="8" name="Picture 7" descr="Table_now.pd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7" t="8646" r="2437" b="8680"/>
            <a:stretch/>
          </p:blipFill>
          <p:spPr>
            <a:xfrm rot="16200000">
              <a:off x="4471647" y="5911"/>
              <a:ext cx="3883708" cy="54610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8347599" y="3952872"/>
              <a:ext cx="7112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IHWP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47599" y="3306541"/>
              <a:ext cx="88998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Pockels</a:t>
              </a:r>
              <a:endParaRPr lang="en-US" dirty="0">
                <a:solidFill>
                  <a:srgbClr val="FF0000"/>
                </a:solidFill>
              </a:endParaRPr>
            </a:p>
            <a:p>
              <a:r>
                <a:rPr lang="en-US" dirty="0" smtClean="0">
                  <a:solidFill>
                    <a:srgbClr val="FF0000"/>
                  </a:solidFill>
                </a:rPr>
                <a:t>Cell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09392" y="2650476"/>
              <a:ext cx="6346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RWP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576650" y="1844425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IA</a:t>
              </a:r>
              <a:endParaRPr lang="en-US" dirty="0">
                <a:solidFill>
                  <a:srgbClr val="FF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4049888" y="2756200"/>
              <a:ext cx="422111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A</a:t>
              </a:r>
              <a:endParaRPr lang="en-US" sz="32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68645" y="2062343"/>
              <a:ext cx="407884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B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47676" y="1713511"/>
              <a:ext cx="403476" cy="584776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3200" dirty="0" smtClean="0"/>
                <a:t>C</a:t>
              </a:r>
              <a:endParaRPr lang="en-US" sz="320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580008" y="2408615"/>
            <a:ext cx="6335322" cy="3988433"/>
            <a:chOff x="1573336" y="2414627"/>
            <a:chExt cx="6335322" cy="3988433"/>
          </a:xfrm>
        </p:grpSpPr>
        <p:grpSp>
          <p:nvGrpSpPr>
            <p:cNvPr id="27" name="Group 26"/>
            <p:cNvGrpSpPr/>
            <p:nvPr/>
          </p:nvGrpSpPr>
          <p:grpSpPr>
            <a:xfrm>
              <a:off x="1573336" y="2414627"/>
              <a:ext cx="6335322" cy="3988433"/>
              <a:chOff x="2709336" y="1981740"/>
              <a:chExt cx="6493451" cy="4354145"/>
            </a:xfrm>
          </p:grpSpPr>
          <p:pic>
            <p:nvPicPr>
              <p:cNvPr id="28" name="Picture 27" descr="Table_2016.pd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117" t="12884" r="7389" b="9465"/>
              <a:stretch/>
            </p:blipFill>
            <p:spPr>
              <a:xfrm rot="16200000">
                <a:off x="3552822" y="1138254"/>
                <a:ext cx="4354145" cy="6041118"/>
              </a:xfrm>
              <a:prstGeom prst="rect">
                <a:avLst/>
              </a:prstGeom>
            </p:spPr>
          </p:pic>
          <p:sp>
            <p:nvSpPr>
              <p:cNvPr id="29" name="TextBox 28"/>
              <p:cNvSpPr txBox="1"/>
              <p:nvPr/>
            </p:nvSpPr>
            <p:spPr>
              <a:xfrm>
                <a:off x="7594520" y="5258848"/>
                <a:ext cx="72387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IHWP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689257" y="4775407"/>
                <a:ext cx="15135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POCKELS</a:t>
                </a:r>
                <a:r>
                  <a:rPr lang="en-US" b="1" dirty="0">
                    <a:solidFill>
                      <a:srgbClr val="FF0000"/>
                    </a:solidFill>
                  </a:rPr>
                  <a:t> </a:t>
                </a:r>
                <a:r>
                  <a:rPr lang="en-US" b="1" dirty="0" smtClean="0">
                    <a:solidFill>
                      <a:srgbClr val="FF0000"/>
                    </a:solidFill>
                  </a:rPr>
                  <a:t>CELL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7988467" y="4021667"/>
                <a:ext cx="64666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RWP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4994127" y="5005313"/>
                <a:ext cx="3898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FF0000"/>
                    </a:solidFill>
                  </a:rPr>
                  <a:t>IA</a:t>
                </a:r>
                <a:endParaRPr lang="en-US" b="1" dirty="0">
                  <a:solidFill>
                    <a:srgbClr val="FF0000"/>
                  </a:solidFill>
                </a:endParaRPr>
              </a:p>
            </p:txBody>
          </p:sp>
          <p:cxnSp>
            <p:nvCxnSpPr>
              <p:cNvPr id="33" name="Straight Arrow Connector 32"/>
              <p:cNvCxnSpPr/>
              <p:nvPr/>
            </p:nvCxnSpPr>
            <p:spPr>
              <a:xfrm flipH="1">
                <a:off x="6279445" y="3358444"/>
                <a:ext cx="719666" cy="66322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TextBox 33"/>
              <p:cNvSpPr txBox="1"/>
              <p:nvPr/>
            </p:nvSpPr>
            <p:spPr>
              <a:xfrm>
                <a:off x="3570110" y="4793648"/>
                <a:ext cx="418065" cy="6383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B</a:t>
                </a:r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3570110" y="3979334"/>
                <a:ext cx="432647" cy="6383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A</a:t>
                </a:r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3568887" y="3193644"/>
                <a:ext cx="448050" cy="6383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dirty="0" smtClean="0"/>
                  <a:t>D</a:t>
                </a:r>
                <a:endParaRPr lang="en-US" sz="3200" dirty="0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3543111" y="2421479"/>
                <a:ext cx="413547" cy="63839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C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>
                <a:off x="6623165" y="2989112"/>
                <a:ext cx="1225669" cy="4031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u="sng" dirty="0" smtClean="0">
                    <a:latin typeface="Arial"/>
                    <a:cs typeface="Arial"/>
                  </a:rPr>
                  <a:t>Polarizer</a:t>
                </a:r>
                <a:endParaRPr lang="en-US" b="1" dirty="0"/>
              </a:p>
            </p:txBody>
          </p:sp>
          <p:cxnSp>
            <p:nvCxnSpPr>
              <p:cNvPr id="39" name="Straight Arrow Connector 38"/>
              <p:cNvCxnSpPr/>
              <p:nvPr/>
            </p:nvCxnSpPr>
            <p:spPr>
              <a:xfrm flipH="1">
                <a:off x="6279445" y="2597619"/>
                <a:ext cx="719666" cy="66322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Arrow Connector 39"/>
              <p:cNvCxnSpPr/>
              <p:nvPr/>
            </p:nvCxnSpPr>
            <p:spPr>
              <a:xfrm flipV="1">
                <a:off x="5324246" y="5970173"/>
                <a:ext cx="1166865" cy="154515"/>
              </a:xfrm>
              <a:prstGeom prst="straightConnector1">
                <a:avLst/>
              </a:prstGeom>
              <a:ln>
                <a:solidFill>
                  <a:srgbClr val="008000"/>
                </a:solidFill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Rectangle 40"/>
              <p:cNvSpPr/>
              <p:nvPr/>
            </p:nvSpPr>
            <p:spPr>
              <a:xfrm>
                <a:off x="6775565" y="2236813"/>
                <a:ext cx="1041650" cy="4031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u="sng" dirty="0" smtClean="0">
                    <a:latin typeface="Arial"/>
                    <a:cs typeface="Arial"/>
                  </a:rPr>
                  <a:t>Splitter</a:t>
                </a:r>
                <a:endParaRPr lang="en-US" b="1" dirty="0"/>
              </a:p>
            </p:txBody>
          </p:sp>
          <p:sp>
            <p:nvSpPr>
              <p:cNvPr id="42" name="Rectangle 41"/>
              <p:cNvSpPr/>
              <p:nvPr/>
            </p:nvSpPr>
            <p:spPr>
              <a:xfrm>
                <a:off x="6435318" y="4553486"/>
                <a:ext cx="1060063" cy="4031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i="1" u="sng" dirty="0" smtClean="0">
                    <a:latin typeface="Arial"/>
                    <a:cs typeface="Arial"/>
                  </a:rPr>
                  <a:t>Splitter</a:t>
                </a:r>
                <a:endParaRPr lang="en-US" b="1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5321406" y="5009092"/>
                <a:ext cx="66289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Tune</a:t>
                </a:r>
                <a:endParaRPr lang="en-US" b="1" dirty="0"/>
              </a:p>
            </p:txBody>
          </p:sp>
          <p:sp>
            <p:nvSpPr>
              <p:cNvPr id="44" name="Rectangle 43"/>
              <p:cNvSpPr/>
              <p:nvPr/>
            </p:nvSpPr>
            <p:spPr>
              <a:xfrm>
                <a:off x="4663969" y="5940022"/>
                <a:ext cx="65743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b="1" dirty="0" smtClean="0">
                    <a:solidFill>
                      <a:srgbClr val="008000"/>
                    </a:solidFill>
                    <a:latin typeface="Arial"/>
                    <a:cs typeface="Arial"/>
                  </a:rPr>
                  <a:t>PSS</a:t>
                </a:r>
                <a:endParaRPr lang="en-US" b="1" dirty="0">
                  <a:solidFill>
                    <a:srgbClr val="008000"/>
                  </a:solidFill>
                </a:endParaRPr>
              </a:p>
            </p:txBody>
          </p:sp>
        </p:grpSp>
        <p:cxnSp>
          <p:nvCxnSpPr>
            <p:cNvPr id="46" name="Straight Arrow Connector 45"/>
            <p:cNvCxnSpPr/>
            <p:nvPr/>
          </p:nvCxnSpPr>
          <p:spPr>
            <a:xfrm flipH="1" flipV="1">
              <a:off x="4911947" y="4557168"/>
              <a:ext cx="351070" cy="416481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" name="Picture 3" descr="IMG_20160630_100655628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5"/>
          <a:stretch/>
        </p:blipFill>
        <p:spPr>
          <a:xfrm>
            <a:off x="1580007" y="2501797"/>
            <a:ext cx="7043966" cy="3933352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pic>
        <p:nvPicPr>
          <p:cNvPr id="6" name="Picture 5" descr="IMG_20160630_10071023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7" b="14815"/>
          <a:stretch/>
        </p:blipFill>
        <p:spPr>
          <a:xfrm>
            <a:off x="202861" y="2642264"/>
            <a:ext cx="2216959" cy="3603538"/>
          </a:xfrm>
          <a:prstGeom prst="rect">
            <a:avLst/>
          </a:prstGeom>
          <a:ln w="50800">
            <a:solidFill>
              <a:srgbClr val="FF0000"/>
            </a:solidFill>
          </a:ln>
        </p:spPr>
      </p:pic>
      <p:sp>
        <p:nvSpPr>
          <p:cNvPr id="45" name="TextBox 44"/>
          <p:cNvSpPr txBox="1"/>
          <p:nvPr/>
        </p:nvSpPr>
        <p:spPr>
          <a:xfrm>
            <a:off x="4063999" y="6437110"/>
            <a:ext cx="85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(7 of 9)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8061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Controls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61286"/>
            <a:ext cx="9144000" cy="1050533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Significant changes to improve </a:t>
            </a:r>
            <a:r>
              <a:rPr lang="en-US" b="1" dirty="0" smtClean="0"/>
              <a:t>functionality</a:t>
            </a:r>
            <a:r>
              <a:rPr lang="en-US" dirty="0" smtClean="0"/>
              <a:t>, </a:t>
            </a:r>
            <a:r>
              <a:rPr lang="en-US" b="1" dirty="0" smtClean="0"/>
              <a:t>modularity</a:t>
            </a:r>
            <a:r>
              <a:rPr lang="en-US" dirty="0" smtClean="0"/>
              <a:t> and later, support the </a:t>
            </a:r>
            <a:r>
              <a:rPr lang="en-US" b="1" dirty="0" smtClean="0"/>
              <a:t>Injector Upgrade</a:t>
            </a:r>
          </a:p>
          <a:p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790" y="1794744"/>
            <a:ext cx="5929010" cy="458350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887621" y="2311145"/>
            <a:ext cx="10758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SCAM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21252" y="3598840"/>
            <a:ext cx="19442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Laser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Macropulse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Chassis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5426601"/>
            <a:ext cx="22365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Tune Mode Generator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63999" y="6437110"/>
            <a:ext cx="9331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(8 of 2</a:t>
            </a:r>
            <a:r>
              <a:rPr lang="en-US" baseline="30000" dirty="0" smtClean="0">
                <a:solidFill>
                  <a:schemeClr val="bg1"/>
                </a:solidFill>
              </a:rPr>
              <a:t>5</a:t>
            </a:r>
            <a:r>
              <a:rPr lang="en-US" dirty="0" smtClean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6470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Laser Controls Upgrade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51331"/>
            <a:ext cx="9144000" cy="5150805"/>
          </a:xfrm>
        </p:spPr>
        <p:txBody>
          <a:bodyPr>
            <a:normAutofit fontScale="92500" lnSpcReduction="10000"/>
          </a:bodyPr>
          <a:lstStyle/>
          <a:p>
            <a:r>
              <a:rPr lang="en-US" b="1" dirty="0" smtClean="0"/>
              <a:t>SSG HVPS/Laser PSS Upgrade</a:t>
            </a:r>
          </a:p>
          <a:p>
            <a:pPr lvl="1"/>
            <a:r>
              <a:rPr lang="en-US" dirty="0" smtClean="0"/>
              <a:t>SCMB approves new mode of gun operation</a:t>
            </a:r>
          </a:p>
          <a:p>
            <a:pPr lvl="1"/>
            <a:r>
              <a:rPr lang="en-US" dirty="0" smtClean="0"/>
              <a:t>HVPS remains ON through Hall accesses</a:t>
            </a:r>
          </a:p>
          <a:p>
            <a:pPr lvl="1"/>
            <a:r>
              <a:rPr lang="en-US" dirty="0" smtClean="0"/>
              <a:t>New method augments PSS to inhibit laser beam</a:t>
            </a:r>
          </a:p>
          <a:p>
            <a:pPr lvl="1"/>
            <a:r>
              <a:rPr lang="en-US" dirty="0" smtClean="0"/>
              <a:t>Benefits high gun voltage operation (Injector Upgrade)</a:t>
            </a:r>
          </a:p>
          <a:p>
            <a:pPr lvl="1"/>
            <a:endParaRPr lang="en-US" dirty="0" smtClean="0"/>
          </a:p>
          <a:p>
            <a:r>
              <a:rPr lang="en-US" b="1" dirty="0" smtClean="0"/>
              <a:t>Laser Macropulse </a:t>
            </a:r>
            <a:r>
              <a:rPr lang="en-US" b="1" dirty="0"/>
              <a:t>c</a:t>
            </a:r>
            <a:r>
              <a:rPr lang="en-US" b="1" dirty="0" smtClean="0"/>
              <a:t>hassis Upgrade</a:t>
            </a:r>
          </a:p>
          <a:p>
            <a:pPr lvl="1"/>
            <a:r>
              <a:rPr lang="en-US" dirty="0" smtClean="0"/>
              <a:t>Chassis provide hardware interface of PSS and OPS control to the 4-laser system</a:t>
            </a:r>
          </a:p>
          <a:p>
            <a:pPr lvl="1"/>
            <a:r>
              <a:rPr lang="en-US" dirty="0" smtClean="0"/>
              <a:t>Unnecessary hook to HVPS software and redundant signals removed</a:t>
            </a:r>
          </a:p>
          <a:p>
            <a:pPr lvl="1"/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4063999" y="6437110"/>
            <a:ext cx="9161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(9 of XI)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3095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JLabPowerpointM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1251</TotalTime>
  <Words>1440</Words>
  <Application>Microsoft Macintosh PowerPoint</Application>
  <PresentationFormat>On-screen Show (4:3)</PresentationFormat>
  <Paragraphs>207</Paragraphs>
  <Slides>17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JLabPowerpointMain</vt:lpstr>
      <vt:lpstr>4 Laser Upgrade CEBAF 4 Hall Ops</vt:lpstr>
      <vt:lpstr>Why????</vt:lpstr>
      <vt:lpstr>Retrospective</vt:lpstr>
      <vt:lpstr>OPS Staytreat Action Item #1</vt:lpstr>
      <vt:lpstr>OPS Staytreat Action Item #2</vt:lpstr>
      <vt:lpstr>Laser System Upgrade</vt:lpstr>
      <vt:lpstr>Laser System Upgrade</vt:lpstr>
      <vt:lpstr>Laser Controls Upgrade</vt:lpstr>
      <vt:lpstr>Laser Controls Upgrade</vt:lpstr>
      <vt:lpstr>Laser Controls Upgrade</vt:lpstr>
      <vt:lpstr>Laser LLRF Upgrade</vt:lpstr>
      <vt:lpstr>Summary (not my last slide!)</vt:lpstr>
      <vt:lpstr>Issues and Open Questions</vt:lpstr>
      <vt:lpstr>Issues and Open Questions</vt:lpstr>
      <vt:lpstr>Fin</vt:lpstr>
      <vt:lpstr>PowerPoint Presentation</vt:lpstr>
      <vt:lpstr>PowerPoint Presentation</vt:lpstr>
    </vt:vector>
  </TitlesOfParts>
  <Company>Jefferson Lab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Click to add title</dc:title>
  <dc:creator>dchopard</dc:creator>
  <cp:lastModifiedBy>Joe Grames</cp:lastModifiedBy>
  <cp:revision>132</cp:revision>
  <dcterms:created xsi:type="dcterms:W3CDTF">2014-06-23T12:28:26Z</dcterms:created>
  <dcterms:modified xsi:type="dcterms:W3CDTF">2016-06-30T17:53:15Z</dcterms:modified>
</cp:coreProperties>
</file>