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08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3328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743200"/>
            <a:ext cx="4114800" cy="131445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73012" y="4838127"/>
            <a:ext cx="736325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C5A364D8-B016-A94F-BA08-B382FC3388E9}" type="slidenum">
              <a:rPr lang="en-US" smtClean="0"/>
              <a:t>‹#›</a:t>
            </a:fld>
            <a:r>
              <a:rPr lang="en-US" dirty="0" smtClean="0"/>
              <a:t>/10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252137" y="28003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310" y="4821247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Post-CHL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RAR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42595" y="4821247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2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7310" y="4840021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Post-CHL RAR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402" y="4842752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Bickley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42595" y="4818519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36078" y="4838213"/>
            <a:ext cx="736325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C5A364D8-B016-A94F-BA08-B382FC3388E9}" type="slidenum">
              <a:rPr lang="en-US" smtClean="0"/>
              <a:t>‹#›</a:t>
            </a:fld>
            <a:r>
              <a:rPr lang="en-US" dirty="0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77310" y="4840021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Post-CHL RAR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2" y="4842752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Bickley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42595" y="4818519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7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0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685800"/>
            <a:ext cx="77724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7310" y="4821247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Post-CHL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RAR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86403" y="4821247"/>
            <a:ext cx="99059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Bickley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42595" y="4821247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73012" y="4838127"/>
            <a:ext cx="736325" cy="273844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C5A364D8-B016-A94F-BA08-B382FC3388E9}" type="slidenum">
              <a:rPr lang="en-US" smtClean="0"/>
              <a:t>‹#›</a:t>
            </a:fld>
            <a:r>
              <a:rPr lang="en-US" dirty="0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62000" y="1504950"/>
            <a:ext cx="7772400" cy="110251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Post-CHL </a:t>
            </a:r>
            <a:r>
              <a:rPr lang="en" sz="4400" dirty="0"/>
              <a:t>Accelerator Start up Process Review, Spring 2016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Accelerator setup: first principles versus snapshot of prior state</a:t>
            </a:r>
          </a:p>
          <a:p>
            <a:pPr>
              <a:spcBef>
                <a:spcPts val="0"/>
              </a:spcBef>
            </a:pPr>
            <a:r>
              <a:rPr lang="en" dirty="0"/>
              <a:t>Complete commissioning of hardware</a:t>
            </a:r>
          </a:p>
          <a:p>
            <a:pPr marL="800100" indent="-342900">
              <a:spcBef>
                <a:spcPts val="0"/>
              </a:spcBef>
            </a:pPr>
            <a:r>
              <a:rPr lang="en" dirty="0"/>
              <a:t>BLM responses (CAMAC vs. VME) not normalized</a:t>
            </a:r>
          </a:p>
          <a:p>
            <a:pPr marL="800100" indent="-342900">
              <a:spcBef>
                <a:spcPts val="0"/>
              </a:spcBef>
            </a:pPr>
            <a:r>
              <a:rPr lang="en" dirty="0"/>
              <a:t>Not all BLMs have been commissioned with beam</a:t>
            </a:r>
          </a:p>
          <a:p>
            <a:pPr marL="800100" indent="-342900">
              <a:spcBef>
                <a:spcPts val="0"/>
              </a:spcBef>
            </a:pPr>
            <a:r>
              <a:rPr lang="en" dirty="0"/>
              <a:t>750 MHz separator measurements were not finished </a:t>
            </a:r>
          </a:p>
          <a:p>
            <a:pPr>
              <a:spcBef>
                <a:spcPts val="0"/>
              </a:spcBef>
            </a:pPr>
            <a:r>
              <a:rPr lang="en" dirty="0"/>
              <a:t>Need to improve management of endstation/operations interactions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Questions...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Who owns the role of beam loss hound?</a:t>
            </a:r>
          </a:p>
          <a:p>
            <a:pPr>
              <a:spcBef>
                <a:spcPts val="0"/>
              </a:spcBef>
            </a:pPr>
            <a:r>
              <a:rPr lang="en" dirty="0"/>
              <a:t>How do we balance programmatic pressures against other pressures that affect reliability (design, test, and commissioning time; documentation)?</a:t>
            </a:r>
          </a:p>
          <a:p>
            <a:pPr>
              <a:spcBef>
                <a:spcPts val="0"/>
              </a:spcBef>
            </a:pPr>
            <a:r>
              <a:rPr lang="en" dirty="0"/>
              <a:t>Are we effectively communicating risks?</a:t>
            </a:r>
          </a:p>
          <a:p>
            <a:pPr marL="1314450" lvl="1" indent="-342900">
              <a:spcBef>
                <a:spcPts val="0"/>
              </a:spcBef>
            </a:pPr>
            <a:r>
              <a:rPr lang="en" dirty="0"/>
              <a:t>Engineering-&gt;</a:t>
            </a:r>
            <a:r>
              <a:rPr lang="en" dirty="0" smtClean="0"/>
              <a:t>Operations [Hardware readiness]</a:t>
            </a:r>
            <a:endParaRPr lang="en" dirty="0"/>
          </a:p>
          <a:p>
            <a:pPr marL="1314450" lvl="1" indent="-342900">
              <a:spcBef>
                <a:spcPts val="0"/>
              </a:spcBef>
            </a:pPr>
            <a:r>
              <a:rPr lang="en" dirty="0"/>
              <a:t>Operations-&gt;</a:t>
            </a:r>
            <a:r>
              <a:rPr lang="en" dirty="0" smtClean="0"/>
              <a:t>Management [Machine availability]</a:t>
            </a:r>
            <a:endParaRPr lang="en" dirty="0"/>
          </a:p>
          <a:p>
            <a:pPr marL="1314450" lvl="1" indent="-342900">
              <a:spcBef>
                <a:spcPts val="0"/>
              </a:spcBef>
            </a:pPr>
            <a:r>
              <a:rPr lang="en" dirty="0"/>
              <a:t>Operations-&gt;</a:t>
            </a:r>
            <a:r>
              <a:rPr lang="en" dirty="0" smtClean="0"/>
              <a:t>Users [Impact on experiments]</a:t>
            </a:r>
          </a:p>
          <a:p>
            <a:pPr marL="1314450" lvl="1" indent="-342900">
              <a:spcBef>
                <a:spcPts val="0"/>
              </a:spcBef>
            </a:pPr>
            <a:r>
              <a:rPr lang="en" dirty="0" smtClean="0"/>
              <a:t>CASA-&gt;Operations [Machine configuration]</a:t>
            </a:r>
            <a:endParaRPr lang="e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 team?</a:t>
            </a:r>
          </a:p>
          <a:p>
            <a:r>
              <a:rPr lang="en-US" dirty="0" smtClean="0"/>
              <a:t>What was found?</a:t>
            </a:r>
          </a:p>
          <a:p>
            <a:r>
              <a:rPr lang="en-US" dirty="0" smtClean="0"/>
              <a:t>Who is on </a:t>
            </a:r>
            <a:r>
              <a:rPr lang="en-US" smtClean="0"/>
              <a:t>the team?</a:t>
            </a:r>
            <a:endParaRPr lang="en-US" dirty="0" smtClean="0"/>
          </a:p>
          <a:p>
            <a:r>
              <a:rPr lang="en-US" dirty="0" smtClean="0"/>
              <a:t>The investigation</a:t>
            </a:r>
          </a:p>
          <a:p>
            <a:r>
              <a:rPr lang="en-US" dirty="0" smtClean="0"/>
              <a:t>Some open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5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 Repair Escalation Report?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45452"/>
            <a:ext cx="5258786" cy="3459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42950"/>
            <a:ext cx="6007629" cy="2232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0447"/>
            <a:ext cx="3848819" cy="3187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1066"/>
            <a:ext cx="3972685" cy="3677684"/>
          </a:xfrm>
          <a:prstGeom prst="rect">
            <a:avLst/>
          </a:prstGeom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was found?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hottest of hot spots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(25R </a:t>
            </a:r>
            <a:r>
              <a:rPr lang="en" dirty="0"/>
              <a:t>on contact)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3327201"/>
            <a:ext cx="91440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53000" y="590550"/>
            <a:ext cx="3733800" cy="3733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2133600" y="844293"/>
            <a:ext cx="3733800" cy="2482908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07021" y="4241602"/>
            <a:ext cx="4632321" cy="82748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RAR T</a:t>
            </a:r>
            <a:r>
              <a:rPr lang="en" dirty="0" smtClean="0"/>
              <a:t>eam</a:t>
            </a:r>
            <a:endParaRPr lang="en" dirty="0"/>
          </a:p>
        </p:txBody>
      </p:sp>
      <p:sp>
        <p:nvSpPr>
          <p:cNvPr id="75" name="Shape 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Matt Bickley (Team lead)</a:t>
            </a:r>
          </a:p>
          <a:p>
            <a:pPr>
              <a:spcBef>
                <a:spcPts val="0"/>
              </a:spcBef>
            </a:pPr>
            <a:r>
              <a:rPr lang="en" dirty="0"/>
              <a:t>Todd Satogata (CASA/Bteam)</a:t>
            </a:r>
          </a:p>
          <a:p>
            <a:pPr>
              <a:spcBef>
                <a:spcPts val="0"/>
              </a:spcBef>
            </a:pPr>
            <a:r>
              <a:rPr lang="en" dirty="0"/>
              <a:t>Brian Freeman (Operations)</a:t>
            </a:r>
          </a:p>
          <a:p>
            <a:pPr>
              <a:spcBef>
                <a:spcPts val="0"/>
              </a:spcBef>
            </a:pPr>
            <a:r>
              <a:rPr lang="en" dirty="0"/>
              <a:t>Ken Baggett (Engineering)</a:t>
            </a:r>
          </a:p>
          <a:p>
            <a:pPr>
              <a:spcBef>
                <a:spcPts val="0"/>
              </a:spcBef>
            </a:pPr>
            <a:r>
              <a:rPr lang="en" dirty="0"/>
              <a:t>Joe Gubeli (Knowledgeable objective party)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Investigation Process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Review of logbook and downtimes</a:t>
            </a:r>
          </a:p>
          <a:p>
            <a:pPr>
              <a:spcBef>
                <a:spcPts val="0"/>
              </a:spcBef>
            </a:pPr>
            <a:r>
              <a:rPr lang="en" dirty="0"/>
              <a:t>Analysis of optics data collected</a:t>
            </a:r>
          </a:p>
          <a:p>
            <a:pPr>
              <a:spcBef>
                <a:spcPts val="0"/>
              </a:spcBef>
            </a:pPr>
            <a:r>
              <a:rPr lang="en" dirty="0"/>
              <a:t>Interviews with operations, CASA and engineering staff</a:t>
            </a:r>
          </a:p>
          <a:p>
            <a:pPr>
              <a:spcBef>
                <a:spcPts val="0"/>
              </a:spcBef>
            </a:pPr>
            <a:r>
              <a:rPr lang="en" dirty="0"/>
              <a:t>RAR team discussion and integration of information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of the week’s significant events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Difficulties with separator (3/27 e3392509; 3/29 DTM:2022; 3/30 DTM:2024; 3/30 DTM:2031; 4/3 DTM:2050)</a:t>
            </a:r>
          </a:p>
          <a:p>
            <a:pPr>
              <a:spcBef>
                <a:spcPts val="0"/>
              </a:spcBef>
            </a:pPr>
            <a:r>
              <a:rPr lang="en" dirty="0"/>
              <a:t>BLM weird behavior (3/27 e3392625)</a:t>
            </a:r>
          </a:p>
          <a:p>
            <a:pPr>
              <a:spcBef>
                <a:spcPts val="0"/>
              </a:spcBef>
            </a:pPr>
            <a:r>
              <a:rPr lang="en" dirty="0"/>
              <a:t>Vacuum issue (related? 3/28 DTM:2012; 3/29 DTM:2022)</a:t>
            </a:r>
          </a:p>
          <a:p>
            <a:pPr>
              <a:spcBef>
                <a:spcPts val="0"/>
              </a:spcBef>
            </a:pPr>
            <a:r>
              <a:rPr lang="en" dirty="0"/>
              <a:t>BLM voltage lowered (3/27 e3392641)</a:t>
            </a:r>
          </a:p>
          <a:p>
            <a:pPr>
              <a:spcBef>
                <a:spcPts val="0"/>
              </a:spcBef>
            </a:pPr>
            <a:r>
              <a:rPr lang="en" dirty="0"/>
              <a:t>BLA investigation (3/31 DTM:2034) Integration limit changed (3/31 e3394022)</a:t>
            </a:r>
          </a:p>
          <a:p>
            <a:pPr>
              <a:spcBef>
                <a:spcPts val="0"/>
              </a:spcBef>
            </a:pPr>
            <a:r>
              <a:rPr lang="en" dirty="0"/>
              <a:t>BLM trips (4/3 DTM:2050)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Corrective actions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Complete retune of machine [executed successfully starting 4/4]</a:t>
            </a:r>
          </a:p>
          <a:p>
            <a:pPr>
              <a:spcBef>
                <a:spcPts val="0"/>
              </a:spcBef>
            </a:pPr>
            <a:r>
              <a:rPr lang="en" dirty="0"/>
              <a:t>BLA integrated trip point returned to 1uA</a:t>
            </a:r>
          </a:p>
          <a:p>
            <a:pPr>
              <a:spcBef>
                <a:spcPts val="0"/>
              </a:spcBef>
            </a:pPr>
            <a:r>
              <a:rPr lang="en" dirty="0"/>
              <a:t>New protocol: no MPS set point changes without approval from director of operations</a:t>
            </a:r>
          </a:p>
          <a:p>
            <a:pPr>
              <a:spcBef>
                <a:spcPts val="0"/>
              </a:spcBef>
            </a:pPr>
            <a:r>
              <a:rPr lang="en" dirty="0"/>
              <a:t>Get 750MHz separators to produce designed separation</a:t>
            </a:r>
          </a:p>
          <a:p>
            <a:pPr>
              <a:spcBef>
                <a:spcPts val="0"/>
              </a:spcBef>
            </a:pPr>
            <a:r>
              <a:rPr lang="en" dirty="0"/>
              <a:t>Revive beam troubleshooting guides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Action items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BLM calibration on a test bench (VME) and with beam</a:t>
            </a:r>
          </a:p>
          <a:p>
            <a:pPr>
              <a:spcBef>
                <a:spcPts val="0"/>
              </a:spcBef>
            </a:pPr>
            <a:r>
              <a:rPr lang="en" dirty="0"/>
              <a:t>Need a policy for reviewing changes to all MPS devices and setpoints</a:t>
            </a:r>
          </a:p>
          <a:p>
            <a:pPr>
              <a:spcBef>
                <a:spcPts val="0"/>
              </a:spcBef>
            </a:pPr>
            <a:r>
              <a:rPr lang="en" dirty="0"/>
              <a:t>Improve RF separator setup procedure</a:t>
            </a:r>
          </a:p>
          <a:p>
            <a:pPr>
              <a:spcBef>
                <a:spcPts val="0"/>
              </a:spcBef>
            </a:pPr>
            <a:r>
              <a:rPr lang="en" dirty="0"/>
              <a:t>Complete 750 MHz separator commissioning [already done]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yTreat-DataDrivenMachineRetunin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374</Words>
  <Application>Microsoft Office PowerPoint</Application>
  <PresentationFormat>On-screen Show (16:9)</PresentationFormat>
  <Paragraphs>55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StayTreat-DataDrivenMachineRetuning</vt:lpstr>
      <vt:lpstr>Post-CHL Accelerator Start up Process Review, Spring 2016</vt:lpstr>
      <vt:lpstr>Outline</vt:lpstr>
      <vt:lpstr>Why a Repair Escalation Report?</vt:lpstr>
      <vt:lpstr>What was found?</vt:lpstr>
      <vt:lpstr>RAR Team</vt:lpstr>
      <vt:lpstr>The Investigation Process</vt:lpstr>
      <vt:lpstr>Some of the week’s significant events</vt:lpstr>
      <vt:lpstr>Corrective actions</vt:lpstr>
      <vt:lpstr>Action items</vt:lpstr>
      <vt:lpstr>Lessons Learned</vt:lpstr>
      <vt:lpstr>Some Questions...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Post-CHL Accelerator Start up Process Review, Spring 2016</dc:title>
  <dc:creator>Matt Bickley</dc:creator>
  <cp:lastModifiedBy>Matt Bickley</cp:lastModifiedBy>
  <cp:revision>11</cp:revision>
  <dcterms:modified xsi:type="dcterms:W3CDTF">2016-06-29T22:37:52Z</dcterms:modified>
</cp:coreProperties>
</file>