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sldIdLst>
    <p:sldId id="256" r:id="rId2"/>
    <p:sldId id="257" r:id="rId3"/>
    <p:sldId id="273" r:id="rId4"/>
    <p:sldId id="267" r:id="rId5"/>
    <p:sldId id="265" r:id="rId6"/>
    <p:sldId id="266" r:id="rId7"/>
    <p:sldId id="268" r:id="rId8"/>
    <p:sldId id="271" r:id="rId9"/>
    <p:sldId id="272" r:id="rId10"/>
    <p:sldId id="258" r:id="rId11"/>
    <p:sldId id="269" r:id="rId12"/>
    <p:sldId id="270" r:id="rId13"/>
    <p:sldId id="278" r:id="rId14"/>
    <p:sldId id="290" r:id="rId15"/>
    <p:sldId id="291" r:id="rId16"/>
    <p:sldId id="292" r:id="rId17"/>
    <p:sldId id="279" r:id="rId18"/>
    <p:sldId id="280" r:id="rId19"/>
    <p:sldId id="281" r:id="rId20"/>
    <p:sldId id="277" r:id="rId21"/>
    <p:sldId id="264" r:id="rId22"/>
    <p:sldId id="288" r:id="rId23"/>
    <p:sldId id="287" r:id="rId24"/>
    <p:sldId id="289" r:id="rId25"/>
    <p:sldId id="286" r:id="rId26"/>
    <p:sldId id="285" r:id="rId27"/>
    <p:sldId id="284" r:id="rId28"/>
    <p:sldId id="283"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35" autoAdjust="0"/>
    <p:restoredTop sz="90932" autoAdjust="0"/>
  </p:normalViewPr>
  <p:slideViewPr>
    <p:cSldViewPr>
      <p:cViewPr varScale="1">
        <p:scale>
          <a:sx n="67" d="100"/>
          <a:sy n="67" d="100"/>
        </p:scale>
        <p:origin x="81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E46296-5F9C-4423-AE7B-A60CFA0839DF}" type="datetimeFigureOut">
              <a:rPr lang="en-US" smtClean="0"/>
              <a:t>6/29/2016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1BA57-0D15-40F5-A53E-EBD18B1A02CF}" type="slidenum">
              <a:rPr lang="en-US" smtClean="0"/>
              <a:t>‹#›</a:t>
            </a:fld>
            <a:endParaRPr lang="en-US"/>
          </a:p>
        </p:txBody>
      </p:sp>
    </p:spTree>
    <p:extLst>
      <p:ext uri="{BB962C8B-B14F-4D97-AF65-F5344CB8AC3E}">
        <p14:creationId xmlns:p14="http://schemas.microsoft.com/office/powerpoint/2010/main" val="233422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61BA57-0D15-40F5-A53E-EBD18B1A02CF}" type="slidenum">
              <a:rPr lang="en-US" smtClean="0"/>
              <a:t>17</a:t>
            </a:fld>
            <a:endParaRPr lang="en-US"/>
          </a:p>
        </p:txBody>
      </p:sp>
    </p:spTree>
    <p:extLst>
      <p:ext uri="{BB962C8B-B14F-4D97-AF65-F5344CB8AC3E}">
        <p14:creationId xmlns:p14="http://schemas.microsoft.com/office/powerpoint/2010/main" val="4138690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1371628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996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76200"/>
            <a:ext cx="56769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426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021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0181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633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9068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5914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77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547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320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0"/>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066800"/>
            <a:ext cx="77724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3600" b="1">
          <a:solidFill>
            <a:schemeClr val="tx2"/>
          </a:solidFill>
          <a:latin typeface="+mj-lt"/>
          <a:ea typeface="+mj-ea"/>
          <a:cs typeface="+mj-cs"/>
        </a:defRPr>
      </a:lvl1pPr>
      <a:lvl2pPr algn="ctr" rtl="0" fontAlgn="base">
        <a:spcBef>
          <a:spcPct val="0"/>
        </a:spcBef>
        <a:spcAft>
          <a:spcPct val="0"/>
        </a:spcAft>
        <a:defRPr sz="3600" b="1">
          <a:solidFill>
            <a:schemeClr val="tx2"/>
          </a:solidFill>
          <a:latin typeface="Times" charset="0"/>
        </a:defRPr>
      </a:lvl2pPr>
      <a:lvl3pPr algn="ctr" rtl="0" fontAlgn="base">
        <a:spcBef>
          <a:spcPct val="0"/>
        </a:spcBef>
        <a:spcAft>
          <a:spcPct val="0"/>
        </a:spcAft>
        <a:defRPr sz="3600" b="1">
          <a:solidFill>
            <a:schemeClr val="tx2"/>
          </a:solidFill>
          <a:latin typeface="Times" charset="0"/>
        </a:defRPr>
      </a:lvl3pPr>
      <a:lvl4pPr algn="ctr" rtl="0" fontAlgn="base">
        <a:spcBef>
          <a:spcPct val="0"/>
        </a:spcBef>
        <a:spcAft>
          <a:spcPct val="0"/>
        </a:spcAft>
        <a:defRPr sz="3600" b="1">
          <a:solidFill>
            <a:schemeClr val="tx2"/>
          </a:solidFill>
          <a:latin typeface="Times" charset="0"/>
        </a:defRPr>
      </a:lvl4pPr>
      <a:lvl5pPr algn="ctr" rtl="0" fontAlgn="base">
        <a:spcBef>
          <a:spcPct val="0"/>
        </a:spcBef>
        <a:spcAft>
          <a:spcPct val="0"/>
        </a:spcAft>
        <a:defRPr sz="3600" b="1">
          <a:solidFill>
            <a:schemeClr val="tx2"/>
          </a:solidFill>
          <a:latin typeface="Times" charset="0"/>
        </a:defRPr>
      </a:lvl5pPr>
      <a:lvl6pPr marL="457200" algn="ctr" rtl="0" eaLnBrk="1" fontAlgn="base" hangingPunct="1">
        <a:spcBef>
          <a:spcPct val="0"/>
        </a:spcBef>
        <a:spcAft>
          <a:spcPct val="0"/>
        </a:spcAft>
        <a:defRPr sz="3600" b="1">
          <a:solidFill>
            <a:schemeClr val="tx2"/>
          </a:solidFill>
          <a:latin typeface="Times" charset="0"/>
        </a:defRPr>
      </a:lvl6pPr>
      <a:lvl7pPr marL="914400" algn="ctr" rtl="0" eaLnBrk="1" fontAlgn="base" hangingPunct="1">
        <a:spcBef>
          <a:spcPct val="0"/>
        </a:spcBef>
        <a:spcAft>
          <a:spcPct val="0"/>
        </a:spcAft>
        <a:defRPr sz="3600" b="1">
          <a:solidFill>
            <a:schemeClr val="tx2"/>
          </a:solidFill>
          <a:latin typeface="Times" charset="0"/>
        </a:defRPr>
      </a:lvl7pPr>
      <a:lvl8pPr marL="1371600" algn="ctr" rtl="0" eaLnBrk="1" fontAlgn="base" hangingPunct="1">
        <a:spcBef>
          <a:spcPct val="0"/>
        </a:spcBef>
        <a:spcAft>
          <a:spcPct val="0"/>
        </a:spcAft>
        <a:defRPr sz="3600" b="1">
          <a:solidFill>
            <a:schemeClr val="tx2"/>
          </a:solidFill>
          <a:latin typeface="Times" charset="0"/>
        </a:defRPr>
      </a:lvl8pPr>
      <a:lvl9pPr marL="1828800" algn="ctr" rtl="0" eaLnBrk="1" fontAlgn="base" hangingPunct="1">
        <a:spcBef>
          <a:spcPct val="0"/>
        </a:spcBef>
        <a:spcAft>
          <a:spcPct val="0"/>
        </a:spcAft>
        <a:defRPr sz="3600" b="1">
          <a:solidFill>
            <a:schemeClr val="tx2"/>
          </a:solidFill>
          <a:latin typeface="Times"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1447800"/>
            <a:ext cx="7772400" cy="1143000"/>
          </a:xfrm>
        </p:spPr>
        <p:txBody>
          <a:bodyPr/>
          <a:lstStyle/>
          <a:p>
            <a:r>
              <a:rPr lang="en-US" altLang="en-US"/>
              <a:t>LINAC Heat Management</a:t>
            </a:r>
            <a:br>
              <a:rPr lang="en-US" altLang="en-US"/>
            </a:br>
            <a:r>
              <a:rPr lang="en-US" altLang="en-US" i="1"/>
              <a:t>A New Approach</a:t>
            </a:r>
          </a:p>
        </p:txBody>
      </p:sp>
      <p:sp>
        <p:nvSpPr>
          <p:cNvPr id="2051" name="Rectangle 3"/>
          <p:cNvSpPr>
            <a:spLocks noGrp="1" noChangeArrowheads="1"/>
          </p:cNvSpPr>
          <p:nvPr>
            <p:ph type="subTitle" idx="1"/>
          </p:nvPr>
        </p:nvSpPr>
        <p:spPr>
          <a:xfrm>
            <a:off x="1295400" y="4191000"/>
            <a:ext cx="6400800" cy="762000"/>
          </a:xfrm>
        </p:spPr>
        <p:txBody>
          <a:bodyPr/>
          <a:lstStyle/>
          <a:p>
            <a:r>
              <a:rPr lang="en-US" altLang="en-US" sz="1800" i="1"/>
              <a:t>P. Knudsen</a:t>
            </a:r>
          </a:p>
          <a:p>
            <a:r>
              <a:rPr lang="en-US" altLang="en-US" sz="1800" i="1"/>
              <a:t>Engineering Division, Cryo Group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3200" dirty="0"/>
              <a:t>JLab Heat Management</a:t>
            </a:r>
          </a:p>
        </p:txBody>
      </p:sp>
      <p:sp>
        <p:nvSpPr>
          <p:cNvPr id="11267" name="Content Placeholder 2"/>
          <p:cNvSpPr>
            <a:spLocks noGrp="1"/>
          </p:cNvSpPr>
          <p:nvPr>
            <p:ph idx="1"/>
          </p:nvPr>
        </p:nvSpPr>
        <p:spPr>
          <a:xfrm>
            <a:off x="685800" y="914400"/>
            <a:ext cx="7772400" cy="5334000"/>
          </a:xfrm>
        </p:spPr>
        <p:txBody>
          <a:bodyPr/>
          <a:lstStyle/>
          <a:p>
            <a:r>
              <a:rPr lang="en-US" altLang="en-US"/>
              <a:t>In addition, to the ‘high-level’ algorithms, since RF input to the cryo-module cavities is turned OFF and ON very quickly, a ‘low level’ heat compensation is used,</a:t>
            </a:r>
          </a:p>
          <a:p>
            <a:pPr lvl="1"/>
            <a:r>
              <a:rPr lang="en-US" altLang="en-US"/>
              <a:t>To keep liquid level in cavities steady</a:t>
            </a:r>
          </a:p>
          <a:p>
            <a:pPr lvl="2"/>
            <a:r>
              <a:rPr lang="en-US" altLang="en-US"/>
              <a:t>Overfilling could trip the cold compressors due to flashing liquid in the return transfer-line</a:t>
            </a:r>
          </a:p>
          <a:p>
            <a:pPr lvl="2"/>
            <a:r>
              <a:rPr lang="en-US" altLang="en-US"/>
              <a:t>Liquid level loss can trip the RF off to prevent a non-immersed cavity surface</a:t>
            </a:r>
          </a:p>
          <a:p>
            <a:pPr lvl="1"/>
            <a:r>
              <a:rPr lang="en-US" altLang="en-US"/>
              <a:t>And, in theory, is equal to the cavity RF losses which manifest as heat in to the superfluid helium</a:t>
            </a:r>
          </a:p>
          <a:p>
            <a:pPr lvl="2"/>
            <a:r>
              <a:rPr lang="en-US" altLang="en-US"/>
              <a:t>From the reaction of the LINAC pressure when RF is turned OFF and ON, it is known that this compensation value is often </a:t>
            </a:r>
            <a:r>
              <a:rPr lang="en-US" altLang="en-US" i="1" u="sng"/>
              <a:t>not</a:t>
            </a:r>
            <a:r>
              <a:rPr lang="en-US" altLang="en-US"/>
              <a:t> known well</a:t>
            </a:r>
          </a:p>
          <a:p>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JLab Heat Management</a:t>
            </a:r>
          </a:p>
        </p:txBody>
      </p:sp>
      <p:sp>
        <p:nvSpPr>
          <p:cNvPr id="12291" name="Content Placeholder 2"/>
          <p:cNvSpPr>
            <a:spLocks noGrp="1"/>
          </p:cNvSpPr>
          <p:nvPr>
            <p:ph idx="1"/>
          </p:nvPr>
        </p:nvSpPr>
        <p:spPr>
          <a:xfrm>
            <a:off x="685800" y="1066800"/>
            <a:ext cx="7772400" cy="533400"/>
          </a:xfrm>
        </p:spPr>
        <p:txBody>
          <a:bodyPr/>
          <a:lstStyle/>
          <a:p>
            <a:r>
              <a:rPr lang="en-US" altLang="en-US" dirty="0"/>
              <a:t>Typical ‘Low-Level’ response (can be much more severe)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7028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JLab Heat Management</a:t>
            </a:r>
          </a:p>
        </p:txBody>
      </p:sp>
      <p:sp>
        <p:nvSpPr>
          <p:cNvPr id="13315" name="Content Placeholder 2"/>
          <p:cNvSpPr>
            <a:spLocks noGrp="1"/>
          </p:cNvSpPr>
          <p:nvPr>
            <p:ph idx="1"/>
          </p:nvPr>
        </p:nvSpPr>
        <p:spPr>
          <a:xfrm>
            <a:off x="685800" y="1066800"/>
            <a:ext cx="7772400" cy="609600"/>
          </a:xfrm>
        </p:spPr>
        <p:txBody>
          <a:bodyPr/>
          <a:lstStyle/>
          <a:p>
            <a:r>
              <a:rPr lang="en-US" altLang="en-US"/>
              <a:t>Typical ‘Low-Level’ response (can be much more severe)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7028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762000"/>
          </a:xfrm>
        </p:spPr>
        <p:txBody>
          <a:bodyPr/>
          <a:lstStyle/>
          <a:p>
            <a:r>
              <a:rPr lang="en-US" dirty="0" smtClean="0"/>
              <a:t>New Approach for ‘High-Level’ Function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914400"/>
                <a:ext cx="8534400" cy="5410200"/>
              </a:xfrm>
            </p:spPr>
            <p:txBody>
              <a:bodyPr/>
              <a:lstStyle/>
              <a:p>
                <a:r>
                  <a:rPr lang="en-US" dirty="0"/>
                  <a:t>A new approach…for a given request for a change in total electric heat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sub>
                      <m:sup/>
                      <m:e>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𝑖</m:t>
                            </m:r>
                          </m:sub>
                        </m:sSub>
                      </m:e>
                    </m:nary>
                  </m:oMath>
                </a14:m>
                <a:r>
                  <a:rPr lang="en-US" dirty="0"/>
                  <a:t>), what is the distribution of electric heat applied to the CM’s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𝑖</m:t>
                        </m:r>
                      </m:sub>
                    </m:sSub>
                  </m:oMath>
                </a14:m>
                <a:r>
                  <a:rPr lang="en-US" dirty="0"/>
                  <a:t>) that will result in the minimum standard deviation of the ‘scaled CM heat load’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𝜈</m:t>
                        </m:r>
                      </m:e>
                      <m:sub>
                        <m:r>
                          <a:rPr lang="en-US" i="1">
                            <a:latin typeface="Cambria Math" panose="02040503050406030204" pitchFamily="18" charset="0"/>
                          </a:rPr>
                          <m:t>𝑖</m:t>
                        </m:r>
                      </m:sub>
                    </m:sSub>
                  </m:oMath>
                </a14:m>
                <a:r>
                  <a:rPr lang="en-US" dirty="0"/>
                  <a:t>)</a:t>
                </a:r>
              </a:p>
              <a:p>
                <a:r>
                  <a:rPr lang="en-US" dirty="0"/>
                  <a:t>The scaled </a:t>
                </a:r>
                <a:r>
                  <a:rPr lang="en-US" dirty="0" err="1"/>
                  <a:t>cryo</a:t>
                </a:r>
                <a:r>
                  <a:rPr lang="en-US" dirty="0"/>
                  <a:t>-module heat load (</a:t>
                </a:r>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𝜈</m:t>
                        </m:r>
                      </m:e>
                      <m:sub>
                        <m:r>
                          <a:rPr lang="en-US" i="1">
                            <a:latin typeface="Cambria Math" panose="02040503050406030204" pitchFamily="18" charset="0"/>
                          </a:rPr>
                          <m:t>𝑖</m:t>
                        </m:r>
                      </m:sub>
                    </m:sSub>
                  </m:oMath>
                </a14:m>
                <a:r>
                  <a:rPr lang="en-US" dirty="0"/>
                  <a:t>) is equal to the ratio of the CM heat load (electric + RF losses) to the maximum heat load</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𝜈</m:t>
                        </m:r>
                      </m:e>
                      <m:sub>
                        <m:r>
                          <a:rPr lang="en-US" i="1">
                            <a:latin typeface="Cambria Math"/>
                          </a:rPr>
                          <m:t>𝑖</m:t>
                        </m:r>
                      </m:sub>
                    </m:sSub>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𝑖</m:t>
                            </m:r>
                          </m:sub>
                        </m:sSub>
                      </m:num>
                      <m:den>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𝑡</m:t>
                            </m:r>
                            <m:r>
                              <a:rPr lang="en-US" i="1">
                                <a:latin typeface="Cambria Math"/>
                              </a:rPr>
                              <m:t>,</m:t>
                            </m:r>
                            <m:r>
                              <a:rPr lang="en-US" i="1">
                                <a:latin typeface="Cambria Math"/>
                              </a:rPr>
                              <m:t>𝑖</m:t>
                            </m:r>
                          </m:sub>
                        </m:sSub>
                      </m:den>
                    </m:f>
                  </m:oMath>
                </a14:m>
                <a:endParaRPr lang="en-US" dirty="0"/>
              </a:p>
              <a:p>
                <a:r>
                  <a:rPr lang="en-US" dirty="0"/>
                  <a:t>Why optimize the distribution of the ‘scaled CM heat load’?</a:t>
                </a:r>
              </a:p>
              <a:p>
                <a:pPr lvl="1"/>
                <a:r>
                  <a:rPr lang="en-US" dirty="0" smtClean="0"/>
                  <a:t>Heat added/subtracted from CM is proportional to its load; which minimizes the effect of the heat change, while,</a:t>
                </a:r>
              </a:p>
              <a:p>
                <a:pPr lvl="1"/>
                <a:r>
                  <a:rPr lang="en-US" dirty="0" smtClean="0"/>
                  <a:t>Equally ‘managing’ the global electric heat availability</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914400"/>
                <a:ext cx="8534400" cy="5410200"/>
              </a:xfrm>
              <a:blipFill rotWithShape="1">
                <a:blip r:embed="rId2"/>
                <a:stretch>
                  <a:fillRect l="-929" t="-4279"/>
                </a:stretch>
              </a:blipFill>
            </p:spPr>
            <p:txBody>
              <a:bodyPr/>
              <a:lstStyle/>
              <a:p>
                <a:r>
                  <a:rPr lang="en-US">
                    <a:noFill/>
                  </a:rPr>
                  <a:t> </a:t>
                </a:r>
              </a:p>
            </p:txBody>
          </p:sp>
        </mc:Fallback>
      </mc:AlternateContent>
    </p:spTree>
    <p:extLst>
      <p:ext uri="{BB962C8B-B14F-4D97-AF65-F5344CB8AC3E}">
        <p14:creationId xmlns:p14="http://schemas.microsoft.com/office/powerpoint/2010/main" val="3149596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lstStyle/>
          <a:p>
            <a:r>
              <a:rPr lang="en-US" dirty="0"/>
              <a:t>New Approach for ‘High-Level’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762000"/>
                <a:ext cx="8915400" cy="5562600"/>
              </a:xfrm>
            </p:spPr>
            <p:txBody>
              <a:bodyPr/>
              <a:lstStyle/>
              <a:p>
                <a:r>
                  <a:rPr lang="en-US" dirty="0" smtClean="0"/>
                  <a:t>What does it mean…?</a:t>
                </a:r>
              </a:p>
              <a:p>
                <a:pPr lvl="1"/>
                <a:r>
                  <a:rPr lang="en-US" dirty="0"/>
                  <a:t>Heat added/subtracted from CM is proportional to its load; which minimizes the effect of the heat </a:t>
                </a:r>
                <a:r>
                  <a:rPr lang="en-US" dirty="0" smtClean="0"/>
                  <a:t>change</a:t>
                </a:r>
              </a:p>
              <a:p>
                <a:pPr lvl="2"/>
                <a:r>
                  <a:rPr lang="en-US" dirty="0" smtClean="0"/>
                  <a:t>The CM enthalpy flux, </a:t>
                </a:r>
                <a14:m>
                  <m:oMath xmlns:m="http://schemas.openxmlformats.org/officeDocument/2006/math">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h</m:t>
                        </m:r>
                      </m:e>
                      <m:sub>
                        <m:r>
                          <a:rPr lang="en-US" i="1">
                            <a:latin typeface="Cambria Math"/>
                            <a:ea typeface="Cambria Math"/>
                          </a:rPr>
                          <m:t>𝑙h</m:t>
                        </m:r>
                      </m:sub>
                    </m:sSub>
                  </m:oMath>
                </a14:m>
                <a:r>
                  <a:rPr lang="en-US" dirty="0" smtClean="0"/>
                  <a:t> (i.e., return minus supply enthalpy), is approx. constant under quasi-steady conditions</a:t>
                </a:r>
              </a:p>
              <a:p>
                <a:pPr lvl="3"/>
                <a14:m>
                  <m:oMath xmlns:m="http://schemas.openxmlformats.org/officeDocument/2006/math">
                    <m:r>
                      <a:rPr lang="en-US" b="0" i="1" smtClean="0">
                        <a:latin typeface="Cambria Math"/>
                      </a:rPr>
                      <m:t>𝑞</m:t>
                    </m:r>
                    <m:r>
                      <a:rPr lang="en-US" b="0" i="1" smtClean="0">
                        <a:latin typeface="Cambria Math"/>
                      </a:rPr>
                      <m:t>=</m:t>
                    </m:r>
                    <m:acc>
                      <m:accPr>
                        <m:chr m:val="̇"/>
                        <m:ctrlPr>
                          <a:rPr lang="en-US" b="0" i="1" smtClean="0">
                            <a:latin typeface="Cambria Math" panose="02040503050406030204" pitchFamily="18" charset="0"/>
                          </a:rPr>
                        </m:ctrlPr>
                      </m:accPr>
                      <m:e>
                        <m:r>
                          <a:rPr lang="en-US" b="0" i="1" smtClean="0">
                            <a:latin typeface="Cambria Math"/>
                          </a:rPr>
                          <m:t>𝑚</m:t>
                        </m:r>
                      </m:e>
                    </m:acc>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h</m:t>
                        </m:r>
                      </m:e>
                      <m:sub>
                        <m:r>
                          <a:rPr lang="en-US" b="0" i="1" smtClean="0">
                            <a:latin typeface="Cambria Math"/>
                            <a:ea typeface="Cambria Math"/>
                          </a:rPr>
                          <m:t>𝑙h</m:t>
                        </m:r>
                      </m:sub>
                    </m:sSub>
                  </m:oMath>
                </a14:m>
                <a:endParaRPr lang="en-US" dirty="0" smtClean="0"/>
              </a:p>
              <a:p>
                <a:pPr lvl="2"/>
                <a:r>
                  <a:rPr lang="en-US" dirty="0" smtClean="0"/>
                  <a:t>For an increase in load of </a:t>
                </a:r>
                <a14:m>
                  <m:oMath xmlns:m="http://schemas.openxmlformats.org/officeDocument/2006/math">
                    <m:r>
                      <a:rPr lang="en-US" i="1" smtClean="0">
                        <a:latin typeface="Cambria Math"/>
                        <a:ea typeface="Cambria Math"/>
                      </a:rPr>
                      <m:t>∆</m:t>
                    </m:r>
                    <m:r>
                      <a:rPr lang="en-US" i="1">
                        <a:latin typeface="Cambria Math"/>
                      </a:rPr>
                      <m:t>𝑞</m:t>
                    </m:r>
                  </m:oMath>
                </a14:m>
                <a:r>
                  <a:rPr lang="en-US" dirty="0" smtClean="0"/>
                  <a:t>, the mass flow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a:rPr>
                          <m:t>𝑚</m:t>
                        </m:r>
                      </m:e>
                    </m:acc>
                  </m:oMath>
                </a14:m>
                <a:r>
                  <a:rPr lang="en-US" dirty="0" smtClean="0"/>
                  <a:t>) will increase proportionally,</a:t>
                </a:r>
              </a:p>
              <a:p>
                <a:pPr lvl="3"/>
                <a14:m>
                  <m:oMath xmlns:m="http://schemas.openxmlformats.org/officeDocument/2006/math">
                    <m:r>
                      <a:rPr lang="en-US" i="1">
                        <a:latin typeface="Cambria Math"/>
                        <a:ea typeface="Cambria Math"/>
                      </a:rPr>
                      <m:t>∆</m:t>
                    </m:r>
                    <m:r>
                      <a:rPr lang="en-US" i="1">
                        <a:latin typeface="Cambria Math"/>
                      </a:rPr>
                      <m:t>𝑞</m:t>
                    </m:r>
                    <m:r>
                      <a:rPr lang="en-US" i="1">
                        <a:latin typeface="Cambria Math"/>
                      </a:rPr>
                      <m:t>=∆</m:t>
                    </m:r>
                    <m:acc>
                      <m:accPr>
                        <m:chr m:val="̇"/>
                        <m:ctrlPr>
                          <a:rPr lang="en-US" i="1" smtClean="0">
                            <a:latin typeface="Cambria Math" panose="02040503050406030204" pitchFamily="18" charset="0"/>
                            <a:ea typeface="Cambria Math"/>
                          </a:rPr>
                        </m:ctrlPr>
                      </m:accPr>
                      <m:e>
                        <m:r>
                          <a:rPr lang="en-US" b="0" i="1" smtClean="0">
                            <a:latin typeface="Cambria Math"/>
                            <a:ea typeface="Cambria Math"/>
                          </a:rPr>
                          <m:t>𝑚</m:t>
                        </m:r>
                      </m:e>
                    </m:acc>
                    <m:r>
                      <a:rPr lang="en-US" i="1">
                        <a:latin typeface="Cambria Math"/>
                        <a:ea typeface="Cambria Math"/>
                      </a:rPr>
                      <m:t>∙∆</m:t>
                    </m:r>
                    <m:sSub>
                      <m:sSubPr>
                        <m:ctrlPr>
                          <a:rPr lang="en-US" i="1">
                            <a:latin typeface="Cambria Math" panose="02040503050406030204" pitchFamily="18" charset="0"/>
                            <a:ea typeface="Cambria Math"/>
                          </a:rPr>
                        </m:ctrlPr>
                      </m:sSubPr>
                      <m:e>
                        <m:r>
                          <a:rPr lang="en-US" i="1">
                            <a:latin typeface="Cambria Math"/>
                            <a:ea typeface="Cambria Math"/>
                          </a:rPr>
                          <m:t>h</m:t>
                        </m:r>
                      </m:e>
                      <m:sub>
                        <m:r>
                          <a:rPr lang="en-US" i="1">
                            <a:latin typeface="Cambria Math"/>
                            <a:ea typeface="Cambria Math"/>
                          </a:rPr>
                          <m:t>𝑙h</m:t>
                        </m:r>
                      </m:sub>
                    </m:sSub>
                  </m:oMath>
                </a14:m>
                <a:endParaRPr lang="en-US" dirty="0" smtClean="0"/>
              </a:p>
              <a:p>
                <a:pPr lvl="2"/>
                <a:r>
                  <a:rPr lang="en-US" dirty="0" smtClean="0"/>
                  <a:t>Since the JT valve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𝐶</m:t>
                        </m:r>
                      </m:e>
                      <m:sub>
                        <m:r>
                          <a:rPr lang="en-US" b="0" i="1" smtClean="0">
                            <a:latin typeface="Cambria Math"/>
                          </a:rPr>
                          <m:t>𝑉</m:t>
                        </m:r>
                      </m:sub>
                    </m:sSub>
                  </m:oMath>
                </a14:m>
                <a:r>
                  <a:rPr lang="en-US" dirty="0" smtClean="0"/>
                  <a:t> is proportional to the mass flow (</a:t>
                </a:r>
                <a14:m>
                  <m:oMath xmlns:m="http://schemas.openxmlformats.org/officeDocument/2006/math">
                    <m:acc>
                      <m:accPr>
                        <m:chr m:val="̇"/>
                        <m:ctrlPr>
                          <a:rPr lang="en-US" i="1">
                            <a:latin typeface="Cambria Math" panose="02040503050406030204" pitchFamily="18" charset="0"/>
                            <a:ea typeface="Cambria Math"/>
                          </a:rPr>
                        </m:ctrlPr>
                      </m:accPr>
                      <m:e>
                        <m:r>
                          <a:rPr lang="en-US" i="1">
                            <a:latin typeface="Cambria Math"/>
                            <a:ea typeface="Cambria Math"/>
                          </a:rPr>
                          <m:t>𝑚</m:t>
                        </m:r>
                      </m:e>
                    </m:acc>
                  </m:oMath>
                </a14:m>
                <a:r>
                  <a:rPr lang="en-US" dirty="0" smtClean="0"/>
                  <a:t>), for an equal percent valve with a </a:t>
                </a:r>
                <a:r>
                  <a:rPr lang="en-US" dirty="0" err="1" smtClean="0"/>
                  <a:t>rangability</a:t>
                </a:r>
                <a:r>
                  <a:rPr lang="en-US" dirty="0" smtClean="0"/>
                  <a:t> of ‘</a:t>
                </a:r>
                <a14:m>
                  <m:oMath xmlns:m="http://schemas.openxmlformats.org/officeDocument/2006/math">
                    <m:r>
                      <a:rPr lang="en-US" i="1">
                        <a:latin typeface="Cambria Math"/>
                        <a:ea typeface="Cambria Math"/>
                      </a:rPr>
                      <m:t>𝑅</m:t>
                    </m:r>
                  </m:oMath>
                </a14:m>
                <a:r>
                  <a:rPr lang="en-US" dirty="0" smtClean="0"/>
                  <a:t>’, the fractional change in position required is,</a:t>
                </a:r>
              </a:p>
              <a:p>
                <a:pPr lvl="3"/>
                <a14:m>
                  <m:oMath xmlns:m="http://schemas.openxmlformats.org/officeDocument/2006/math">
                    <m:r>
                      <a:rPr lang="en-US" i="1" smtClean="0">
                        <a:latin typeface="Cambria Math"/>
                        <a:ea typeface="Cambria Math"/>
                      </a:rPr>
                      <m:t>∆</m:t>
                    </m:r>
                    <m:r>
                      <a:rPr lang="en-US" i="1" smtClean="0">
                        <a:latin typeface="Cambria Math"/>
                        <a:ea typeface="Cambria Math"/>
                      </a:rPr>
                      <m:t>𝜉</m:t>
                    </m:r>
                    <m:r>
                      <a:rPr lang="en-US" b="0" i="1" smtClean="0">
                        <a:latin typeface="Cambria Math"/>
                        <a:ea typeface="Cambria Math"/>
                      </a:rPr>
                      <m:t>=</m:t>
                    </m:r>
                    <m:f>
                      <m:fPr>
                        <m:type m:val="lin"/>
                        <m:ctrlPr>
                          <a:rPr lang="en-US" b="0" i="1" smtClean="0">
                            <a:latin typeface="Cambria Math" panose="02040503050406030204" pitchFamily="18" charset="0"/>
                            <a:ea typeface="Cambria Math"/>
                          </a:rPr>
                        </m:ctrlPr>
                      </m:fPr>
                      <m:num>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ln</m:t>
                            </m:r>
                          </m:fName>
                          <m:e>
                            <m:d>
                              <m:dPr>
                                <m:ctrlPr>
                                  <a:rPr lang="en-US" b="0" i="1" smtClean="0">
                                    <a:latin typeface="Cambria Math" panose="02040503050406030204" pitchFamily="18" charset="0"/>
                                    <a:ea typeface="Cambria Math"/>
                                  </a:rPr>
                                </m:ctrlPr>
                              </m:dPr>
                              <m:e>
                                <m:r>
                                  <a:rPr lang="en-US" b="0" i="1" smtClean="0">
                                    <a:latin typeface="Cambria Math"/>
                                    <a:ea typeface="Cambria Math"/>
                                  </a:rPr>
                                  <m:t>1+</m:t>
                                </m:r>
                                <m:f>
                                  <m:fPr>
                                    <m:ctrlPr>
                                      <a:rPr lang="en-US" b="0" i="1" smtClean="0">
                                        <a:latin typeface="Cambria Math" panose="02040503050406030204" pitchFamily="18" charset="0"/>
                                        <a:ea typeface="Cambria Math"/>
                                      </a:rPr>
                                    </m:ctrlPr>
                                  </m:fPr>
                                  <m:num>
                                    <m:r>
                                      <m:rPr>
                                        <m:sty m:val="p"/>
                                      </m:rPr>
                                      <a:rPr lang="el-GR" b="0" i="1" smtClean="0">
                                        <a:latin typeface="Cambria Math"/>
                                        <a:ea typeface="Cambria Math"/>
                                      </a:rPr>
                                      <m:t>Δ</m:t>
                                    </m:r>
                                    <m:acc>
                                      <m:accPr>
                                        <m:chr m:val="̇"/>
                                        <m:ctrlPr>
                                          <a:rPr lang="el-GR" b="0" i="1" smtClean="0">
                                            <a:latin typeface="Cambria Math" panose="02040503050406030204" pitchFamily="18" charset="0"/>
                                            <a:ea typeface="Cambria Math"/>
                                          </a:rPr>
                                        </m:ctrlPr>
                                      </m:accPr>
                                      <m:e>
                                        <m:r>
                                          <a:rPr lang="en-US" b="0" i="1" smtClean="0">
                                            <a:latin typeface="Cambria Math"/>
                                            <a:ea typeface="Cambria Math"/>
                                          </a:rPr>
                                          <m:t>𝑚</m:t>
                                        </m:r>
                                      </m:e>
                                    </m:acc>
                                  </m:num>
                                  <m:den>
                                    <m:acc>
                                      <m:accPr>
                                        <m:chr m:val="̇"/>
                                        <m:ctrlPr>
                                          <a:rPr lang="en-US" b="0" i="1" smtClean="0">
                                            <a:latin typeface="Cambria Math" panose="02040503050406030204" pitchFamily="18" charset="0"/>
                                            <a:ea typeface="Cambria Math"/>
                                          </a:rPr>
                                        </m:ctrlPr>
                                      </m:accPr>
                                      <m:e>
                                        <m:r>
                                          <a:rPr lang="en-US" b="0" i="1" smtClean="0">
                                            <a:latin typeface="Cambria Math"/>
                                            <a:ea typeface="Cambria Math"/>
                                          </a:rPr>
                                          <m:t>𝑚</m:t>
                                        </m:r>
                                      </m:e>
                                    </m:acc>
                                  </m:den>
                                </m:f>
                              </m:e>
                            </m:d>
                          </m:e>
                        </m:func>
                      </m:num>
                      <m:den>
                        <m:func>
                          <m:funcPr>
                            <m:ctrlPr>
                              <a:rPr lang="en-US" b="0" i="1" smtClean="0">
                                <a:latin typeface="Cambria Math" panose="02040503050406030204" pitchFamily="18" charset="0"/>
                                <a:ea typeface="Cambria Math"/>
                              </a:rPr>
                            </m:ctrlPr>
                          </m:funcPr>
                          <m:fName>
                            <m:r>
                              <m:rPr>
                                <m:sty m:val="p"/>
                              </m:rPr>
                              <a:rPr lang="en-US" b="0" i="0" smtClean="0">
                                <a:latin typeface="Cambria Math"/>
                                <a:ea typeface="Cambria Math"/>
                              </a:rPr>
                              <m:t>ln</m:t>
                            </m:r>
                          </m:fName>
                          <m:e>
                            <m:d>
                              <m:dPr>
                                <m:ctrlPr>
                                  <a:rPr lang="en-US" b="0" i="1" smtClean="0">
                                    <a:latin typeface="Cambria Math" panose="02040503050406030204" pitchFamily="18" charset="0"/>
                                    <a:ea typeface="Cambria Math"/>
                                  </a:rPr>
                                </m:ctrlPr>
                              </m:dPr>
                              <m:e>
                                <m:r>
                                  <a:rPr lang="en-US" b="0" i="1" smtClean="0">
                                    <a:latin typeface="Cambria Math"/>
                                    <a:ea typeface="Cambria Math"/>
                                  </a:rPr>
                                  <m:t>𝑅</m:t>
                                </m:r>
                              </m:e>
                            </m:d>
                          </m:e>
                        </m:func>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762000"/>
                <a:ext cx="8915400" cy="5562600"/>
              </a:xfrm>
              <a:blipFill rotWithShape="1">
                <a:blip r:embed="rId2"/>
                <a:stretch>
                  <a:fillRect l="-958" t="-767" r="-1778"/>
                </a:stretch>
              </a:blipFill>
            </p:spPr>
            <p:txBody>
              <a:bodyPr/>
              <a:lstStyle/>
              <a:p>
                <a:r>
                  <a:rPr lang="en-US">
                    <a:noFill/>
                  </a:rPr>
                  <a:t> </a:t>
                </a:r>
              </a:p>
            </p:txBody>
          </p:sp>
        </mc:Fallback>
      </mc:AlternateContent>
    </p:spTree>
    <p:extLst>
      <p:ext uri="{BB962C8B-B14F-4D97-AF65-F5344CB8AC3E}">
        <p14:creationId xmlns:p14="http://schemas.microsoft.com/office/powerpoint/2010/main" val="3990131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62000"/>
          </a:xfrm>
        </p:spPr>
        <p:txBody>
          <a:bodyPr/>
          <a:lstStyle/>
          <a:p>
            <a:r>
              <a:rPr lang="en-US" dirty="0"/>
              <a:t>New Approach for ‘High-Level’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066800"/>
                <a:ext cx="7772400" cy="914400"/>
              </a:xfrm>
            </p:spPr>
            <p:txBody>
              <a:bodyPr/>
              <a:lstStyle/>
              <a:p>
                <a:pPr lvl="2"/>
                <a:r>
                  <a:rPr lang="en-US" dirty="0" smtClean="0"/>
                  <a:t>This behavior is roughly proportional for values of </a:t>
                </a:r>
                <a14:m>
                  <m:oMath xmlns:m="http://schemas.openxmlformats.org/officeDocument/2006/math">
                    <m:d>
                      <m:dPr>
                        <m:ctrlPr>
                          <a:rPr lang="en-US" i="1" smtClean="0">
                            <a:latin typeface="Cambria Math" panose="02040503050406030204" pitchFamily="18" charset="0"/>
                          </a:rPr>
                        </m:ctrlPr>
                      </m:dPr>
                      <m:e>
                        <m:f>
                          <m:fPr>
                            <m:type m:val="lin"/>
                            <m:ctrlPr>
                              <a:rPr lang="en-US" i="1" smtClean="0">
                                <a:latin typeface="Cambria Math" panose="02040503050406030204" pitchFamily="18" charset="0"/>
                              </a:rPr>
                            </m:ctrlPr>
                          </m:fPr>
                          <m:num>
                            <m:r>
                              <m:rPr>
                                <m:sty m:val="p"/>
                              </m:rPr>
                              <a:rPr lang="el-GR" i="1" smtClean="0">
                                <a:latin typeface="Cambria Math"/>
                                <a:ea typeface="Cambria Math"/>
                              </a:rPr>
                              <m:t>Δ</m:t>
                            </m:r>
                            <m:acc>
                              <m:accPr>
                                <m:chr m:val="̇"/>
                                <m:ctrlPr>
                                  <a:rPr lang="el-GR" i="1" smtClean="0">
                                    <a:latin typeface="Cambria Math" panose="02040503050406030204" pitchFamily="18" charset="0"/>
                                    <a:ea typeface="Cambria Math"/>
                                  </a:rPr>
                                </m:ctrlPr>
                              </m:accPr>
                              <m:e>
                                <m:r>
                                  <a:rPr lang="en-US" b="0" i="1" smtClean="0">
                                    <a:latin typeface="Cambria Math"/>
                                    <a:ea typeface="Cambria Math"/>
                                  </a:rPr>
                                  <m:t>𝑚</m:t>
                                </m:r>
                              </m:e>
                            </m:acc>
                          </m:num>
                          <m:den>
                            <m:acc>
                              <m:accPr>
                                <m:chr m:val="̇"/>
                                <m:ctrlPr>
                                  <a:rPr lang="en-US" i="1" smtClean="0">
                                    <a:latin typeface="Cambria Math" panose="02040503050406030204" pitchFamily="18" charset="0"/>
                                  </a:rPr>
                                </m:ctrlPr>
                              </m:accPr>
                              <m:e>
                                <m:r>
                                  <a:rPr lang="en-US" b="0" i="1" smtClean="0">
                                    <a:latin typeface="Cambria Math"/>
                                  </a:rPr>
                                  <m:t>𝑚</m:t>
                                </m:r>
                              </m:e>
                            </m:acc>
                          </m:den>
                        </m:f>
                      </m:e>
                    </m:d>
                    <m:r>
                      <a:rPr lang="en-US" b="0" i="0" smtClean="0">
                        <a:latin typeface="Cambria Math"/>
                      </a:rPr>
                      <m:t>&lt;0.1</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066800"/>
                <a:ext cx="7772400" cy="914400"/>
              </a:xfrm>
              <a:blipFill rotWithShape="1">
                <a:blip r:embed="rId2"/>
                <a:stretch>
                  <a:fillRect t="-22667" b="-88000"/>
                </a:stretch>
              </a:blipFill>
            </p:spPr>
            <p:txBody>
              <a:bodyPr/>
              <a:lstStyle/>
              <a:p>
                <a:r>
                  <a:rPr lang="en-US">
                    <a:noFill/>
                  </a:rPr>
                  <a:t> </a:t>
                </a:r>
              </a:p>
            </p:txBody>
          </p:sp>
        </mc:Fallback>
      </mc:AlternateContent>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225" y="2057400"/>
            <a:ext cx="42735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1094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62000"/>
          </a:xfrm>
        </p:spPr>
        <p:txBody>
          <a:bodyPr/>
          <a:lstStyle/>
          <a:p>
            <a:r>
              <a:rPr lang="en-US" dirty="0"/>
              <a:t>New Approach for ‘High-Level’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839200" cy="2895600"/>
              </a:xfrm>
            </p:spPr>
            <p:txBody>
              <a:bodyPr/>
              <a:lstStyle/>
              <a:p>
                <a:pPr lvl="1"/>
                <a:r>
                  <a:rPr lang="en-US" dirty="0"/>
                  <a:t>Equally ‘managing’ the global electric heat availability</a:t>
                </a:r>
              </a:p>
              <a:p>
                <a:pPr lvl="2"/>
                <a:r>
                  <a:rPr lang="en-US" dirty="0" smtClean="0"/>
                  <a:t>Compare the difference between heat distributed using the new approach (on the right) vs. simply adding the needed amount to each CM and carrying over the excess to the first available one (on the left)</a:t>
                </a:r>
              </a:p>
              <a:p>
                <a:pPr lvl="3"/>
                <a:r>
                  <a:rPr lang="en-US" sz="2000" dirty="0" smtClean="0"/>
                  <a:t>‘</a:t>
                </a:r>
                <a:r>
                  <a:rPr lang="en-US" sz="2000" dirty="0" err="1" smtClean="0"/>
                  <a:t>q_c</a:t>
                </a:r>
                <a:r>
                  <a:rPr lang="en-US" sz="2000" dirty="0" smtClean="0"/>
                  <a:t>’ is electric heat required to compensate for the RF losses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a:rPr>
                              <m:t>𝑞</m:t>
                            </m:r>
                          </m:e>
                        </m:acc>
                      </m:e>
                      <m:sub>
                        <m:r>
                          <a:rPr lang="en-US" sz="2000" i="1">
                            <a:latin typeface="Cambria Math"/>
                          </a:rPr>
                          <m:t>𝑐</m:t>
                        </m:r>
                        <m:r>
                          <a:rPr lang="en-US" sz="2000" i="1">
                            <a:latin typeface="Cambria Math"/>
                          </a:rPr>
                          <m:t>,</m:t>
                        </m:r>
                        <m:r>
                          <a:rPr lang="en-US" sz="2000" i="1">
                            <a:latin typeface="Cambria Math"/>
                          </a:rPr>
                          <m:t>𝑖</m:t>
                        </m:r>
                      </m:sub>
                    </m:sSub>
                  </m:oMath>
                </a14:m>
                <a:r>
                  <a:rPr lang="en-US" sz="2000" dirty="0" smtClean="0"/>
                  <a:t>)</a:t>
                </a:r>
              </a:p>
              <a:p>
                <a:pPr lvl="3"/>
                <a:r>
                  <a:rPr lang="en-US" sz="2000" dirty="0" smtClean="0"/>
                  <a:t>‘</a:t>
                </a:r>
                <a:r>
                  <a:rPr lang="en-US" sz="2000" dirty="0" err="1" smtClean="0"/>
                  <a:t>q_p</a:t>
                </a:r>
                <a:r>
                  <a:rPr lang="en-US" sz="2000" dirty="0" smtClean="0"/>
                  <a:t>’ is the electric heat required to control LINAC pressure (</a:t>
                </a:r>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𝑞</m:t>
                            </m:r>
                          </m:e>
                        </m:acc>
                      </m:e>
                      <m:sub>
                        <m:r>
                          <a:rPr lang="en-US" sz="2000" i="1">
                            <a:latin typeface="Cambria Math" panose="02040503050406030204" pitchFamily="18" charset="0"/>
                          </a:rPr>
                          <m:t>𝑝</m:t>
                        </m:r>
                        <m:r>
                          <a:rPr lang="en-US" sz="2000" i="1">
                            <a:latin typeface="Cambria Math" panose="02040503050406030204" pitchFamily="18" charset="0"/>
                          </a:rPr>
                          <m:t>,</m:t>
                        </m:r>
                        <m:r>
                          <a:rPr lang="en-US" sz="2000" i="1">
                            <a:latin typeface="Cambria Math" panose="02040503050406030204" pitchFamily="18" charset="0"/>
                          </a:rPr>
                          <m:t>𝑖</m:t>
                        </m:r>
                      </m:sub>
                    </m:sSub>
                  </m:oMath>
                </a14:m>
                <a:r>
                  <a:rPr lang="en-US" sz="2000"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839200" cy="2895600"/>
              </a:xfrm>
              <a:blipFill rotWithShape="1">
                <a:blip r:embed="rId2"/>
                <a:stretch>
                  <a:fillRect t="-1474"/>
                </a:stretch>
              </a:blipFill>
            </p:spPr>
            <p:txBody>
              <a:bodyPr/>
              <a:lstStyle/>
              <a:p>
                <a:r>
                  <a:rPr lang="en-US">
                    <a:noFill/>
                  </a:rPr>
                  <a:t> </a:t>
                </a:r>
              </a:p>
            </p:txBody>
          </p:sp>
        </mc:Fallback>
      </mc:AlternateContent>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46513"/>
            <a:ext cx="42735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6350"/>
            <a:ext cx="4273550"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95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762000"/>
          </a:xfrm>
        </p:spPr>
        <p:txBody>
          <a:bodyPr/>
          <a:lstStyle/>
          <a:p>
            <a:r>
              <a:rPr lang="en-US" dirty="0"/>
              <a:t>New Approach for ‘High-Level’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786284"/>
                <a:ext cx="8686800" cy="5486400"/>
              </a:xfrm>
            </p:spPr>
            <p:txBody>
              <a:bodyPr/>
              <a:lstStyle/>
              <a:p>
                <a:r>
                  <a:rPr lang="en-US" dirty="0"/>
                  <a:t>For control purposes, the CM heat load (electric + RF losses if RF is ON) is,</a:t>
                </a:r>
              </a:p>
              <a:p>
                <a:pPr lvl="1"/>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𝑐</m:t>
                        </m:r>
                        <m:r>
                          <a:rPr lang="en-US" i="1">
                            <a:latin typeface="Cambria Math"/>
                          </a:rPr>
                          <m:t>,</m:t>
                        </m:r>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𝑞</m:t>
                        </m:r>
                      </m:e>
                      <m:sub>
                        <m:r>
                          <a:rPr lang="en-US" i="1">
                            <a:latin typeface="Cambria Math"/>
                          </a:rPr>
                          <m:t>𝑝</m:t>
                        </m:r>
                        <m:r>
                          <a:rPr lang="en-US" i="1">
                            <a:latin typeface="Cambria Math"/>
                          </a:rPr>
                          <m:t>,</m:t>
                        </m:r>
                        <m:r>
                          <a:rPr lang="en-US" i="1">
                            <a:latin typeface="Cambria Math"/>
                          </a:rPr>
                          <m:t>𝑖</m:t>
                        </m:r>
                      </m:sub>
                    </m:sSub>
                  </m:oMath>
                </a14:m>
                <a:endParaRPr lang="en-US" dirty="0"/>
              </a:p>
              <a:p>
                <a:pPr lvl="1"/>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b>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𝑖</m:t>
                        </m:r>
                      </m:sub>
                    </m:sSub>
                  </m:oMath>
                </a14:m>
                <a:r>
                  <a:rPr lang="en-US" dirty="0"/>
                  <a:t> is the electric heat compensation for the cavity RF losses of CM ‘</a:t>
                </a:r>
                <a:r>
                  <a:rPr lang="en-US" i="1" dirty="0" err="1"/>
                  <a:t>i</a:t>
                </a:r>
                <a:r>
                  <a:rPr lang="en-US" dirty="0"/>
                  <a:t>’</a:t>
                </a:r>
              </a:p>
              <a:p>
                <a:pPr lvl="2"/>
                <a:r>
                  <a:rPr lang="en-US" dirty="0"/>
                  <a:t>Ideally, this should be as close as possible to the actual RF losses</a:t>
                </a: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𝑞</m:t>
                                </m:r>
                              </m:e>
                            </m:acc>
                          </m:e>
                          <m:sub>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𝑖</m:t>
                            </m:r>
                          </m:sub>
                        </m:sSub>
                      </m:e>
                    </m:d>
                  </m:oMath>
                </a14:m>
                <a:r>
                  <a:rPr lang="en-US" dirty="0"/>
                  <a:t> is the portion of the electric heat required to control the LINAC pressure of CM ‘</a:t>
                </a:r>
                <a:r>
                  <a:rPr lang="en-US" i="1" dirty="0" err="1"/>
                  <a:t>i</a:t>
                </a:r>
                <a:r>
                  <a:rPr lang="en-US" dirty="0"/>
                  <a:t>’</a:t>
                </a:r>
              </a:p>
              <a:p>
                <a:r>
                  <a:rPr lang="en-US" dirty="0"/>
                  <a:t>So, the electric heat in CM ‘</a:t>
                </a:r>
                <a:r>
                  <a:rPr lang="en-US" i="1" dirty="0" err="1"/>
                  <a:t>i</a:t>
                </a:r>
                <a:r>
                  <a:rPr lang="en-US" dirty="0"/>
                  <a:t>’ is,</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𝑞</m:t>
                        </m:r>
                      </m:e>
                      <m:sub>
                        <m:r>
                          <a:rPr lang="en-US" i="1">
                            <a:latin typeface="Cambria Math"/>
                          </a:rPr>
                          <m:t>𝑒</m:t>
                        </m:r>
                        <m:r>
                          <a:rPr lang="en-US" i="1">
                            <a:latin typeface="Cambria Math"/>
                          </a:rPr>
                          <m:t>,</m:t>
                        </m:r>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𝑞</m:t>
                        </m:r>
                      </m:e>
                      <m:sub>
                        <m:r>
                          <a:rPr lang="en-US" i="1">
                            <a:latin typeface="Cambria Math"/>
                          </a:rPr>
                          <m:t>𝑐</m:t>
                        </m:r>
                        <m:r>
                          <a:rPr lang="en-US" i="1">
                            <a:latin typeface="Cambria Math"/>
                          </a:rPr>
                          <m:t>,</m:t>
                        </m:r>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𝑞</m:t>
                        </m:r>
                      </m:e>
                      <m:sub>
                        <m:r>
                          <a:rPr lang="en-US" i="1">
                            <a:latin typeface="Cambria Math"/>
                          </a:rPr>
                          <m:t>𝑝</m:t>
                        </m:r>
                        <m:r>
                          <a:rPr lang="en-US" i="1">
                            <a:latin typeface="Cambria Math"/>
                          </a:rPr>
                          <m:t>,</m:t>
                        </m:r>
                        <m:r>
                          <a:rPr lang="en-US" i="1">
                            <a:latin typeface="Cambria Math"/>
                          </a:rPr>
                          <m:t>𝑖</m:t>
                        </m:r>
                      </m:sub>
                    </m:sSub>
                  </m:oMath>
                </a14:m>
                <a:endParaRPr lang="en-US"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𝑎</m:t>
                        </m:r>
                      </m:e>
                      <m:sub>
                        <m:r>
                          <a:rPr lang="en-US" i="1">
                            <a:latin typeface="Cambria Math"/>
                          </a:rPr>
                          <m:t>𝑖</m:t>
                        </m:r>
                      </m:sub>
                    </m:sSub>
                    <m:r>
                      <a:rPr lang="en-US" i="1">
                        <a:latin typeface="Cambria Math"/>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a:rPr>
                              <m:t>0</m:t>
                            </m:r>
                            <m:r>
                              <m:rPr>
                                <m:nor/>
                              </m:rPr>
                              <a:rPr lang="en-US"/>
                              <m:t> , </m:t>
                            </m:r>
                            <m:r>
                              <m:rPr>
                                <m:nor/>
                              </m:rPr>
                              <a:rPr lang="en-US"/>
                              <m:t>if</m:t>
                            </m:r>
                            <m:r>
                              <m:rPr>
                                <m:nor/>
                              </m:rPr>
                              <a:rPr lang="en-US"/>
                              <m:t> </m:t>
                            </m:r>
                            <m:r>
                              <m:rPr>
                                <m:nor/>
                              </m:rPr>
                              <a:rPr lang="en-US"/>
                              <m:t>RF</m:t>
                            </m:r>
                            <m:r>
                              <m:rPr>
                                <m:nor/>
                              </m:rPr>
                              <a:rPr lang="en-US"/>
                              <m:t> </m:t>
                            </m:r>
                            <m:r>
                              <m:rPr>
                                <m:nor/>
                              </m:rPr>
                              <a:rPr lang="en-US"/>
                              <m:t>is</m:t>
                            </m:r>
                            <m:r>
                              <m:rPr>
                                <m:nor/>
                              </m:rPr>
                              <a:rPr lang="en-US"/>
                              <m:t> </m:t>
                            </m:r>
                            <m:r>
                              <m:rPr>
                                <m:nor/>
                              </m:rPr>
                              <a:rPr lang="en-US"/>
                              <m:t>OFF</m:t>
                            </m:r>
                          </m:e>
                          <m:e>
                            <m:r>
                              <a:rPr lang="en-US" i="1">
                                <a:latin typeface="Cambria Math"/>
                              </a:rPr>
                              <m:t>1</m:t>
                            </m:r>
                            <m:r>
                              <m:rPr>
                                <m:nor/>
                              </m:rPr>
                              <a:rPr lang="en-US"/>
                              <m:t> , </m:t>
                            </m:r>
                            <m:r>
                              <m:rPr>
                                <m:nor/>
                              </m:rPr>
                              <a:rPr lang="en-US"/>
                              <m:t>if</m:t>
                            </m:r>
                            <m:r>
                              <m:rPr>
                                <m:nor/>
                              </m:rPr>
                              <a:rPr lang="en-US"/>
                              <m:t> </m:t>
                            </m:r>
                            <m:r>
                              <m:rPr>
                                <m:nor/>
                              </m:rPr>
                              <a:rPr lang="en-US"/>
                              <m:t>RF</m:t>
                            </m:r>
                            <m:r>
                              <m:rPr>
                                <m:nor/>
                              </m:rPr>
                              <a:rPr lang="en-US"/>
                              <m:t> </m:t>
                            </m:r>
                            <m:r>
                              <m:rPr>
                                <m:nor/>
                              </m:rPr>
                              <a:rPr lang="en-US"/>
                              <m:t>is</m:t>
                            </m:r>
                            <m:r>
                              <m:rPr>
                                <m:nor/>
                              </m:rPr>
                              <a:rPr lang="en-US"/>
                              <m:t> </m:t>
                            </m:r>
                            <m:r>
                              <m:rPr>
                                <m:nor/>
                              </m:rPr>
                              <a:rPr lang="en-US"/>
                              <m:t>ON</m:t>
                            </m:r>
                          </m:e>
                        </m:eqAr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786284"/>
                <a:ext cx="8686800" cy="5486400"/>
              </a:xfrm>
              <a:blipFill rotWithShape="1">
                <a:blip r:embed="rId3"/>
                <a:stretch>
                  <a:fillRect l="-982" t="-889" r="-1825"/>
                </a:stretch>
              </a:blipFill>
            </p:spPr>
            <p:txBody>
              <a:bodyPr/>
              <a:lstStyle/>
              <a:p>
                <a:r>
                  <a:rPr lang="en-US">
                    <a:noFill/>
                  </a:rPr>
                  <a:t> </a:t>
                </a:r>
              </a:p>
            </p:txBody>
          </p:sp>
        </mc:Fallback>
      </mc:AlternateContent>
    </p:spTree>
    <p:extLst>
      <p:ext uri="{BB962C8B-B14F-4D97-AF65-F5344CB8AC3E}">
        <p14:creationId xmlns:p14="http://schemas.microsoft.com/office/powerpoint/2010/main" val="246021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62000"/>
          </a:xfrm>
        </p:spPr>
        <p:txBody>
          <a:bodyPr/>
          <a:lstStyle/>
          <a:p>
            <a:r>
              <a:rPr lang="en-US" dirty="0"/>
              <a:t>New Approach for ‘High-Level’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 maximum CM heat load (</a:t>
                </a:r>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𝑖</m:t>
                        </m:r>
                      </m:sub>
                    </m:sSub>
                  </m:oMath>
                </a14:m>
                <a:r>
                  <a:rPr lang="en-US" dirty="0"/>
                  <a:t>) is taken as the maximum (user input) electric heat (</a:t>
                </a:r>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b>
                        <m:r>
                          <a:rPr lang="en-US" i="1">
                            <a:latin typeface="Cambria Math" panose="02040503050406030204" pitchFamily="18" charset="0"/>
                          </a:rPr>
                          <m:t>𝑒𝑡</m:t>
                        </m:r>
                        <m:r>
                          <a:rPr lang="en-US" i="1">
                            <a:latin typeface="Cambria Math" panose="02040503050406030204" pitchFamily="18" charset="0"/>
                          </a:rPr>
                          <m:t>,</m:t>
                        </m:r>
                        <m:r>
                          <a:rPr lang="en-US" i="1">
                            <a:latin typeface="Cambria Math" panose="02040503050406030204" pitchFamily="18" charset="0"/>
                          </a:rPr>
                          <m:t>𝑖</m:t>
                        </m:r>
                      </m:sub>
                    </m:sSub>
                  </m:oMath>
                </a14:m>
                <a:r>
                  <a:rPr lang="en-US" dirty="0"/>
                  <a:t>),</a:t>
                </a:r>
              </a:p>
              <a:p>
                <a:pPr lvl="1"/>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𝑡</m:t>
                        </m:r>
                        <m:r>
                          <a:rPr lang="en-US" i="1">
                            <a:latin typeface="Cambria Math"/>
                          </a:rPr>
                          <m:t>,</m:t>
                        </m:r>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𝑒𝑡</m:t>
                        </m:r>
                        <m:r>
                          <a:rPr lang="en-US" i="1">
                            <a:latin typeface="Cambria Math"/>
                          </a:rPr>
                          <m:t>,</m:t>
                        </m:r>
                        <m:r>
                          <a:rPr lang="en-US" i="1">
                            <a:latin typeface="Cambria Math"/>
                          </a:rPr>
                          <m:t>𝑖</m:t>
                        </m:r>
                      </m:sub>
                    </m:sSub>
                  </m:oMath>
                </a14:m>
                <a:endParaRPr lang="en-US" dirty="0"/>
              </a:p>
              <a:p>
                <a:pPr lvl="1"/>
                <a:r>
                  <a:rPr lang="en-US" dirty="0"/>
                  <a:t>Although it is possible for the CM heat load (electric + RF losses) to exceed the maximum electric heat, it does not make sense to have, </a:t>
                </a:r>
                <a14:m>
                  <m:oMath xmlns:m="http://schemas.openxmlformats.org/officeDocument/2006/math">
                    <m:sSub>
                      <m:sSubPr>
                        <m:ctrlPr>
                          <a:rPr lang="en-US" i="1" smtClean="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𝑖</m:t>
                        </m:r>
                      </m:sub>
                    </m:sSub>
                    <m:r>
                      <a:rPr lang="en-US" b="0" i="1" smtClean="0">
                        <a:latin typeface="Cambria Math" panose="02040503050406030204" pitchFamily="18" charset="0"/>
                      </a:rPr>
                      <m:t>&gt;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b>
                        <m:r>
                          <a:rPr lang="en-US" i="1">
                            <a:latin typeface="Cambria Math" panose="02040503050406030204" pitchFamily="18" charset="0"/>
                          </a:rPr>
                          <m:t>𝑒𝑡</m:t>
                        </m:r>
                        <m:r>
                          <a:rPr lang="en-US" i="1">
                            <a:latin typeface="Cambria Math" panose="02040503050406030204" pitchFamily="18" charset="0"/>
                          </a:rPr>
                          <m:t>,</m:t>
                        </m:r>
                        <m:r>
                          <a:rPr lang="en-US" i="1">
                            <a:latin typeface="Cambria Math" panose="02040503050406030204" pitchFamily="18" charset="0"/>
                          </a:rPr>
                          <m:t>𝑖</m:t>
                        </m:r>
                      </m:sub>
                    </m:sSub>
                  </m:oMath>
                </a14:m>
                <a:r>
                  <a:rPr lang="en-US" dirty="0"/>
                  <a:t>, since the heat control algorithm can only manage the electric heat; not create </a:t>
                </a:r>
                <a:r>
                  <a:rPr lang="en-US" dirty="0" smtClean="0"/>
                  <a:t>it!</a:t>
                </a:r>
              </a:p>
              <a:p>
                <a:pPr lvl="1"/>
                <a:r>
                  <a:rPr lang="en-US" dirty="0" smtClean="0"/>
                  <a:t>Consequently, the electric heat compensation for RF losses,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𝑐</m:t>
                        </m:r>
                        <m:r>
                          <a:rPr lang="en-US" i="1">
                            <a:latin typeface="Cambria Math"/>
                          </a:rPr>
                          <m:t>,</m:t>
                        </m:r>
                        <m:r>
                          <a:rPr lang="en-US" i="1">
                            <a:latin typeface="Cambria Math"/>
                          </a:rPr>
                          <m:t>𝑖</m:t>
                        </m:r>
                      </m:sub>
                    </m:sSub>
                  </m:oMath>
                </a14:m>
                <a:r>
                  <a:rPr lang="en-US" dirty="0"/>
                  <a:t> </a:t>
                </a:r>
                <a:r>
                  <a:rPr lang="en-US" dirty="0" smtClean="0"/>
                  <a:t>(which is a user input), must </a:t>
                </a:r>
                <a:r>
                  <a:rPr lang="en-US" dirty="0"/>
                  <a:t>not exceed </a:t>
                </a:r>
                <a14:m>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𝑒𝑡</m:t>
                        </m:r>
                        <m:r>
                          <a:rPr lang="en-US" i="1">
                            <a:latin typeface="Cambria Math"/>
                          </a:rPr>
                          <m:t>,</m:t>
                        </m:r>
                        <m:r>
                          <a:rPr lang="en-US" b="0" i="1" smtClean="0">
                            <a:latin typeface="Cambria Math"/>
                          </a:rPr>
                          <m:t>𝑖</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98" t="-941" r="-1647"/>
                </a:stretch>
              </a:blipFill>
            </p:spPr>
            <p:txBody>
              <a:bodyPr/>
              <a:lstStyle/>
              <a:p>
                <a:r>
                  <a:rPr lang="en-US">
                    <a:noFill/>
                  </a:rPr>
                  <a:t> </a:t>
                </a:r>
              </a:p>
            </p:txBody>
          </p:sp>
        </mc:Fallback>
      </mc:AlternateContent>
    </p:spTree>
    <p:extLst>
      <p:ext uri="{BB962C8B-B14F-4D97-AF65-F5344CB8AC3E}">
        <p14:creationId xmlns:p14="http://schemas.microsoft.com/office/powerpoint/2010/main" val="5747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62000"/>
          </a:xfrm>
        </p:spPr>
        <p:txBody>
          <a:bodyPr/>
          <a:lstStyle/>
          <a:p>
            <a:r>
              <a:rPr lang="en-US" dirty="0"/>
              <a:t>New Approach for ‘High-Level’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following optimization problem can be solved to determine the electric heat to distribute to each CM (</a:t>
                </a:r>
                <a14:m>
                  <m:oMath xmlns:m="http://schemas.openxmlformats.org/officeDocument/2006/math">
                    <m:r>
                      <a:rPr lang="en-US"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𝑞</m:t>
                            </m:r>
                          </m:e>
                        </m:acc>
                      </m:e>
                      <m:sub>
                        <m:r>
                          <a:rPr lang="en-US" i="1">
                            <a:latin typeface="Cambria Math" panose="02040503050406030204" pitchFamily="18" charset="0"/>
                          </a:rPr>
                          <m:t>𝑒</m:t>
                        </m:r>
                        <m:r>
                          <a:rPr lang="en-US" i="1">
                            <a:latin typeface="Cambria Math" panose="02040503050406030204" pitchFamily="18" charset="0"/>
                          </a:rPr>
                          <m:t>,</m:t>
                        </m:r>
                        <m:r>
                          <a:rPr lang="en-US" i="1">
                            <a:latin typeface="Cambria Math" panose="02040503050406030204" pitchFamily="18" charset="0"/>
                          </a:rPr>
                          <m:t>𝑖</m:t>
                        </m:r>
                      </m:sub>
                    </m:sSub>
                  </m:oMath>
                </a14:m>
                <a:r>
                  <a:rPr lang="en-US" dirty="0"/>
                  <a:t>), in such a manner to minimize the standard deviation (</a:t>
                </a:r>
                <a14:m>
                  <m:oMath xmlns:m="http://schemas.openxmlformats.org/officeDocument/2006/math">
                    <m:r>
                      <a:rPr lang="en-US" i="1" smtClean="0">
                        <a:latin typeface="Cambria Math" panose="02040503050406030204" pitchFamily="18" charset="0"/>
                      </a:rPr>
                      <m:t>𝜎</m:t>
                    </m:r>
                  </m:oMath>
                </a14:m>
                <a:r>
                  <a:rPr lang="en-US" dirty="0"/>
                  <a:t>) of the CM’s scaled heat load (</a:t>
                </a:r>
                <a14:m>
                  <m:oMath xmlns:m="http://schemas.openxmlformats.org/officeDocument/2006/math">
                    <m:sSub>
                      <m:sSubPr>
                        <m:ctrlPr>
                          <a:rPr lang="en-US" i="1">
                            <a:latin typeface="Cambria Math" panose="02040503050406030204" pitchFamily="18" charset="0"/>
                          </a:rPr>
                        </m:ctrlPr>
                      </m:sSubPr>
                      <m:e>
                        <m:r>
                          <a:rPr lang="en-US" i="1">
                            <a:latin typeface="Cambria Math"/>
                          </a:rPr>
                          <m:t>𝜈</m:t>
                        </m:r>
                      </m:e>
                      <m:sub>
                        <m:r>
                          <a:rPr lang="en-US" i="1">
                            <a:latin typeface="Cambria Math"/>
                          </a:rPr>
                          <m:t>𝑖</m:t>
                        </m:r>
                      </m:sub>
                    </m:sSub>
                  </m:oMath>
                </a14:m>
                <a:r>
                  <a:rPr lang="en-US" dirty="0"/>
                  <a:t>),</a:t>
                </a:r>
              </a:p>
              <a:p>
                <a:pPr lvl="1"/>
                <a14:m>
                  <m:oMath xmlns:m="http://schemas.openxmlformats.org/officeDocument/2006/math">
                    <m:sSup>
                      <m:sSupPr>
                        <m:ctrlPr>
                          <a:rPr lang="en-US" i="1">
                            <a:latin typeface="Cambria Math" panose="02040503050406030204" pitchFamily="18" charset="0"/>
                          </a:rPr>
                        </m:ctrlPr>
                      </m:sSupPr>
                      <m:e>
                        <m:r>
                          <a:rPr lang="en-US" i="1">
                            <a:latin typeface="Cambria Math"/>
                          </a:rPr>
                          <m:t>𝜎</m:t>
                        </m:r>
                      </m:e>
                      <m:sup>
                        <m:r>
                          <a:rPr lang="en-US" i="1">
                            <a:latin typeface="Cambria Math"/>
                          </a:rPr>
                          <m:t>2</m:t>
                        </m:r>
                      </m:sup>
                    </m:sSup>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𝑀</m:t>
                        </m:r>
                      </m:den>
                    </m:f>
                    <m:nary>
                      <m:naryPr>
                        <m:chr m:val="∑"/>
                        <m:limLoc m:val="undOvr"/>
                        <m:ctrlPr>
                          <a:rPr lang="en-US" i="1">
                            <a:latin typeface="Cambria Math" panose="02040503050406030204" pitchFamily="18" charset="0"/>
                          </a:rPr>
                        </m:ctrlPr>
                      </m:naryPr>
                      <m:sub>
                        <m:r>
                          <a:rPr lang="en-US" i="1">
                            <a:latin typeface="Cambria Math"/>
                          </a:rPr>
                          <m:t>𝑗</m:t>
                        </m:r>
                      </m:sub>
                      <m:sup>
                        <m:r>
                          <a:rPr lang="en-US" i="1">
                            <a:latin typeface="Cambria Math"/>
                          </a:rPr>
                          <m:t>𝑀</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𝜈</m:t>
                                    </m:r>
                                  </m:e>
                                  <m:sub>
                                    <m:r>
                                      <a:rPr lang="en-US" i="1">
                                        <a:latin typeface="Cambria Math"/>
                                      </a:rPr>
                                      <m:t>𝑗</m:t>
                                    </m:r>
                                  </m:sub>
                                </m:sSub>
                                <m:r>
                                  <a:rPr lang="en-US" i="1">
                                    <a:latin typeface="Cambria Math"/>
                                  </a:rPr>
                                  <m:t>−</m:t>
                                </m:r>
                                <m:r>
                                  <a:rPr lang="en-US" i="1">
                                    <a:latin typeface="Cambria Math"/>
                                  </a:rPr>
                                  <m:t>𝜇</m:t>
                                </m:r>
                              </m:e>
                            </m:d>
                          </m:e>
                          <m:sup>
                            <m:r>
                              <a:rPr lang="en-US" i="1">
                                <a:latin typeface="Cambria Math"/>
                              </a:rPr>
                              <m:t>2</m:t>
                            </m:r>
                          </m:sup>
                        </m:sSup>
                      </m:e>
                    </m:nary>
                  </m:oMath>
                </a14:m>
                <a:endParaRPr lang="en-US" dirty="0"/>
              </a:p>
              <a:p>
                <a:pPr lvl="1"/>
                <a:r>
                  <a:rPr lang="en-US" dirty="0"/>
                  <a:t>Where, the mean scaled heat load is,</a:t>
                </a:r>
              </a:p>
              <a:p>
                <a:pPr lvl="2"/>
                <a14:m>
                  <m:oMath xmlns:m="http://schemas.openxmlformats.org/officeDocument/2006/math">
                    <m:r>
                      <a:rPr lang="en-US" i="1">
                        <a:latin typeface="Cambria Math"/>
                      </a:rPr>
                      <m:t>𝜇</m:t>
                    </m:r>
                    <m:r>
                      <a:rPr lang="en-US" i="1">
                        <a:latin typeface="Cambria Math"/>
                      </a:rPr>
                      <m:t>=</m:t>
                    </m:r>
                    <m:f>
                      <m:fPr>
                        <m:ctrlPr>
                          <a:rPr lang="en-US" i="1">
                            <a:latin typeface="Cambria Math" panose="02040503050406030204" pitchFamily="18" charset="0"/>
                          </a:rPr>
                        </m:ctrlPr>
                      </m:fPr>
                      <m:num>
                        <m:r>
                          <a:rPr lang="en-US" i="1">
                            <a:latin typeface="Cambria Math"/>
                          </a:rPr>
                          <m:t>1</m:t>
                        </m:r>
                      </m:num>
                      <m:den>
                        <m:r>
                          <a:rPr lang="en-US" i="1">
                            <a:latin typeface="Cambria Math"/>
                          </a:rPr>
                          <m:t>𝑀</m:t>
                        </m:r>
                      </m:den>
                    </m:f>
                    <m:nary>
                      <m:naryPr>
                        <m:chr m:val="∑"/>
                        <m:limLoc m:val="undOvr"/>
                        <m:ctrlPr>
                          <a:rPr lang="en-US" i="1">
                            <a:latin typeface="Cambria Math" panose="02040503050406030204" pitchFamily="18" charset="0"/>
                          </a:rPr>
                        </m:ctrlPr>
                      </m:naryPr>
                      <m:sub>
                        <m:r>
                          <a:rPr lang="en-US" i="1">
                            <a:latin typeface="Cambria Math"/>
                          </a:rPr>
                          <m:t>𝑗</m:t>
                        </m:r>
                      </m:sub>
                      <m:sup>
                        <m:r>
                          <a:rPr lang="en-US" i="1">
                            <a:latin typeface="Cambria Math"/>
                          </a:rPr>
                          <m:t>𝑀</m:t>
                        </m:r>
                      </m:sup>
                      <m:e>
                        <m:sSub>
                          <m:sSubPr>
                            <m:ctrlPr>
                              <a:rPr lang="en-US" i="1">
                                <a:latin typeface="Cambria Math" panose="02040503050406030204" pitchFamily="18" charset="0"/>
                              </a:rPr>
                            </m:ctrlPr>
                          </m:sSubPr>
                          <m:e>
                            <m:r>
                              <a:rPr lang="en-US" i="1">
                                <a:latin typeface="Cambria Math"/>
                              </a:rPr>
                              <m:t>𝜈</m:t>
                            </m:r>
                          </m:e>
                          <m:sub>
                            <m:r>
                              <a:rPr lang="en-US" i="1">
                                <a:latin typeface="Cambria Math"/>
                              </a:rPr>
                              <m:t>𝑗</m:t>
                            </m:r>
                          </m:sub>
                        </m:sSub>
                      </m:e>
                    </m:nary>
                  </m:oMath>
                </a14:m>
                <a:endParaRPr lang="en-US" dirty="0"/>
              </a:p>
              <a:p>
                <a:pPr lvl="1"/>
                <a:r>
                  <a:rPr lang="en-US" dirty="0"/>
                  <a:t>And, there are </a:t>
                </a:r>
                <a14:m>
                  <m:oMath xmlns:m="http://schemas.openxmlformats.org/officeDocument/2006/math">
                    <m:r>
                      <a:rPr lang="en-US" i="1">
                        <a:latin typeface="Cambria Math"/>
                      </a:rPr>
                      <m:t>𝑀</m:t>
                    </m:r>
                  </m:oMath>
                </a14:m>
                <a:r>
                  <a:rPr lang="en-US" dirty="0"/>
                  <a:t> number of CM’s (in the set that heat is being added/subtracted by this algorithm)</a:t>
                </a:r>
              </a:p>
              <a:p>
                <a:pPr lvl="1"/>
                <a:r>
                  <a:rPr lang="en-US" dirty="0"/>
                  <a:t>Subject to the constraint,</a:t>
                </a:r>
              </a:p>
              <a:p>
                <a:pPr lvl="2"/>
                <a14:m>
                  <m:oMath xmlns:m="http://schemas.openxmlformats.org/officeDocument/2006/math">
                    <m:r>
                      <a:rPr lang="en-US" i="1">
                        <a:latin typeface="Cambria Math"/>
                      </a:rPr>
                      <m:t>𝑔</m:t>
                    </m:r>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sub>
                    </m:sSub>
                    <m:r>
                      <a:rPr lang="en-US" i="1">
                        <a:latin typeface="Cambria Math"/>
                      </a:rPr>
                      <m:t>−</m:t>
                    </m:r>
                    <m:nary>
                      <m:naryPr>
                        <m:chr m:val="∑"/>
                        <m:limLoc m:val="undOvr"/>
                        <m:supHide m:val="on"/>
                        <m:ctrlPr>
                          <a:rPr lang="en-US" i="1">
                            <a:latin typeface="Cambria Math" panose="02040503050406030204" pitchFamily="18" charset="0"/>
                          </a:rPr>
                        </m:ctrlPr>
                      </m:naryPr>
                      <m:sub>
                        <m:r>
                          <a:rPr lang="en-US" i="1">
                            <a:latin typeface="Cambria Math"/>
                          </a:rPr>
                          <m:t>𝑗</m:t>
                        </m:r>
                      </m:sub>
                      <m:sup/>
                      <m:e>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𝑗</m:t>
                            </m:r>
                          </m:sub>
                        </m:sSub>
                        <m:r>
                          <a:rPr lang="en-US" i="1">
                            <a:latin typeface="Cambria Math"/>
                          </a:rPr>
                          <m:t>=0</m:t>
                        </m:r>
                      </m:e>
                    </m:nary>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98" t="-941" r="-1725" b="-13529"/>
                </a:stretch>
              </a:blipFill>
            </p:spPr>
            <p:txBody>
              <a:bodyPr/>
              <a:lstStyle/>
              <a:p>
                <a:r>
                  <a:rPr lang="en-US">
                    <a:noFill/>
                  </a:rPr>
                  <a:t> </a:t>
                </a:r>
              </a:p>
            </p:txBody>
          </p:sp>
        </mc:Fallback>
      </mc:AlternateContent>
    </p:spTree>
    <p:extLst>
      <p:ext uri="{BB962C8B-B14F-4D97-AF65-F5344CB8AC3E}">
        <p14:creationId xmlns:p14="http://schemas.microsoft.com/office/powerpoint/2010/main" val="45731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smtClean="0"/>
              <a:t>JLab Heat Management</a:t>
            </a:r>
            <a:endParaRPr lang="en-US" altLang="en-US" dirty="0"/>
          </a:p>
        </p:txBody>
      </p:sp>
      <p:sp>
        <p:nvSpPr>
          <p:cNvPr id="3075" name="Rectangle 3"/>
          <p:cNvSpPr>
            <a:spLocks noGrp="1" noChangeArrowheads="1"/>
          </p:cNvSpPr>
          <p:nvPr>
            <p:ph type="body" idx="1"/>
          </p:nvPr>
        </p:nvSpPr>
        <p:spPr>
          <a:xfrm>
            <a:off x="381000" y="838200"/>
            <a:ext cx="8382000" cy="5486400"/>
          </a:xfrm>
        </p:spPr>
        <p:txBody>
          <a:bodyPr/>
          <a:lstStyle/>
          <a:p>
            <a:r>
              <a:rPr lang="en-US" altLang="en-US" dirty="0"/>
              <a:t>Using electric heat applied to the 2-K super-fluid helium within the </a:t>
            </a:r>
            <a:r>
              <a:rPr lang="en-US" altLang="en-US" dirty="0" err="1"/>
              <a:t>cryo</a:t>
            </a:r>
            <a:r>
              <a:rPr lang="en-US" altLang="en-US" dirty="0"/>
              <a:t>-module cavities to control the LINAC pressure provides the </a:t>
            </a:r>
            <a:r>
              <a:rPr lang="en-US" altLang="en-US" dirty="0" smtClean="0"/>
              <a:t>greatest range and stability </a:t>
            </a:r>
            <a:r>
              <a:rPr lang="en-US" altLang="en-US" dirty="0"/>
              <a:t>– as opposed to regulating the cold compressor mass flow</a:t>
            </a:r>
          </a:p>
          <a:p>
            <a:r>
              <a:rPr lang="en-US" altLang="en-US" dirty="0" smtClean="0"/>
              <a:t>Currently </a:t>
            </a:r>
            <a:r>
              <a:rPr lang="en-US" altLang="en-US" dirty="0"/>
              <a:t>JLab uses two inter-linked ‘high-level’ </a:t>
            </a:r>
            <a:r>
              <a:rPr lang="en-US" altLang="en-US" dirty="0" smtClean="0"/>
              <a:t>functions </a:t>
            </a:r>
            <a:r>
              <a:rPr lang="en-US" altLang="en-US" dirty="0"/>
              <a:t>to control the electric heat</a:t>
            </a:r>
          </a:p>
          <a:p>
            <a:pPr lvl="1"/>
            <a:r>
              <a:rPr lang="en-US" altLang="en-US" dirty="0"/>
              <a:t>Auto Heat: ST = 2.5 minutes</a:t>
            </a:r>
          </a:p>
          <a:p>
            <a:pPr lvl="2"/>
            <a:r>
              <a:rPr lang="en-US" altLang="en-US" sz="2000" dirty="0"/>
              <a:t>Applies to all ‘non-swing’ </a:t>
            </a:r>
            <a:r>
              <a:rPr lang="en-US" altLang="en-US" sz="2000" dirty="0" err="1"/>
              <a:t>cryo</a:t>
            </a:r>
            <a:r>
              <a:rPr lang="en-US" altLang="en-US" sz="2000" dirty="0"/>
              <a:t>-modules (whose heat is not in ‘manual’ or ‘kill’), except FEL</a:t>
            </a:r>
          </a:p>
          <a:p>
            <a:pPr lvl="2"/>
            <a:r>
              <a:rPr lang="en-US" altLang="en-US" sz="2000" dirty="0"/>
              <a:t>Output: % electric heat</a:t>
            </a:r>
          </a:p>
          <a:p>
            <a:pPr lvl="1"/>
            <a:r>
              <a:rPr lang="en-US" altLang="en-US" dirty="0"/>
              <a:t>Swing Heat: ST = 10 seconds</a:t>
            </a:r>
          </a:p>
          <a:p>
            <a:pPr lvl="2"/>
            <a:r>
              <a:rPr lang="en-US" altLang="en-US" sz="2000" dirty="0"/>
              <a:t>Applies to 3 </a:t>
            </a:r>
            <a:r>
              <a:rPr lang="en-US" altLang="en-US" sz="2000" dirty="0" err="1"/>
              <a:t>cryo</a:t>
            </a:r>
            <a:r>
              <a:rPr lang="en-US" altLang="en-US" sz="2000" dirty="0"/>
              <a:t>-modules in each LINAC</a:t>
            </a:r>
          </a:p>
          <a:p>
            <a:pPr lvl="3"/>
            <a:r>
              <a:rPr lang="en-US" altLang="en-US" sz="2000" dirty="0"/>
              <a:t>1L19, 1L20, 1L21, 2L18, 2L19, 2L20</a:t>
            </a:r>
          </a:p>
          <a:p>
            <a:pPr lvl="2"/>
            <a:r>
              <a:rPr lang="en-US" altLang="en-US" sz="2000" dirty="0"/>
              <a:t>Output: CAPHEATI and CAPHTRMGN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228600" y="0"/>
            <a:ext cx="8763000" cy="762000"/>
          </a:xfrm>
        </p:spPr>
        <p:txBody>
          <a:bodyPr/>
          <a:lstStyle/>
          <a:p>
            <a:r>
              <a:rPr lang="en-US" dirty="0"/>
              <a:t>New Approach for ‘High-Level’ Function</a:t>
            </a:r>
            <a:endParaRPr lang="en-US" altLang="en-US" dirty="0"/>
          </a:p>
        </p:txBody>
      </p:sp>
      <mc:AlternateContent xmlns:mc="http://schemas.openxmlformats.org/markup-compatibility/2006" xmlns:a14="http://schemas.microsoft.com/office/drawing/2010/main">
        <mc:Choice Requires="a14">
          <p:sp>
            <p:nvSpPr>
              <p:cNvPr id="18435" name="Content Placeholder 2"/>
              <p:cNvSpPr>
                <a:spLocks noGrp="1"/>
              </p:cNvSpPr>
              <p:nvPr>
                <p:ph idx="1"/>
              </p:nvPr>
            </p:nvSpPr>
            <p:spPr>
              <a:xfrm>
                <a:off x="228600" y="762000"/>
                <a:ext cx="8686800" cy="5562600"/>
              </a:xfrm>
            </p:spPr>
            <p:txBody>
              <a:bodyPr/>
              <a:lstStyle/>
              <a:p>
                <a:pPr lvl="1"/>
                <a:r>
                  <a:rPr lang="en-US" altLang="en-US" dirty="0" smtClean="0"/>
                  <a:t>Note that the index has changed from ‘</a:t>
                </a:r>
                <a:r>
                  <a:rPr lang="en-US" altLang="en-US" i="1" dirty="0" err="1"/>
                  <a:t>i</a:t>
                </a:r>
                <a:r>
                  <a:rPr lang="en-US" altLang="en-US" dirty="0"/>
                  <a:t>’ to ‘</a:t>
                </a:r>
                <a:r>
                  <a:rPr lang="en-US" altLang="en-US" i="1" dirty="0"/>
                  <a:t>j</a:t>
                </a:r>
                <a:r>
                  <a:rPr lang="en-US" altLang="en-US" dirty="0"/>
                  <a:t>’, since not all CM’s will necessarily participate in the heat algorithm</a:t>
                </a:r>
              </a:p>
              <a:p>
                <a:r>
                  <a:rPr lang="en-US" altLang="en-US" dirty="0"/>
                  <a:t>Using Lagrange multipliers </a:t>
                </a:r>
                <a:r>
                  <a:rPr lang="en-US" altLang="en-US" dirty="0" smtClean="0"/>
                  <a:t>these form a system </a:t>
                </a:r>
                <a:r>
                  <a:rPr lang="en-US" altLang="en-US" dirty="0"/>
                  <a:t>of </a:t>
                </a:r>
                <a:r>
                  <a:rPr lang="en-US" altLang="en-US" dirty="0" smtClean="0"/>
                  <a:t>(</a:t>
                </a:r>
                <a14:m>
                  <m:oMath xmlns:m="http://schemas.openxmlformats.org/officeDocument/2006/math">
                    <m:r>
                      <a:rPr lang="en-US" i="1">
                        <a:latin typeface="Cambria Math"/>
                      </a:rPr>
                      <m:t>𝑀</m:t>
                    </m:r>
                    <m:r>
                      <a:rPr lang="en-US" b="0" i="1" smtClean="0">
                        <a:latin typeface="Cambria Math"/>
                      </a:rPr>
                      <m:t>+1</m:t>
                    </m:r>
                  </m:oMath>
                </a14:m>
                <a:r>
                  <a:rPr lang="en-US" altLang="en-US" dirty="0"/>
                  <a:t>) equations and unknowns, for the stationary value of </a:t>
                </a:r>
                <a14:m>
                  <m:oMath xmlns:m="http://schemas.openxmlformats.org/officeDocument/2006/math">
                    <m:sSup>
                      <m:sSupPr>
                        <m:ctrlPr>
                          <a:rPr lang="en-US" i="1">
                            <a:latin typeface="Cambria Math" panose="02040503050406030204" pitchFamily="18" charset="0"/>
                          </a:rPr>
                        </m:ctrlPr>
                      </m:sSupPr>
                      <m:e>
                        <m:r>
                          <a:rPr lang="en-US" i="1">
                            <a:latin typeface="Cambria Math"/>
                          </a:rPr>
                          <m:t>𝜎</m:t>
                        </m:r>
                      </m:e>
                      <m:sup>
                        <m:r>
                          <a:rPr lang="en-US" i="1">
                            <a:latin typeface="Cambria Math"/>
                          </a:rPr>
                          <m:t>2</m:t>
                        </m:r>
                      </m:sup>
                    </m:sSup>
                    <m:r>
                      <a:rPr lang="en-US">
                        <a:latin typeface="Cambria Math"/>
                      </a:rPr>
                      <m:t> </m:t>
                    </m:r>
                  </m:oMath>
                </a14:m>
                <a:r>
                  <a:rPr lang="en-US" altLang="en-US" dirty="0"/>
                  <a:t>with respect to </a:t>
                </a:r>
                <a14:m>
                  <m:oMath xmlns:m="http://schemas.openxmlformats.org/officeDocument/2006/math">
                    <m:sSub>
                      <m:sSubPr>
                        <m:ctrlPr>
                          <a:rPr lang="en-US" i="1">
                            <a:latin typeface="Cambria Math" panose="02040503050406030204" pitchFamily="18" charset="0"/>
                          </a:rPr>
                        </m:ctrlPr>
                      </m:sSubPr>
                      <m:e>
                        <m:r>
                          <a:rPr lang="en-US" i="1">
                            <a:latin typeface="Cambria Math"/>
                          </a:rPr>
                          <m:t>∆</m:t>
                        </m:r>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𝑗</m:t>
                        </m:r>
                      </m:sub>
                    </m:sSub>
                  </m:oMath>
                </a14:m>
                <a:r>
                  <a:rPr lang="en-US" altLang="en-US" dirty="0" smtClean="0"/>
                  <a:t>, where </a:t>
                </a:r>
                <a14:m>
                  <m:oMath xmlns:m="http://schemas.openxmlformats.org/officeDocument/2006/math">
                    <m:r>
                      <a:rPr lang="en-US" i="1">
                        <a:latin typeface="Cambria Math"/>
                      </a:rPr>
                      <m:t>𝜐</m:t>
                    </m:r>
                    <m:r>
                      <a:rPr lang="en-US" i="1">
                        <a:latin typeface="Cambria Math"/>
                      </a:rPr>
                      <m:t> </m:t>
                    </m:r>
                  </m:oMath>
                </a14:m>
                <a:r>
                  <a:rPr lang="en-US" altLang="en-US" dirty="0" smtClean="0"/>
                  <a:t>is the constraint parameter,</a:t>
                </a:r>
              </a:p>
              <a:p>
                <a:pPr lvl="1"/>
                <a14:m>
                  <m:oMath xmlns:m="http://schemas.openxmlformats.org/officeDocument/2006/math">
                    <m:f>
                      <m:fPr>
                        <m:ctrlPr>
                          <a:rPr lang="en-US" i="1">
                            <a:latin typeface="Cambria Math" panose="02040503050406030204" pitchFamily="18" charset="0"/>
                          </a:rPr>
                        </m:ctrlPr>
                      </m:fPr>
                      <m:num>
                        <m:r>
                          <a:rPr lang="en-US" i="1">
                            <a:latin typeface="Cambria Math"/>
                          </a:rPr>
                          <m:t>𝜕</m:t>
                        </m:r>
                        <m:sSup>
                          <m:sSupPr>
                            <m:ctrlPr>
                              <a:rPr lang="en-US" i="1">
                                <a:latin typeface="Cambria Math" panose="02040503050406030204" pitchFamily="18" charset="0"/>
                              </a:rPr>
                            </m:ctrlPr>
                          </m:sSupPr>
                          <m:e>
                            <m:r>
                              <a:rPr lang="en-US" i="1">
                                <a:latin typeface="Cambria Math"/>
                              </a:rPr>
                              <m:t>𝜎</m:t>
                            </m:r>
                          </m:e>
                          <m:sup>
                            <m:r>
                              <a:rPr lang="en-US" i="1">
                                <a:latin typeface="Cambria Math"/>
                              </a:rPr>
                              <m:t>2</m:t>
                            </m:r>
                          </m:sup>
                        </m:sSup>
                      </m:num>
                      <m:den>
                        <m:r>
                          <a:rPr lang="en-US" i="1">
                            <a:latin typeface="Cambria Math"/>
                          </a:rPr>
                          <m:t>𝜕</m:t>
                        </m:r>
                        <m:sSub>
                          <m:sSubPr>
                            <m:ctrlPr>
                              <a:rPr lang="en-US" i="1">
                                <a:latin typeface="Cambria Math" panose="02040503050406030204" pitchFamily="18" charset="0"/>
                              </a:rPr>
                            </m:ctrlPr>
                          </m:sSubPr>
                          <m:e>
                            <m:r>
                              <a:rPr lang="en-US" i="1">
                                <a:latin typeface="Cambria Math"/>
                              </a:rPr>
                              <m:t>∆</m:t>
                            </m:r>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𝑘</m:t>
                            </m:r>
                          </m:sub>
                        </m:sSub>
                      </m:den>
                    </m:f>
                    <m:r>
                      <a:rPr lang="en-US" i="1">
                        <a:latin typeface="Cambria Math"/>
                      </a:rPr>
                      <m:t>+</m:t>
                    </m:r>
                    <m:r>
                      <a:rPr lang="en-US" i="1">
                        <a:latin typeface="Cambria Math"/>
                      </a:rPr>
                      <m:t>𝜐</m:t>
                    </m:r>
                    <m:r>
                      <a:rPr lang="en-US" i="1">
                        <a:latin typeface="Cambria Math"/>
                      </a:rPr>
                      <m:t>∙</m:t>
                    </m:r>
                    <m:f>
                      <m:fPr>
                        <m:ctrlPr>
                          <a:rPr lang="en-US" i="1">
                            <a:latin typeface="Cambria Math" panose="02040503050406030204" pitchFamily="18" charset="0"/>
                          </a:rPr>
                        </m:ctrlPr>
                      </m:fPr>
                      <m:num>
                        <m:r>
                          <a:rPr lang="en-US" i="1">
                            <a:latin typeface="Cambria Math"/>
                          </a:rPr>
                          <m:t>𝜕</m:t>
                        </m:r>
                        <m:r>
                          <a:rPr lang="en-US" i="1">
                            <a:latin typeface="Cambria Math"/>
                          </a:rPr>
                          <m:t>𝑔</m:t>
                        </m:r>
                      </m:num>
                      <m:den>
                        <m:r>
                          <a:rPr lang="en-US" i="1">
                            <a:latin typeface="Cambria Math"/>
                          </a:rPr>
                          <m:t>𝜕</m:t>
                        </m:r>
                        <m:sSub>
                          <m:sSubPr>
                            <m:ctrlPr>
                              <a:rPr lang="en-US" i="1">
                                <a:latin typeface="Cambria Math" panose="02040503050406030204" pitchFamily="18" charset="0"/>
                              </a:rPr>
                            </m:ctrlPr>
                          </m:sSubPr>
                          <m:e>
                            <m:r>
                              <a:rPr lang="en-US" i="1">
                                <a:latin typeface="Cambria Math"/>
                              </a:rPr>
                              <m:t>∆</m:t>
                            </m:r>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𝑘</m:t>
                            </m:r>
                          </m:sub>
                        </m:sSub>
                      </m:den>
                    </m:f>
                    <m:r>
                      <a:rPr lang="en-US" i="1">
                        <a:latin typeface="Cambria Math"/>
                      </a:rPr>
                      <m:t>=0</m:t>
                    </m:r>
                  </m:oMath>
                </a14:m>
                <a:endParaRPr lang="en-US" altLang="en-US" dirty="0"/>
              </a:p>
              <a:p>
                <a:r>
                  <a:rPr lang="en-US" altLang="en-US" dirty="0" smtClean="0"/>
                  <a:t> The solution that results is,</a:t>
                </a:r>
              </a:p>
              <a:p>
                <a:pPr lvl="1"/>
                <a14:m>
                  <m:oMath xmlns:m="http://schemas.openxmlformats.org/officeDocument/2006/math">
                    <m:r>
                      <a:rPr lang="en-US" i="1">
                        <a:latin typeface="Cambria Math"/>
                      </a:rPr>
                      <m:t>𝜔</m:t>
                    </m:r>
                    <m:r>
                      <a:rPr lang="en-US" i="1">
                        <a:latin typeface="Cambria Math"/>
                      </a:rPr>
                      <m:t>=</m:t>
                    </m:r>
                    <m:f>
                      <m:fPr>
                        <m:ctrlPr>
                          <a:rPr lang="en-US" i="1">
                            <a:latin typeface="Cambria Math" panose="02040503050406030204" pitchFamily="18" charset="0"/>
                          </a:rPr>
                        </m:ctrlPr>
                      </m:fPr>
                      <m:num>
                        <m:r>
                          <a:rPr lang="en-US" i="1">
                            <a:latin typeface="Cambria Math"/>
                          </a:rPr>
                          <m:t>𝑀</m:t>
                        </m:r>
                        <m:r>
                          <a:rPr lang="en-US" i="1">
                            <a:latin typeface="Cambria Math"/>
                          </a:rPr>
                          <m:t>∙</m:t>
                        </m:r>
                        <m:r>
                          <a:rPr lang="en-US" i="1">
                            <a:latin typeface="Cambria Math"/>
                          </a:rPr>
                          <m:t>𝜐</m:t>
                        </m:r>
                      </m:num>
                      <m:den>
                        <m:r>
                          <a:rPr lang="en-US" i="1">
                            <a:latin typeface="Cambria Math"/>
                          </a:rPr>
                          <m:t>2</m:t>
                        </m:r>
                      </m:den>
                    </m:f>
                    <m:r>
                      <a:rPr lang="en-US" i="1">
                        <a:latin typeface="Cambria Math"/>
                      </a:rPr>
                      <m:t>=</m:t>
                    </m:r>
                    <m:f>
                      <m:fPr>
                        <m:ctrlPr>
                          <a:rPr lang="en-US" i="1">
                            <a:latin typeface="Cambria Math" panose="02040503050406030204" pitchFamily="18" charset="0"/>
                          </a:rPr>
                        </m:ctrlPr>
                      </m:fPr>
                      <m:num>
                        <m:d>
                          <m:dPr>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a:rPr>
                                  <m:t>𝑞</m:t>
                                </m:r>
                              </m:e>
                            </m:acc>
                            <m:r>
                              <a:rPr lang="en-US" i="1">
                                <a:latin typeface="Cambria Math"/>
                              </a:rPr>
                              <m:t>−</m:t>
                            </m:r>
                            <m:r>
                              <a:rPr lang="en-US" i="1">
                                <a:latin typeface="Cambria Math"/>
                              </a:rPr>
                              <m:t>𝜇</m:t>
                            </m:r>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𝑡</m:t>
                                </m:r>
                              </m:sub>
                            </m:sSub>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sub>
                            </m:sSub>
                          </m:e>
                        </m:d>
                      </m:num>
                      <m:den>
                        <m:nary>
                          <m:naryPr>
                            <m:chr m:val="∑"/>
                            <m:limLoc m:val="undOvr"/>
                            <m:supHide m:val="on"/>
                            <m:ctrlPr>
                              <a:rPr lang="en-US" i="1">
                                <a:latin typeface="Cambria Math" panose="02040503050406030204" pitchFamily="18" charset="0"/>
                              </a:rPr>
                            </m:ctrlPr>
                          </m:naryPr>
                          <m:sub>
                            <m:r>
                              <a:rPr lang="en-US" i="1">
                                <a:latin typeface="Cambria Math"/>
                              </a:rPr>
                              <m:t>𝑗</m:t>
                            </m:r>
                          </m:sub>
                          <m:sup/>
                          <m:e>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𝑡</m:t>
                                    </m:r>
                                  </m:sub>
                                </m:sSub>
                              </m:e>
                              <m:sup>
                                <m:r>
                                  <a:rPr lang="en-US" i="1">
                                    <a:latin typeface="Cambria Math"/>
                                  </a:rPr>
                                  <m:t>2</m:t>
                                </m:r>
                              </m:sup>
                            </m:sSup>
                          </m:e>
                        </m:nary>
                      </m:den>
                    </m:f>
                  </m:oMath>
                </a14:m>
                <a:endParaRPr lang="en-US" altLang="en-US" dirty="0" smtClean="0"/>
              </a:p>
              <a:p>
                <a:pPr lvl="1"/>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𝑘</m:t>
                        </m:r>
                      </m:sub>
                    </m:sSub>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𝑡</m:t>
                        </m:r>
                        <m:r>
                          <a:rPr lang="en-US" i="1">
                            <a:latin typeface="Cambria Math"/>
                          </a:rPr>
                          <m:t>,</m:t>
                        </m:r>
                        <m:r>
                          <a:rPr lang="en-US" i="1">
                            <a:latin typeface="Cambria Math"/>
                          </a:rPr>
                          <m:t>𝑘</m:t>
                        </m:r>
                      </m:sub>
                    </m:sSub>
                    <m:r>
                      <a:rPr lang="en-US" i="1">
                        <a:latin typeface="Cambria Math"/>
                      </a:rPr>
                      <m:t>∙</m:t>
                    </m:r>
                    <m:d>
                      <m:dPr>
                        <m:ctrlPr>
                          <a:rPr lang="en-US" i="1">
                            <a:latin typeface="Cambria Math" panose="02040503050406030204" pitchFamily="18" charset="0"/>
                          </a:rPr>
                        </m:ctrlPr>
                      </m:dPr>
                      <m:e>
                        <m:r>
                          <a:rPr lang="en-US" i="1">
                            <a:latin typeface="Cambria Math"/>
                          </a:rPr>
                          <m:t>𝜔</m:t>
                        </m:r>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𝑡</m:t>
                            </m:r>
                            <m:r>
                              <a:rPr lang="en-US" i="1">
                                <a:latin typeface="Cambria Math"/>
                              </a:rPr>
                              <m:t>,</m:t>
                            </m:r>
                            <m:r>
                              <a:rPr lang="en-US" i="1">
                                <a:latin typeface="Cambria Math"/>
                              </a:rPr>
                              <m:t>𝑘</m:t>
                            </m:r>
                          </m:sub>
                        </m:sSub>
                        <m:r>
                          <a:rPr lang="en-US" i="1">
                            <a:latin typeface="Cambria Math"/>
                          </a:rPr>
                          <m:t>+</m:t>
                        </m:r>
                        <m:r>
                          <a:rPr lang="en-US" i="1">
                            <a:latin typeface="Cambria Math"/>
                          </a:rPr>
                          <m:t>𝜇</m:t>
                        </m:r>
                      </m:e>
                    </m:d>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𝑘</m:t>
                        </m:r>
                      </m:sub>
                    </m:sSub>
                  </m:oMath>
                </a14:m>
                <a:endParaRPr lang="en-US" dirty="0" smtClean="0"/>
              </a:p>
              <a:p>
                <a:r>
                  <a:rPr lang="en-US" i="1" dirty="0"/>
                  <a:t>This is the basic algorithm for the new ‘high-level’ heat control function</a:t>
                </a:r>
              </a:p>
              <a:p>
                <a:pPr lvl="1"/>
                <a:endParaRPr lang="en-US" altLang="en-US" dirty="0"/>
              </a:p>
              <a:p>
                <a:pPr lvl="1"/>
                <a:endParaRPr lang="en-US" altLang="en-US" dirty="0"/>
              </a:p>
              <a:p>
                <a:pPr lvl="1"/>
                <a:endParaRPr lang="en-US" altLang="en-US" dirty="0"/>
              </a:p>
            </p:txBody>
          </p:sp>
        </mc:Choice>
        <mc:Fallback xmlns="">
          <p:sp>
            <p:nvSpPr>
              <p:cNvPr id="18435" name="Content Placeholder 2"/>
              <p:cNvSpPr>
                <a:spLocks noGrp="1" noRot="1" noChangeAspect="1" noMove="1" noResize="1" noEditPoints="1" noAdjustHandles="1" noChangeArrowheads="1" noChangeShapeType="1" noTextEdit="1"/>
              </p:cNvSpPr>
              <p:nvPr>
                <p:ph idx="1"/>
              </p:nvPr>
            </p:nvSpPr>
            <p:spPr>
              <a:xfrm>
                <a:off x="228600" y="762000"/>
                <a:ext cx="8686800" cy="5562600"/>
              </a:xfrm>
              <a:blipFill rotWithShape="1">
                <a:blip r:embed="rId2"/>
                <a:stretch>
                  <a:fillRect l="-982" t="-876" b="-3176"/>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0"/>
            <a:ext cx="8686800" cy="762000"/>
          </a:xfrm>
        </p:spPr>
        <p:txBody>
          <a:bodyPr/>
          <a:lstStyle/>
          <a:p>
            <a:r>
              <a:rPr lang="en-US" dirty="0"/>
              <a:t>New Approach for ‘High-Level’ Function</a:t>
            </a:r>
            <a:endParaRPr lang="en-US" altLang="en-US" dirty="0"/>
          </a:p>
        </p:txBody>
      </p:sp>
      <mc:AlternateContent xmlns:mc="http://schemas.openxmlformats.org/markup-compatibility/2006" xmlns:a14="http://schemas.microsoft.com/office/drawing/2010/main">
        <mc:Choice Requires="a14">
          <p:sp>
            <p:nvSpPr>
              <p:cNvPr id="23555" name="Content Placeholder 2"/>
              <p:cNvSpPr>
                <a:spLocks noGrp="1"/>
              </p:cNvSpPr>
              <p:nvPr>
                <p:ph idx="1"/>
              </p:nvPr>
            </p:nvSpPr>
            <p:spPr/>
            <p:txBody>
              <a:bodyPr/>
              <a:lstStyle/>
              <a:p>
                <a:r>
                  <a:rPr lang="en-US" dirty="0" smtClean="0"/>
                  <a:t>Note that,</a:t>
                </a:r>
              </a:p>
              <a:p>
                <a:pPr lvl="1"/>
                <a:r>
                  <a:rPr lang="en-US" dirty="0" smtClean="0"/>
                  <a:t>This </a:t>
                </a:r>
                <a:r>
                  <a:rPr lang="en-US" dirty="0"/>
                  <a:t>requires an iterative solution, since </a:t>
                </a:r>
                <a14:m>
                  <m:oMath xmlns:m="http://schemas.openxmlformats.org/officeDocument/2006/math">
                    <m:r>
                      <a:rPr lang="en-US" i="1">
                        <a:latin typeface="Cambria Math"/>
                      </a:rPr>
                      <m:t>𝜇</m:t>
                    </m:r>
                  </m:oMath>
                </a14:m>
                <a:r>
                  <a:rPr lang="en-US" dirty="0"/>
                  <a:t> is not known a priori, but convergences rapidly using an initial guess of,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𝑗</m:t>
                        </m:r>
                      </m:sub>
                    </m:sSub>
                    <m:r>
                      <a:rPr lang="en-US" i="1">
                        <a:latin typeface="Cambria Math"/>
                      </a:rPr>
                      <m:t>=0</m:t>
                    </m:r>
                  </m:oMath>
                </a14:m>
                <a:r>
                  <a:rPr lang="en-US" dirty="0"/>
                  <a:t> (although it is not sensitive to the initial </a:t>
                </a:r>
                <a:r>
                  <a:rPr lang="en-US" dirty="0" smtClean="0"/>
                  <a:t>guess)</a:t>
                </a:r>
              </a:p>
              <a:p>
                <a:pPr lvl="1"/>
                <a:r>
                  <a:rPr lang="en-US" dirty="0"/>
                  <a:t>W</a:t>
                </a:r>
                <a:r>
                  <a:rPr lang="en-US" dirty="0" smtClean="0"/>
                  <a:t>ithout </a:t>
                </a:r>
                <a:r>
                  <a:rPr lang="en-US" dirty="0"/>
                  <a:t>additional constraints,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𝑗</m:t>
                        </m:r>
                      </m:sub>
                    </m:sSub>
                  </m:oMath>
                </a14:m>
                <a:r>
                  <a:rPr lang="en-US" dirty="0"/>
                  <a:t> </a:t>
                </a:r>
                <a:r>
                  <a:rPr lang="en-US" u="sng" dirty="0"/>
                  <a:t>can have a sign that is opposite</a:t>
                </a:r>
                <a:r>
                  <a:rPr lang="en-US" dirty="0"/>
                  <a:t> to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sub>
                    </m:sSub>
                  </m:oMath>
                </a14:m>
                <a:endParaRPr lang="en-US" dirty="0"/>
              </a:p>
            </p:txBody>
          </p:sp>
        </mc:Choice>
        <mc:Fallback xmlns="">
          <p:sp>
            <p:nvSpPr>
              <p:cNvPr id="23555"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98" t="-941" r="-1098"/>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62000"/>
          </a:xfrm>
        </p:spPr>
        <p:txBody>
          <a:bodyPr/>
          <a:lstStyle/>
          <a:p>
            <a:r>
              <a:rPr lang="en-US" dirty="0"/>
              <a:t>New Approach for ‘High-Level’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763000" cy="5486400"/>
              </a:xfrm>
            </p:spPr>
            <p:txBody>
              <a:bodyPr/>
              <a:lstStyle/>
              <a:p>
                <a:r>
                  <a:rPr lang="en-US" dirty="0" smtClean="0"/>
                  <a:t>There are a few additional important considerations</a:t>
                </a:r>
              </a:p>
              <a:p>
                <a:pPr lvl="1"/>
                <a:r>
                  <a:rPr lang="en-US" dirty="0" smtClean="0"/>
                  <a:t>This algorithm can be applied to any non-null sub-set of CM’s; so, any CM that requires a particular heat value can be removed</a:t>
                </a:r>
              </a:p>
              <a:p>
                <a:pPr lvl="2"/>
                <a:r>
                  <a:rPr lang="en-US" dirty="0" smtClean="0"/>
                  <a:t>This may be desirable to implement on the C100’s to keep their electric heat to a minimum with their RF on</a:t>
                </a:r>
              </a:p>
              <a:p>
                <a:pPr lvl="1"/>
                <a:r>
                  <a:rPr lang="en-US" dirty="0"/>
                  <a:t>In order to avoid large changes in individual CM electric heat, it is necessary to add an additional </a:t>
                </a:r>
                <a:r>
                  <a:rPr lang="en-US" dirty="0" smtClean="0"/>
                  <a:t>constraint</a:t>
                </a:r>
              </a:p>
              <a:p>
                <a:pPr lvl="2"/>
                <a:r>
                  <a:rPr lang="en-US" dirty="0" smtClean="0"/>
                  <a:t>The </a:t>
                </a:r>
                <a:r>
                  <a:rPr lang="en-US" dirty="0"/>
                  <a:t>sign of the individual electric heat change for each CM,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𝑖</m:t>
                        </m:r>
                      </m:sub>
                    </m:sSub>
                  </m:oMath>
                </a14:m>
                <a:r>
                  <a:rPr lang="en-US" dirty="0"/>
                  <a:t>, must be the same as for the global electric heat change,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sub>
                    </m:sSub>
                  </m:oMath>
                </a14:m>
                <a:endParaRPr lang="en-US" dirty="0" smtClean="0"/>
              </a:p>
              <a:p>
                <a:pPr lvl="2"/>
                <a:r>
                  <a:rPr lang="en-US" dirty="0" smtClean="0"/>
                  <a:t>This </a:t>
                </a:r>
                <a:r>
                  <a:rPr lang="en-US" dirty="0"/>
                  <a:t>is handled by removing these particular CM’s from the set of CM’s whose electric heat is being adjusted (by the algorithm</a:t>
                </a:r>
                <a:r>
                  <a:rPr lang="en-US" dirty="0" smtClean="0"/>
                  <a:t>)</a:t>
                </a:r>
                <a:endParaRPr lang="en-US" dirty="0"/>
              </a:p>
              <a:p>
                <a:pPr lvl="1"/>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763000" cy="5486400"/>
              </a:xfrm>
              <a:blipFill rotWithShape="1">
                <a:blip r:embed="rId2"/>
                <a:stretch>
                  <a:fillRect l="-904" t="-889" r="-1739"/>
                </a:stretch>
              </a:blipFill>
            </p:spPr>
            <p:txBody>
              <a:bodyPr/>
              <a:lstStyle/>
              <a:p>
                <a:r>
                  <a:rPr lang="en-US">
                    <a:noFill/>
                  </a:rPr>
                  <a:t> </a:t>
                </a:r>
              </a:p>
            </p:txBody>
          </p:sp>
        </mc:Fallback>
      </mc:AlternateContent>
    </p:spTree>
    <p:extLst>
      <p:ext uri="{BB962C8B-B14F-4D97-AF65-F5344CB8AC3E}">
        <p14:creationId xmlns:p14="http://schemas.microsoft.com/office/powerpoint/2010/main" val="1602848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62000"/>
          </a:xfrm>
        </p:spPr>
        <p:txBody>
          <a:bodyPr/>
          <a:lstStyle/>
          <a:p>
            <a:r>
              <a:rPr lang="en-US" dirty="0"/>
              <a:t>New Approach for ‘High-Level’ Function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066800"/>
                <a:ext cx="8534400" cy="5181600"/>
              </a:xfrm>
            </p:spPr>
            <p:txBody>
              <a:bodyPr/>
              <a:lstStyle/>
              <a:p>
                <a:r>
                  <a:rPr lang="en-US" dirty="0" smtClean="0"/>
                  <a:t>Additional </a:t>
                </a:r>
                <a:r>
                  <a:rPr lang="en-US" dirty="0"/>
                  <a:t>important </a:t>
                </a:r>
                <a:r>
                  <a:rPr lang="en-US" dirty="0" smtClean="0"/>
                  <a:t>considerations…</a:t>
                </a:r>
              </a:p>
              <a:p>
                <a:pPr lvl="1"/>
                <a:r>
                  <a:rPr lang="en-US" dirty="0"/>
                  <a:t>In order to maintain enough electric heat to compensate with RF turning off and on, the following lower bound (LB) and upper bound (UB) electric heat changes must be </a:t>
                </a:r>
                <a:r>
                  <a:rPr lang="en-US" dirty="0" smtClean="0"/>
                  <a:t>checked,</a:t>
                </a:r>
              </a:p>
              <a:p>
                <a:pPr lvl="2"/>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𝐿𝐵</m:t>
                        </m:r>
                      </m:sub>
                    </m:sSub>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𝑐</m:t>
                        </m:r>
                        <m:r>
                          <a:rPr lang="en-US" i="1">
                            <a:latin typeface="Cambria Math"/>
                          </a:rPr>
                          <m:t>,</m:t>
                        </m:r>
                        <m:r>
                          <a:rPr lang="en-US" i="1">
                            <a:latin typeface="Cambria Math"/>
                          </a:rPr>
                          <m:t>𝑖</m:t>
                        </m:r>
                      </m:sub>
                    </m:sSub>
                    <m:r>
                      <a:rPr lang="en-US" i="1">
                        <a:latin typeface="Cambria Math"/>
                      </a:rPr>
                      <m:t>≥0</m:t>
                    </m:r>
                  </m:oMath>
                </a14:m>
                <a:endParaRPr lang="en-US" dirty="0" smtClean="0"/>
              </a:p>
              <a:p>
                <a:pPr lvl="2"/>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𝑈𝐵</m:t>
                        </m:r>
                      </m:sub>
                    </m:sSub>
                    <m:r>
                      <a:rPr lang="en-US" i="1">
                        <a:latin typeface="Cambria Math"/>
                      </a:rPr>
                      <m:t>=</m:t>
                    </m:r>
                    <m:sSub>
                      <m:sSubPr>
                        <m:ctrlPr>
                          <a:rPr lang="en-US" i="1">
                            <a:latin typeface="Cambria Math" panose="02040503050406030204" pitchFamily="18" charset="0"/>
                          </a:rPr>
                        </m:ctrlPr>
                      </m:sSubPr>
                      <m:e>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𝑒𝑡</m:t>
                            </m:r>
                            <m:r>
                              <a:rPr lang="en-US" i="1">
                                <a:latin typeface="Cambria Math"/>
                              </a:rPr>
                              <m:t>,</m:t>
                            </m:r>
                            <m:r>
                              <a:rPr lang="en-US" i="1">
                                <a:latin typeface="Cambria Math"/>
                              </a:rPr>
                              <m:t>𝑖</m:t>
                            </m:r>
                          </m:sub>
                        </m:sSub>
                        <m:r>
                          <a:rPr lang="en-US" i="1">
                            <a:latin typeface="Cambria Math"/>
                          </a:rPr>
                          <m:t>−</m:t>
                        </m:r>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r>
                          <a:rPr lang="en-US" i="1">
                            <a:latin typeface="Cambria Math"/>
                          </a:rPr>
                          <m:t>𝑎</m:t>
                        </m:r>
                      </m:e>
                      <m:sub>
                        <m:r>
                          <a:rPr lang="en-US" i="1">
                            <a:latin typeface="Cambria Math"/>
                          </a:rPr>
                          <m:t>𝑖</m:t>
                        </m:r>
                      </m:sub>
                    </m:sSub>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𝑐</m:t>
                        </m:r>
                        <m:r>
                          <a:rPr lang="en-US" i="1">
                            <a:latin typeface="Cambria Math"/>
                          </a:rPr>
                          <m:t>,</m:t>
                        </m:r>
                        <m:r>
                          <a:rPr lang="en-US" i="1">
                            <a:latin typeface="Cambria Math"/>
                          </a:rPr>
                          <m:t>𝑖</m:t>
                        </m:r>
                      </m:sub>
                    </m:sSub>
                    <m:r>
                      <a:rPr lang="en-US" i="1">
                        <a:latin typeface="Cambria Math"/>
                      </a:rPr>
                      <m:t>≥0</m:t>
                    </m:r>
                  </m:oMath>
                </a14:m>
                <a:endParaRPr lang="en-US" dirty="0" smtClean="0"/>
              </a:p>
              <a:p>
                <a:pPr lvl="1"/>
                <a:r>
                  <a:rPr lang="en-US" dirty="0"/>
                  <a:t>So, if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sub>
                    </m:sSub>
                    <m:r>
                      <a:rPr lang="en-US" i="1">
                        <a:latin typeface="Cambria Math"/>
                      </a:rPr>
                      <m:t>&lt;0</m:t>
                    </m:r>
                  </m:oMath>
                </a14:m>
                <a:r>
                  <a:rPr lang="en-US" dirty="0"/>
                  <a:t> and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𝐿𝐵</m:t>
                        </m:r>
                      </m:sub>
                    </m:sSub>
                    <m:r>
                      <a:rPr lang="en-US" i="1">
                        <a:latin typeface="Cambria Math"/>
                      </a:rPr>
                      <m:t>≤0</m:t>
                    </m:r>
                  </m:oMath>
                </a14:m>
                <a:r>
                  <a:rPr lang="en-US" dirty="0"/>
                  <a:t>, subtract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𝐿𝐵</m:t>
                        </m:r>
                      </m:sub>
                    </m:sSub>
                  </m:oMath>
                </a14:m>
                <a:r>
                  <a:rPr lang="en-US" dirty="0"/>
                  <a:t> from the current iteration value of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𝑖</m:t>
                        </m:r>
                      </m:sub>
                    </m:sSub>
                  </m:oMath>
                </a14:m>
                <a:r>
                  <a:rPr lang="en-US" dirty="0" smtClean="0"/>
                  <a:t> </a:t>
                </a:r>
                <a:r>
                  <a:rPr lang="en-US" dirty="0"/>
                  <a:t>and add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𝐿𝐵</m:t>
                        </m:r>
                      </m:sub>
                    </m:sSub>
                  </m:oMath>
                </a14:m>
                <a:r>
                  <a:rPr lang="en-US" dirty="0"/>
                  <a:t>  to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sub>
                    </m:sSub>
                  </m:oMath>
                </a14:m>
                <a:endParaRPr lang="en-US" dirty="0" smtClean="0"/>
              </a:p>
              <a:p>
                <a:pPr lvl="1"/>
                <a:r>
                  <a:rPr lang="en-US" dirty="0"/>
                  <a:t>Or, if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sub>
                    </m:sSub>
                    <m:r>
                      <a:rPr lang="en-US" i="1">
                        <a:latin typeface="Cambria Math"/>
                      </a:rPr>
                      <m:t>&gt;0</m:t>
                    </m:r>
                  </m:oMath>
                </a14:m>
                <a:r>
                  <a:rPr lang="en-US" dirty="0"/>
                  <a:t> and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𝑢𝐵</m:t>
                        </m:r>
                      </m:sub>
                    </m:sSub>
                    <m:r>
                      <a:rPr lang="en-US" i="1">
                        <a:latin typeface="Cambria Math"/>
                      </a:rPr>
                      <m:t>≤0</m:t>
                    </m:r>
                  </m:oMath>
                </a14:m>
                <a:r>
                  <a:rPr lang="en-US" dirty="0"/>
                  <a:t>, add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𝐿𝐵</m:t>
                        </m:r>
                      </m:sub>
                    </m:sSub>
                  </m:oMath>
                </a14:m>
                <a:r>
                  <a:rPr lang="en-US" dirty="0"/>
                  <a:t> to the current iteration value of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𝑖</m:t>
                        </m:r>
                      </m:sub>
                    </m:sSub>
                  </m:oMath>
                </a14:m>
                <a:r>
                  <a:rPr lang="en-US" dirty="0"/>
                  <a:t> and subtract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r>
                          <a:rPr lang="en-US" i="1">
                            <a:latin typeface="Cambria Math"/>
                          </a:rPr>
                          <m:t>,</m:t>
                        </m:r>
                        <m:r>
                          <a:rPr lang="en-US" i="1">
                            <a:latin typeface="Cambria Math"/>
                          </a:rPr>
                          <m:t>𝐿𝐵</m:t>
                        </m:r>
                      </m:sub>
                    </m:sSub>
                  </m:oMath>
                </a14:m>
                <a:r>
                  <a:rPr lang="en-US" dirty="0"/>
                  <a:t> to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sub>
                    </m:sSub>
                  </m:oMath>
                </a14:m>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066800"/>
                <a:ext cx="8534400" cy="5181600"/>
              </a:xfrm>
              <a:blipFill rotWithShape="1">
                <a:blip r:embed="rId2"/>
                <a:stretch>
                  <a:fillRect l="-929" t="-941"/>
                </a:stretch>
              </a:blipFill>
            </p:spPr>
            <p:txBody>
              <a:bodyPr/>
              <a:lstStyle/>
              <a:p>
                <a:r>
                  <a:rPr lang="en-US">
                    <a:noFill/>
                  </a:rPr>
                  <a:t> </a:t>
                </a:r>
              </a:p>
            </p:txBody>
          </p:sp>
        </mc:Fallback>
      </mc:AlternateContent>
    </p:spTree>
    <p:extLst>
      <p:ext uri="{BB962C8B-B14F-4D97-AF65-F5344CB8AC3E}">
        <p14:creationId xmlns:p14="http://schemas.microsoft.com/office/powerpoint/2010/main" val="3983636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762000"/>
          </a:xfrm>
        </p:spPr>
        <p:txBody>
          <a:bodyPr/>
          <a:lstStyle/>
          <a:p>
            <a:r>
              <a:rPr lang="en-US" dirty="0"/>
              <a:t>New Approach for ‘High-Level’ Function</a:t>
            </a:r>
          </a:p>
        </p:txBody>
      </p:sp>
      <p:sp>
        <p:nvSpPr>
          <p:cNvPr id="3" name="Content Placeholder 2"/>
          <p:cNvSpPr>
            <a:spLocks noGrp="1"/>
          </p:cNvSpPr>
          <p:nvPr>
            <p:ph idx="1"/>
          </p:nvPr>
        </p:nvSpPr>
        <p:spPr>
          <a:xfrm>
            <a:off x="152400" y="762000"/>
            <a:ext cx="8915400" cy="762000"/>
          </a:xfrm>
        </p:spPr>
        <p:txBody>
          <a:bodyPr/>
          <a:lstStyle/>
          <a:p>
            <a:r>
              <a:rPr lang="en-US" dirty="0"/>
              <a:t>A function simulator using MS Excel and VBA code has been developed for this ‘high-level’ heat management function</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089771" cy="4843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725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LINAC Model</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838200"/>
                <a:ext cx="8991600" cy="5486400"/>
              </a:xfrm>
            </p:spPr>
            <p:txBody>
              <a:bodyPr/>
              <a:lstStyle/>
              <a:p>
                <a:r>
                  <a:rPr lang="en-US" dirty="0" smtClean="0"/>
                  <a:t>Additionally, an estimate for the electric heat changed (</a:t>
                </a:r>
                <a14:m>
                  <m:oMath xmlns:m="http://schemas.openxmlformats.org/officeDocument/2006/math">
                    <m:r>
                      <a:rPr lang="en-US" i="1">
                        <a:latin typeface="Cambria Math"/>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a:rPr>
                              <m:t>𝑞</m:t>
                            </m:r>
                          </m:e>
                        </m:acc>
                      </m:e>
                      <m:sub>
                        <m:r>
                          <a:rPr lang="en-US" i="1">
                            <a:latin typeface="Cambria Math"/>
                          </a:rPr>
                          <m:t>𝑒</m:t>
                        </m:r>
                      </m:sub>
                    </m:sSub>
                  </m:oMath>
                </a14:m>
                <a:r>
                  <a:rPr lang="en-US" dirty="0" smtClean="0"/>
                  <a:t>) required to stabilize the LINAC pressure is needed, and can be derived using the ideal gas equation (in rate form) and a </a:t>
                </a:r>
                <a:r>
                  <a:rPr lang="en-US" dirty="0" err="1" smtClean="0"/>
                  <a:t>polytropic</a:t>
                </a:r>
                <a:r>
                  <a:rPr lang="en-US" dirty="0" smtClean="0"/>
                  <a:t> process model</a:t>
                </a:r>
              </a:p>
              <a:p>
                <a:pPr lvl="1"/>
                <a14:m>
                  <m:oMath xmlns:m="http://schemas.openxmlformats.org/officeDocument/2006/math">
                    <m:r>
                      <a:rPr lang="en-US" i="1">
                        <a:latin typeface="Cambria Math"/>
                      </a:rPr>
                      <m:t>∆</m:t>
                    </m:r>
                    <m:sSub>
                      <m:sSubPr>
                        <m:ctrlPr>
                          <a:rPr lang="en-US" i="1" smtClean="0">
                            <a:latin typeface="Cambria Math" panose="02040503050406030204" pitchFamily="18" charset="0"/>
                          </a:rPr>
                        </m:ctrlPr>
                      </m:sSubPr>
                      <m:e>
                        <m:r>
                          <a:rPr lang="en-US" b="0" i="1" smtClean="0">
                            <a:latin typeface="Cambria Math"/>
                          </a:rPr>
                          <m:t>𝑞</m:t>
                        </m:r>
                      </m:e>
                      <m:sub>
                        <m:r>
                          <a:rPr lang="en-US" b="0" i="1" smtClean="0">
                            <a:latin typeface="Cambria Math"/>
                          </a:rPr>
                          <m:t>𝑒</m:t>
                        </m:r>
                      </m:sub>
                    </m:sSub>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𝛼</m:t>
                            </m:r>
                            <m:r>
                              <a:rPr lang="en-US" i="1">
                                <a:latin typeface="Cambria Math"/>
                              </a:rPr>
                              <m:t>∙</m:t>
                            </m:r>
                            <m:r>
                              <a:rPr lang="en-US" i="1">
                                <a:latin typeface="Cambria Math"/>
                              </a:rPr>
                              <m:t>𝐵</m:t>
                            </m:r>
                          </m:e>
                          <m:sub>
                            <m:r>
                              <a:rPr lang="en-US" i="1">
                                <a:latin typeface="Cambria Math"/>
                              </a:rPr>
                              <m:t>0</m:t>
                            </m:r>
                          </m:sub>
                        </m:sSub>
                      </m:num>
                      <m:den>
                        <m:sSup>
                          <m:sSupPr>
                            <m:ctrlPr>
                              <a:rPr lang="en-US" i="1">
                                <a:latin typeface="Cambria Math" panose="02040503050406030204" pitchFamily="18" charset="0"/>
                              </a:rPr>
                            </m:ctrlPr>
                          </m:sSupPr>
                          <m:e>
                            <m:r>
                              <a:rPr lang="en-US" i="1">
                                <a:latin typeface="Cambria Math"/>
                              </a:rPr>
                              <m:t>𝑝</m:t>
                            </m:r>
                          </m:e>
                          <m:sup>
                            <m:r>
                              <a:rPr lang="en-US" i="1">
                                <a:latin typeface="Cambria Math"/>
                              </a:rPr>
                              <m:t>𝜑</m:t>
                            </m:r>
                          </m:sup>
                        </m:sSup>
                      </m:den>
                    </m:f>
                    <m:r>
                      <a:rPr lang="en-US" i="1">
                        <a:latin typeface="Cambria Math"/>
                      </a:rPr>
                      <m:t>∙</m:t>
                    </m:r>
                    <m:f>
                      <m:fPr>
                        <m:ctrlPr>
                          <a:rPr lang="en-US" i="1">
                            <a:latin typeface="Cambria Math" panose="02040503050406030204" pitchFamily="18" charset="0"/>
                          </a:rPr>
                        </m:ctrlPr>
                      </m:fPr>
                      <m:num>
                        <m:r>
                          <a:rPr lang="en-US" i="1">
                            <a:latin typeface="Cambria Math"/>
                          </a:rPr>
                          <m:t>∆</m:t>
                        </m:r>
                        <m:r>
                          <a:rPr lang="en-US" i="1">
                            <a:latin typeface="Cambria Math"/>
                          </a:rPr>
                          <m:t>𝑝</m:t>
                        </m:r>
                      </m:num>
                      <m:den>
                        <m:r>
                          <a:rPr lang="en-US" i="1">
                            <a:latin typeface="Cambria Math"/>
                          </a:rPr>
                          <m:t>∆</m:t>
                        </m:r>
                        <m:r>
                          <a:rPr lang="en-US" i="1">
                            <a:latin typeface="Cambria Math"/>
                          </a:rPr>
                          <m:t>𝑡</m:t>
                        </m:r>
                      </m:den>
                    </m:f>
                  </m:oMath>
                </a14:m>
                <a:endParaRPr lang="en-US" dirty="0" smtClean="0"/>
              </a:p>
              <a:p>
                <a:pPr lvl="1"/>
                <a:r>
                  <a:rPr lang="en-US" dirty="0" smtClean="0"/>
                  <a:t>Where,</a:t>
                </a:r>
              </a:p>
              <a:p>
                <a:pPr lvl="2"/>
                <a14:m>
                  <m:oMath xmlns:m="http://schemas.openxmlformats.org/officeDocument/2006/math">
                    <m:sSub>
                      <m:sSubPr>
                        <m:ctrlPr>
                          <a:rPr lang="en-US" i="1">
                            <a:latin typeface="Cambria Math" panose="02040503050406030204" pitchFamily="18" charset="0"/>
                          </a:rPr>
                        </m:ctrlPr>
                      </m:sSubPr>
                      <m:e>
                        <m:r>
                          <a:rPr lang="en-US" i="1">
                            <a:latin typeface="Cambria Math"/>
                          </a:rPr>
                          <m:t>𝐵</m:t>
                        </m:r>
                      </m:e>
                      <m:sub>
                        <m:r>
                          <a:rPr lang="en-US" i="1">
                            <a:latin typeface="Cambria Math"/>
                          </a:rPr>
                          <m:t>0</m:t>
                        </m:r>
                      </m:sub>
                    </m:sSub>
                    <m:r>
                      <a:rPr lang="en-US" i="1">
                        <a:latin typeface="Cambria Math"/>
                      </a:rPr>
                      <m:t>=</m:t>
                    </m:r>
                    <m:sSub>
                      <m:sSubPr>
                        <m:ctrlPr>
                          <a:rPr lang="en-US" i="1">
                            <a:latin typeface="Cambria Math" panose="02040503050406030204" pitchFamily="18" charset="0"/>
                          </a:rPr>
                        </m:ctrlPr>
                      </m:sSubPr>
                      <m:e>
                        <m:r>
                          <a:rPr lang="en-US" i="1">
                            <a:latin typeface="Cambria Math"/>
                          </a:rPr>
                          <m:t>𝑁</m:t>
                        </m:r>
                      </m:e>
                      <m:sub>
                        <m:r>
                          <a:rPr lang="en-US" i="1">
                            <a:latin typeface="Cambria Math"/>
                          </a:rPr>
                          <m:t>0</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𝑉</m:t>
                            </m:r>
                            <m:r>
                              <a:rPr lang="en-US" i="1">
                                <a:latin typeface="Cambria Math"/>
                              </a:rPr>
                              <m:t>∙</m:t>
                            </m:r>
                            <m:r>
                              <a:rPr lang="en-US" i="1">
                                <a:latin typeface="Cambria Math"/>
                              </a:rPr>
                              <m:t>𝜆</m:t>
                            </m:r>
                          </m:num>
                          <m:den>
                            <m:r>
                              <a:rPr lang="en-US" i="1">
                                <a:latin typeface="Cambria Math"/>
                              </a:rPr>
                              <m:t>𝑘</m:t>
                            </m:r>
                            <m:r>
                              <a:rPr lang="en-US" i="1">
                                <a:latin typeface="Cambria Math"/>
                              </a:rPr>
                              <m:t>∙</m:t>
                            </m:r>
                            <m:r>
                              <a:rPr lang="en-US" i="1">
                                <a:latin typeface="Cambria Math"/>
                              </a:rPr>
                              <m:t>𝑅</m:t>
                            </m:r>
                            <m:r>
                              <a:rPr lang="en-US" i="1">
                                <a:latin typeface="Cambria Math"/>
                              </a:rPr>
                              <m:t>∙</m:t>
                            </m:r>
                            <m:sSub>
                              <m:sSubPr>
                                <m:ctrlPr>
                                  <a:rPr lang="en-US" i="1">
                                    <a:latin typeface="Cambria Math" panose="02040503050406030204" pitchFamily="18" charset="0"/>
                                  </a:rPr>
                                </m:ctrlPr>
                              </m:sSubPr>
                              <m:e>
                                <m:r>
                                  <a:rPr lang="en-US" i="1">
                                    <a:latin typeface="Cambria Math"/>
                                  </a:rPr>
                                  <m:t>𝐶</m:t>
                                </m:r>
                              </m:e>
                              <m:sub>
                                <m:r>
                                  <a:rPr lang="en-US" i="1">
                                    <a:latin typeface="Cambria Math"/>
                                  </a:rPr>
                                  <m:t>0</m:t>
                                </m:r>
                              </m:sub>
                            </m:sSub>
                          </m:den>
                        </m:f>
                      </m:e>
                    </m:d>
                  </m:oMath>
                </a14:m>
                <a:endParaRPr lang="en-US" dirty="0" smtClean="0"/>
              </a:p>
              <a:p>
                <a:pPr lvl="2"/>
                <a14:m>
                  <m:oMath xmlns:m="http://schemas.openxmlformats.org/officeDocument/2006/math">
                    <m:r>
                      <a:rPr lang="en-US" i="1">
                        <a:latin typeface="Cambria Math"/>
                      </a:rPr>
                      <m:t>𝜑</m:t>
                    </m:r>
                    <m:r>
                      <a:rPr lang="en-US" i="1">
                        <a:latin typeface="Cambria Math"/>
                      </a:rPr>
                      <m:t>=</m:t>
                    </m:r>
                    <m:f>
                      <m:fPr>
                        <m:ctrlPr>
                          <a:rPr lang="en-US" i="1">
                            <a:latin typeface="Cambria Math" panose="02040503050406030204" pitchFamily="18" charset="0"/>
                          </a:rPr>
                        </m:ctrlPr>
                      </m:fPr>
                      <m:num>
                        <m:r>
                          <a:rPr lang="en-US" i="1">
                            <a:latin typeface="Cambria Math"/>
                          </a:rPr>
                          <m:t>𝑘</m:t>
                        </m:r>
                        <m:r>
                          <a:rPr lang="en-US" i="1">
                            <a:latin typeface="Cambria Math"/>
                          </a:rPr>
                          <m:t>−1</m:t>
                        </m:r>
                      </m:num>
                      <m:den>
                        <m:r>
                          <a:rPr lang="en-US" i="1">
                            <a:latin typeface="Cambria Math"/>
                          </a:rPr>
                          <m:t>𝑘</m:t>
                        </m:r>
                      </m:den>
                    </m:f>
                  </m:oMath>
                </a14:m>
                <a:endParaRPr lang="en-US" dirty="0" smtClean="0"/>
              </a:p>
              <a:p>
                <a:pPr lvl="2"/>
                <a14:m>
                  <m:oMath xmlns:m="http://schemas.openxmlformats.org/officeDocument/2006/math">
                    <m:sSub>
                      <m:sSubPr>
                        <m:ctrlPr>
                          <a:rPr lang="en-US" i="1">
                            <a:latin typeface="Cambria Math" panose="02040503050406030204" pitchFamily="18" charset="0"/>
                          </a:rPr>
                        </m:ctrlPr>
                      </m:sSubPr>
                      <m:e>
                        <m:r>
                          <a:rPr lang="en-US" i="1">
                            <a:latin typeface="Cambria Math"/>
                          </a:rPr>
                          <m:t>𝐶</m:t>
                        </m:r>
                      </m:e>
                      <m:sub>
                        <m:r>
                          <a:rPr lang="en-US" i="1">
                            <a:latin typeface="Cambria Math"/>
                          </a:rPr>
                          <m:t>0</m:t>
                        </m:r>
                      </m:sub>
                    </m:sSub>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𝑇</m:t>
                            </m:r>
                          </m:e>
                          <m:sub>
                            <m:r>
                              <a:rPr lang="en-US" i="1">
                                <a:latin typeface="Cambria Math"/>
                              </a:rPr>
                              <m:t>𝑟𝑒𝑓</m:t>
                            </m:r>
                          </m:sub>
                        </m:sSub>
                      </m:num>
                      <m:den>
                        <m:sSup>
                          <m:sSupPr>
                            <m:ctrlPr>
                              <a:rPr lang="en-US"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a:rPr>
                                  <m:t>𝑝</m:t>
                                </m:r>
                              </m:e>
                              <m:sub>
                                <m:r>
                                  <a:rPr lang="en-US" i="1">
                                    <a:latin typeface="Cambria Math"/>
                                  </a:rPr>
                                  <m:t>𝑟𝑒𝑓</m:t>
                                </m:r>
                              </m:sub>
                            </m:sSub>
                          </m:e>
                          <m:sup>
                            <m:r>
                              <a:rPr lang="en-US" i="1">
                                <a:latin typeface="Cambria Math"/>
                              </a:rPr>
                              <m:t>𝜑</m:t>
                            </m:r>
                          </m:sup>
                        </m:sSup>
                      </m:den>
                    </m:f>
                  </m:oMath>
                </a14:m>
                <a:endParaRPr lang="en-US" dirty="0" smtClean="0"/>
              </a:p>
              <a:p>
                <a:pPr lvl="2"/>
                <a14:m>
                  <m:oMath xmlns:m="http://schemas.openxmlformats.org/officeDocument/2006/math">
                    <m:r>
                      <a:rPr lang="en-US" i="1">
                        <a:latin typeface="Cambria Math"/>
                      </a:rPr>
                      <m:t>𝑝</m:t>
                    </m:r>
                  </m:oMath>
                </a14:m>
                <a:r>
                  <a:rPr lang="en-US" dirty="0"/>
                  <a:t> – [</a:t>
                </a:r>
                <a:r>
                  <a:rPr lang="en-US" dirty="0" err="1"/>
                  <a:t>atm</a:t>
                </a:r>
                <a:r>
                  <a:rPr lang="en-US" dirty="0"/>
                  <a:t>] LINAC pressure (at tee)</a:t>
                </a:r>
              </a:p>
              <a:p>
                <a:pPr lvl="2"/>
                <a14:m>
                  <m:oMath xmlns:m="http://schemas.openxmlformats.org/officeDocument/2006/math">
                    <m:r>
                      <a:rPr lang="en-US" i="1">
                        <a:latin typeface="Cambria Math"/>
                      </a:rPr>
                      <m:t>∆</m:t>
                    </m:r>
                    <m:r>
                      <a:rPr lang="en-US" i="1">
                        <a:latin typeface="Cambria Math"/>
                      </a:rPr>
                      <m:t>𝑝</m:t>
                    </m:r>
                  </m:oMath>
                </a14:m>
                <a:r>
                  <a:rPr lang="en-US" dirty="0"/>
                  <a:t> – [</a:t>
                </a:r>
                <a:r>
                  <a:rPr lang="en-US" dirty="0" err="1"/>
                  <a:t>atm</a:t>
                </a:r>
                <a:r>
                  <a:rPr lang="en-US" dirty="0"/>
                  <a:t>] change in LINAC pressure over time, </a:t>
                </a:r>
                <a14:m>
                  <m:oMath xmlns:m="http://schemas.openxmlformats.org/officeDocument/2006/math">
                    <m:r>
                      <a:rPr lang="en-US" i="1">
                        <a:latin typeface="Cambria Math"/>
                      </a:rPr>
                      <m:t>∆</m:t>
                    </m:r>
                    <m:r>
                      <a:rPr lang="en-US" i="1">
                        <a:latin typeface="Cambria Math"/>
                      </a:rPr>
                      <m:t>𝑡</m:t>
                    </m:r>
                  </m:oMath>
                </a14:m>
                <a:r>
                  <a:rPr lang="en-US" dirty="0"/>
                  <a:t> [sec</a:t>
                </a:r>
                <a:r>
                  <a:rPr lang="en-US" dirty="0" smtClean="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838200"/>
                <a:ext cx="8991600" cy="5486400"/>
              </a:xfrm>
              <a:blipFill rotWithShape="1">
                <a:blip r:embed="rId2"/>
                <a:stretch>
                  <a:fillRect l="-949" t="-889" r="-1424" b="-444"/>
                </a:stretch>
              </a:blipFill>
            </p:spPr>
            <p:txBody>
              <a:bodyPr/>
              <a:lstStyle/>
              <a:p>
                <a:r>
                  <a:rPr lang="en-US">
                    <a:noFill/>
                  </a:rPr>
                  <a:t> </a:t>
                </a:r>
              </a:p>
            </p:txBody>
          </p:sp>
        </mc:Fallback>
      </mc:AlternateContent>
    </p:spTree>
    <p:extLst>
      <p:ext uri="{BB962C8B-B14F-4D97-AF65-F5344CB8AC3E}">
        <p14:creationId xmlns:p14="http://schemas.microsoft.com/office/powerpoint/2010/main" val="4004453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LINAC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66800"/>
                <a:ext cx="8839200" cy="5181600"/>
              </a:xfrm>
            </p:spPr>
            <p:txBody>
              <a:bodyPr/>
              <a:lstStyle/>
              <a:p>
                <a:pPr lvl="1"/>
                <a14:m>
                  <m:oMath xmlns:m="http://schemas.openxmlformats.org/officeDocument/2006/math">
                    <m:r>
                      <a:rPr lang="en-US" i="1">
                        <a:latin typeface="Cambria Math"/>
                      </a:rPr>
                      <m:t>∆</m:t>
                    </m:r>
                    <m:sSub>
                      <m:sSubPr>
                        <m:ctrlPr>
                          <a:rPr lang="en-US" i="1">
                            <a:latin typeface="Cambria Math" panose="02040503050406030204" pitchFamily="18" charset="0"/>
                          </a:rPr>
                        </m:ctrlPr>
                      </m:sSubPr>
                      <m:e>
                        <m:r>
                          <a:rPr lang="en-US" i="1">
                            <a:latin typeface="Cambria Math"/>
                          </a:rPr>
                          <m:t>𝑞</m:t>
                        </m:r>
                      </m:e>
                      <m:sub>
                        <m:r>
                          <a:rPr lang="en-US" i="1">
                            <a:latin typeface="Cambria Math"/>
                          </a:rPr>
                          <m:t>𝑒</m:t>
                        </m:r>
                      </m:sub>
                    </m:sSub>
                    <m:r>
                      <a:rPr lang="en-US" i="1">
                        <a:latin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𝛼</m:t>
                            </m:r>
                            <m:r>
                              <a:rPr lang="en-US" i="1">
                                <a:latin typeface="Cambria Math"/>
                              </a:rPr>
                              <m:t>∙</m:t>
                            </m:r>
                            <m:r>
                              <a:rPr lang="en-US" i="1">
                                <a:latin typeface="Cambria Math"/>
                              </a:rPr>
                              <m:t>𝐵</m:t>
                            </m:r>
                          </m:e>
                          <m:sub>
                            <m:r>
                              <a:rPr lang="en-US" i="1">
                                <a:latin typeface="Cambria Math"/>
                              </a:rPr>
                              <m:t>0</m:t>
                            </m:r>
                          </m:sub>
                        </m:sSub>
                      </m:num>
                      <m:den>
                        <m:sSup>
                          <m:sSupPr>
                            <m:ctrlPr>
                              <a:rPr lang="en-US" i="1">
                                <a:latin typeface="Cambria Math" panose="02040503050406030204" pitchFamily="18" charset="0"/>
                              </a:rPr>
                            </m:ctrlPr>
                          </m:sSupPr>
                          <m:e>
                            <m:r>
                              <a:rPr lang="en-US" i="1">
                                <a:latin typeface="Cambria Math"/>
                              </a:rPr>
                              <m:t>𝑝</m:t>
                            </m:r>
                          </m:e>
                          <m:sup>
                            <m:r>
                              <a:rPr lang="en-US" i="1">
                                <a:latin typeface="Cambria Math"/>
                              </a:rPr>
                              <m:t>𝜑</m:t>
                            </m:r>
                          </m:sup>
                        </m:sSup>
                      </m:den>
                    </m:f>
                    <m:r>
                      <a:rPr lang="en-US" i="1">
                        <a:latin typeface="Cambria Math"/>
                      </a:rPr>
                      <m:t>∙</m:t>
                    </m:r>
                    <m:f>
                      <m:fPr>
                        <m:ctrlPr>
                          <a:rPr lang="en-US" i="1">
                            <a:latin typeface="Cambria Math" panose="02040503050406030204" pitchFamily="18" charset="0"/>
                          </a:rPr>
                        </m:ctrlPr>
                      </m:fPr>
                      <m:num>
                        <m:r>
                          <a:rPr lang="en-US" i="1">
                            <a:latin typeface="Cambria Math"/>
                          </a:rPr>
                          <m:t>∆</m:t>
                        </m:r>
                        <m:r>
                          <a:rPr lang="en-US" i="1">
                            <a:latin typeface="Cambria Math"/>
                          </a:rPr>
                          <m:t>𝑝</m:t>
                        </m:r>
                      </m:num>
                      <m:den>
                        <m:r>
                          <a:rPr lang="en-US" i="1">
                            <a:latin typeface="Cambria Math"/>
                          </a:rPr>
                          <m:t>∆</m:t>
                        </m:r>
                        <m:r>
                          <a:rPr lang="en-US" i="1">
                            <a:latin typeface="Cambria Math"/>
                          </a:rPr>
                          <m:t>𝑡</m:t>
                        </m:r>
                      </m:den>
                    </m:f>
                  </m:oMath>
                </a14:m>
                <a:endParaRPr lang="en-US" dirty="0"/>
              </a:p>
              <a:p>
                <a:pPr lvl="2"/>
                <a14:m>
                  <m:oMath xmlns:m="http://schemas.openxmlformats.org/officeDocument/2006/math">
                    <m:r>
                      <a:rPr lang="en-US" i="1">
                        <a:latin typeface="Cambria Math"/>
                      </a:rPr>
                      <m:t>𝛼</m:t>
                    </m:r>
                  </m:oMath>
                </a14:m>
                <a:r>
                  <a:rPr lang="en-US" dirty="0"/>
                  <a:t> – ‘relaxation’ parameter; i.e., </a:t>
                </a:r>
                <a14:m>
                  <m:oMath xmlns:m="http://schemas.openxmlformats.org/officeDocument/2006/math">
                    <m:r>
                      <a:rPr lang="en-US" i="1">
                        <a:latin typeface="Cambria Math"/>
                      </a:rPr>
                      <m:t>0&lt;</m:t>
                    </m:r>
                    <m:r>
                      <a:rPr lang="en-US" i="1">
                        <a:latin typeface="Cambria Math"/>
                      </a:rPr>
                      <m:t>𝛼</m:t>
                    </m:r>
                    <m:r>
                      <a:rPr lang="en-US" i="1">
                        <a:latin typeface="Cambria Math"/>
                      </a:rPr>
                      <m:t>≤1</m:t>
                    </m:r>
                  </m:oMath>
                </a14:m>
                <a:r>
                  <a:rPr lang="en-US" dirty="0"/>
                  <a:t> </a:t>
                </a:r>
                <a:endParaRPr lang="en-US" sz="2000" dirty="0"/>
              </a:p>
              <a:p>
                <a:pPr lvl="3"/>
                <a:r>
                  <a:rPr lang="en-US" dirty="0"/>
                  <a:t>Rather than a fixed </a:t>
                </a:r>
                <a:r>
                  <a:rPr lang="en-US" dirty="0" smtClean="0"/>
                  <a:t>value…</a:t>
                </a:r>
              </a:p>
              <a:p>
                <a:pPr lvl="3"/>
                <a:r>
                  <a:rPr lang="en-US" dirty="0" smtClean="0"/>
                  <a:t>This can </a:t>
                </a:r>
                <a:r>
                  <a:rPr lang="en-US" dirty="0"/>
                  <a:t>be determined by a PID loop whose process variable is the LINAC pressure (or difference in pressure), </a:t>
                </a:r>
                <a:r>
                  <a:rPr lang="en-US" dirty="0" smtClean="0"/>
                  <a:t>or,</a:t>
                </a:r>
              </a:p>
              <a:p>
                <a:pPr lvl="3"/>
                <a:r>
                  <a:rPr lang="en-US" dirty="0"/>
                  <a:t>B</a:t>
                </a:r>
                <a:r>
                  <a:rPr lang="en-US" dirty="0" smtClean="0"/>
                  <a:t>y </a:t>
                </a:r>
                <a:r>
                  <a:rPr lang="en-US" dirty="0"/>
                  <a:t>some predetermined function of the LINAC pressure (or difference in </a:t>
                </a:r>
                <a:r>
                  <a:rPr lang="en-US" dirty="0" smtClean="0"/>
                  <a:t>pressure)</a:t>
                </a:r>
              </a:p>
              <a:p>
                <a:pPr lvl="3"/>
                <a:r>
                  <a:rPr lang="en-US" dirty="0" smtClean="0"/>
                  <a:t>These allow </a:t>
                </a:r>
                <a:r>
                  <a:rPr lang="en-US" dirty="0"/>
                  <a:t>a stronger </a:t>
                </a:r>
                <a:r>
                  <a:rPr lang="en-US" dirty="0" smtClean="0"/>
                  <a:t>correction, </a:t>
                </a:r>
                <a:r>
                  <a:rPr lang="en-US" dirty="0"/>
                  <a:t>the greater the </a:t>
                </a:r>
                <a:r>
                  <a:rPr lang="en-US" dirty="0" smtClean="0"/>
                  <a:t>error</a:t>
                </a:r>
                <a:endParaRPr lang="en-US" sz="2000" dirty="0"/>
              </a:p>
              <a:p>
                <a:pPr lvl="2"/>
                <a:endParaRPr lang="en-US" dirty="0" smtClean="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66800"/>
                <a:ext cx="8839200" cy="5181600"/>
              </a:xfrm>
              <a:blipFill rotWithShape="1">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16198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Simple LINAC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066800"/>
                <a:ext cx="8686800" cy="5181600"/>
              </a:xfrm>
            </p:spPr>
            <p:txBody>
              <a:bodyPr/>
              <a:lstStyle/>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𝐵</m:t>
                        </m:r>
                      </m:e>
                      <m:sub>
                        <m:r>
                          <a:rPr lang="en-US" i="1">
                            <a:latin typeface="Cambria Math"/>
                          </a:rPr>
                          <m:t>0</m:t>
                        </m:r>
                      </m:sub>
                    </m:sSub>
                    <m:r>
                      <a:rPr lang="en-US" i="1">
                        <a:latin typeface="Cambria Math"/>
                      </a:rPr>
                      <m:t>=</m:t>
                    </m:r>
                    <m:sSub>
                      <m:sSubPr>
                        <m:ctrlPr>
                          <a:rPr lang="en-US" i="1">
                            <a:latin typeface="Cambria Math" panose="02040503050406030204" pitchFamily="18" charset="0"/>
                          </a:rPr>
                        </m:ctrlPr>
                      </m:sSubPr>
                      <m:e>
                        <m:r>
                          <a:rPr lang="en-US" i="1">
                            <a:latin typeface="Cambria Math"/>
                          </a:rPr>
                          <m:t>𝑁</m:t>
                        </m:r>
                      </m:e>
                      <m:sub>
                        <m:r>
                          <a:rPr lang="en-US" i="1">
                            <a:latin typeface="Cambria Math"/>
                          </a:rPr>
                          <m:t>0</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a:rPr>
                              <m:t>𝑉</m:t>
                            </m:r>
                            <m:r>
                              <a:rPr lang="en-US" i="1">
                                <a:latin typeface="Cambria Math"/>
                              </a:rPr>
                              <m:t>∙</m:t>
                            </m:r>
                            <m:r>
                              <a:rPr lang="en-US" i="1">
                                <a:latin typeface="Cambria Math"/>
                              </a:rPr>
                              <m:t>𝜆</m:t>
                            </m:r>
                          </m:num>
                          <m:den>
                            <m:r>
                              <a:rPr lang="en-US" i="1">
                                <a:latin typeface="Cambria Math"/>
                              </a:rPr>
                              <m:t>𝑘</m:t>
                            </m:r>
                            <m:r>
                              <a:rPr lang="en-US" i="1">
                                <a:latin typeface="Cambria Math"/>
                              </a:rPr>
                              <m:t>∙</m:t>
                            </m:r>
                            <m:r>
                              <a:rPr lang="en-US" i="1">
                                <a:latin typeface="Cambria Math"/>
                              </a:rPr>
                              <m:t>𝑅</m:t>
                            </m:r>
                            <m:r>
                              <a:rPr lang="en-US" i="1">
                                <a:latin typeface="Cambria Math"/>
                              </a:rPr>
                              <m:t>∙</m:t>
                            </m:r>
                            <m:sSub>
                              <m:sSubPr>
                                <m:ctrlPr>
                                  <a:rPr lang="en-US" i="1">
                                    <a:latin typeface="Cambria Math" panose="02040503050406030204" pitchFamily="18" charset="0"/>
                                  </a:rPr>
                                </m:ctrlPr>
                              </m:sSubPr>
                              <m:e>
                                <m:r>
                                  <a:rPr lang="en-US" i="1">
                                    <a:latin typeface="Cambria Math"/>
                                  </a:rPr>
                                  <m:t>𝐶</m:t>
                                </m:r>
                              </m:e>
                              <m:sub>
                                <m:r>
                                  <a:rPr lang="en-US" i="1">
                                    <a:latin typeface="Cambria Math"/>
                                  </a:rPr>
                                  <m:t>0</m:t>
                                </m:r>
                              </m:sub>
                            </m:sSub>
                          </m:den>
                        </m:f>
                      </m:e>
                    </m:d>
                  </m:oMath>
                </a14:m>
                <a:endParaRPr lang="en-US" dirty="0"/>
              </a:p>
              <a:p>
                <a:pPr lvl="2"/>
                <a14:m>
                  <m:oMath xmlns:m="http://schemas.openxmlformats.org/officeDocument/2006/math">
                    <m:sSub>
                      <m:sSubPr>
                        <m:ctrlPr>
                          <a:rPr lang="en-US" i="1">
                            <a:latin typeface="Cambria Math" panose="02040503050406030204" pitchFamily="18" charset="0"/>
                          </a:rPr>
                        </m:ctrlPr>
                      </m:sSubPr>
                      <m:e>
                        <m:r>
                          <a:rPr lang="en-US" i="1">
                            <a:latin typeface="Cambria Math"/>
                          </a:rPr>
                          <m:t>𝑁</m:t>
                        </m:r>
                      </m:e>
                      <m:sub>
                        <m:r>
                          <a:rPr lang="en-US" i="1">
                            <a:latin typeface="Cambria Math"/>
                          </a:rPr>
                          <m:t>0</m:t>
                        </m:r>
                      </m:sub>
                    </m:sSub>
                  </m:oMath>
                </a14:m>
                <a:r>
                  <a:rPr lang="en-US" dirty="0"/>
                  <a:t> – units conversion constant, = 101325</a:t>
                </a:r>
              </a:p>
              <a:p>
                <a:pPr lvl="2"/>
                <a14:m>
                  <m:oMath xmlns:m="http://schemas.openxmlformats.org/officeDocument/2006/math">
                    <m:r>
                      <a:rPr lang="en-US" i="1">
                        <a:latin typeface="Cambria Math"/>
                      </a:rPr>
                      <m:t>𝑉</m:t>
                    </m:r>
                  </m:oMath>
                </a14:m>
                <a:r>
                  <a:rPr lang="en-US" dirty="0"/>
                  <a:t> – [m</a:t>
                </a:r>
                <a:r>
                  <a:rPr lang="en-US" baseline="30000" dirty="0"/>
                  <a:t>3</a:t>
                </a:r>
                <a:r>
                  <a:rPr lang="en-US" dirty="0"/>
                  <a:t>] volume of sub-atmospheric return transfer-line and </a:t>
                </a:r>
                <a:r>
                  <a:rPr lang="en-US" dirty="0" err="1"/>
                  <a:t>cryo</a:t>
                </a:r>
                <a:r>
                  <a:rPr lang="en-US" dirty="0"/>
                  <a:t>-module (gas) ullage</a:t>
                </a:r>
              </a:p>
              <a:p>
                <a:pPr lvl="3"/>
                <a:r>
                  <a:rPr lang="en-US" sz="2000" dirty="0" smtClean="0"/>
                  <a:t>NL/Injector = 16 m</a:t>
                </a:r>
                <a:r>
                  <a:rPr lang="en-US" sz="2000" baseline="30000" dirty="0" smtClean="0"/>
                  <a:t>3</a:t>
                </a:r>
              </a:p>
              <a:p>
                <a:pPr lvl="3"/>
                <a:r>
                  <a:rPr lang="en-US" sz="2000" dirty="0" smtClean="0"/>
                  <a:t>SL = 14.6 </a:t>
                </a:r>
                <a:r>
                  <a:rPr lang="en-US" sz="2000" dirty="0"/>
                  <a:t>m</a:t>
                </a:r>
                <a:r>
                  <a:rPr lang="en-US" sz="2000" baseline="30000" dirty="0"/>
                  <a:t>3</a:t>
                </a:r>
              </a:p>
              <a:p>
                <a:pPr lvl="3"/>
                <a:r>
                  <a:rPr lang="en-US" sz="2000" dirty="0" smtClean="0"/>
                  <a:t>FEL = 3.7 </a:t>
                </a:r>
                <a:r>
                  <a:rPr lang="en-US" sz="2000" dirty="0"/>
                  <a:t>m</a:t>
                </a:r>
                <a:r>
                  <a:rPr lang="en-US" sz="2000" baseline="30000" dirty="0"/>
                  <a:t>3</a:t>
                </a:r>
              </a:p>
              <a:p>
                <a:pPr lvl="2"/>
                <a14:m>
                  <m:oMath xmlns:m="http://schemas.openxmlformats.org/officeDocument/2006/math">
                    <m:r>
                      <a:rPr lang="en-US" i="1">
                        <a:latin typeface="Cambria Math"/>
                      </a:rPr>
                      <m:t>𝜆</m:t>
                    </m:r>
                  </m:oMath>
                </a14:m>
                <a:r>
                  <a:rPr lang="en-US" dirty="0"/>
                  <a:t> – [J/g] latent heat (at 2-K), = 23.32 J/g</a:t>
                </a:r>
                <a:endParaRPr lang="en-US" sz="2000" dirty="0"/>
              </a:p>
              <a:p>
                <a:pPr lvl="2"/>
                <a14:m>
                  <m:oMath xmlns:m="http://schemas.openxmlformats.org/officeDocument/2006/math">
                    <m:r>
                      <a:rPr lang="en-US" i="1">
                        <a:latin typeface="Cambria Math"/>
                      </a:rPr>
                      <m:t>𝑘</m:t>
                    </m:r>
                  </m:oMath>
                </a14:m>
                <a:r>
                  <a:rPr lang="en-US" dirty="0"/>
                  <a:t> – </a:t>
                </a:r>
                <a:r>
                  <a:rPr lang="en-US" dirty="0" err="1"/>
                  <a:t>polytropic</a:t>
                </a:r>
                <a:r>
                  <a:rPr lang="en-US" dirty="0"/>
                  <a:t> exponent; i.e., </a:t>
                </a:r>
                <a14:m>
                  <m:oMath xmlns:m="http://schemas.openxmlformats.org/officeDocument/2006/math">
                    <m:r>
                      <a:rPr lang="en-US" i="1">
                        <a:latin typeface="Cambria Math"/>
                      </a:rPr>
                      <m:t>1≤</m:t>
                    </m:r>
                    <m:r>
                      <a:rPr lang="en-US" i="1">
                        <a:latin typeface="Cambria Math"/>
                      </a:rPr>
                      <m:t>𝑘</m:t>
                    </m:r>
                    <m:r>
                      <a:rPr lang="en-US" i="1">
                        <a:latin typeface="Cambria Math"/>
                      </a:rPr>
                      <m:t>≤</m:t>
                    </m:r>
                    <m:r>
                      <a:rPr lang="en-US" i="1">
                        <a:latin typeface="Cambria Math"/>
                      </a:rPr>
                      <m:t>𝛾</m:t>
                    </m:r>
                  </m:oMath>
                </a14:m>
                <a:r>
                  <a:rPr lang="en-US" dirty="0"/>
                  <a:t>, where, </a:t>
                </a:r>
                <a14:m>
                  <m:oMath xmlns:m="http://schemas.openxmlformats.org/officeDocument/2006/math">
                    <m:r>
                      <a:rPr lang="en-US" i="1">
                        <a:latin typeface="Cambria Math"/>
                      </a:rPr>
                      <m:t>𝛾</m:t>
                    </m:r>
                  </m:oMath>
                </a14:m>
                <a:r>
                  <a:rPr lang="en-US" dirty="0"/>
                  <a:t> is the ratio of specific heats (= 5/3 for helium)</a:t>
                </a:r>
                <a:endParaRPr lang="en-US" sz="2000" dirty="0"/>
              </a:p>
              <a:p>
                <a:pPr lvl="2"/>
                <a14:m>
                  <m:oMath xmlns:m="http://schemas.openxmlformats.org/officeDocument/2006/math">
                    <m:r>
                      <a:rPr lang="en-US" i="1">
                        <a:latin typeface="Cambria Math"/>
                      </a:rPr>
                      <m:t>𝑅</m:t>
                    </m:r>
                  </m:oMath>
                </a14:m>
                <a:r>
                  <a:rPr lang="en-US" dirty="0"/>
                  <a:t> – [J/g-K] ideal gas constant (for helium), = 2077.3 J/g-K</a:t>
                </a:r>
                <a:endParaRPr lang="en-US" sz="2000" dirty="0"/>
              </a:p>
              <a:p>
                <a:pPr lvl="2"/>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066800"/>
                <a:ext cx="8686800" cy="5181600"/>
              </a:xfrm>
              <a:blipFill rotWithShape="1">
                <a:blip r:embed="rId2"/>
                <a:stretch>
                  <a:fillRect r="-1544"/>
                </a:stretch>
              </a:blipFill>
            </p:spPr>
            <p:txBody>
              <a:bodyPr/>
              <a:lstStyle/>
              <a:p>
                <a:r>
                  <a:rPr lang="en-US">
                    <a:noFill/>
                  </a:rPr>
                  <a:t> </a:t>
                </a:r>
              </a:p>
            </p:txBody>
          </p:sp>
        </mc:Fallback>
      </mc:AlternateContent>
    </p:spTree>
    <p:extLst>
      <p:ext uri="{BB962C8B-B14F-4D97-AF65-F5344CB8AC3E}">
        <p14:creationId xmlns:p14="http://schemas.microsoft.com/office/powerpoint/2010/main" val="4280969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What has been developed…</a:t>
            </a:r>
          </a:p>
          <a:p>
            <a:pPr lvl="1"/>
            <a:r>
              <a:rPr lang="en-US" dirty="0" smtClean="0"/>
              <a:t>A new algorithm for </a:t>
            </a:r>
            <a:r>
              <a:rPr lang="en-US" dirty="0" err="1" smtClean="0"/>
              <a:t>the‘high</a:t>
            </a:r>
            <a:r>
              <a:rPr lang="en-US" dirty="0" smtClean="0"/>
              <a:t>-level’ heat management function to replace Swing Heat and Auto Heat</a:t>
            </a:r>
          </a:p>
          <a:p>
            <a:pPr lvl="2"/>
            <a:r>
              <a:rPr lang="en-US" dirty="0" smtClean="0"/>
              <a:t>Electric heat is added/subtracted in a manner to both minimize the effect of heat change, while,</a:t>
            </a:r>
          </a:p>
          <a:p>
            <a:pPr lvl="2"/>
            <a:r>
              <a:rPr lang="en-US" dirty="0" smtClean="0"/>
              <a:t>Managing equally the global electric heat availability</a:t>
            </a:r>
          </a:p>
          <a:p>
            <a:pPr lvl="1"/>
            <a:r>
              <a:rPr lang="en-US" dirty="0" smtClean="0"/>
              <a:t>A model to predict the electric heat change required to stabilize the LINAC pressure</a:t>
            </a:r>
          </a:p>
          <a:p>
            <a:pPr lvl="1"/>
            <a:endParaRPr lang="en-US" dirty="0" smtClean="0"/>
          </a:p>
          <a:p>
            <a:r>
              <a:rPr lang="en-US" i="1" dirty="0" smtClean="0">
                <a:solidFill>
                  <a:srgbClr val="0000FF"/>
                </a:solidFill>
              </a:rPr>
              <a:t>A similar scheme has been implemented at SNS and provided good results for the last 12 years</a:t>
            </a:r>
            <a:endParaRPr lang="en-US" i="1" dirty="0">
              <a:solidFill>
                <a:srgbClr val="0000FF"/>
              </a:solidFill>
            </a:endParaRPr>
          </a:p>
        </p:txBody>
      </p:sp>
    </p:spTree>
    <p:extLst>
      <p:ext uri="{BB962C8B-B14F-4D97-AF65-F5344CB8AC3E}">
        <p14:creationId xmlns:p14="http://schemas.microsoft.com/office/powerpoint/2010/main" val="2981248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t>JLab Heat Management</a:t>
            </a:r>
            <a:endParaRPr lang="en-US" altLang="en-US" dirty="0"/>
          </a:p>
        </p:txBody>
      </p:sp>
      <p:sp>
        <p:nvSpPr>
          <p:cNvPr id="4099" name="Content Placeholder 2"/>
          <p:cNvSpPr>
            <a:spLocks noGrp="1"/>
          </p:cNvSpPr>
          <p:nvPr>
            <p:ph idx="1"/>
          </p:nvPr>
        </p:nvSpPr>
        <p:spPr>
          <a:xfrm>
            <a:off x="685800" y="1066800"/>
            <a:ext cx="7772400" cy="533400"/>
          </a:xfrm>
        </p:spPr>
        <p:txBody>
          <a:bodyPr/>
          <a:lstStyle/>
          <a:p>
            <a:r>
              <a:rPr lang="en-US" altLang="en-US" dirty="0"/>
              <a:t>Block diagram of present ‘high-level’ </a:t>
            </a:r>
            <a:r>
              <a:rPr lang="en-US" altLang="en-US" dirty="0" smtClean="0"/>
              <a:t>function</a:t>
            </a:r>
            <a:endParaRPr lang="en-US" altLang="en-US" dirty="0"/>
          </a:p>
        </p:txBody>
      </p:sp>
      <p:pic>
        <p:nvPicPr>
          <p:cNvPr id="4100" name="Picture 5"/>
          <p:cNvPicPr>
            <a:picLocks noChangeAspect="1"/>
          </p:cNvPicPr>
          <p:nvPr/>
        </p:nvPicPr>
        <p:blipFill>
          <a:blip r:embed="rId2">
            <a:extLst>
              <a:ext uri="{28A0092B-C50C-407E-A947-70E740481C1C}">
                <a14:useLocalDpi xmlns:a14="http://schemas.microsoft.com/office/drawing/2010/main" val="0"/>
              </a:ext>
            </a:extLst>
          </a:blip>
          <a:srcRect l="3482" t="32767" r="3416" b="33617"/>
          <a:stretch>
            <a:fillRect/>
          </a:stretch>
        </p:blipFill>
        <p:spPr bwMode="auto">
          <a:xfrm>
            <a:off x="61913" y="2819400"/>
            <a:ext cx="9050337" cy="252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JLab Heat Management</a:t>
            </a:r>
            <a:endParaRPr lang="en-US" altLang="en-US" dirty="0"/>
          </a:p>
        </p:txBody>
      </p:sp>
      <p:sp>
        <p:nvSpPr>
          <p:cNvPr id="5123" name="Content Placeholder 2"/>
          <p:cNvSpPr>
            <a:spLocks noGrp="1"/>
          </p:cNvSpPr>
          <p:nvPr>
            <p:ph idx="1"/>
          </p:nvPr>
        </p:nvSpPr>
        <p:spPr>
          <a:xfrm>
            <a:off x="685800" y="914400"/>
            <a:ext cx="7772400" cy="533400"/>
          </a:xfrm>
        </p:spPr>
        <p:txBody>
          <a:bodyPr/>
          <a:lstStyle/>
          <a:p>
            <a:r>
              <a:rPr lang="en-US" altLang="en-US"/>
              <a:t>North LINAC RF Heater Screen (EPICS)</a:t>
            </a:r>
          </a:p>
        </p:txBody>
      </p:sp>
      <p:pic>
        <p:nvPicPr>
          <p:cNvPr id="51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33525"/>
            <a:ext cx="61483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JLab Heat Management</a:t>
            </a:r>
          </a:p>
        </p:txBody>
      </p:sp>
      <p:sp>
        <p:nvSpPr>
          <p:cNvPr id="6147" name="Content Placeholder 2"/>
          <p:cNvSpPr>
            <a:spLocks noGrp="1"/>
          </p:cNvSpPr>
          <p:nvPr>
            <p:ph idx="1"/>
          </p:nvPr>
        </p:nvSpPr>
        <p:spPr>
          <a:xfrm>
            <a:off x="685800" y="990600"/>
            <a:ext cx="7772400" cy="609600"/>
          </a:xfrm>
        </p:spPr>
        <p:txBody>
          <a:bodyPr/>
          <a:lstStyle/>
          <a:p>
            <a:r>
              <a:rPr lang="en-US" altLang="en-US"/>
              <a:t>North LINAC Auto Heater Control Screen (EPICS)</a:t>
            </a:r>
          </a:p>
        </p:txBody>
      </p:sp>
      <p:pic>
        <p:nvPicPr>
          <p:cNvPr id="61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600"/>
            <a:ext cx="6705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a:t>JLab Heat Management</a:t>
            </a:r>
          </a:p>
        </p:txBody>
      </p:sp>
      <p:sp>
        <p:nvSpPr>
          <p:cNvPr id="7171" name="Content Placeholder 2"/>
          <p:cNvSpPr>
            <a:spLocks noGrp="1"/>
          </p:cNvSpPr>
          <p:nvPr>
            <p:ph idx="1"/>
          </p:nvPr>
        </p:nvSpPr>
        <p:spPr>
          <a:xfrm>
            <a:off x="758825" y="914400"/>
            <a:ext cx="7772400" cy="838200"/>
          </a:xfrm>
        </p:spPr>
        <p:txBody>
          <a:bodyPr/>
          <a:lstStyle/>
          <a:p>
            <a:r>
              <a:rPr lang="en-US" altLang="en-US"/>
              <a:t>North LINAC Swing Heat Control Screen (EPICS)</a:t>
            </a: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3183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JLab Heat Management</a:t>
            </a:r>
          </a:p>
        </p:txBody>
      </p:sp>
      <p:sp>
        <p:nvSpPr>
          <p:cNvPr id="8195" name="Content Placeholder 2"/>
          <p:cNvSpPr>
            <a:spLocks noGrp="1"/>
          </p:cNvSpPr>
          <p:nvPr>
            <p:ph idx="1"/>
          </p:nvPr>
        </p:nvSpPr>
        <p:spPr>
          <a:xfrm>
            <a:off x="228600" y="914400"/>
            <a:ext cx="8610600" cy="5334000"/>
          </a:xfrm>
        </p:spPr>
        <p:txBody>
          <a:bodyPr/>
          <a:lstStyle/>
          <a:p>
            <a:r>
              <a:rPr lang="en-US" altLang="en-US" dirty="0"/>
              <a:t>Issues with present JLab ‘high-level’ heat control </a:t>
            </a:r>
            <a:r>
              <a:rPr lang="en-US" altLang="en-US" dirty="0" smtClean="0"/>
              <a:t>function</a:t>
            </a:r>
            <a:endParaRPr lang="en-US" altLang="en-US" dirty="0"/>
          </a:p>
          <a:p>
            <a:pPr lvl="1"/>
            <a:r>
              <a:rPr lang="en-US" altLang="en-US" dirty="0"/>
              <a:t>Fast heat response for only 3 </a:t>
            </a:r>
            <a:r>
              <a:rPr lang="en-US" altLang="en-US" dirty="0" err="1"/>
              <a:t>cryo</a:t>
            </a:r>
            <a:r>
              <a:rPr lang="en-US" altLang="en-US" dirty="0"/>
              <a:t>-modules per LINAC (using Swing Heat)</a:t>
            </a:r>
          </a:p>
          <a:p>
            <a:pPr lvl="2"/>
            <a:r>
              <a:rPr lang="en-US" altLang="en-US" dirty="0">
                <a:solidFill>
                  <a:srgbClr val="0000FF"/>
                </a:solidFill>
              </a:rPr>
              <a:t>Why not use all </a:t>
            </a:r>
            <a:r>
              <a:rPr lang="en-US" altLang="en-US" dirty="0" err="1">
                <a:solidFill>
                  <a:srgbClr val="0000FF"/>
                </a:solidFill>
              </a:rPr>
              <a:t>cryo</a:t>
            </a:r>
            <a:r>
              <a:rPr lang="en-US" altLang="en-US" dirty="0">
                <a:solidFill>
                  <a:srgbClr val="0000FF"/>
                </a:solidFill>
              </a:rPr>
              <a:t>-modules under one control </a:t>
            </a:r>
            <a:r>
              <a:rPr lang="en-US" altLang="en-US" dirty="0" smtClean="0">
                <a:solidFill>
                  <a:srgbClr val="0000FF"/>
                </a:solidFill>
              </a:rPr>
              <a:t>function?</a:t>
            </a:r>
            <a:endParaRPr lang="en-US" altLang="en-US" dirty="0">
              <a:solidFill>
                <a:srgbClr val="0000FF"/>
              </a:solidFill>
            </a:endParaRPr>
          </a:p>
          <a:p>
            <a:pPr lvl="1"/>
            <a:r>
              <a:rPr lang="en-US" altLang="en-US" dirty="0"/>
              <a:t>Heat added to each </a:t>
            </a:r>
            <a:r>
              <a:rPr lang="en-US" altLang="en-US" dirty="0" err="1"/>
              <a:t>cryo</a:t>
            </a:r>
            <a:r>
              <a:rPr lang="en-US" altLang="en-US" dirty="0"/>
              <a:t>-module is basically uniform</a:t>
            </a:r>
          </a:p>
          <a:p>
            <a:pPr lvl="2"/>
            <a:r>
              <a:rPr lang="en-US" altLang="en-US" dirty="0">
                <a:solidFill>
                  <a:srgbClr val="0000FF"/>
                </a:solidFill>
              </a:rPr>
              <a:t>As opposed to trying to keep the total heat load (RF losses + electric heat) uniform which would provide better management of the total electric heat</a:t>
            </a:r>
          </a:p>
          <a:p>
            <a:pPr lvl="1"/>
            <a:r>
              <a:rPr lang="en-US" altLang="en-US" dirty="0"/>
              <a:t>Heat added is based upon a feed-back loop</a:t>
            </a:r>
          </a:p>
          <a:p>
            <a:pPr lvl="2"/>
            <a:r>
              <a:rPr lang="en-US" altLang="en-US" dirty="0">
                <a:solidFill>
                  <a:srgbClr val="0000FF"/>
                </a:solidFill>
              </a:rPr>
              <a:t>A more predictive model for the heat required to stabilize the LINAC pressure is possible</a:t>
            </a:r>
          </a:p>
          <a:p>
            <a:pPr lvl="2"/>
            <a:endParaRPr lang="en-US" altLang="en-US" dirty="0"/>
          </a:p>
          <a:p>
            <a:pPr lvl="2"/>
            <a:endParaRPr lang="en-US" altLang="en-US" dirty="0"/>
          </a:p>
          <a:p>
            <a:pPr lvl="1"/>
            <a:endParaRPr lang="en-US" altLang="en-US" dirty="0"/>
          </a:p>
          <a:p>
            <a:pPr lvl="1"/>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JLab Heat Management</a:t>
            </a:r>
          </a:p>
        </p:txBody>
      </p:sp>
      <p:sp>
        <p:nvSpPr>
          <p:cNvPr id="9219" name="Content Placeholder 2"/>
          <p:cNvSpPr>
            <a:spLocks noGrp="1"/>
          </p:cNvSpPr>
          <p:nvPr>
            <p:ph idx="1"/>
          </p:nvPr>
        </p:nvSpPr>
        <p:spPr>
          <a:xfrm>
            <a:off x="685800" y="1066800"/>
            <a:ext cx="7772400" cy="609600"/>
          </a:xfrm>
        </p:spPr>
        <p:txBody>
          <a:bodyPr/>
          <a:lstStyle/>
          <a:p>
            <a:r>
              <a:rPr lang="en-US" altLang="en-US"/>
              <a:t>Typical ‘High-Level’ response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7028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JLab Heat Management</a:t>
            </a:r>
          </a:p>
        </p:txBody>
      </p:sp>
      <p:sp>
        <p:nvSpPr>
          <p:cNvPr id="10243" name="Content Placeholder 2"/>
          <p:cNvSpPr>
            <a:spLocks noGrp="1"/>
          </p:cNvSpPr>
          <p:nvPr>
            <p:ph idx="1"/>
          </p:nvPr>
        </p:nvSpPr>
        <p:spPr>
          <a:xfrm>
            <a:off x="685800" y="1066800"/>
            <a:ext cx="7772400" cy="609600"/>
          </a:xfrm>
        </p:spPr>
        <p:txBody>
          <a:bodyPr/>
          <a:lstStyle/>
          <a:p>
            <a:r>
              <a:rPr lang="en-US" altLang="en-US"/>
              <a:t>Typical ‘High-Level’ response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867028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JLab_PowerPoint3">
  <a:themeElements>
    <a:clrScheme name="Styl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yle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charset="0"/>
          </a:defRPr>
        </a:defPPr>
      </a:lstStyle>
    </a:lnDef>
  </a:objectDefaults>
  <a:extraClrSchemeLst>
    <a:extraClrScheme>
      <a:clrScheme name="Styl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yl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yl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yl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yl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yl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yle1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yl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yl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yl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yl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yl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JLab_PowerPoint3</Template>
  <TotalTime>1113</TotalTime>
  <Words>1002</Words>
  <Application>Microsoft Office PowerPoint</Application>
  <PresentationFormat>On-screen Show (4:3)</PresentationFormat>
  <Paragraphs>155</Paragraphs>
  <Slides>28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Calibri</vt:lpstr>
      <vt:lpstr>Cambria Math</vt:lpstr>
      <vt:lpstr>Times</vt:lpstr>
      <vt:lpstr>JLab_PowerPoint3</vt:lpstr>
      <vt:lpstr>LINAC Heat Management A New Approach</vt:lpstr>
      <vt:lpstr>JLab Heat Management</vt:lpstr>
      <vt:lpstr>JLab Heat Management</vt:lpstr>
      <vt:lpstr>JLab Heat Management</vt:lpstr>
      <vt:lpstr>JLab Heat Management</vt:lpstr>
      <vt:lpstr>JLab Heat Management</vt:lpstr>
      <vt:lpstr>JLab Heat Management</vt:lpstr>
      <vt:lpstr>JLab Heat Management</vt:lpstr>
      <vt:lpstr>JLab Heat Management</vt:lpstr>
      <vt:lpstr>JLab Heat Management</vt:lpstr>
      <vt:lpstr>JLab Heat Management</vt:lpstr>
      <vt:lpstr>JLab Heat Management</vt:lpstr>
      <vt:lpstr>New Approach for ‘High-Level’ Function</vt:lpstr>
      <vt:lpstr>New Approach for ‘High-Level’ Function</vt:lpstr>
      <vt:lpstr>New Approach for ‘High-Level’ Function</vt:lpstr>
      <vt:lpstr>New Approach for ‘High-Level’ Function</vt:lpstr>
      <vt:lpstr>New Approach for ‘High-Level’ Function</vt:lpstr>
      <vt:lpstr>New Approach for ‘High-Level’ Function</vt:lpstr>
      <vt:lpstr>New Approach for ‘High-Level’ Function</vt:lpstr>
      <vt:lpstr>New Approach for ‘High-Level’ Function</vt:lpstr>
      <vt:lpstr>New Approach for ‘High-Level’ Function</vt:lpstr>
      <vt:lpstr>New Approach for ‘High-Level’ Function</vt:lpstr>
      <vt:lpstr>New Approach for ‘High-Level’ Function</vt:lpstr>
      <vt:lpstr>New Approach for ‘High-Level’ Function</vt:lpstr>
      <vt:lpstr>Simple LINAC Model</vt:lpstr>
      <vt:lpstr>Simple LINAC Model</vt:lpstr>
      <vt:lpstr>Simple LINAC Model</vt:lpstr>
      <vt:lpstr>Conclusion</vt:lpstr>
    </vt:vector>
  </TitlesOfParts>
  <Company>Jefferson Lab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Knudsen</dc:creator>
  <cp:lastModifiedBy>Crystal Baker</cp:lastModifiedBy>
  <cp:revision>54</cp:revision>
  <dcterms:created xsi:type="dcterms:W3CDTF">2016-06-27T12:52:03Z</dcterms:created>
  <dcterms:modified xsi:type="dcterms:W3CDTF">2016-06-29T13:51:44Z</dcterms:modified>
</cp:coreProperties>
</file>