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7" r:id="rId3"/>
    <p:sldId id="351" r:id="rId4"/>
    <p:sldId id="352" r:id="rId5"/>
    <p:sldId id="353" r:id="rId6"/>
    <p:sldId id="354" r:id="rId7"/>
    <p:sldId id="355" r:id="rId8"/>
    <p:sldId id="360" r:id="rId9"/>
    <p:sldId id="356" r:id="rId10"/>
    <p:sldId id="361" r:id="rId11"/>
    <p:sldId id="338" r:id="rId12"/>
    <p:sldId id="343" r:id="rId13"/>
    <p:sldId id="344" r:id="rId14"/>
    <p:sldId id="345" r:id="rId15"/>
    <p:sldId id="359" r:id="rId16"/>
    <p:sldId id="350" r:id="rId17"/>
    <p:sldId id="358" r:id="rId18"/>
    <p:sldId id="363" r:id="rId19"/>
    <p:sldId id="340" r:id="rId20"/>
    <p:sldId id="362" r:id="rId21"/>
    <p:sldId id="342" r:id="rId22"/>
    <p:sldId id="341" r:id="rId23"/>
    <p:sldId id="339" r:id="rId24"/>
    <p:sldId id="346" r:id="rId25"/>
    <p:sldId id="349" r:id="rId26"/>
    <p:sldId id="347" r:id="rId27"/>
  </p:sldIdLst>
  <p:sldSz cx="9144000" cy="6858000" type="screen4x3"/>
  <p:notesSz cx="9309100" cy="14795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0955" autoAdjust="0"/>
  </p:normalViewPr>
  <p:slideViewPr>
    <p:cSldViewPr>
      <p:cViewPr varScale="1">
        <p:scale>
          <a:sx n="89" d="100"/>
          <a:sy n="89" d="100"/>
        </p:scale>
        <p:origin x="-156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/>
          <a:lstStyle>
            <a:lvl1pPr algn="r">
              <a:defRPr sz="1800"/>
            </a:lvl1pPr>
          </a:lstStyle>
          <a:p>
            <a:fld id="{0383C141-FD64-4358-B177-33691115497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53707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14053707"/>
            <a:ext cx="4033804" cy="739271"/>
          </a:xfrm>
          <a:prstGeom prst="rect">
            <a:avLst/>
          </a:prstGeom>
        </p:spPr>
        <p:txBody>
          <a:bodyPr vert="horz" lIns="134947" tIns="67474" rIns="134947" bIns="67474" rtlCol="0" anchor="b"/>
          <a:lstStyle>
            <a:lvl1pPr algn="r">
              <a:defRPr sz="1800"/>
            </a:lvl1pPr>
          </a:lstStyle>
          <a:p>
            <a:fld id="{6BB101D9-A5B7-48D5-AFFC-2B0A87D7D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2" y="2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/>
          <a:lstStyle>
            <a:lvl1pPr algn="r">
              <a:defRPr sz="1800"/>
            </a:lvl1pPr>
          </a:lstStyle>
          <a:p>
            <a:fld id="{C1776228-0A90-4F77-9B70-01CF639B7CC3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1109663"/>
            <a:ext cx="7397750" cy="5548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728" tIns="68864" rIns="137728" bIns="688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7027866"/>
            <a:ext cx="7447280" cy="6657975"/>
          </a:xfrm>
          <a:prstGeom prst="rect">
            <a:avLst/>
          </a:prstGeom>
        </p:spPr>
        <p:txBody>
          <a:bodyPr vert="horz" lIns="137728" tIns="68864" rIns="137728" bIns="688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4053159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2" y="14053159"/>
            <a:ext cx="4033943" cy="739775"/>
          </a:xfrm>
          <a:prstGeom prst="rect">
            <a:avLst/>
          </a:prstGeom>
        </p:spPr>
        <p:txBody>
          <a:bodyPr vert="horz" lIns="137728" tIns="68864" rIns="137728" bIns="68864" rtlCol="0" anchor="b"/>
          <a:lstStyle>
            <a:lvl1pPr algn="r">
              <a:defRPr sz="1800"/>
            </a:lvl1pPr>
          </a:lstStyle>
          <a:p>
            <a:fld id="{423D5C28-815D-4335-8716-A3F49C39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2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AC8836C-8635-4BEA-8711-D4A82DE3B111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2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5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AAC8836C-8635-4BEA-8711-D4A82DE3B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2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AC8836C-8635-4BEA-8711-D4A82DE3B111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1143000"/>
          </a:xfrm>
        </p:spPr>
        <p:txBody>
          <a:bodyPr/>
          <a:lstStyle/>
          <a:p>
            <a:r>
              <a:rPr lang="en-US" altLang="en-US" sz="4000" b="0" dirty="0" err="1"/>
              <a:t>LHe</a:t>
            </a:r>
            <a:r>
              <a:rPr lang="en-US" altLang="en-US" sz="4000" b="0" dirty="0"/>
              <a:t> </a:t>
            </a:r>
            <a:r>
              <a:rPr lang="en-US" altLang="en-US" sz="4000" b="0" dirty="0" smtClean="0"/>
              <a:t>Pressure in CEBAF CMs </a:t>
            </a:r>
            <a:r>
              <a:rPr lang="en-US" altLang="en-US" sz="4000" b="0" dirty="0"/>
              <a:t>and I</a:t>
            </a:r>
            <a:r>
              <a:rPr lang="en-US" altLang="en-US" sz="4000" b="0" dirty="0" smtClean="0"/>
              <a:t>mpact </a:t>
            </a:r>
            <a:r>
              <a:rPr lang="en-US" altLang="en-US" sz="4000" b="0" dirty="0"/>
              <a:t>on C100 performance</a:t>
            </a:r>
            <a:endParaRPr lang="en-US" altLang="en-US" sz="138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sz="3200" dirty="0" smtClean="0"/>
              <a:t>Ed Daly</a:t>
            </a:r>
            <a:endParaRPr lang="en-US" altLang="en-US" sz="3200" dirty="0"/>
          </a:p>
          <a:p>
            <a:r>
              <a:rPr lang="en-US" altLang="en-US" sz="3200" dirty="0" smtClean="0"/>
              <a:t>June 29, 2016</a:t>
            </a:r>
          </a:p>
          <a:p>
            <a:r>
              <a:rPr lang="en-US" altLang="en-US" dirty="0" smtClean="0"/>
              <a:t>2016 Ops </a:t>
            </a:r>
            <a:r>
              <a:rPr lang="en-US" altLang="en-US" dirty="0" err="1" smtClean="0"/>
              <a:t>Staytreat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AC8836C-8635-4BEA-8711-D4A82DE3B111}" type="slidenum">
              <a:rPr lang="en-US" smtClean="0"/>
              <a:pPr algn="l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534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2400" kern="0" dirty="0"/>
              <a:t>Critical Heat Flow </a:t>
            </a:r>
            <a:r>
              <a:rPr lang="en-US" sz="2400" kern="0" dirty="0" smtClean="0"/>
              <a:t>HV Riser </a:t>
            </a:r>
            <a:r>
              <a:rPr lang="en-US" sz="2400" kern="0" dirty="0"/>
              <a:t>&amp; Pressure </a:t>
            </a:r>
            <a:r>
              <a:rPr lang="en-US" sz="2400" kern="0" dirty="0" smtClean="0"/>
              <a:t>vs Temperature (TN-15-038)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9" y="985984"/>
            <a:ext cx="7550637" cy="5186216"/>
          </a:xfrm>
          <a:prstGeom prst="rect">
            <a:avLst/>
          </a:prstGeom>
          <a:noFill/>
        </p:spPr>
      </p:pic>
      <p:sp>
        <p:nvSpPr>
          <p:cNvPr id="2" name="Curved Right Arrow 1"/>
          <p:cNvSpPr/>
          <p:nvPr/>
        </p:nvSpPr>
        <p:spPr bwMode="auto">
          <a:xfrm>
            <a:off x="3276600" y="2362200"/>
            <a:ext cx="304800" cy="838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 rot="10800000">
            <a:off x="5562600" y="2209799"/>
            <a:ext cx="304800" cy="12954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534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2400" kern="0" dirty="0"/>
              <a:t>Critical Heat Flow </a:t>
            </a:r>
            <a:r>
              <a:rPr lang="en-US" sz="2400" kern="0" dirty="0" smtClean="0"/>
              <a:t>HV Riser </a:t>
            </a:r>
            <a:r>
              <a:rPr lang="en-US" sz="2400" kern="0" dirty="0"/>
              <a:t>&amp; Pressure </a:t>
            </a:r>
            <a:r>
              <a:rPr lang="en-US" sz="2400" kern="0" dirty="0" smtClean="0"/>
              <a:t>vs Temperature (TN-15-038)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9" y="985984"/>
            <a:ext cx="7550637" cy="5186216"/>
          </a:xfrm>
          <a:prstGeom prst="rect">
            <a:avLst/>
          </a:prstGeom>
          <a:noFill/>
        </p:spPr>
      </p:pic>
      <p:sp>
        <p:nvSpPr>
          <p:cNvPr id="2" name="Curved Right Arrow 1"/>
          <p:cNvSpPr/>
          <p:nvPr/>
        </p:nvSpPr>
        <p:spPr bwMode="auto">
          <a:xfrm>
            <a:off x="3276600" y="2362200"/>
            <a:ext cx="304800" cy="838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 rot="10800000">
            <a:off x="5562600" y="2209799"/>
            <a:ext cx="304800" cy="12954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810000" y="3191854"/>
            <a:ext cx="3429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105400" y="2743200"/>
            <a:ext cx="20574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Pick Bath Pressure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733800" y="3191854"/>
            <a:ext cx="0" cy="13039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924300" y="4108459"/>
            <a:ext cx="23622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 Determine Bath Temp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581400" y="2362200"/>
            <a:ext cx="0" cy="2133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514600" y="1871244"/>
            <a:ext cx="2590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Determine Max Heat Flow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b="0" dirty="0" smtClean="0"/>
              <a:t>Varying CM Pressure to Gauge Performance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Routinely close RT completely in CMs to measure cavity </a:t>
            </a:r>
            <a:r>
              <a:rPr lang="en-US" sz="2800" dirty="0" err="1" smtClean="0"/>
              <a:t>Qo’s</a:t>
            </a:r>
            <a:r>
              <a:rPr lang="en-US" sz="2800" dirty="0" smtClean="0"/>
              <a:t> during commissioning activities</a:t>
            </a:r>
          </a:p>
          <a:p>
            <a:pPr lvl="1"/>
            <a:r>
              <a:rPr lang="en-US" sz="2800" dirty="0" smtClean="0"/>
              <a:t>No helium flow so control mass approach</a:t>
            </a:r>
          </a:p>
          <a:p>
            <a:pPr lvl="1"/>
            <a:r>
              <a:rPr lang="en-US" sz="2800" dirty="0" smtClean="0"/>
              <a:t>Relate </a:t>
            </a:r>
            <a:r>
              <a:rPr lang="en-US" sz="2800" dirty="0" err="1" smtClean="0"/>
              <a:t>dP</a:t>
            </a:r>
            <a:r>
              <a:rPr lang="en-US" sz="2800" dirty="0" smtClean="0"/>
              <a:t>/</a:t>
            </a:r>
            <a:r>
              <a:rPr lang="en-US" sz="2800" dirty="0" err="1" smtClean="0"/>
              <a:t>dt</a:t>
            </a:r>
            <a:r>
              <a:rPr lang="en-US" sz="2800" dirty="0" smtClean="0"/>
              <a:t> to cavity heater power to calculate dissipated RF power using relative measurement of pressure</a:t>
            </a:r>
          </a:p>
          <a:p>
            <a:r>
              <a:rPr lang="en-US" sz="2800" dirty="0" smtClean="0"/>
              <a:t>Propose to close RT partially in CMs to measure total CM dissipated power at EMAXOP</a:t>
            </a:r>
          </a:p>
          <a:p>
            <a:pPr lvl="1"/>
            <a:r>
              <a:rPr lang="en-US" sz="2800" dirty="0" smtClean="0"/>
              <a:t>Steady helium flow so control volume approach</a:t>
            </a:r>
          </a:p>
          <a:p>
            <a:pPr lvl="1"/>
            <a:r>
              <a:rPr lang="en-US" sz="2800" dirty="0" smtClean="0"/>
              <a:t>Relate cavity heater power to dissipated RF power at a fixed pressure determined by RT position</a:t>
            </a:r>
          </a:p>
          <a:p>
            <a:pPr lvl="1"/>
            <a:r>
              <a:rPr lang="en-US" sz="2800" dirty="0" smtClean="0"/>
              <a:t>Find pressure by using piping feature (critical heat flux)</a:t>
            </a:r>
          </a:p>
          <a:p>
            <a:pPr lvl="1"/>
            <a:r>
              <a:rPr lang="en-US" sz="2800" dirty="0" smtClean="0"/>
              <a:t>Project heat load margin (if it exists)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Testing Procedure: Determine Heat Load Margin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Connect </a:t>
            </a:r>
            <a:r>
              <a:rPr lang="en-US" dirty="0"/>
              <a:t>the RT valves in the zone(s) to be tested.  Follow procedure used as part of </a:t>
            </a:r>
            <a:r>
              <a:rPr lang="en-US" dirty="0" err="1"/>
              <a:t>Qo</a:t>
            </a:r>
            <a:r>
              <a:rPr lang="en-US" dirty="0"/>
              <a:t> testing which includes posting the appropriate ODH signage prior to start of testing.</a:t>
            </a:r>
          </a:p>
          <a:p>
            <a:r>
              <a:rPr lang="en-US" dirty="0" smtClean="0"/>
              <a:t>Establish </a:t>
            </a:r>
            <a:r>
              <a:rPr lang="en-US" dirty="0"/>
              <a:t>Power Permit for </a:t>
            </a:r>
            <a:r>
              <a:rPr lang="en-US" dirty="0" err="1"/>
              <a:t>linac</a:t>
            </a:r>
            <a:r>
              <a:rPr lang="en-US" dirty="0"/>
              <a:t>(s)</a:t>
            </a:r>
          </a:p>
          <a:p>
            <a:r>
              <a:rPr lang="en-US" dirty="0" smtClean="0"/>
              <a:t>Set </a:t>
            </a:r>
            <a:r>
              <a:rPr lang="en-US" dirty="0"/>
              <a:t>up strip charts for given zone to include the following signals:</a:t>
            </a:r>
          </a:p>
          <a:p>
            <a:pPr lvl="1"/>
            <a:r>
              <a:rPr lang="en-US" dirty="0" smtClean="0"/>
              <a:t>CPI </a:t>
            </a:r>
            <a:r>
              <a:rPr lang="en-US" dirty="0"/>
              <a:t>– Return End Can, LL, JT Position and CPI - </a:t>
            </a:r>
            <a:r>
              <a:rPr lang="en-US" dirty="0" err="1"/>
              <a:t>Linac</a:t>
            </a:r>
            <a:r>
              <a:rPr lang="en-US" dirty="0"/>
              <a:t> Tee</a:t>
            </a:r>
          </a:p>
          <a:p>
            <a:pPr lvl="1"/>
            <a:r>
              <a:rPr lang="en-US" dirty="0" smtClean="0"/>
              <a:t>Heater </a:t>
            </a:r>
            <a:r>
              <a:rPr lang="en-US" dirty="0"/>
              <a:t>Power(s), cavity GMES, total heater power and total CM voltage</a:t>
            </a:r>
          </a:p>
          <a:p>
            <a:r>
              <a:rPr lang="en-US" b="1" dirty="0" smtClean="0"/>
              <a:t>With </a:t>
            </a:r>
            <a:r>
              <a:rPr lang="en-US" b="1" dirty="0"/>
              <a:t>RT valve at maximum position, stabilize </a:t>
            </a:r>
            <a:r>
              <a:rPr lang="en-US" b="1" dirty="0" err="1"/>
              <a:t>LHe</a:t>
            </a:r>
            <a:r>
              <a:rPr lang="en-US" b="1" dirty="0"/>
              <a:t> level and JT position at EMAXOP for each cavity with heaters OFF.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/>
              <a:t>LHe</a:t>
            </a:r>
            <a:r>
              <a:rPr lang="en-US" dirty="0"/>
              <a:t> level does not stabilize, then </a:t>
            </a:r>
            <a:r>
              <a:rPr lang="en-US" dirty="0" err="1"/>
              <a:t>Linac</a:t>
            </a:r>
            <a:r>
              <a:rPr lang="en-US" dirty="0"/>
              <a:t> pressure must be lowered at a later time.</a:t>
            </a:r>
          </a:p>
          <a:p>
            <a:pPr lvl="1"/>
            <a:r>
              <a:rPr lang="en-US" dirty="0" smtClean="0"/>
              <a:t>Post </a:t>
            </a:r>
            <a:r>
              <a:rPr lang="en-US" dirty="0"/>
              <a:t>images of strip charted signals to </a:t>
            </a:r>
            <a:r>
              <a:rPr lang="en-US" dirty="0" err="1" smtClean="0"/>
              <a:t>elog</a:t>
            </a:r>
            <a:endParaRPr lang="en-US" dirty="0"/>
          </a:p>
          <a:p>
            <a:pPr lvl="1"/>
            <a:r>
              <a:rPr lang="en-US" dirty="0" smtClean="0"/>
              <a:t>No further testing on this CM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u="sng" dirty="0" smtClean="0">
                <a:sym typeface="Wingdings" panose="05000000000000000000" pitchFamily="2" charset="2"/>
              </a:rPr>
              <a:t>Pressure too high at CHL Tee</a:t>
            </a:r>
            <a:endParaRPr lang="en-US" b="1" u="sng" dirty="0" smtClean="0"/>
          </a:p>
          <a:p>
            <a:r>
              <a:rPr lang="en-US" dirty="0" smtClean="0"/>
              <a:t>Record </a:t>
            </a:r>
            <a:r>
              <a:rPr lang="en-US" dirty="0"/>
              <a:t>module CPI (local pressure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Testing Procedure: Determine Heat Load Margin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Begin to raise pressure until Critical Heat Flow is Exceeded</a:t>
            </a:r>
          </a:p>
          <a:p>
            <a:r>
              <a:rPr lang="en-US" dirty="0" smtClean="0"/>
              <a:t>Close </a:t>
            </a:r>
            <a:r>
              <a:rPr lang="en-US" dirty="0"/>
              <a:t>RT valve at 1% per minute until an increase of 0.5 </a:t>
            </a:r>
            <a:r>
              <a:rPr lang="en-US" dirty="0" err="1"/>
              <a:t>milli-atm</a:t>
            </a:r>
            <a:r>
              <a:rPr lang="en-US" dirty="0"/>
              <a:t> is observed.</a:t>
            </a:r>
          </a:p>
          <a:p>
            <a:r>
              <a:rPr lang="en-US" dirty="0" smtClean="0"/>
              <a:t>Wait </a:t>
            </a:r>
            <a:r>
              <a:rPr lang="en-US" dirty="0"/>
              <a:t>15 minutes to ensure stable operations.</a:t>
            </a:r>
          </a:p>
          <a:p>
            <a:r>
              <a:rPr lang="en-US" dirty="0" smtClean="0"/>
              <a:t>Step </a:t>
            </a:r>
            <a:r>
              <a:rPr lang="en-US" dirty="0"/>
              <a:t>the RT valve close at 1% per 10 minutes until boiling onset is observed.</a:t>
            </a:r>
          </a:p>
          <a:p>
            <a:pPr lvl="1"/>
            <a:r>
              <a:rPr lang="en-US" dirty="0" smtClean="0"/>
              <a:t>Onset </a:t>
            </a:r>
            <a:r>
              <a:rPr lang="en-US" dirty="0"/>
              <a:t>is defined as instability in LL of greater than 2% over 5 to 10 second time scales.</a:t>
            </a:r>
          </a:p>
          <a:p>
            <a:pPr lvl="1"/>
            <a:r>
              <a:rPr lang="en-US" dirty="0" smtClean="0"/>
              <a:t>Record </a:t>
            </a:r>
            <a:r>
              <a:rPr lang="en-US" dirty="0"/>
              <a:t>CPI (local He pressure) at boiling onset.  Record JT position at boiling onset.</a:t>
            </a:r>
          </a:p>
          <a:p>
            <a:pPr lvl="1"/>
            <a:r>
              <a:rPr lang="en-US" dirty="0" smtClean="0"/>
              <a:t>Post </a:t>
            </a:r>
            <a:r>
              <a:rPr lang="en-US" dirty="0"/>
              <a:t>images of strip charted signals to </a:t>
            </a:r>
            <a:r>
              <a:rPr lang="en-US" dirty="0" err="1"/>
              <a:t>elog</a:t>
            </a:r>
            <a:r>
              <a:rPr lang="en-US" dirty="0"/>
              <a:t>.</a:t>
            </a:r>
          </a:p>
          <a:p>
            <a:r>
              <a:rPr lang="en-US" dirty="0" smtClean="0"/>
              <a:t>Leave </a:t>
            </a:r>
            <a:r>
              <a:rPr lang="en-US" dirty="0"/>
              <a:t>RT valve in this position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Relative pressure consistent with RF Power is known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Verify CM total heat at transition pressure</a:t>
            </a:r>
          </a:p>
          <a:p>
            <a:r>
              <a:rPr lang="en-US" dirty="0" smtClean="0"/>
              <a:t>Turn </a:t>
            </a:r>
            <a:r>
              <a:rPr lang="en-US" dirty="0"/>
              <a:t>off RF and then turn on total heater power to 200 Watts, 1/8 per cavity heater.</a:t>
            </a:r>
          </a:p>
          <a:p>
            <a:r>
              <a:rPr lang="en-US" dirty="0" smtClean="0"/>
              <a:t>Step </a:t>
            </a:r>
            <a:r>
              <a:rPr lang="en-US" dirty="0"/>
              <a:t>total heater power at 10 W per minute.  JT position should respond and increase as well.</a:t>
            </a:r>
          </a:p>
          <a:p>
            <a:r>
              <a:rPr lang="en-US" dirty="0" smtClean="0"/>
              <a:t>Raise </a:t>
            </a:r>
            <a:r>
              <a:rPr lang="en-US" dirty="0"/>
              <a:t>heater power until LL and JT position become stable at the </a:t>
            </a:r>
            <a:r>
              <a:rPr lang="en-US" dirty="0" smtClean="0"/>
              <a:t>RT valve setting </a:t>
            </a:r>
            <a:r>
              <a:rPr lang="en-US" dirty="0"/>
              <a:t>found </a:t>
            </a:r>
            <a:r>
              <a:rPr lang="en-US" dirty="0" smtClean="0"/>
              <a:t>above.</a:t>
            </a:r>
            <a:endParaRPr lang="en-US" dirty="0"/>
          </a:p>
          <a:p>
            <a:pPr lvl="1"/>
            <a:r>
              <a:rPr lang="en-US" b="1" dirty="0" smtClean="0"/>
              <a:t>This </a:t>
            </a:r>
            <a:r>
              <a:rPr lang="en-US" b="1" dirty="0"/>
              <a:t>total heater power supports the pressure drop measured above and should be equivalent total cavity dissipated power.</a:t>
            </a:r>
          </a:p>
          <a:p>
            <a:pPr lvl="1"/>
            <a:r>
              <a:rPr lang="en-US" dirty="0" smtClean="0"/>
              <a:t>Post </a:t>
            </a:r>
            <a:r>
              <a:rPr lang="en-US" dirty="0"/>
              <a:t>images of strip charted signals to </a:t>
            </a:r>
            <a:r>
              <a:rPr lang="en-US" dirty="0" err="1"/>
              <a:t>elog</a:t>
            </a:r>
            <a:r>
              <a:rPr lang="en-US" dirty="0"/>
              <a:t>.</a:t>
            </a:r>
          </a:p>
          <a:p>
            <a:r>
              <a:rPr lang="en-US" dirty="0" smtClean="0"/>
              <a:t>Open </a:t>
            </a:r>
            <a:r>
              <a:rPr lang="en-US" dirty="0"/>
              <a:t>RT to maximum position at 2% per minute.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Back-Out</a:t>
            </a:r>
            <a:endParaRPr lang="en-US" b="1" u="sng" dirty="0"/>
          </a:p>
          <a:p>
            <a:r>
              <a:rPr lang="en-US" dirty="0" smtClean="0"/>
              <a:t>Disconnect </a:t>
            </a:r>
            <a:r>
              <a:rPr lang="en-US" dirty="0"/>
              <a:t>the RT valves in the zone(s) that were tested.  Follow procedure used as part of </a:t>
            </a:r>
            <a:r>
              <a:rPr lang="en-US" dirty="0" err="1"/>
              <a:t>Qo</a:t>
            </a:r>
            <a:r>
              <a:rPr lang="en-US" dirty="0"/>
              <a:t> testing which includes removing the ODH signage that was placed prior to start of testing.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Initial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OLO4 – Demonstrated cavity performance was related to helium bath pressure</a:t>
            </a:r>
          </a:p>
          <a:p>
            <a:r>
              <a:rPr lang="en-US" dirty="0" smtClean="0"/>
              <a:t>1L22 – Demonstrated technique was useful but results were limited due to cavity voltage settings </a:t>
            </a:r>
          </a:p>
          <a:p>
            <a:r>
              <a:rPr lang="en-US" dirty="0" smtClean="0"/>
              <a:t>2L24 – Limited by RT valve operational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Lessons Learned from Initial Measurements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RT valve operations are unreliable </a:t>
            </a:r>
            <a:r>
              <a:rPr lang="en-US" dirty="0" smtClean="0">
                <a:sym typeface="Wingdings" panose="05000000000000000000" pitchFamily="2" charset="2"/>
              </a:rPr>
              <a:t> Need to resolve this</a:t>
            </a:r>
            <a:endParaRPr lang="en-US" dirty="0" smtClean="0"/>
          </a:p>
          <a:p>
            <a:pPr lvl="1"/>
            <a:r>
              <a:rPr lang="en-US" u="sng" dirty="0" smtClean="0"/>
              <a:t>Need this for future </a:t>
            </a:r>
            <a:r>
              <a:rPr lang="en-US" u="sng" dirty="0" err="1" smtClean="0"/>
              <a:t>Qo</a:t>
            </a:r>
            <a:r>
              <a:rPr lang="en-US" u="sng" dirty="0"/>
              <a:t> </a:t>
            </a:r>
            <a:r>
              <a:rPr lang="en-US" u="sng" dirty="0" smtClean="0"/>
              <a:t>measurements in any case</a:t>
            </a:r>
          </a:p>
          <a:p>
            <a:r>
              <a:rPr lang="en-US" dirty="0" smtClean="0"/>
              <a:t>Ensure max gradients during test set-up</a:t>
            </a:r>
          </a:p>
          <a:p>
            <a:r>
              <a:rPr lang="en-US" dirty="0" smtClean="0"/>
              <a:t>Pause for less time between RT valve moves</a:t>
            </a:r>
          </a:p>
          <a:p>
            <a:r>
              <a:rPr lang="en-US" dirty="0" smtClean="0"/>
              <a:t>PI should be present if possible during testing</a:t>
            </a:r>
          </a:p>
          <a:p>
            <a:r>
              <a:rPr lang="en-US" dirty="0" smtClean="0"/>
              <a:t>Provide cavity heater power sufficient for testing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Monitor Pressure Extremes to Gauge Performance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 6 gauges at ends of </a:t>
            </a:r>
            <a:r>
              <a:rPr lang="en-US" dirty="0" err="1" smtClean="0"/>
              <a:t>linac</a:t>
            </a:r>
            <a:r>
              <a:rPr lang="en-US" dirty="0" smtClean="0"/>
              <a:t> and near tees to determine pressure response to variance heat load / mass flow configurations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45893"/>
            <a:ext cx="4648200" cy="3978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3657600"/>
            <a:ext cx="45720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5638800" y="3888433"/>
            <a:ext cx="1143000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096000" y="5024735"/>
            <a:ext cx="83820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P-2L14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 flipV="1">
            <a:off x="4953000" y="4495805"/>
            <a:ext cx="1143000" cy="698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733800" y="5503208"/>
            <a:ext cx="91440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P-2L26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4191000" y="4820758"/>
            <a:ext cx="228600" cy="682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143000" y="3654250"/>
            <a:ext cx="99060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P-OLO4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 bwMode="auto">
          <a:xfrm>
            <a:off x="2133600" y="3823527"/>
            <a:ext cx="1219200" cy="443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828800" y="2895600"/>
            <a:ext cx="99060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P-1L11</a:t>
            </a:r>
            <a:endParaRPr lang="en-US" sz="1800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819400" y="3064877"/>
            <a:ext cx="1219200" cy="820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4038600" y="2058518"/>
            <a:ext cx="91440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P-1L26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 bwMode="auto">
          <a:xfrm>
            <a:off x="4495800" y="2397072"/>
            <a:ext cx="0" cy="1184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</a:t>
            </a:r>
            <a:r>
              <a:rPr lang="en-US" dirty="0" smtClean="0"/>
              <a:t>Process Piping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800600" cy="3505200"/>
          </a:xfrm>
        </p:spPr>
        <p:txBody>
          <a:bodyPr/>
          <a:lstStyle/>
          <a:p>
            <a:r>
              <a:rPr lang="en-US" dirty="0" smtClean="0"/>
              <a:t>Contributions </a:t>
            </a:r>
            <a:r>
              <a:rPr lang="en-US" dirty="0"/>
              <a:t>to overall pressure </a:t>
            </a:r>
            <a:r>
              <a:rPr lang="en-US" dirty="0" smtClean="0"/>
              <a:t>drop</a:t>
            </a:r>
          </a:p>
          <a:p>
            <a:pPr lvl="1"/>
            <a:r>
              <a:rPr lang="en-US" dirty="0" smtClean="0"/>
              <a:t>Piping </a:t>
            </a:r>
            <a:r>
              <a:rPr lang="en-US" dirty="0" smtClean="0"/>
              <a:t>from He bath to end can bayonet</a:t>
            </a:r>
          </a:p>
          <a:p>
            <a:pPr lvl="1"/>
            <a:r>
              <a:rPr lang="en-US" dirty="0" smtClean="0"/>
              <a:t>Piping from end can bayonet to transfer line </a:t>
            </a:r>
          </a:p>
          <a:p>
            <a:r>
              <a:rPr lang="en-US" dirty="0" smtClean="0"/>
              <a:t>End Can sized for 300 W at pressure in bath</a:t>
            </a:r>
          </a:p>
          <a:p>
            <a:pPr lvl="1"/>
            <a:r>
              <a:rPr lang="en-US" dirty="0" smtClean="0"/>
              <a:t>Need to consider this heat flow as part of specification</a:t>
            </a:r>
          </a:p>
          <a:p>
            <a:pPr lvl="1"/>
            <a:r>
              <a:rPr lang="en-US" dirty="0" smtClean="0"/>
              <a:t>2.07 K at bottom of bayonet at 300 W equivalent mass flow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93763"/>
            <a:ext cx="3443179" cy="48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5791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of Return End Can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400" b="0" dirty="0" smtClean="0"/>
              <a:t>Summary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4102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Specification </a:t>
            </a:r>
            <a:r>
              <a:rPr lang="en-US" sz="2800" dirty="0"/>
              <a:t> </a:t>
            </a:r>
            <a:r>
              <a:rPr lang="en-US" sz="2800" dirty="0" smtClean="0"/>
              <a:t>- 2.07 K at Bottom of Bayonet in End Can</a:t>
            </a:r>
          </a:p>
          <a:p>
            <a:r>
              <a:rPr lang="en-US" sz="2800" dirty="0" smtClean="0"/>
              <a:t>Procedure enables characterization of CM heat load in steady flow conditions </a:t>
            </a:r>
            <a:r>
              <a:rPr lang="en-US" sz="2800" dirty="0" smtClean="0">
                <a:sym typeface="Wingdings" panose="05000000000000000000" pitchFamily="2" charset="2"/>
              </a:rPr>
              <a:t> Quantify C100 RF Heat Loads</a:t>
            </a:r>
            <a:endParaRPr lang="en-US" sz="2800" dirty="0" smtClean="0"/>
          </a:p>
          <a:p>
            <a:pPr lvl="1"/>
            <a:r>
              <a:rPr lang="en-US" sz="2800" dirty="0" smtClean="0"/>
              <a:t>Initial results limited by set up and hardware issues</a:t>
            </a:r>
          </a:p>
          <a:p>
            <a:pPr lvl="1"/>
            <a:r>
              <a:rPr lang="en-US" sz="2800" dirty="0" smtClean="0"/>
              <a:t>Confirm performance of C100 CMs</a:t>
            </a:r>
          </a:p>
          <a:p>
            <a:r>
              <a:rPr lang="en-US" sz="2800" dirty="0" smtClean="0"/>
              <a:t>Apply Lessons Learned prior to future testing where possible</a:t>
            </a:r>
          </a:p>
          <a:p>
            <a:r>
              <a:rPr lang="en-US" sz="2800" dirty="0" smtClean="0"/>
              <a:t>Plan for monitoring pressure at key points in the cryogenic distribution system can provide feedback on CM operating conditions </a:t>
            </a:r>
          </a:p>
          <a:p>
            <a:r>
              <a:rPr lang="en-US" sz="2800" dirty="0" smtClean="0"/>
              <a:t>Link performance to thermodynamic models in order to confirm total system heat load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C100 vs Original CEBAF CMs</a:t>
            </a:r>
          </a:p>
          <a:p>
            <a:r>
              <a:rPr lang="en-US" sz="3200" dirty="0" smtClean="0"/>
              <a:t>Proposed Specification</a:t>
            </a:r>
          </a:p>
          <a:p>
            <a:r>
              <a:rPr lang="en-US" sz="3200" dirty="0" smtClean="0"/>
              <a:t>Evaluating Performance</a:t>
            </a:r>
          </a:p>
          <a:p>
            <a:r>
              <a:rPr lang="en-US" sz="3200" dirty="0" smtClean="0"/>
              <a:t>Initial Results / Lessons Learned</a:t>
            </a:r>
          </a:p>
          <a:p>
            <a:r>
              <a:rPr lang="en-US" sz="3200" dirty="0" smtClean="0"/>
              <a:t>Future Plans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400" b="0" dirty="0" smtClean="0"/>
              <a:t>Issues and Open Questions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is the impact of 2.07K in the CM bath at full heat load for Distribution System? For CHLs?</a:t>
            </a:r>
          </a:p>
          <a:p>
            <a:r>
              <a:rPr lang="en-US" sz="2800" dirty="0" smtClean="0"/>
              <a:t>How to utilize pressure monitoring in distribution system?</a:t>
            </a:r>
          </a:p>
          <a:p>
            <a:r>
              <a:rPr lang="en-US" sz="2800" dirty="0" smtClean="0"/>
              <a:t>RT Valve Operations</a:t>
            </a:r>
          </a:p>
          <a:p>
            <a:pPr lvl="1"/>
            <a:r>
              <a:rPr lang="en-US" sz="2800" dirty="0" smtClean="0"/>
              <a:t>What does it take to have reliable RT operations?</a:t>
            </a:r>
          </a:p>
          <a:p>
            <a:pPr lvl="1"/>
            <a:r>
              <a:rPr lang="en-US" sz="2800" dirty="0" smtClean="0"/>
              <a:t>Can we re-connect the RT valves in order to characterize heat loads in a troubleshooting mode?  Impact on Safety?</a:t>
            </a:r>
          </a:p>
          <a:p>
            <a:r>
              <a:rPr lang="en-US" sz="2800" dirty="0" smtClean="0"/>
              <a:t>What other methods can be used to measure RF heat loads in steady state?</a:t>
            </a:r>
          </a:p>
          <a:p>
            <a:r>
              <a:rPr lang="en-US" sz="2800" dirty="0" smtClean="0"/>
              <a:t>Individual cavity heaters for C100?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6" indent="0" algn="ctr">
              <a:buNone/>
            </a:pPr>
            <a:endParaRPr lang="en-US" dirty="0" smtClean="0"/>
          </a:p>
          <a:p>
            <a:pPr marL="0" lvl="6" indent="0" algn="ctr">
              <a:buNone/>
            </a:pPr>
            <a:endParaRPr lang="en-US" dirty="0"/>
          </a:p>
          <a:p>
            <a:pPr marL="0" lvl="6" indent="0" algn="ctr">
              <a:buNone/>
            </a:pPr>
            <a:endParaRPr lang="en-US" dirty="0" smtClean="0"/>
          </a:p>
          <a:p>
            <a:pPr marL="0" lvl="6" indent="0" algn="ctr">
              <a:buNone/>
            </a:pPr>
            <a:endParaRPr lang="en-US" dirty="0"/>
          </a:p>
          <a:p>
            <a:pPr marL="0" lvl="6" indent="0" algn="ctr">
              <a:buNone/>
            </a:pPr>
            <a:endParaRPr lang="en-US" dirty="0" smtClean="0"/>
          </a:p>
          <a:p>
            <a:pPr marL="0" lvl="6" indent="0" algn="ctr">
              <a:buNone/>
            </a:pPr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Addition of Pressure Transducers (L. 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800" dirty="0"/>
              <a:t>COMMENT ON Determine </a:t>
            </a:r>
            <a:r>
              <a:rPr lang="en-US" sz="2800" dirty="0" err="1"/>
              <a:t>LHe</a:t>
            </a:r>
            <a:r>
              <a:rPr lang="en-US" sz="2800" dirty="0"/>
              <a:t> Operating Pressure </a:t>
            </a:r>
          </a:p>
          <a:p>
            <a:pPr marL="0" indent="0">
              <a:buNone/>
            </a:pPr>
            <a:r>
              <a:rPr lang="en-US" sz="2800" dirty="0" err="1"/>
              <a:t>Lognumber</a:t>
            </a:r>
            <a:r>
              <a:rPr lang="en-US" sz="2800" dirty="0"/>
              <a:t> 3370675.   Submitted by king on Wed, 01/13/2016 - 16:59. </a:t>
            </a:r>
          </a:p>
          <a:p>
            <a:pPr marL="0" indent="0">
              <a:buNone/>
            </a:pPr>
            <a:r>
              <a:rPr lang="en-US" sz="2800" dirty="0"/>
              <a:t>Last updated on Wed, 01/13/2016 - 17:24 </a:t>
            </a:r>
          </a:p>
          <a:p>
            <a:pPr marL="0" indent="0">
              <a:buNone/>
            </a:pPr>
            <a:r>
              <a:rPr lang="en-US" sz="2800" dirty="0"/>
              <a:t>Logbooks: 	ELOG SRFLOG</a:t>
            </a:r>
          </a:p>
          <a:p>
            <a:pPr marL="0" indent="0">
              <a:buNone/>
            </a:pPr>
            <a:r>
              <a:rPr lang="en-US" sz="2800" dirty="0"/>
              <a:t>External References: 	</a:t>
            </a:r>
            <a:r>
              <a:rPr lang="en-US" sz="2800" dirty="0" err="1"/>
              <a:t>ATLis</a:t>
            </a:r>
            <a:r>
              <a:rPr lang="en-US" sz="2800" dirty="0"/>
              <a:t>: Determine </a:t>
            </a:r>
            <a:r>
              <a:rPr lang="en-US" sz="2800" dirty="0" err="1"/>
              <a:t>LHe</a:t>
            </a:r>
            <a:r>
              <a:rPr lang="en-US" sz="2800" dirty="0"/>
              <a:t> Operating Pressure (OK)</a:t>
            </a:r>
          </a:p>
          <a:p>
            <a:pPr marL="0" indent="0">
              <a:buNone/>
            </a:pPr>
            <a:r>
              <a:rPr lang="en-US" sz="2800" dirty="0" smtClean="0"/>
              <a:t>Auxiliary </a:t>
            </a:r>
            <a:r>
              <a:rPr lang="en-US" sz="2800" dirty="0"/>
              <a:t>50 </a:t>
            </a:r>
            <a:r>
              <a:rPr lang="en-US" sz="2800" dirty="0" err="1"/>
              <a:t>Torr</a:t>
            </a:r>
            <a:r>
              <a:rPr lang="en-US" sz="2800" dirty="0"/>
              <a:t> </a:t>
            </a:r>
            <a:r>
              <a:rPr lang="en-US" sz="2800" dirty="0" err="1"/>
              <a:t>Baratrons</a:t>
            </a:r>
            <a:r>
              <a:rPr lang="en-US" sz="2800" dirty="0"/>
              <a:t> were previously installed on cryomodule return end cans at 0L04, 1L11, 1L26, 2L14 and 2L26 (all MKS part no. 627B-23610). The signals are read back using FCC ADC inputs and are completely independent of their corresponding Epics "CPI" signals. </a:t>
            </a:r>
          </a:p>
          <a:p>
            <a:pPr marL="0" indent="0">
              <a:buNone/>
            </a:pPr>
            <a:r>
              <a:rPr lang="en-US" sz="2800" dirty="0"/>
              <a:t>The output is 0-10Vdc for 0-50 </a:t>
            </a:r>
            <a:r>
              <a:rPr lang="en-US" sz="2800" dirty="0" err="1"/>
              <a:t>Torr</a:t>
            </a:r>
            <a:r>
              <a:rPr lang="en-US" sz="2800" dirty="0"/>
              <a:t>; so divide </a:t>
            </a:r>
            <a:r>
              <a:rPr lang="en-US" sz="2800" dirty="0" err="1"/>
              <a:t>readback</a:t>
            </a:r>
            <a:r>
              <a:rPr lang="en-US" sz="2800" dirty="0"/>
              <a:t> by 152 to get </a:t>
            </a:r>
            <a:r>
              <a:rPr lang="en-US" sz="2800" dirty="0" err="1"/>
              <a:t>atms</a:t>
            </a:r>
            <a:r>
              <a:rPr lang="en-US" sz="2800" dirty="0"/>
              <a:t> (760/5), or multiply </a:t>
            </a:r>
            <a:r>
              <a:rPr lang="en-US" sz="2800" dirty="0" err="1"/>
              <a:t>readback</a:t>
            </a:r>
            <a:r>
              <a:rPr lang="en-US" sz="2800" dirty="0"/>
              <a:t> by 5 to get </a:t>
            </a:r>
            <a:r>
              <a:rPr lang="en-US" sz="2800" dirty="0" err="1"/>
              <a:t>Torr</a:t>
            </a:r>
            <a:r>
              <a:rPr lang="en-US" sz="2800" dirty="0"/>
              <a:t>.</a:t>
            </a:r>
          </a:p>
          <a:p>
            <a:r>
              <a:rPr lang="en-US" sz="2800" dirty="0"/>
              <a:t>Loc.	 MKS999 ser. no.	Nominal(100T)	SRF(50T)	</a:t>
            </a:r>
            <a:r>
              <a:rPr lang="en-US" sz="2800" dirty="0" err="1"/>
              <a:t>Readback</a:t>
            </a:r>
            <a:r>
              <a:rPr lang="en-US" sz="2800" dirty="0"/>
              <a:t> Location for 50T</a:t>
            </a:r>
          </a:p>
          <a:p>
            <a:r>
              <a:rPr lang="en-US" sz="2800" dirty="0"/>
              <a:t>0L04	s/n 017662474 	CPI0L0560 		R042ADC2	 (0L04-2 FCC, rear input)</a:t>
            </a:r>
          </a:p>
          <a:p>
            <a:r>
              <a:rPr lang="en-US" sz="2800" dirty="0"/>
              <a:t>1L11 	s/n 017662477 	CPI1L1160 		R501ADC2 	(SRF 70 MHz FCC#1, rear input)</a:t>
            </a:r>
          </a:p>
          <a:p>
            <a:r>
              <a:rPr lang="en-US" sz="2800" dirty="0"/>
              <a:t>1L26 	s/n 017662478 	CPI1L2660 		R1Q7ADC1 	(1L26-7 FCC, front input)</a:t>
            </a:r>
          </a:p>
          <a:p>
            <a:r>
              <a:rPr lang="en-US" sz="2800" dirty="0"/>
              <a:t>2L14	 s/n 017662476 	CPI2L1460 		not read back, FCC#4  back to EESRF spares</a:t>
            </a:r>
          </a:p>
          <a:p>
            <a:r>
              <a:rPr lang="en-US" sz="2800" dirty="0"/>
              <a:t>2L26 	s/n 017662479 	CPI2L2660 		R2Q1ADC1 	(2L26-1 FCC, front input) </a:t>
            </a:r>
          </a:p>
          <a:p>
            <a:pPr marL="0" indent="0">
              <a:buNone/>
            </a:pPr>
            <a:r>
              <a:rPr lang="en-US" sz="2800" dirty="0"/>
              <a:t>Prior to installation, all five of these added 50 </a:t>
            </a:r>
            <a:r>
              <a:rPr lang="en-US" sz="2800" dirty="0" err="1"/>
              <a:t>Torr</a:t>
            </a:r>
            <a:r>
              <a:rPr lang="en-US" sz="2800" dirty="0"/>
              <a:t> </a:t>
            </a:r>
            <a:r>
              <a:rPr lang="en-US" sz="2800" dirty="0" err="1"/>
              <a:t>Baratron</a:t>
            </a:r>
            <a:r>
              <a:rPr lang="en-US" sz="2800" dirty="0"/>
              <a:t> pressure sensors were check/</a:t>
            </a:r>
            <a:r>
              <a:rPr lang="en-US" sz="2800" dirty="0" err="1"/>
              <a:t>cal'd</a:t>
            </a:r>
            <a:r>
              <a:rPr lang="en-US" sz="2800" dirty="0"/>
              <a:t>, meaning they were zeroed at 1e-5 </a:t>
            </a:r>
            <a:r>
              <a:rPr lang="en-US" sz="2800" dirty="0" err="1"/>
              <a:t>torr</a:t>
            </a:r>
            <a:r>
              <a:rPr lang="en-US" sz="2800" dirty="0"/>
              <a:t>, per the MKS procedure, and then checked for relative accuracy while all were connected to a common vacuum header. At ~40 </a:t>
            </a:r>
            <a:r>
              <a:rPr lang="en-US" sz="2800" dirty="0" err="1"/>
              <a:t>Torr</a:t>
            </a:r>
            <a:r>
              <a:rPr lang="en-US" sz="2800" dirty="0"/>
              <a:t>, they all read within +/- 0.25T of each other. The MKS stated absolute accuracy is 1 </a:t>
            </a:r>
            <a:r>
              <a:rPr lang="en-US" sz="2800" dirty="0" err="1"/>
              <a:t>Torr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The specific FCC ADC inputs used for </a:t>
            </a:r>
            <a:r>
              <a:rPr lang="en-US" sz="2800" dirty="0" err="1"/>
              <a:t>readbacks</a:t>
            </a:r>
            <a:r>
              <a:rPr lang="en-US" sz="2800" dirty="0"/>
              <a:t> were selected for having the lowest offset voltage (0.001 V or less), and were checked for linearity over their 0-10V range with a calibrated voltage source. The FCC50x signals are not Archived. I recommend turning off ADEL in the data collection preferences of Mya for these signals, for a smaller </a:t>
            </a:r>
            <a:r>
              <a:rPr lang="en-US" sz="2800" dirty="0" err="1"/>
              <a:t>deadband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The mid-</a:t>
            </a:r>
            <a:r>
              <a:rPr lang="en-US" sz="2800" dirty="0" err="1"/>
              <a:t>linac</a:t>
            </a:r>
            <a:r>
              <a:rPr lang="en-US" sz="2800" dirty="0"/>
              <a:t> locations (1L11 &amp; 2L14) were selected from </a:t>
            </a:r>
            <a:r>
              <a:rPr lang="en-US" sz="2800" dirty="0" err="1"/>
              <a:t>dwgs</a:t>
            </a:r>
            <a:r>
              <a:rPr lang="en-US" sz="2800" dirty="0"/>
              <a:t>. 73300-D-1000 and 73300-D-2000, but appear to be off by one zone. Ideally, the sensors would be closer to the "tee" from the CHL, which, in the tunnel, looks like 1L12 and 2L15.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0L04 - Estimation of Pressure </a:t>
            </a:r>
            <a:r>
              <a:rPr lang="en-US" b="0" dirty="0" smtClean="0"/>
              <a:t>in </a:t>
            </a:r>
            <a:r>
              <a:rPr lang="en-US" b="0" dirty="0"/>
              <a:t>Helium Bath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Use </a:t>
            </a:r>
            <a:r>
              <a:rPr lang="en-US" sz="4400" dirty="0"/>
              <a:t>known heater power settings to determine when the transition was occurring by observing the change in liquid level (LL) </a:t>
            </a:r>
            <a:r>
              <a:rPr lang="en-US" sz="4400" dirty="0" err="1" smtClean="0"/>
              <a:t>readback</a:t>
            </a:r>
            <a:endParaRPr lang="en-US" sz="4400" dirty="0" smtClean="0"/>
          </a:p>
          <a:p>
            <a:r>
              <a:rPr lang="en-US" sz="4400" dirty="0" smtClean="0"/>
              <a:t>At measured </a:t>
            </a:r>
            <a:r>
              <a:rPr lang="en-US" sz="4400" dirty="0"/>
              <a:t>pressure of 0.041 </a:t>
            </a:r>
            <a:r>
              <a:rPr lang="en-US" sz="4400" dirty="0" err="1"/>
              <a:t>atm</a:t>
            </a:r>
            <a:r>
              <a:rPr lang="en-US" sz="4400" dirty="0"/>
              <a:t>, a heater heat of 142 W was applied uniformly over the eight cavity </a:t>
            </a:r>
            <a:r>
              <a:rPr lang="en-US" sz="4400" dirty="0" smtClean="0"/>
              <a:t>heaters</a:t>
            </a:r>
          </a:p>
          <a:p>
            <a:pPr lvl="1"/>
            <a:r>
              <a:rPr lang="en-US" sz="4400" dirty="0" smtClean="0"/>
              <a:t>The </a:t>
            </a:r>
            <a:r>
              <a:rPr lang="en-US" sz="4400" dirty="0"/>
              <a:t>LL </a:t>
            </a:r>
            <a:r>
              <a:rPr lang="en-US" sz="4400" dirty="0" err="1"/>
              <a:t>readback</a:t>
            </a:r>
            <a:r>
              <a:rPr lang="en-US" sz="4400" dirty="0"/>
              <a:t> was </a:t>
            </a:r>
            <a:r>
              <a:rPr lang="en-US" sz="4400" dirty="0" smtClean="0"/>
              <a:t>stable.</a:t>
            </a:r>
          </a:p>
          <a:p>
            <a:r>
              <a:rPr lang="en-US" sz="4400" dirty="0" smtClean="0"/>
              <a:t>Ramped Heater </a:t>
            </a:r>
            <a:r>
              <a:rPr lang="en-US" sz="4400" dirty="0"/>
              <a:t>heat </a:t>
            </a:r>
            <a:r>
              <a:rPr lang="en-US" sz="4400" dirty="0" smtClean="0"/>
              <a:t>until LL </a:t>
            </a:r>
            <a:r>
              <a:rPr lang="en-US" sz="4400" dirty="0" err="1"/>
              <a:t>readback</a:t>
            </a:r>
            <a:r>
              <a:rPr lang="en-US" sz="4400" dirty="0"/>
              <a:t> </a:t>
            </a:r>
            <a:r>
              <a:rPr lang="en-US" sz="4400" dirty="0" smtClean="0"/>
              <a:t>fluctuated</a:t>
            </a:r>
          </a:p>
          <a:p>
            <a:pPr lvl="1"/>
            <a:r>
              <a:rPr lang="en-US" sz="4400" dirty="0" smtClean="0"/>
              <a:t>Measured </a:t>
            </a:r>
            <a:r>
              <a:rPr lang="en-US" sz="4400" dirty="0"/>
              <a:t>pressure was 0.0435 </a:t>
            </a:r>
            <a:r>
              <a:rPr lang="en-US" sz="4400" dirty="0" err="1" smtClean="0"/>
              <a:t>atm</a:t>
            </a:r>
            <a:endParaRPr lang="en-US" sz="4400" dirty="0" smtClean="0"/>
          </a:p>
          <a:p>
            <a:pPr lvl="1"/>
            <a:r>
              <a:rPr lang="en-US" sz="4400" dirty="0" smtClean="0"/>
              <a:t>Heater </a:t>
            </a:r>
            <a:r>
              <a:rPr lang="en-US" sz="4400" dirty="0"/>
              <a:t>heat was 240 </a:t>
            </a:r>
            <a:r>
              <a:rPr lang="en-US" sz="4400" dirty="0" smtClean="0"/>
              <a:t>W, or </a:t>
            </a:r>
            <a:r>
              <a:rPr lang="en-US" sz="4400" dirty="0"/>
              <a:t>30 W per </a:t>
            </a:r>
            <a:r>
              <a:rPr lang="en-US" sz="4400" dirty="0" smtClean="0"/>
              <a:t>cavity</a:t>
            </a:r>
          </a:p>
          <a:p>
            <a:pPr lvl="1"/>
            <a:r>
              <a:rPr lang="en-US" sz="4400" dirty="0" smtClean="0"/>
              <a:t>30 </a:t>
            </a:r>
            <a:r>
              <a:rPr lang="en-US" sz="4400" dirty="0"/>
              <a:t>W corresponds to </a:t>
            </a:r>
            <a:r>
              <a:rPr lang="en-US" sz="4400" dirty="0" smtClean="0"/>
              <a:t>bath </a:t>
            </a:r>
            <a:r>
              <a:rPr lang="en-US" sz="4400" dirty="0"/>
              <a:t>temperature and pressure of 2.13 K and 0.044 </a:t>
            </a:r>
            <a:r>
              <a:rPr lang="en-US" sz="4400" dirty="0" err="1" smtClean="0"/>
              <a:t>atm</a:t>
            </a:r>
            <a:endParaRPr lang="en-US" sz="4400" dirty="0" smtClean="0"/>
          </a:p>
          <a:p>
            <a:r>
              <a:rPr lang="en-US" sz="4400" b="1" u="sng" dirty="0"/>
              <a:t>Using the cavity heaters and the LL as an indicator, the local bath pressure can be estimated.</a:t>
            </a:r>
            <a:endParaRPr lang="en-US" sz="4400" b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1L22 </a:t>
            </a:r>
            <a:r>
              <a:rPr lang="en-US" sz="2400" dirty="0" err="1"/>
              <a:t>LHe</a:t>
            </a:r>
            <a:r>
              <a:rPr lang="en-US" sz="2400" dirty="0"/>
              <a:t> Operating </a:t>
            </a:r>
            <a:r>
              <a:rPr lang="en-US" sz="2400" dirty="0" smtClean="0"/>
              <a:t>Pressure </a:t>
            </a:r>
            <a:r>
              <a:rPr lang="en-US" sz="2400" dirty="0"/>
              <a:t>T</a:t>
            </a:r>
            <a:r>
              <a:rPr lang="en-US" sz="2400" dirty="0" smtClean="0"/>
              <a:t>esting :(</a:t>
            </a:r>
            <a:r>
              <a:rPr lang="en-US" sz="2400" dirty="0" err="1" smtClean="0"/>
              <a:t>ATLis</a:t>
            </a:r>
            <a:r>
              <a:rPr lang="en-US" sz="2400" dirty="0" smtClean="0"/>
              <a:t> </a:t>
            </a:r>
            <a:r>
              <a:rPr lang="en-US" sz="2400" dirty="0"/>
              <a:t>15879)</a:t>
            </a:r>
            <a:br>
              <a:rPr lang="en-US" sz="2400" dirty="0"/>
            </a:br>
            <a:r>
              <a:rPr lang="en-US" sz="2400" dirty="0" smtClean="0"/>
              <a:t>M. </a:t>
            </a:r>
            <a:r>
              <a:rPr lang="en-US" sz="2400" dirty="0" err="1" smtClean="0"/>
              <a:t>McCaughan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Lognumber</a:t>
            </a:r>
            <a:r>
              <a:rPr lang="en-US" dirty="0" smtClean="0"/>
              <a:t> </a:t>
            </a:r>
            <a:r>
              <a:rPr lang="en-US" dirty="0"/>
              <a:t>3371834. Submitted by </a:t>
            </a:r>
            <a:r>
              <a:rPr lang="en-US" dirty="0" err="1"/>
              <a:t>michaelm</a:t>
            </a:r>
            <a:r>
              <a:rPr lang="en-US" dirty="0"/>
              <a:t> on Thu, 01/21/2016 - 19:13.</a:t>
            </a:r>
          </a:p>
          <a:p>
            <a:r>
              <a:rPr lang="en-US" dirty="0"/>
              <a:t>Last updated on Thu, 01/21/2016 - 19:14</a:t>
            </a:r>
          </a:p>
          <a:p>
            <a:r>
              <a:rPr lang="en-US" dirty="0"/>
              <a:t>Logbooks:	SRFLOG ELOG</a:t>
            </a:r>
          </a:p>
          <a:p>
            <a:r>
              <a:rPr lang="en-US" dirty="0"/>
              <a:t>Entry Makers:	</a:t>
            </a:r>
            <a:r>
              <a:rPr lang="en-US" dirty="0" err="1"/>
              <a:t>michaelm</a:t>
            </a:r>
            <a:endParaRPr lang="en-US" dirty="0"/>
          </a:p>
          <a:p>
            <a:r>
              <a:rPr lang="en-US" b="1" dirty="0"/>
              <a:t>15:39 RF power heat show at ~186 W with zone at gradient (Ops drive highs in SEL mode). </a:t>
            </a:r>
            <a:r>
              <a:rPr lang="en-US" b="1" dirty="0" err="1"/>
              <a:t>Autoheat</a:t>
            </a:r>
            <a:r>
              <a:rPr lang="en-US" b="1" dirty="0"/>
              <a:t> placed into independent mode and REQ Heat watts reduced from auto </a:t>
            </a:r>
            <a:r>
              <a:rPr lang="en-US" b="1" dirty="0" err="1"/>
              <a:t>volue</a:t>
            </a:r>
            <a:r>
              <a:rPr lang="en-US" b="1" dirty="0"/>
              <a:t> of ~220 W down to 150 W (Below RF heat being produced so heater will drop to 0 W...) Allowing the heaters to ramp there and the JT to stabilize.</a:t>
            </a:r>
          </a:p>
          <a:p>
            <a:r>
              <a:rPr lang="en-US" dirty="0"/>
              <a:t>15:54 Heater reaches 0W.</a:t>
            </a:r>
          </a:p>
          <a:p>
            <a:r>
              <a:rPr lang="en-US" dirty="0"/>
              <a:t>16:10 JT settled ~55.1% CPI1L2260 .0398 ATM, other pressure signals of note in Fig. 1-3 taken for baseline.</a:t>
            </a:r>
          </a:p>
          <a:p>
            <a:r>
              <a:rPr lang="en-US" dirty="0"/>
              <a:t>RT initial max ~93.72. Starting to walk RT closed.</a:t>
            </a:r>
          </a:p>
          <a:p>
            <a:r>
              <a:rPr lang="en-US" dirty="0"/>
              <a:t>17:00 RT 68%, JT 55.1%. Reached .0403 on CPI1L2260. Hold for 15 min. (Fig. 4-6).</a:t>
            </a:r>
          </a:p>
          <a:p>
            <a:r>
              <a:rPr lang="en-US" dirty="0"/>
              <a:t>17:15 Resume closing the RT</a:t>
            </a:r>
          </a:p>
          <a:p>
            <a:r>
              <a:rPr lang="en-US" dirty="0"/>
              <a:t>17:25 RT 63%. NL RF dropped due to PSS, stopping for 15 min settle after the zone was recovered. (Fig 7-9)</a:t>
            </a:r>
          </a:p>
          <a:p>
            <a:r>
              <a:rPr lang="en-US" dirty="0"/>
              <a:t>17:40 Resuming closing the RT. (Fig 10-12)</a:t>
            </a:r>
          </a:p>
          <a:p>
            <a:r>
              <a:rPr lang="en-US" dirty="0"/>
              <a:t>18:43 JT = 57.5% CPI1L2260 = .0460 </a:t>
            </a:r>
            <a:r>
              <a:rPr lang="en-US" dirty="0" err="1"/>
              <a:t>atm</a:t>
            </a:r>
            <a:r>
              <a:rPr lang="en-US" dirty="0"/>
              <a:t> (Fig. 13-15)</a:t>
            </a:r>
          </a:p>
          <a:p>
            <a:r>
              <a:rPr lang="en-US" dirty="0"/>
              <a:t>18:45 RF off, heaters on in manual mode at 150 W.</a:t>
            </a:r>
          </a:p>
          <a:p>
            <a:r>
              <a:rPr lang="en-US" dirty="0"/>
              <a:t>18:58 Fig. (16/17). I have reached the set point limit of the supply (250 W, which makes 223.5 W actual total measured heat) and the JT still has not reached the desired setting. I will dwell at this setting and wait for improvement or until it stabilizes.</a:t>
            </a:r>
          </a:p>
          <a:p>
            <a:r>
              <a:rPr lang="en-US" b="1" dirty="0"/>
              <a:t>19:03 The heater has proven inadequate to task for reaching the desired JT settings with the liquid level of interest. Restoring the zone to normal operational settings. (Fig. 18/19)</a:t>
            </a:r>
          </a:p>
          <a:p>
            <a:r>
              <a:rPr lang="en-US" dirty="0"/>
              <a:t>Fig. 20: N. </a:t>
            </a:r>
            <a:r>
              <a:rPr lang="en-US" dirty="0" err="1"/>
              <a:t>Linac</a:t>
            </a:r>
            <a:r>
              <a:rPr lang="en-US" dirty="0"/>
              <a:t> T pressure over the time period of interest.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29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1L22 </a:t>
            </a:r>
            <a:r>
              <a:rPr lang="en-US" sz="2400" dirty="0" err="1"/>
              <a:t>LHe</a:t>
            </a:r>
            <a:r>
              <a:rPr lang="en-US" sz="2400" dirty="0"/>
              <a:t> Operating </a:t>
            </a:r>
            <a:r>
              <a:rPr lang="en-US" sz="2400" dirty="0" smtClean="0"/>
              <a:t>Pressure </a:t>
            </a:r>
            <a:r>
              <a:rPr lang="en-US" sz="2400" dirty="0"/>
              <a:t>T</a:t>
            </a:r>
            <a:r>
              <a:rPr lang="en-US" sz="2400" dirty="0" smtClean="0"/>
              <a:t>esting :(</a:t>
            </a:r>
            <a:r>
              <a:rPr lang="en-US" sz="2400" dirty="0" err="1" smtClean="0"/>
              <a:t>ATLis</a:t>
            </a:r>
            <a:r>
              <a:rPr lang="en-US" sz="2400" dirty="0" smtClean="0"/>
              <a:t> </a:t>
            </a:r>
            <a:r>
              <a:rPr lang="en-US" sz="2400" dirty="0"/>
              <a:t>15879)</a:t>
            </a:r>
            <a:br>
              <a:rPr lang="en-US" sz="2400" dirty="0"/>
            </a:br>
            <a:r>
              <a:rPr lang="en-US" sz="2400" dirty="0" smtClean="0"/>
              <a:t>Some Analysis (E. Daly)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</a:t>
            </a:r>
            <a:r>
              <a:rPr lang="en-US" dirty="0"/>
              <a:t>P = 0.044 </a:t>
            </a:r>
            <a:r>
              <a:rPr lang="en-US" dirty="0" err="1"/>
              <a:t>atm</a:t>
            </a:r>
            <a:r>
              <a:rPr lang="en-US" dirty="0"/>
              <a:t>, the riser would choke with 229 W according to calculations. </a:t>
            </a:r>
          </a:p>
          <a:p>
            <a:r>
              <a:rPr lang="en-US" dirty="0" smtClean="0"/>
              <a:t>Riser </a:t>
            </a:r>
            <a:r>
              <a:rPr lang="en-US" dirty="0"/>
              <a:t>choking at 190 W meaning that local bath pressure is slightly higher - estimated as 0.0445 atm. --&gt; </a:t>
            </a:r>
            <a:r>
              <a:rPr lang="en-US" dirty="0" smtClean="0"/>
              <a:t>Calibrated </a:t>
            </a:r>
            <a:r>
              <a:rPr lang="en-US" dirty="0" err="1" smtClean="0"/>
              <a:t>baratron</a:t>
            </a:r>
            <a:r>
              <a:rPr lang="en-US" dirty="0" smtClean="0"/>
              <a:t>, Measurement point OK.</a:t>
            </a:r>
            <a:endParaRPr lang="en-US" dirty="0"/>
          </a:p>
          <a:p>
            <a:r>
              <a:rPr lang="en-US" dirty="0" smtClean="0"/>
              <a:t>Static </a:t>
            </a:r>
            <a:r>
              <a:rPr lang="en-US" dirty="0"/>
              <a:t>heat load of 20 W could be added to heater heat which would reduce the difference between estimate (229 W) and actual (190 + 20 = 210 W). </a:t>
            </a:r>
          </a:p>
          <a:p>
            <a:r>
              <a:rPr lang="en-US" dirty="0" smtClean="0"/>
              <a:t>Pressure </a:t>
            </a:r>
            <a:r>
              <a:rPr lang="en-US" dirty="0"/>
              <a:t>margin = 0.044 - 0.039 = 0.005 </a:t>
            </a:r>
            <a:r>
              <a:rPr lang="en-US" dirty="0" smtClean="0"/>
              <a:t>atm.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result - we are far from the choking </a:t>
            </a:r>
            <a:r>
              <a:rPr lang="en-US" dirty="0" smtClean="0"/>
              <a:t>limit</a:t>
            </a:r>
            <a:r>
              <a:rPr lang="en-US" dirty="0"/>
              <a:t> </a:t>
            </a:r>
            <a:r>
              <a:rPr lang="en-US" dirty="0" smtClean="0"/>
              <a:t>at this total voltage.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Some Questions</a:t>
            </a:r>
          </a:p>
          <a:p>
            <a:r>
              <a:rPr lang="en-US" dirty="0" smtClean="0"/>
              <a:t>What </a:t>
            </a:r>
            <a:r>
              <a:rPr lang="en-US" dirty="0"/>
              <a:t>was total voltage prior to closing RT valve when the module was at 0.0389 </a:t>
            </a:r>
            <a:r>
              <a:rPr lang="en-US" dirty="0" err="1"/>
              <a:t>atm</a:t>
            </a:r>
            <a:r>
              <a:rPr lang="en-US" dirty="0"/>
              <a:t>? </a:t>
            </a:r>
            <a:r>
              <a:rPr lang="en-US" b="1" u="sng" dirty="0"/>
              <a:t>R1QXGMES: </a:t>
            </a:r>
            <a:r>
              <a:rPr lang="en-US" b="1" u="sng" dirty="0" smtClean="0"/>
              <a:t>125.335, Not set at spec’d gradient</a:t>
            </a:r>
            <a:endParaRPr lang="en-US" b="1" u="sng" dirty="0"/>
          </a:p>
          <a:p>
            <a:r>
              <a:rPr lang="en-US" dirty="0" smtClean="0"/>
              <a:t>How </a:t>
            </a:r>
            <a:r>
              <a:rPr lang="en-US" dirty="0"/>
              <a:t>stable was the pressure at the Tee during this test run? Pressure at the T was relatively </a:t>
            </a:r>
            <a:r>
              <a:rPr lang="en-US" dirty="0" smtClean="0"/>
              <a:t>constant, around 2.19 (units?)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4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1L22 </a:t>
            </a:r>
            <a:r>
              <a:rPr lang="en-US" sz="2800" dirty="0" err="1"/>
              <a:t>LHe</a:t>
            </a:r>
            <a:r>
              <a:rPr lang="en-US" sz="2800" dirty="0"/>
              <a:t> Operating </a:t>
            </a:r>
            <a:r>
              <a:rPr lang="en-US" sz="2800" dirty="0" smtClean="0"/>
              <a:t>Pressure </a:t>
            </a:r>
            <a:r>
              <a:rPr lang="en-US" sz="2800" dirty="0"/>
              <a:t>T</a:t>
            </a:r>
            <a:r>
              <a:rPr lang="en-US" sz="2800" dirty="0" smtClean="0"/>
              <a:t>esting 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M. </a:t>
            </a:r>
            <a:r>
              <a:rPr lang="en-US" sz="2800" dirty="0" err="1" smtClean="0"/>
              <a:t>McCaughan</a:t>
            </a:r>
            <a:r>
              <a:rPr lang="en-US" sz="2800" dirty="0" smtClean="0"/>
              <a:t> – Email Comments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Testing took most of a shift on a cryomodule... 5-6 hours if one paused for 1 minute/step instead of 10 minutes/step after the first pressure change step (it still took around an hour to reach boiling point from there in my experience</a:t>
            </a:r>
            <a:r>
              <a:rPr lang="en-US" dirty="0" smtClean="0"/>
              <a:t>...).</a:t>
            </a:r>
          </a:p>
          <a:p>
            <a:r>
              <a:rPr lang="en-US" dirty="0" smtClean="0"/>
              <a:t>We </a:t>
            </a:r>
            <a:r>
              <a:rPr lang="en-US" dirty="0"/>
              <a:t>attempted </a:t>
            </a:r>
            <a:r>
              <a:rPr lang="en-US" dirty="0" smtClean="0"/>
              <a:t>2L24 </a:t>
            </a:r>
            <a:r>
              <a:rPr lang="en-US" dirty="0"/>
              <a:t>that evening and had issue with boiling from the outset that first evening (2L24 RT valve wasn't controlling properly). </a:t>
            </a:r>
            <a:r>
              <a:rPr lang="en-US" b="1" u="sng" dirty="0"/>
              <a:t>The following evening Anna found RTs in neither module were functional (despite repeated attempts by </a:t>
            </a:r>
            <a:r>
              <a:rPr lang="en-US" b="1" u="sng" dirty="0" err="1"/>
              <a:t>cryo</a:t>
            </a:r>
            <a:r>
              <a:rPr lang="en-US" b="1" u="sng" dirty="0"/>
              <a:t> to correct upstairs</a:t>
            </a:r>
            <a:r>
              <a:rPr lang="en-US" b="1" u="sng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were able to test 1L26 the first evening and 1L22 &amp; 0L04 the second </a:t>
            </a:r>
            <a:r>
              <a:rPr lang="en-US" dirty="0" smtClean="0"/>
              <a:t>evening.</a:t>
            </a:r>
          </a:p>
          <a:p>
            <a:r>
              <a:rPr lang="en-US" dirty="0" smtClean="0"/>
              <a:t>We </a:t>
            </a:r>
            <a:r>
              <a:rPr lang="en-US" dirty="0"/>
              <a:t>could potentially revise the test plan and come back for more testing on an RF maintenance day during the run or for a few day following the end of the run to assess the other modules... we would have to coordinate this effort via an </a:t>
            </a:r>
            <a:r>
              <a:rPr lang="en-US" dirty="0" err="1"/>
              <a:t>ATLis</a:t>
            </a:r>
            <a:r>
              <a:rPr lang="en-US" dirty="0"/>
              <a:t> prioritized by the B-Team.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Performance of SRF </a:t>
            </a:r>
            <a:r>
              <a:rPr lang="en-US" sz="4400" dirty="0" smtClean="0"/>
              <a:t>cavity performance depends </a:t>
            </a:r>
            <a:r>
              <a:rPr lang="en-US" sz="4400" dirty="0"/>
              <a:t>in part on the local surface </a:t>
            </a:r>
            <a:r>
              <a:rPr lang="en-US" sz="4400" dirty="0" smtClean="0"/>
              <a:t>resistance – a function </a:t>
            </a:r>
            <a:r>
              <a:rPr lang="en-US" sz="4400" dirty="0"/>
              <a:t>of the bulk </a:t>
            </a:r>
            <a:r>
              <a:rPr lang="en-US" sz="4400" dirty="0" err="1" smtClean="0"/>
              <a:t>Nb</a:t>
            </a:r>
            <a:r>
              <a:rPr lang="en-US" sz="4400" dirty="0" smtClean="0"/>
              <a:t> temperature</a:t>
            </a:r>
          </a:p>
          <a:p>
            <a:r>
              <a:rPr lang="en-US" sz="4400" dirty="0" smtClean="0"/>
              <a:t>Surface </a:t>
            </a:r>
            <a:r>
              <a:rPr lang="en-US" sz="4400" dirty="0"/>
              <a:t>temperature is maintained by convective heat transfer into the superfluid helium (</a:t>
            </a:r>
            <a:r>
              <a:rPr lang="en-US" sz="4400" dirty="0" err="1"/>
              <a:t>SFHe</a:t>
            </a:r>
            <a:r>
              <a:rPr lang="en-US" sz="4400" dirty="0"/>
              <a:t>) surrounding the </a:t>
            </a:r>
            <a:r>
              <a:rPr lang="en-US" sz="4400" dirty="0" smtClean="0"/>
              <a:t>cavity</a:t>
            </a:r>
          </a:p>
          <a:p>
            <a:r>
              <a:rPr lang="en-US" sz="4400" dirty="0" smtClean="0"/>
              <a:t>Dissipated </a:t>
            </a:r>
            <a:r>
              <a:rPr lang="en-US" sz="4400" dirty="0"/>
              <a:t>RF power is conducted through the </a:t>
            </a:r>
            <a:r>
              <a:rPr lang="en-US" sz="4400" dirty="0" err="1"/>
              <a:t>SFHe</a:t>
            </a:r>
            <a:r>
              <a:rPr lang="en-US" sz="4400" dirty="0"/>
              <a:t> to the liquid-vapor interface where helium gas </a:t>
            </a:r>
            <a:r>
              <a:rPr lang="en-US" sz="4400" dirty="0" smtClean="0"/>
              <a:t>evolves</a:t>
            </a:r>
          </a:p>
          <a:p>
            <a:r>
              <a:rPr lang="en-US" sz="4400" dirty="0"/>
              <a:t>G</a:t>
            </a:r>
            <a:r>
              <a:rPr lang="en-US" sz="4400" dirty="0" smtClean="0"/>
              <a:t>as </a:t>
            </a:r>
            <a:r>
              <a:rPr lang="en-US" sz="4400" dirty="0"/>
              <a:t>is pumped away through the </a:t>
            </a:r>
            <a:r>
              <a:rPr lang="en-US" sz="4400" dirty="0" err="1"/>
              <a:t>cryomodule</a:t>
            </a:r>
            <a:r>
              <a:rPr lang="en-US" sz="4400" dirty="0"/>
              <a:t> (CM) internal piping into the u-tubes and then into the return transfer </a:t>
            </a:r>
            <a:r>
              <a:rPr lang="en-US" sz="4400" dirty="0" smtClean="0"/>
              <a:t>line.</a:t>
            </a:r>
          </a:p>
          <a:p>
            <a:r>
              <a:rPr lang="en-US" sz="4400" dirty="0" smtClean="0"/>
              <a:t>Saturated </a:t>
            </a:r>
            <a:r>
              <a:rPr lang="en-US" sz="4400" dirty="0"/>
              <a:t>pressure at the liquid vapor </a:t>
            </a:r>
            <a:r>
              <a:rPr lang="en-US" sz="4400" dirty="0" smtClean="0"/>
              <a:t>interface </a:t>
            </a:r>
            <a:r>
              <a:rPr lang="en-US" sz="4400" dirty="0"/>
              <a:t>determined by the local gas evolution rate and the piping </a:t>
            </a:r>
            <a:r>
              <a:rPr lang="en-US" sz="4400" dirty="0" smtClean="0"/>
              <a:t>sizes </a:t>
            </a:r>
            <a:r>
              <a:rPr lang="en-US" sz="4400" dirty="0"/>
              <a:t>sets the local bath </a:t>
            </a:r>
            <a:r>
              <a:rPr lang="en-US" sz="4400" dirty="0" smtClean="0"/>
              <a:t>temperature</a:t>
            </a:r>
          </a:p>
          <a:p>
            <a:r>
              <a:rPr lang="en-US" sz="4400" dirty="0" smtClean="0"/>
              <a:t>Local pressure </a:t>
            </a:r>
            <a:r>
              <a:rPr lang="en-US" sz="4400" dirty="0"/>
              <a:t>directly impacts the cavity </a:t>
            </a:r>
            <a:r>
              <a:rPr lang="en-US" sz="4400" dirty="0" smtClean="0"/>
              <a:t>performance</a:t>
            </a:r>
          </a:p>
          <a:p>
            <a:r>
              <a:rPr lang="en-US" sz="4400" b="1" u="sng" dirty="0" smtClean="0"/>
              <a:t>In </a:t>
            </a:r>
            <a:r>
              <a:rPr lang="en-US" sz="4400" b="1" u="sng" dirty="0"/>
              <a:t>the C100 CMs, there is pressure-dependent heat transfer limitation due to its particular internal piping </a:t>
            </a:r>
            <a:r>
              <a:rPr lang="en-US" sz="4400" b="1" u="sng" dirty="0" smtClean="0"/>
              <a:t>configuration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kern="0" dirty="0" smtClean="0"/>
              <a:t>C100 vs Original CEBAF Helium Vessel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97240" cy="12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29647"/>
            <a:ext cx="4740936" cy="1900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030202"/>
            <a:ext cx="7772400" cy="306579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400" kern="0" dirty="0" smtClean="0"/>
              <a:t>For </a:t>
            </a:r>
            <a:r>
              <a:rPr lang="en-US" sz="4400" kern="0" dirty="0"/>
              <a:t>the original CEBAF CMs, </a:t>
            </a:r>
            <a:r>
              <a:rPr lang="en-US" sz="4400" kern="0" dirty="0" smtClean="0"/>
              <a:t>each </a:t>
            </a:r>
            <a:r>
              <a:rPr lang="en-US" sz="4400" kern="0" dirty="0"/>
              <a:t>cavity pair is immersed in </a:t>
            </a:r>
            <a:r>
              <a:rPr lang="en-US" sz="4400" kern="0" dirty="0" err="1"/>
              <a:t>SFHe</a:t>
            </a:r>
            <a:r>
              <a:rPr lang="en-US" sz="4400" kern="0" dirty="0"/>
              <a:t> inside the 24” diameter helium </a:t>
            </a:r>
            <a:r>
              <a:rPr lang="en-US" sz="4400" kern="0" dirty="0" smtClean="0"/>
              <a:t>vessel</a:t>
            </a:r>
          </a:p>
          <a:p>
            <a:pPr lvl="1"/>
            <a:r>
              <a:rPr lang="en-US" sz="4400" kern="0" dirty="0" smtClean="0"/>
              <a:t>Large area for pumping away helium gas</a:t>
            </a:r>
          </a:p>
          <a:p>
            <a:r>
              <a:rPr lang="en-US" sz="4400" kern="0" dirty="0" smtClean="0"/>
              <a:t>C100 has individual </a:t>
            </a:r>
            <a:r>
              <a:rPr lang="en-US" sz="4400" kern="0" dirty="0"/>
              <a:t>helium vessels and helium </a:t>
            </a:r>
            <a:r>
              <a:rPr lang="en-US" sz="4400" kern="0" dirty="0" smtClean="0"/>
              <a:t>piping</a:t>
            </a:r>
          </a:p>
          <a:p>
            <a:pPr lvl="1"/>
            <a:r>
              <a:rPr lang="en-US" sz="4400" kern="0" dirty="0" smtClean="0"/>
              <a:t>Eliminates </a:t>
            </a:r>
            <a:r>
              <a:rPr lang="en-US" sz="4400" kern="0" dirty="0"/>
              <a:t>seals between the cavity vacuum and the helium </a:t>
            </a:r>
            <a:r>
              <a:rPr lang="en-US" sz="4400" kern="0" dirty="0" smtClean="0"/>
              <a:t>bath</a:t>
            </a:r>
          </a:p>
          <a:p>
            <a:pPr lvl="1"/>
            <a:r>
              <a:rPr lang="en-US" sz="4400" kern="0" dirty="0" smtClean="0"/>
              <a:t>Original CEBAF </a:t>
            </a:r>
            <a:r>
              <a:rPr lang="en-US" sz="4400" kern="0" dirty="0"/>
              <a:t>CMs suffered from some number of superfluid </a:t>
            </a:r>
            <a:r>
              <a:rPr lang="en-US" sz="4400" kern="0" dirty="0" smtClean="0"/>
              <a:t>leaks</a:t>
            </a:r>
          </a:p>
          <a:p>
            <a:pPr lvl="1"/>
            <a:r>
              <a:rPr lang="en-US" sz="4400" kern="0" dirty="0" smtClean="0"/>
              <a:t>Large area for pumping away helium gas</a:t>
            </a:r>
          </a:p>
          <a:p>
            <a:r>
              <a:rPr lang="en-US" sz="4400" kern="0" dirty="0" smtClean="0"/>
              <a:t>Helium enters </a:t>
            </a:r>
            <a:r>
              <a:rPr lang="en-US" sz="4400" kern="0" dirty="0"/>
              <a:t>the C100 HV through the fill line from the bottom directly below the center cell and exits through the </a:t>
            </a:r>
            <a:r>
              <a:rPr lang="en-US" sz="4400" kern="0" dirty="0" smtClean="0"/>
              <a:t>riser or “chimney” </a:t>
            </a:r>
            <a:r>
              <a:rPr lang="en-US" sz="4400" kern="0" dirty="0"/>
              <a:t>directly above the center cell.</a:t>
            </a:r>
            <a:endParaRPr lang="en-US" sz="440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95400" y="80733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C100 CM Cavity/HV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7468" y="85349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Original CEBAF CM HV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534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3200" kern="0" dirty="0" smtClean="0"/>
              <a:t>C100 HV Helium Volume vs. Liquid Level </a:t>
            </a:r>
            <a:r>
              <a:rPr lang="en-US" sz="3200" kern="0" dirty="0" err="1" smtClean="0"/>
              <a:t>Readback</a:t>
            </a:r>
            <a:endParaRPr lang="en-US" sz="40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7" y="914400"/>
            <a:ext cx="82132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7565" y="4495800"/>
            <a:ext cx="34290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C100 CM’s have ~300 liters </a:t>
            </a:r>
            <a:r>
              <a:rPr lang="en-US" sz="2000" dirty="0" err="1" smtClean="0"/>
              <a:t>LHe</a:t>
            </a:r>
            <a:r>
              <a:rPr lang="en-US" sz="2000" dirty="0" smtClean="0"/>
              <a:t> (~1/5 of CEBAF CM)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CEBAF Cryomodule\cryomodule_24may07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" y="914400"/>
            <a:ext cx="6745188" cy="49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kern="0" dirty="0" smtClean="0"/>
              <a:t>C100 CM Cut-Away</a:t>
            </a:r>
            <a:endParaRPr lang="en-US" kern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24200" y="1828800"/>
            <a:ext cx="2362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57200" y="10668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header is normally just below half full – 92% liquid level </a:t>
            </a:r>
            <a:r>
              <a:rPr lang="en-US" dirty="0" err="1" smtClean="0"/>
              <a:t>readback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kern="0" dirty="0" smtClean="0"/>
              <a:t>Critical Heat Flux in Superfluid Helium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4343400"/>
            <a:ext cx="8077200" cy="1752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400" kern="0" dirty="0" err="1"/>
              <a:t>SFHe</a:t>
            </a:r>
            <a:r>
              <a:rPr lang="en-US" sz="4400" kern="0" dirty="0"/>
              <a:t> is an excellent conductor of heat up to a critical heat flux beyond which the properties change </a:t>
            </a:r>
            <a:r>
              <a:rPr lang="en-US" sz="4400" kern="0" dirty="0" smtClean="0"/>
              <a:t>dramatically – </a:t>
            </a:r>
            <a:r>
              <a:rPr lang="en-US" sz="4400" u="sng" kern="0" dirty="0" smtClean="0"/>
              <a:t>transition from liquid to gas occurs</a:t>
            </a:r>
          </a:p>
          <a:p>
            <a:r>
              <a:rPr lang="en-US" sz="4400" kern="0" dirty="0" smtClean="0"/>
              <a:t>Empirical relationship observed </a:t>
            </a:r>
            <a:r>
              <a:rPr lang="en-US" sz="4400" kern="0" dirty="0"/>
              <a:t>in experiments in narrow channels and internal flow </a:t>
            </a:r>
            <a:r>
              <a:rPr lang="en-US" sz="4400" kern="0" dirty="0" smtClean="0"/>
              <a:t>configurations</a:t>
            </a:r>
            <a:endParaRPr lang="en-US" sz="4400" kern="0" dirty="0"/>
          </a:p>
          <a:p>
            <a:r>
              <a:rPr lang="en-US" sz="4400" kern="0" dirty="0" smtClean="0"/>
              <a:t>Relatively </a:t>
            </a:r>
            <a:r>
              <a:rPr lang="en-US" sz="4400" kern="0" dirty="0"/>
              <a:t>strong function of bath pressure and </a:t>
            </a:r>
            <a:r>
              <a:rPr lang="en-US" sz="4400" kern="0" dirty="0" smtClean="0"/>
              <a:t>temperature and weak function of length</a:t>
            </a:r>
            <a:endParaRPr lang="en-US" sz="4400" kern="0" dirty="0"/>
          </a:p>
          <a:p>
            <a:r>
              <a:rPr lang="en-US" sz="4400" kern="0" dirty="0"/>
              <a:t>The critical heat flux in saturated liquid at 2 K is two times larger than at 2.1 </a:t>
            </a:r>
            <a:r>
              <a:rPr lang="en-US" sz="4400" kern="0" dirty="0" smtClean="0"/>
              <a:t>K</a:t>
            </a:r>
            <a:endParaRPr lang="en-US" sz="44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3672" r="3125" b="14059"/>
          <a:stretch>
            <a:fillRect/>
          </a:stretch>
        </p:blipFill>
        <p:spPr bwMode="auto">
          <a:xfrm>
            <a:off x="2014438" y="990600"/>
            <a:ext cx="5224562" cy="32766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 bwMode="auto">
          <a:xfrm>
            <a:off x="3853890" y="1219200"/>
            <a:ext cx="228600" cy="2209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971800" y="3087625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955955" y="2612745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3780740" y="2536545"/>
            <a:ext cx="15819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07815" y="3011425"/>
            <a:ext cx="15819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9" y="0"/>
            <a:ext cx="8666295" cy="964841"/>
          </a:xfrm>
        </p:spPr>
        <p:txBody>
          <a:bodyPr>
            <a:noAutofit/>
          </a:bodyPr>
          <a:lstStyle/>
          <a:p>
            <a:r>
              <a:rPr lang="en-US" sz="3200" cap="small" dirty="0" smtClean="0">
                <a:latin typeface="Minion Pro"/>
                <a:cs typeface="Minion Pro"/>
              </a:rPr>
              <a:t>C100 – “It’s the chimney…”</a:t>
            </a:r>
            <a:endParaRPr lang="en-US" sz="3200" cap="small" dirty="0">
              <a:latin typeface="Minion Pro"/>
              <a:cs typeface="Minion Pro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370"/>
          <a:stretch/>
        </p:blipFill>
        <p:spPr>
          <a:xfrm>
            <a:off x="0" y="772427"/>
            <a:ext cx="8945077" cy="55706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06317" y="3176337"/>
            <a:ext cx="6641430" cy="93365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07387" y="3185962"/>
            <a:ext cx="6453735" cy="8839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 bwMode="auto">
          <a:xfrm rot="21004837">
            <a:off x="3657600" y="2819400"/>
            <a:ext cx="1447800" cy="808524"/>
          </a:xfrm>
          <a:prstGeom prst="rect">
            <a:avLst/>
          </a:prstGeom>
          <a:solidFill>
            <a:srgbClr val="FF0000">
              <a:alpha val="5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Specifications for Bath Temperature and Pressure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4400" dirty="0"/>
              <a:t>For </a:t>
            </a:r>
            <a:r>
              <a:rPr lang="en-US" sz="4400" dirty="0" smtClean="0"/>
              <a:t>C100 </a:t>
            </a:r>
            <a:r>
              <a:rPr lang="en-US" sz="4400" dirty="0"/>
              <a:t>cavities, </a:t>
            </a:r>
            <a:r>
              <a:rPr lang="en-US" sz="4400" dirty="0" err="1" smtClean="0"/>
              <a:t>Qo</a:t>
            </a:r>
            <a:r>
              <a:rPr lang="en-US" sz="4400" dirty="0" smtClean="0"/>
              <a:t> </a:t>
            </a:r>
            <a:r>
              <a:rPr lang="en-US" sz="4400" dirty="0"/>
              <a:t>value is 8 x 10^9 at 19.2 </a:t>
            </a:r>
            <a:r>
              <a:rPr lang="en-US" sz="4400" dirty="0" smtClean="0"/>
              <a:t>MV/m</a:t>
            </a:r>
          </a:p>
          <a:p>
            <a:pPr lvl="1"/>
            <a:r>
              <a:rPr lang="en-US" sz="4400" dirty="0" smtClean="0"/>
              <a:t>27 </a:t>
            </a:r>
            <a:r>
              <a:rPr lang="en-US" sz="4400" dirty="0"/>
              <a:t>W dissipated in each </a:t>
            </a:r>
            <a:r>
              <a:rPr lang="en-US" sz="4400" dirty="0" smtClean="0"/>
              <a:t>cavity; 3 W for coupler; </a:t>
            </a:r>
            <a:r>
              <a:rPr lang="en-US" sz="4400" b="1" u="sng" dirty="0" smtClean="0">
                <a:solidFill>
                  <a:srgbClr val="FF0000"/>
                </a:solidFill>
              </a:rPr>
              <a:t>Total = </a:t>
            </a:r>
            <a:r>
              <a:rPr lang="en-US" sz="4400" b="1" u="sng" dirty="0">
                <a:solidFill>
                  <a:srgbClr val="FF0000"/>
                </a:solidFill>
              </a:rPr>
              <a:t>30 </a:t>
            </a:r>
            <a:r>
              <a:rPr lang="en-US" sz="4400" b="1" u="sng" dirty="0" smtClean="0">
                <a:solidFill>
                  <a:srgbClr val="FF0000"/>
                </a:solidFill>
              </a:rPr>
              <a:t>W</a:t>
            </a:r>
          </a:p>
          <a:p>
            <a:pPr lvl="1"/>
            <a:r>
              <a:rPr lang="en-US" sz="4400" dirty="0" smtClean="0"/>
              <a:t>Design </a:t>
            </a:r>
            <a:r>
              <a:rPr lang="en-US" sz="4400" dirty="0"/>
              <a:t>value for power dissipation was doubled and the lines were sized to avoid any type of limitation in the heat flow due to the critical heat </a:t>
            </a:r>
            <a:r>
              <a:rPr lang="en-US" sz="4400" dirty="0" smtClean="0"/>
              <a:t>flux.</a:t>
            </a:r>
          </a:p>
          <a:p>
            <a:r>
              <a:rPr lang="en-US" sz="4400" dirty="0" smtClean="0"/>
              <a:t>Interface </a:t>
            </a:r>
            <a:r>
              <a:rPr lang="en-US" sz="4400" dirty="0"/>
              <a:t>point for the CM pressure was defined as 0.0375 </a:t>
            </a:r>
            <a:r>
              <a:rPr lang="en-US" sz="4400" dirty="0" err="1"/>
              <a:t>atm</a:t>
            </a:r>
            <a:r>
              <a:rPr lang="en-US" sz="4400" dirty="0"/>
              <a:t> at the bottom of the return bayonet in the end can assuming a total design heat load of 300 </a:t>
            </a:r>
            <a:r>
              <a:rPr lang="en-US" sz="4400" dirty="0" smtClean="0"/>
              <a:t>W</a:t>
            </a:r>
          </a:p>
          <a:p>
            <a:pPr lvl="1"/>
            <a:r>
              <a:rPr lang="en-US" sz="4400" dirty="0" smtClean="0"/>
              <a:t>Pressure </a:t>
            </a:r>
            <a:r>
              <a:rPr lang="en-US" sz="4400" dirty="0"/>
              <a:t>corresponds to a temperature of 2.07 </a:t>
            </a:r>
            <a:r>
              <a:rPr lang="en-US" sz="4400" dirty="0" smtClean="0"/>
              <a:t>K</a:t>
            </a:r>
          </a:p>
          <a:p>
            <a:pPr lvl="1"/>
            <a:r>
              <a:rPr lang="en-US" sz="4400" dirty="0" smtClean="0"/>
              <a:t>Critical </a:t>
            </a:r>
            <a:r>
              <a:rPr lang="en-US" sz="4400" dirty="0"/>
              <a:t>heat flow for a single riser is 65 </a:t>
            </a:r>
            <a:r>
              <a:rPr lang="en-US" sz="4400" dirty="0" smtClean="0"/>
              <a:t>W; More </a:t>
            </a:r>
            <a:r>
              <a:rPr lang="en-US" sz="4400" dirty="0"/>
              <a:t>than 500 W for the </a:t>
            </a:r>
            <a:r>
              <a:rPr lang="en-US" sz="4400" dirty="0" smtClean="0"/>
              <a:t>CM</a:t>
            </a:r>
          </a:p>
          <a:p>
            <a:pPr lvl="1"/>
            <a:r>
              <a:rPr lang="en-US" sz="4400" dirty="0" smtClean="0"/>
              <a:t>As </a:t>
            </a:r>
            <a:r>
              <a:rPr lang="en-US" sz="4400" dirty="0"/>
              <a:t>the bath pressure rises, the critical heat flow is </a:t>
            </a:r>
            <a:r>
              <a:rPr lang="en-US" sz="4400" dirty="0" smtClean="0"/>
              <a:t>reduced.</a:t>
            </a:r>
          </a:p>
          <a:p>
            <a:pPr marL="0" indent="0">
              <a:buNone/>
            </a:pPr>
            <a:r>
              <a:rPr lang="en-US" sz="4400" b="1" u="sng" dirty="0" smtClean="0"/>
              <a:t>IMPACTS ON PERFORMANCE</a:t>
            </a:r>
          </a:p>
          <a:p>
            <a:r>
              <a:rPr lang="en-US" sz="4400" dirty="0" smtClean="0"/>
              <a:t>If </a:t>
            </a:r>
            <a:r>
              <a:rPr lang="en-US" sz="4400" dirty="0"/>
              <a:t>the bath pressure rises to 0.044 </a:t>
            </a:r>
            <a:r>
              <a:rPr lang="en-US" sz="4400" dirty="0" err="1"/>
              <a:t>atm</a:t>
            </a:r>
            <a:r>
              <a:rPr lang="en-US" sz="4400" dirty="0"/>
              <a:t>, or about 2.13 K, the critical heat flow is about 30 </a:t>
            </a:r>
            <a:r>
              <a:rPr lang="en-US" sz="4400" dirty="0" smtClean="0"/>
              <a:t>W per cavity</a:t>
            </a:r>
          </a:p>
          <a:p>
            <a:pPr lvl="1"/>
            <a:r>
              <a:rPr lang="en-US" sz="4400" b="1" dirty="0" smtClean="0"/>
              <a:t>Neglecting </a:t>
            </a:r>
            <a:r>
              <a:rPr lang="en-US" sz="4400" b="1" dirty="0"/>
              <a:t>increased surface resistance due to increase BCS losses, operating a C100 CM set at design gradient at this bath pressure would cause the critical heat flux to be exceeded in the </a:t>
            </a:r>
            <a:r>
              <a:rPr lang="en-US" sz="4400" b="1" dirty="0" smtClean="0"/>
              <a:t>riser.</a:t>
            </a:r>
          </a:p>
          <a:p>
            <a:r>
              <a:rPr lang="en-US" sz="4400" dirty="0" smtClean="0"/>
              <a:t>Operating </a:t>
            </a:r>
            <a:r>
              <a:rPr lang="en-US" sz="4400" dirty="0"/>
              <a:t>cavities at higher bath pressure increases BCS losses which adversely impacts </a:t>
            </a:r>
            <a:r>
              <a:rPr lang="en-US" sz="4400" dirty="0" err="1"/>
              <a:t>Qo</a:t>
            </a:r>
            <a:r>
              <a:rPr lang="en-US" sz="4400" dirty="0"/>
              <a:t> values used by LEM for machine </a:t>
            </a:r>
            <a:r>
              <a:rPr lang="en-US" sz="4400" dirty="0" smtClean="0"/>
              <a:t>set-up</a:t>
            </a:r>
          </a:p>
          <a:p>
            <a:pPr lvl="1"/>
            <a:r>
              <a:rPr lang="en-US" sz="4400" b="1" dirty="0" smtClean="0"/>
              <a:t>The </a:t>
            </a:r>
            <a:r>
              <a:rPr lang="en-US" sz="4400" b="1" dirty="0"/>
              <a:t>actual dissipated power could be ~50% larger than computed by LEM.</a:t>
            </a:r>
            <a:endParaRPr lang="en-US" sz="4400" b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Staytreat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8836C-8635-4BEA-8711-D4A82DE3B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38143</TotalTime>
  <Words>2144</Words>
  <Application>Microsoft Office PowerPoint</Application>
  <PresentationFormat>On-screen Show (4:3)</PresentationFormat>
  <Paragraphs>259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3_JLab_PowerPoint1</vt:lpstr>
      <vt:lpstr>LHe Pressure in CEBAF CMs and Impact on C100 performance</vt:lpstr>
      <vt:lpstr>Outline</vt:lpstr>
      <vt:lpstr>Introduction</vt:lpstr>
      <vt:lpstr>PowerPoint Presentation</vt:lpstr>
      <vt:lpstr>PowerPoint Presentation</vt:lpstr>
      <vt:lpstr>PowerPoint Presentation</vt:lpstr>
      <vt:lpstr>PowerPoint Presentation</vt:lpstr>
      <vt:lpstr>C100 – “It’s the chimney…”</vt:lpstr>
      <vt:lpstr>Specifications for Bath Temperature and Pressure</vt:lpstr>
      <vt:lpstr>PowerPoint Presentation</vt:lpstr>
      <vt:lpstr>PowerPoint Presentation</vt:lpstr>
      <vt:lpstr>Varying CM Pressure to Gauge Performance</vt:lpstr>
      <vt:lpstr>Testing Procedure: Determine Heat Load Margin (1/2)</vt:lpstr>
      <vt:lpstr>Testing Procedure: Determine Heat Load Margin (2/2)</vt:lpstr>
      <vt:lpstr>Results from Initial Testing</vt:lpstr>
      <vt:lpstr>Lessons Learned from Initial Measurements</vt:lpstr>
      <vt:lpstr>Monitor Pressure Extremes to Gauge Performance</vt:lpstr>
      <vt:lpstr>CM Process Piping Impacts</vt:lpstr>
      <vt:lpstr>Summary</vt:lpstr>
      <vt:lpstr>Issues and Open Questions</vt:lpstr>
      <vt:lpstr>PowerPoint Presentation</vt:lpstr>
      <vt:lpstr>Addition of Pressure Transducers (L. King)</vt:lpstr>
      <vt:lpstr>0L04 - Estimation of Pressure in Helium Bath</vt:lpstr>
      <vt:lpstr>1L22 LHe Operating Pressure Testing :(ATLis 15879) M. McCaughan</vt:lpstr>
      <vt:lpstr>1L22 LHe Operating Pressure Testing :(ATLis 15879) Some Analysis (E. Daly)</vt:lpstr>
      <vt:lpstr>1L22 LHe Operating Pressure Testing : M. McCaughan – Email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Rongli Geng</dc:creator>
  <cp:lastModifiedBy>Edward Daly</cp:lastModifiedBy>
  <cp:revision>362</cp:revision>
  <cp:lastPrinted>2015-08-20T14:47:49Z</cp:lastPrinted>
  <dcterms:created xsi:type="dcterms:W3CDTF">2015-06-03T15:24:18Z</dcterms:created>
  <dcterms:modified xsi:type="dcterms:W3CDTF">2016-06-29T02:13:30Z</dcterms:modified>
</cp:coreProperties>
</file>