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1" r:id="rId4"/>
    <p:sldId id="274" r:id="rId5"/>
    <p:sldId id="275" r:id="rId6"/>
    <p:sldId id="268" r:id="rId7"/>
    <p:sldId id="276" r:id="rId8"/>
    <p:sldId id="266" r:id="rId9"/>
    <p:sldId id="272" r:id="rId10"/>
    <p:sldId id="277" r:id="rId11"/>
    <p:sldId id="270" r:id="rId12"/>
    <p:sldId id="263" r:id="rId13"/>
    <p:sldId id="273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5294" autoAdjust="0"/>
  </p:normalViewPr>
  <p:slideViewPr>
    <p:cSldViewPr>
      <p:cViewPr varScale="1">
        <p:scale>
          <a:sx n="70" d="100"/>
          <a:sy n="70" d="100"/>
        </p:scale>
        <p:origin x="-366" y="-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6/28/2016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6/28/2016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3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1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1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1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1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1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9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86A4-E1E7-4D5E-BD38-A2D0EC5CB628}" type="datetime1">
              <a:rPr lang="en-US" smtClean="0"/>
              <a:t>6/28/2016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  JSA Ops 2016 Stay Treat               J. Meyers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1CB2-589B-4E57-BD92-3CA3A3C40B7B}" type="datetime1">
              <a:rPr lang="en-US" smtClean="0"/>
              <a:t>6/28/2016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  JSA Ops 2016 Stay Treat               J. Meyers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D507-45E8-436E-854F-6FE3E3519757}" type="datetime1">
              <a:rPr lang="en-US" smtClean="0"/>
              <a:t>6/28/2016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  JSA Ops 2016 Stay Treat               J. Meyers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43DE-6969-4F37-9765-09440BBD490C}" type="datetime1">
              <a:rPr lang="en-US" smtClean="0"/>
              <a:t>6/28/2016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  JSA Ops 2016 Stay Treat               J. Meyers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2807-6589-468B-B323-B6F074594F78}" type="datetime1">
              <a:rPr lang="en-US" smtClean="0"/>
              <a:t>6/28/2016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  JSA Ops 2016 Stay Treat               J. Meyers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C6AA-3CEB-4170-965A-2E6A13CBE1C8}" type="datetime1">
              <a:rPr lang="en-US" smtClean="0"/>
              <a:t>6/28/2016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  JSA Ops 2016 Stay Treat               J. Meyers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2505-F10B-4E46-8193-B39E6B80DD1F}" type="datetime1">
              <a:rPr lang="en-US" smtClean="0"/>
              <a:t>6/28/2016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  JSA Ops 2016 Stay Treat               J. Meyers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FCF-EF9A-4FE3-B1EA-3777016198B5}" type="datetime1">
              <a:rPr lang="en-US" smtClean="0"/>
              <a:t>6/28/2016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  JSA Ops 2016 Stay Treat               J. Meyers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5848-3F12-4B95-BC30-8181D0490B72}" type="datetime1">
              <a:rPr lang="en-US" smtClean="0"/>
              <a:t>6/28/2016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  JSA Ops 2016 Stay Treat               J. Meyers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5BFA-B091-416D-81BC-01CEE85A9772}" type="datetime1">
              <a:rPr lang="en-US" smtClean="0"/>
              <a:t>6/28/2016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  JSA Ops 2016 Stay Treat               J. Meyers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A1E3-66DD-4D2A-BF33-3ABD5BD84163}" type="datetime1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Magnet Reliability               JSA Ops 2016 Stay Treat               J. Meyers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sweb.acc.jlab.org/CSUEApps/atlis/atlis.php" TargetMode="External"/><Relationship Id="rId2" Type="http://schemas.openxmlformats.org/officeDocument/2006/relationships/hyperlink" Target="https://accweb.acc.jlab.org/dtm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Magnet </a:t>
            </a:r>
            <a:r>
              <a:rPr lang="en-US" dirty="0"/>
              <a:t>Reliability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Joseph Meyers</a:t>
            </a:r>
          </a:p>
          <a:p>
            <a:r>
              <a:rPr lang="en-US" dirty="0"/>
              <a:t>Magnet Measurement Facility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 b="12002"/>
          <a:stretch/>
        </p:blipFill>
        <p:spPr>
          <a:xfrm rot="20693420">
            <a:off x="100678" y="932630"/>
            <a:ext cx="4572000" cy="256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0" b="22183"/>
          <a:stretch/>
        </p:blipFill>
        <p:spPr>
          <a:xfrm rot="1088893">
            <a:off x="5642269" y="1151336"/>
            <a:ext cx="6319235" cy="246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048000"/>
          </a:xfrm>
        </p:spPr>
        <p:txBody>
          <a:bodyPr anchor="t" anchorCtr="1"/>
          <a:lstStyle/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 of the magnets in tunnel and spares on-hand </a:t>
            </a:r>
          </a:p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Magnet reliability </a:t>
            </a:r>
            <a:endParaRPr lang="en-US" sz="2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Notable events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Issues and open questions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324600"/>
            <a:ext cx="1524000" cy="304800"/>
          </a:xfrm>
        </p:spPr>
        <p:txBody>
          <a:bodyPr/>
          <a:lstStyle/>
          <a:p>
            <a:r>
              <a:rPr lang="en-US" dirty="0" smtClean="0"/>
              <a:t>Slide </a:t>
            </a:r>
            <a:fld id="{25BA54BD-C84D-46CE-8B72-31BFB26ABA43}" type="slidenum">
              <a:rPr lang="en-US" smtClean="0"/>
              <a:t>10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		JSA Ops 2016 Stay Treat               		J. Meyers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7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Open Questions: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677398" cy="4267200"/>
          </a:xfrm>
        </p:spPr>
        <p:txBody>
          <a:bodyPr/>
          <a:lstStyle/>
          <a:p>
            <a:r>
              <a:rPr lang="en-US" dirty="0" smtClean="0"/>
              <a:t>Reliability improvements</a:t>
            </a:r>
          </a:p>
          <a:p>
            <a:pPr lvl="1"/>
            <a:r>
              <a:rPr lang="en-US" sz="2400" b="1" dirty="0" smtClean="0"/>
              <a:t>Do not exceed design </a:t>
            </a:r>
            <a:r>
              <a:rPr lang="en-US" sz="2400" b="1" dirty="0" smtClean="0"/>
              <a:t>currents.</a:t>
            </a:r>
          </a:p>
          <a:p>
            <a:pPr lvl="1"/>
            <a:r>
              <a:rPr lang="en-US" sz="2400" b="1" dirty="0" smtClean="0"/>
              <a:t>Keep </a:t>
            </a:r>
            <a:r>
              <a:rPr lang="en-US" sz="2400" b="1" dirty="0"/>
              <a:t>LCW </a:t>
            </a:r>
            <a:r>
              <a:rPr lang="en-US" sz="2400" b="1" dirty="0" smtClean="0"/>
              <a:t>on.</a:t>
            </a:r>
            <a:endParaRPr lang="en-US" sz="2400" b="1" dirty="0" smtClean="0"/>
          </a:p>
          <a:p>
            <a:pPr lvl="2"/>
            <a:r>
              <a:rPr lang="en-US" sz="2400" dirty="0" smtClean="0"/>
              <a:t>Proactive Action #1:  LCW </a:t>
            </a:r>
            <a:r>
              <a:rPr lang="en-US" sz="2400" dirty="0" smtClean="0"/>
              <a:t>valves </a:t>
            </a:r>
            <a:r>
              <a:rPr lang="en-US" sz="2400" dirty="0" smtClean="0"/>
              <a:t>clearly labeled and are components of HCO.</a:t>
            </a:r>
          </a:p>
          <a:p>
            <a:pPr lvl="2"/>
            <a:r>
              <a:rPr lang="en-US" sz="2400" dirty="0" smtClean="0"/>
              <a:t>Proactive Action #2:  Temperature monitoring with </a:t>
            </a:r>
            <a:r>
              <a:rPr lang="en-US" sz="2400" dirty="0" smtClean="0"/>
              <a:t>RTD’s on </a:t>
            </a:r>
            <a:r>
              <a:rPr lang="en-US" sz="2400" dirty="0" err="1" smtClean="0"/>
              <a:t>Septas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400" b="1" dirty="0" smtClean="0"/>
              <a:t>Invest in new coil spares.   </a:t>
            </a:r>
            <a:endParaRPr lang="en-US" b="1" dirty="0" smtClean="0"/>
          </a:p>
          <a:p>
            <a:r>
              <a:rPr lang="en-US" dirty="0" smtClean="0"/>
              <a:t>Investigating leak at MYR6T02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324600"/>
            <a:ext cx="1524000" cy="304800"/>
          </a:xfrm>
        </p:spPr>
        <p:txBody>
          <a:bodyPr/>
          <a:lstStyle/>
          <a:p>
            <a:r>
              <a:rPr lang="en-US" dirty="0" smtClean="0"/>
              <a:t>Slide </a:t>
            </a:r>
            <a:fld id="{25BA54BD-C84D-46CE-8B72-31BFB26ABA43}" type="slidenum">
              <a:rPr lang="en-US" smtClean="0"/>
              <a:t>11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22412" y="6400800"/>
            <a:ext cx="6324599" cy="276226"/>
          </a:xfrm>
        </p:spPr>
        <p:txBody>
          <a:bodyPr/>
          <a:lstStyle/>
          <a:p>
            <a:r>
              <a:rPr lang="en-US" dirty="0" smtClean="0"/>
              <a:t>Magnet Reliability             		JSA Ops 2016 Stay Treat          		J. Meyers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MYR6T02 Status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1676400"/>
            <a:ext cx="3505201" cy="4495800"/>
          </a:xfrm>
        </p:spPr>
        <p:txBody>
          <a:bodyPr anchor="t" anchorCtr="0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Found coil leak in January  2016.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Last measured in June 2013.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Fixing </a:t>
            </a:r>
            <a:r>
              <a:rPr lang="en-US" sz="2400" dirty="0"/>
              <a:t>YR6T02 by replacing damaged coil with spare YR coil. 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Investigate the cause of the leak.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4905" y="2291903"/>
            <a:ext cx="4279009" cy="320040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6412" y="6324600"/>
            <a:ext cx="1447800" cy="276227"/>
          </a:xfrm>
        </p:spPr>
        <p:txBody>
          <a:bodyPr/>
          <a:lstStyle/>
          <a:p>
            <a:r>
              <a:rPr lang="en-US" dirty="0" smtClean="0"/>
              <a:t>Slide </a:t>
            </a:r>
            <a:fld id="{25BA54BD-C84D-46CE-8B72-31BFB26ABA43}" type="slidenum">
              <a:rPr lang="en-US" smtClean="0"/>
              <a:t>12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22412" y="6400800"/>
            <a:ext cx="6324599" cy="276226"/>
          </a:xfrm>
        </p:spPr>
        <p:txBody>
          <a:bodyPr/>
          <a:lstStyle/>
          <a:p>
            <a:r>
              <a:rPr lang="en-US" dirty="0" smtClean="0"/>
              <a:t>Magnet Reliability             		JSA Ops 2016 Stay Treat          		J. Meyers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t="1549" r="1728" b="1470"/>
          <a:stretch/>
        </p:blipFill>
        <p:spPr>
          <a:xfrm>
            <a:off x="7797643" y="1752600"/>
            <a:ext cx="2834640" cy="4267200"/>
          </a:xfrm>
          <a:prstGeom prst="rect">
            <a:avLst/>
          </a:prstGeom>
        </p:spPr>
      </p:pic>
      <p:sp>
        <p:nvSpPr>
          <p:cNvPr id="13" name="Donut 12"/>
          <p:cNvSpPr/>
          <p:nvPr/>
        </p:nvSpPr>
        <p:spPr>
          <a:xfrm>
            <a:off x="6246812" y="3124200"/>
            <a:ext cx="990600" cy="969135"/>
          </a:xfrm>
          <a:prstGeom prst="donut">
            <a:avLst>
              <a:gd name="adj" fmla="val 5025"/>
            </a:avLst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0812" y="2867696"/>
            <a:ext cx="4267200" cy="4247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Thank you for your attention.</a:t>
            </a:r>
            <a:endParaRPr lang="en-US" sz="2400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22412" y="6400800"/>
            <a:ext cx="6324599" cy="276226"/>
          </a:xfrm>
        </p:spPr>
        <p:txBody>
          <a:bodyPr/>
          <a:lstStyle/>
          <a:p>
            <a:r>
              <a:rPr lang="en-US" dirty="0" smtClean="0"/>
              <a:t>Magnet Reliability             		JSA Ops 2016 Stay Treat          		J. Meyers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4412" y="3581400"/>
            <a:ext cx="7467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Many thanks to Randy Michaud, Dr. Ken Baggett, Tommy Hiatt, Sarin Phillip and Mike Beck for your help.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3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048000"/>
          </a:xfrm>
        </p:spPr>
        <p:txBody>
          <a:bodyPr anchor="t" anchorCtr="1"/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Overview of the magnets in tunnel and spares on-hand </a:t>
            </a:r>
          </a:p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Magnet reliability </a:t>
            </a:r>
            <a:endParaRPr lang="en-US" sz="2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Notable events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Issues and open questions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324600"/>
            <a:ext cx="1524000" cy="304800"/>
          </a:xfrm>
        </p:spPr>
        <p:txBody>
          <a:bodyPr/>
          <a:lstStyle/>
          <a:p>
            <a:r>
              <a:rPr lang="en-US" dirty="0" smtClean="0"/>
              <a:t>Slide </a:t>
            </a:r>
            <a:fld id="{25BA54BD-C84D-46CE-8B72-31BFB26ABA43}" type="slidenum">
              <a:rPr lang="en-US" smtClean="0"/>
              <a:t>2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		JSA Ops 2016 Stay Treat               		J. Meyers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Magnet Inventory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6412" y="6324600"/>
            <a:ext cx="1486951" cy="381000"/>
          </a:xfrm>
        </p:spPr>
        <p:txBody>
          <a:bodyPr/>
          <a:lstStyle/>
          <a:p>
            <a:r>
              <a:rPr lang="en-US" dirty="0" smtClean="0"/>
              <a:t>Slide </a:t>
            </a:r>
            <a:fld id="{25BA54BD-C84D-46CE-8B72-31BFB26ABA43}" type="slidenum">
              <a:rPr lang="en-US" smtClean="0"/>
              <a:t>3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		JSA Ops 2016 Stay Treat          		J. Meyers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6384393"/>
              </p:ext>
            </p:extLst>
          </p:nvPr>
        </p:nvGraphicFramePr>
        <p:xfrm>
          <a:off x="1446212" y="1981200"/>
          <a:ext cx="9753600" cy="41210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57088"/>
                <a:gridCol w="1776831"/>
                <a:gridCol w="1357279"/>
                <a:gridCol w="1437120"/>
                <a:gridCol w="3925282"/>
              </a:tblGrid>
              <a:tr h="9142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Magnet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smtClean="0"/>
                        <a:t>Type</a:t>
                      </a:r>
                      <a:endParaRPr lang="en-US" sz="2000" dirty="0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</a:t>
                      </a:r>
                      <a:r>
                        <a:rPr lang="en-US" sz="2000" baseline="0" dirty="0" smtClean="0"/>
                        <a:t> In Tunnel</a:t>
                      </a:r>
                      <a:endParaRPr lang="en-US" sz="2000" dirty="0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# Magnet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Spares</a:t>
                      </a:r>
                      <a:endParaRPr lang="en-US" sz="2000" dirty="0"/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Magnet</a:t>
                      </a:r>
                      <a:r>
                        <a:rPr lang="en-US" sz="2000" baseline="0" dirty="0" smtClean="0"/>
                        <a:t> Spare Comments</a:t>
                      </a: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278">
                <a:tc rowSpan="2">
                  <a:txBody>
                    <a:bodyPr/>
                    <a:lstStyle/>
                    <a:p>
                      <a:pPr marL="0" indent="0" algn="l"/>
                      <a:r>
                        <a:rPr lang="en-US" b="1" dirty="0" smtClean="0"/>
                        <a:t>Box</a:t>
                      </a:r>
                      <a:r>
                        <a:rPr lang="en-US" b="1" baseline="0" dirty="0" smtClean="0"/>
                        <a:t> Supply Powered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DIPOLE</a:t>
                      </a:r>
                      <a:endParaRPr lang="en-US" b="1" dirty="0" smtClean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+mj-lt"/>
                        </a:rPr>
                        <a:t>443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+mj-lt"/>
                        </a:rPr>
                        <a:t>12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+mj-lt"/>
                        </a:rPr>
                        <a:t>1m(3),</a:t>
                      </a:r>
                      <a:r>
                        <a:rPr lang="en-US" b="1" baseline="0" dirty="0" smtClean="0">
                          <a:latin typeface="+mj-lt"/>
                        </a:rPr>
                        <a:t> 2m(3), 3m(2), 4m(1)</a:t>
                      </a:r>
                      <a:endParaRPr lang="en-US" b="1" dirty="0" smtClean="0">
                        <a:latin typeface="+mj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5638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b="1" dirty="0" smtClean="0"/>
                        <a:t>SEPTUM</a:t>
                      </a:r>
                      <a:endParaRPr lang="en-US" b="1" dirty="0" smtClean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+mj-lt"/>
                        </a:rPr>
                        <a:t>25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+mj-lt"/>
                        </a:rPr>
                        <a:t>8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+mj-lt"/>
                        </a:rPr>
                        <a:t>YA(1),</a:t>
                      </a:r>
                      <a:r>
                        <a:rPr lang="en-US" b="1" baseline="0" dirty="0" smtClean="0">
                          <a:latin typeface="+mj-lt"/>
                        </a:rPr>
                        <a:t> YB(1), YR(6), ZA(0)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4561">
                <a:tc rowSpan="2"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Trim Card</a:t>
                      </a:r>
                      <a:r>
                        <a:rPr lang="en-US" b="1" baseline="0" dirty="0" smtClean="0"/>
                        <a:t> Powered </a:t>
                      </a:r>
                      <a:endParaRPr lang="en-US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QUAD</a:t>
                      </a:r>
                      <a:endParaRPr lang="en-US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+mj-lt"/>
                        </a:rPr>
                        <a:t>853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+mj-lt"/>
                        </a:rPr>
                        <a:t>27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+mj-lt"/>
                        </a:rPr>
                        <a:t>QA(7), QB(8),</a:t>
                      </a:r>
                      <a:r>
                        <a:rPr lang="en-US" b="1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QC(8),</a:t>
                      </a:r>
                      <a:r>
                        <a:rPr lang="en-US" b="1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QP(2), QR(2)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284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CORRECTOR</a:t>
                      </a:r>
                      <a:endParaRPr lang="en-US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+mj-lt"/>
                        </a:rPr>
                        <a:t>1063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+mj-lt"/>
                        </a:rPr>
                        <a:t>25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+mj-lt"/>
                        </a:rPr>
                        <a:t>BC(7), BT(8), BD(2), BM(2),</a:t>
                      </a:r>
                      <a:r>
                        <a:rPr lang="en-US" b="1" baseline="0" dirty="0" smtClean="0"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latin typeface="+mj-lt"/>
                        </a:rPr>
                        <a:t>DB(6)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6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smtClean="0"/>
              <a:t>Coil Inventory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7368687"/>
              </p:ext>
            </p:extLst>
          </p:nvPr>
        </p:nvGraphicFramePr>
        <p:xfrm>
          <a:off x="1522410" y="1905000"/>
          <a:ext cx="6019801" cy="4191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70518"/>
                <a:gridCol w="872901"/>
                <a:gridCol w="3976382"/>
              </a:tblGrid>
              <a:tr h="7100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Magnet Type</a:t>
                      </a:r>
                    </a:p>
                  </a:txBody>
                  <a:tcPr marL="56420" marR="5642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Spare</a:t>
                      </a:r>
                      <a:r>
                        <a:rPr lang="en-US" sz="2000" baseline="0" dirty="0" smtClean="0"/>
                        <a:t> Coils</a:t>
                      </a:r>
                      <a:endParaRPr lang="en-US" sz="2000" dirty="0"/>
                    </a:p>
                  </a:txBody>
                  <a:tcPr marL="56420" marR="56420" anchor="ctr"/>
                </a:tc>
              </a:tr>
              <a:tr h="648293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DIPOLE</a:t>
                      </a:r>
                      <a:endParaRPr lang="en-US" b="1" dirty="0" smtClean="0">
                        <a:latin typeface="+mj-lt"/>
                      </a:endParaRPr>
                    </a:p>
                  </a:txBody>
                  <a:tcPr marL="56420" marR="564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ARC</a:t>
                      </a:r>
                    </a:p>
                  </a:txBody>
                  <a:tcPr marL="56420" marR="564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1m(~6),</a:t>
                      </a:r>
                      <a:r>
                        <a:rPr lang="en-US" b="1" baseline="0" dirty="0" smtClean="0">
                          <a:latin typeface="+mj-lt"/>
                        </a:rPr>
                        <a:t> 2m(~12), 3m(12),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4m(0)</a:t>
                      </a:r>
                      <a:endParaRPr 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420" marR="56420" anchor="ctr"/>
                </a:tc>
              </a:tr>
              <a:tr h="9261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BCOM</a:t>
                      </a:r>
                      <a:endParaRPr lang="en-US" b="1" dirty="0">
                        <a:latin typeface="+mj-lt"/>
                      </a:endParaRPr>
                    </a:p>
                  </a:txBody>
                  <a:tcPr marL="56420" marR="564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8-turn</a:t>
                      </a:r>
                      <a:r>
                        <a:rPr lang="en-US" b="1" baseline="0" dirty="0" smtClean="0">
                          <a:latin typeface="+mj-lt"/>
                        </a:rPr>
                        <a:t> &amp; 10-turn 1m(~30), trapezoidal-shaped(~10)</a:t>
                      </a:r>
                      <a:endParaRPr lang="en-US" b="1" dirty="0">
                        <a:latin typeface="+mj-lt"/>
                      </a:endParaRPr>
                    </a:p>
                  </a:txBody>
                  <a:tcPr marL="56420" marR="56420" anchor="ctr"/>
                </a:tc>
              </a:tr>
              <a:tr h="6482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DOGLEG</a:t>
                      </a:r>
                    </a:p>
                  </a:txBody>
                  <a:tcPr marL="56420" marR="564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BW</a:t>
                      </a:r>
                      <a:r>
                        <a:rPr lang="en-US" b="1" baseline="0" dirty="0" smtClean="0">
                          <a:latin typeface="+mj-lt"/>
                        </a:rPr>
                        <a:t>/BY(8),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CW/CV/CX(0)</a:t>
                      </a:r>
                      <a:endParaRPr 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420" marR="56420" anchor="ctr"/>
                </a:tc>
              </a:tr>
              <a:tr h="609953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SEPTUM</a:t>
                      </a:r>
                      <a:endParaRPr lang="en-US" b="1" dirty="0">
                        <a:latin typeface="+mj-lt"/>
                      </a:endParaRPr>
                    </a:p>
                  </a:txBody>
                  <a:tcPr marL="56420" marR="564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THIN</a:t>
                      </a:r>
                    </a:p>
                  </a:txBody>
                  <a:tcPr marL="56420" marR="564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YA(0)</a:t>
                      </a:r>
                      <a:endParaRPr 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420" marR="56420" anchor="ctr"/>
                </a:tc>
              </a:tr>
              <a:tr h="6482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j-lt"/>
                        </a:rPr>
                        <a:t>THICK</a:t>
                      </a:r>
                      <a:endParaRPr lang="en-US" b="1" dirty="0">
                        <a:latin typeface="+mj-lt"/>
                      </a:endParaRPr>
                    </a:p>
                  </a:txBody>
                  <a:tcPr marL="56420" marR="564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YB(0)</a:t>
                      </a:r>
                      <a:r>
                        <a:rPr lang="en-US" b="1" dirty="0" smtClean="0">
                          <a:latin typeface="+mj-lt"/>
                        </a:rPr>
                        <a:t>,</a:t>
                      </a:r>
                      <a:r>
                        <a:rPr lang="en-US" b="1" baseline="0" dirty="0" smtClean="0">
                          <a:latin typeface="+mj-lt"/>
                        </a:rPr>
                        <a:t> YR(2),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ZA(1 Right)</a:t>
                      </a:r>
                      <a:endParaRPr 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6420" marR="56420" anchor="ctr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69227" y="1905000"/>
            <a:ext cx="4268785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82 magnets have </a:t>
            </a:r>
            <a:r>
              <a:rPr lang="en-US" sz="2000" dirty="0" smtClean="0">
                <a:solidFill>
                  <a:srgbClr val="FFC000"/>
                </a:solidFill>
                <a:latin typeface="+mj-lt"/>
              </a:rPr>
              <a:t>new</a:t>
            </a:r>
            <a:r>
              <a:rPr lang="en-US" sz="2000" dirty="0" smtClean="0">
                <a:latin typeface="+mj-lt"/>
              </a:rPr>
              <a:t> coils</a:t>
            </a:r>
          </a:p>
          <a:p>
            <a:pPr lvl="1"/>
            <a:r>
              <a:rPr lang="en-US" dirty="0" smtClean="0">
                <a:latin typeface="+mj-lt"/>
              </a:rPr>
              <a:t>72 dipoles (16%)</a:t>
            </a:r>
          </a:p>
          <a:p>
            <a:pPr lvl="1"/>
            <a:r>
              <a:rPr lang="en-US" dirty="0" smtClean="0">
                <a:latin typeface="+mj-lt"/>
              </a:rPr>
              <a:t>10 septa (40%)</a:t>
            </a:r>
          </a:p>
          <a:p>
            <a:pPr marL="301752" lvl="1" indent="0">
              <a:buNone/>
            </a:pPr>
            <a:endParaRPr lang="en-US" dirty="0" smtClean="0">
              <a:latin typeface="+mj-lt"/>
            </a:endParaRPr>
          </a:p>
          <a:p>
            <a:pPr marL="288925" lvl="1" indent="-2730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386 </a:t>
            </a:r>
            <a:r>
              <a:rPr lang="en-US" dirty="0">
                <a:latin typeface="+mj-lt"/>
              </a:rPr>
              <a:t>magnets </a:t>
            </a:r>
            <a:r>
              <a:rPr lang="en-US" dirty="0" smtClean="0">
                <a:latin typeface="+mj-lt"/>
              </a:rPr>
              <a:t>have original coils</a:t>
            </a:r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371 dipoles (84%)</a:t>
            </a:r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15 septa (60%)</a:t>
            </a:r>
          </a:p>
          <a:p>
            <a:pPr marL="287338" lvl="1" indent="0">
              <a:buNone/>
            </a:pPr>
            <a:endParaRPr lang="en-US" dirty="0">
              <a:latin typeface="+mj-lt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b="1" i="1" dirty="0" smtClean="0">
                <a:latin typeface="+mj-lt"/>
              </a:rPr>
              <a:t>Over 82% magnets operate </a:t>
            </a:r>
            <a:r>
              <a:rPr lang="en-US" b="1" i="1" dirty="0">
                <a:latin typeface="+mj-lt"/>
              </a:rPr>
              <a:t>with original coil </a:t>
            </a:r>
            <a:r>
              <a:rPr lang="en-US" b="1" i="1" dirty="0" smtClean="0">
                <a:latin typeface="+mj-lt"/>
              </a:rPr>
              <a:t>packs dating back to 1990’s.</a:t>
            </a:r>
            <a:endParaRPr lang="en-US" b="1" i="1" dirty="0">
              <a:latin typeface="+mj-lt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  <a:p>
            <a:pPr marL="301752" lvl="1" indent="0">
              <a:buNone/>
            </a:pPr>
            <a:endParaRPr lang="en-US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		JSA Ops 2016 Stay Treat          		J. Meyers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48452" y="6324600"/>
            <a:ext cx="1524000" cy="228599"/>
          </a:xfrm>
        </p:spPr>
        <p:txBody>
          <a:bodyPr/>
          <a:lstStyle/>
          <a:p>
            <a:r>
              <a:rPr lang="en-US" dirty="0" smtClean="0"/>
              <a:t>Slide </a:t>
            </a:r>
            <a:fld id="{25BA54BD-C84D-46CE-8B72-31BFB26ABA43}" type="slidenum">
              <a:rPr lang="en-US" smtClean="0"/>
              <a:t>4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6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048000"/>
          </a:xfrm>
        </p:spPr>
        <p:txBody>
          <a:bodyPr anchor="t" anchorCtr="1"/>
          <a:lstStyle/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 of the magnets in tunnel and spares on-hand 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Magnet reliability 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Notable events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Issues and open questions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324600"/>
            <a:ext cx="1524000" cy="304800"/>
          </a:xfrm>
        </p:spPr>
        <p:txBody>
          <a:bodyPr/>
          <a:lstStyle/>
          <a:p>
            <a:r>
              <a:rPr lang="en-US" dirty="0" smtClean="0"/>
              <a:t>Slide </a:t>
            </a:r>
            <a:fld id="{25BA54BD-C84D-46CE-8B72-31BFB26ABA43}" type="slidenum">
              <a:rPr lang="en-US" smtClean="0"/>
              <a:t>5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		JSA Ops 2016 Stay Treat               		J. Meyers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Reliability</a:t>
            </a:r>
            <a:endParaRPr lang="en-US" dirty="0"/>
          </a:p>
        </p:txBody>
      </p:sp>
      <p:graphicFrame>
        <p:nvGraphicFramePr>
          <p:cNvPr id="4" name="Content Placeholder 3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0944523"/>
              </p:ext>
            </p:extLst>
          </p:nvPr>
        </p:nvGraphicFramePr>
        <p:xfrm>
          <a:off x="1783228" y="1981200"/>
          <a:ext cx="9296402" cy="317632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43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/>
                <a:gridCol w="1371600"/>
                <a:gridCol w="838200"/>
                <a:gridCol w="1752600"/>
                <a:gridCol w="1600200"/>
              </a:tblGrid>
              <a:tr h="9368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Type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# of Failures</a:t>
                      </a:r>
                      <a:r>
                        <a:rPr lang="en-US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R(5 yrs)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R(1o yrs)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MTTR</a:t>
                      </a:r>
                      <a:r>
                        <a:rPr lang="en-US" baseline="0" dirty="0" smtClean="0">
                          <a:latin typeface="+mj-lt"/>
                        </a:rPr>
                        <a:t> (hrs)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Availability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Estimate # of Failures</a:t>
                      </a:r>
                      <a:r>
                        <a:rPr lang="en-US" baseline="0" dirty="0" smtClean="0">
                          <a:latin typeface="+mj-lt"/>
                        </a:rPr>
                        <a:t> in 15 </a:t>
                      </a:r>
                      <a:r>
                        <a:rPr lang="en-US" baseline="0" dirty="0" err="1" smtClean="0">
                          <a:latin typeface="+mj-lt"/>
                        </a:rPr>
                        <a:t>yrs</a:t>
                      </a:r>
                      <a:r>
                        <a:rPr lang="en-US" sz="1800" b="0" baseline="0" dirty="0" smtClean="0">
                          <a:latin typeface="+mn-lt"/>
                        </a:rPr>
                        <a:t>**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71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DIPOLES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99.77%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99.54%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76.1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99.9996%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3.1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380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SEPTUMS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95.99%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92.14%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290.9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99.9433%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3.1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992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TRIM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99.97%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99.95%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48.0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99.9999%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1.5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6412" y="6324600"/>
            <a:ext cx="1447800" cy="276227"/>
          </a:xfrm>
        </p:spPr>
        <p:txBody>
          <a:bodyPr/>
          <a:lstStyle/>
          <a:p>
            <a:r>
              <a:rPr lang="en-US" dirty="0" smtClean="0"/>
              <a:t>Slide </a:t>
            </a:r>
            <a:fld id="{25BA54BD-C84D-46CE-8B72-31BFB26ABA43}" type="slidenum">
              <a:rPr lang="en-US" smtClean="0"/>
              <a:t>6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             	</a:t>
            </a:r>
            <a:r>
              <a:rPr lang="en-US" dirty="0"/>
              <a:t>	</a:t>
            </a:r>
            <a:r>
              <a:rPr lang="en-US" dirty="0" smtClean="0"/>
              <a:t>JSA Ops 2016 Stay Treat          		J. Meyers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82505" y="5257799"/>
            <a:ext cx="822960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*</a:t>
            </a:r>
            <a:r>
              <a:rPr lang="en-US" sz="1600" dirty="0" smtClean="0"/>
              <a:t> </a:t>
            </a:r>
            <a:r>
              <a:rPr lang="en-US" sz="1600" i="1" dirty="0" smtClean="0"/>
              <a:t>Data gathered from Downtime </a:t>
            </a:r>
            <a:r>
              <a:rPr lang="en-US" sz="1600" i="1" dirty="0"/>
              <a:t>Manager (</a:t>
            </a:r>
            <a:r>
              <a:rPr lang="en-US" sz="1600" i="1" dirty="0">
                <a:hlinkClick r:id="rId2"/>
              </a:rPr>
              <a:t>https://</a:t>
            </a:r>
            <a:r>
              <a:rPr lang="en-US" sz="1600" i="1" dirty="0" smtClean="0">
                <a:hlinkClick r:id="rId2"/>
              </a:rPr>
              <a:t>accweb.acc.jlab.org/dtm</a:t>
            </a:r>
            <a:r>
              <a:rPr lang="en-US" sz="1600" i="1" dirty="0" smtClean="0"/>
              <a:t>)  and ATLis</a:t>
            </a:r>
            <a:r>
              <a:rPr lang="en-US" sz="1600" i="1" dirty="0"/>
              <a:t> </a:t>
            </a:r>
            <a:r>
              <a:rPr lang="en-US" sz="1600" i="1" dirty="0" smtClean="0"/>
              <a:t> </a:t>
            </a:r>
            <a:r>
              <a:rPr lang="en-US" sz="1600" i="1" dirty="0"/>
              <a:t>(</a:t>
            </a:r>
            <a:r>
              <a:rPr lang="en-US" sz="1600" i="1" dirty="0">
                <a:hlinkClick r:id="rId3"/>
              </a:rPr>
              <a:t>http://</a:t>
            </a:r>
            <a:r>
              <a:rPr lang="en-US" sz="1600" i="1" dirty="0" smtClean="0">
                <a:hlinkClick r:id="rId3"/>
              </a:rPr>
              <a:t>opsweb.acc.jlab.org/CSUEApps/atlis/atlis.php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903411" y="5830811"/>
            <a:ext cx="400049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** </a:t>
            </a:r>
            <a:r>
              <a:rPr lang="en-US" sz="1600" i="1" dirty="0" smtClean="0"/>
              <a:t>Operating 25 weeks per year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3048000"/>
          </a:xfrm>
        </p:spPr>
        <p:txBody>
          <a:bodyPr anchor="t" anchorCtr="1"/>
          <a:lstStyle/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Overview of the magnets in tunnel and spares on-hand </a:t>
            </a:r>
          </a:p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Magnet reliability </a:t>
            </a:r>
            <a:endParaRPr lang="en-US" sz="2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Notable events</a:t>
            </a:r>
          </a:p>
          <a:p>
            <a:r>
              <a:rPr lang="en-US" sz="28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Issues and open questions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324600"/>
            <a:ext cx="1524000" cy="304800"/>
          </a:xfrm>
        </p:spPr>
        <p:txBody>
          <a:bodyPr/>
          <a:lstStyle/>
          <a:p>
            <a:r>
              <a:rPr lang="en-US" dirty="0" smtClean="0"/>
              <a:t>Slide </a:t>
            </a:r>
            <a:fld id="{25BA54BD-C84D-46CE-8B72-31BFB26ABA43}" type="slidenum">
              <a:rPr lang="en-US" smtClean="0"/>
              <a:t>7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Magnet Reliability		JSA Ops 2016 Stay Treat               		J. Meyers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 anchor="b" anchorCtr="1"/>
          <a:lstStyle/>
          <a:p>
            <a:pPr algn="ctr"/>
            <a:r>
              <a:rPr lang="en-US" dirty="0"/>
              <a:t>Notable Event: </a:t>
            </a:r>
            <a:r>
              <a:rPr lang="en-US" dirty="0" smtClean="0"/>
              <a:t>MJC5A14 Shorted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8" y="1752600"/>
            <a:ext cx="4055854" cy="4402348"/>
          </a:xfrm>
        </p:spPr>
        <p:txBody>
          <a:bodyPr anchor="t" anchorCtr="0">
            <a:normAutofit/>
          </a:bodyPr>
          <a:lstStyle/>
          <a:p>
            <a:r>
              <a:rPr lang="en-US" sz="1800" dirty="0" smtClean="0"/>
              <a:t>Date:	     02/09/2016</a:t>
            </a:r>
          </a:p>
          <a:p>
            <a:r>
              <a:rPr lang="en-US" sz="1800" dirty="0" smtClean="0"/>
              <a:t>Cause: 	     Insufficient </a:t>
            </a:r>
            <a:r>
              <a:rPr lang="en-US" sz="1800" dirty="0"/>
              <a:t>work planning </a:t>
            </a:r>
            <a:r>
              <a:rPr lang="en-US" sz="1800" dirty="0" smtClean="0"/>
              <a:t> 	     for in-situ repairs</a:t>
            </a:r>
          </a:p>
          <a:p>
            <a:pPr>
              <a:tabLst>
                <a:tab pos="1146175" algn="l"/>
              </a:tabLst>
            </a:pPr>
            <a:r>
              <a:rPr lang="en-US" sz="1800" dirty="0" smtClean="0"/>
              <a:t>Downtime</a:t>
            </a:r>
            <a:r>
              <a:rPr lang="en-US" sz="1800" dirty="0"/>
              <a:t>:  76.1 </a:t>
            </a:r>
            <a:r>
              <a:rPr lang="en-US" sz="1800" dirty="0" smtClean="0"/>
              <a:t>hours</a:t>
            </a:r>
          </a:p>
          <a:p>
            <a:r>
              <a:rPr lang="en-US" sz="1800" dirty="0" smtClean="0"/>
              <a:t>Repair</a:t>
            </a:r>
            <a:r>
              <a:rPr lang="en-US" sz="1800" dirty="0"/>
              <a:t>:          </a:t>
            </a:r>
            <a:r>
              <a:rPr lang="en-US" sz="1800" dirty="0" smtClean="0"/>
              <a:t>Replaced </a:t>
            </a:r>
            <a:r>
              <a:rPr lang="en-US" sz="1800" dirty="0"/>
              <a:t>with spare </a:t>
            </a:r>
            <a:r>
              <a:rPr lang="en-US" sz="1800" dirty="0" smtClean="0"/>
              <a:t>JC 	   	     magnet</a:t>
            </a:r>
            <a:r>
              <a:rPr lang="en-US" sz="1800" dirty="0"/>
              <a:t>.  </a:t>
            </a:r>
            <a:endParaRPr lang="en-US" sz="1800" dirty="0" smtClean="0"/>
          </a:p>
          <a:p>
            <a:r>
              <a:rPr lang="en-US" sz="1800" dirty="0" smtClean="0"/>
              <a:t>Mitigation</a:t>
            </a:r>
            <a:r>
              <a:rPr lang="en-US" sz="1800" dirty="0"/>
              <a:t>:  </a:t>
            </a:r>
            <a:r>
              <a:rPr lang="en-US" sz="1800" dirty="0" smtClean="0"/>
              <a:t>MMF </a:t>
            </a:r>
            <a:r>
              <a:rPr lang="en-US" sz="1800" dirty="0"/>
              <a:t>technician will QC the </a:t>
            </a:r>
            <a:r>
              <a:rPr lang="en-US" sz="1800" dirty="0" smtClean="0"/>
              <a:t>	     magnets </a:t>
            </a:r>
            <a:r>
              <a:rPr lang="en-US" sz="1800" dirty="0"/>
              <a:t>following in-situ </a:t>
            </a:r>
            <a:r>
              <a:rPr lang="en-US" sz="1800" dirty="0" smtClean="0"/>
              <a:t>	      	     repairs that </a:t>
            </a:r>
            <a:r>
              <a:rPr lang="en-US" sz="1800" dirty="0"/>
              <a:t>require </a:t>
            </a:r>
            <a:r>
              <a:rPr lang="en-US" sz="1800" dirty="0" smtClean="0"/>
              <a:t>	   	     disassembly </a:t>
            </a:r>
            <a:r>
              <a:rPr lang="en-US" sz="1800" dirty="0"/>
              <a:t>of </a:t>
            </a:r>
            <a:r>
              <a:rPr lang="en-US" sz="1800" dirty="0" smtClean="0"/>
              <a:t>any coil 	    	     connections.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6412" y="6324600"/>
            <a:ext cx="1371600" cy="296214"/>
          </a:xfrm>
        </p:spPr>
        <p:txBody>
          <a:bodyPr/>
          <a:lstStyle/>
          <a:p>
            <a:r>
              <a:rPr lang="en-US" dirty="0" smtClean="0"/>
              <a:t>Slide 4 of </a:t>
            </a:r>
            <a:r>
              <a:rPr lang="en-US" dirty="0" smtClean="0"/>
              <a:t>13</a:t>
            </a:r>
            <a:endParaRPr lang="en-US" dirty="0" smtClean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4581"/>
          <a:stretch/>
        </p:blipFill>
        <p:spPr>
          <a:xfrm>
            <a:off x="1745839" y="1884311"/>
            <a:ext cx="5771891" cy="4023360"/>
          </a:xfrm>
        </p:spPr>
      </p:pic>
      <p:sp>
        <p:nvSpPr>
          <p:cNvPr id="13" name="Footer Placeholder 8"/>
          <p:cNvSpPr txBox="1">
            <a:spLocks/>
          </p:cNvSpPr>
          <p:nvPr/>
        </p:nvSpPr>
        <p:spPr>
          <a:xfrm>
            <a:off x="1522412" y="6400800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Magnet Reliability             		JSA Ops 2016 Stay Treat          		J. Meyers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 anchor="b" anchorCtr="1"/>
          <a:lstStyle/>
          <a:p>
            <a:pPr algn="ctr"/>
            <a:r>
              <a:rPr lang="en-US" dirty="0"/>
              <a:t>Notable Event: </a:t>
            </a:r>
            <a:r>
              <a:rPr lang="en-US" dirty="0" smtClean="0"/>
              <a:t>MZAAR03 Failure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8" y="1752600"/>
            <a:ext cx="4055854" cy="4402348"/>
          </a:xfrm>
        </p:spPr>
        <p:txBody>
          <a:bodyPr anchor="t" anchorCtr="0">
            <a:normAutofit lnSpcReduction="10000"/>
          </a:bodyPr>
          <a:lstStyle/>
          <a:p>
            <a:r>
              <a:rPr lang="en-US" sz="1800" dirty="0" smtClean="0"/>
              <a:t>Date:	      04/15/2014</a:t>
            </a:r>
          </a:p>
          <a:p>
            <a:r>
              <a:rPr lang="en-US" sz="1800" dirty="0" smtClean="0"/>
              <a:t>Cause: 	      Magnet design allows debris 	      get between coils and 	   	      chamber.</a:t>
            </a:r>
          </a:p>
          <a:p>
            <a:r>
              <a:rPr lang="en-US" sz="1800" dirty="0" smtClean="0"/>
              <a:t>Downtime</a:t>
            </a:r>
            <a:r>
              <a:rPr lang="en-US" sz="1800" dirty="0"/>
              <a:t>:  </a:t>
            </a:r>
            <a:r>
              <a:rPr lang="en-US" sz="1800" dirty="0" smtClean="0"/>
              <a:t>245.8 hours</a:t>
            </a:r>
          </a:p>
          <a:p>
            <a:r>
              <a:rPr lang="en-US" sz="1800" dirty="0" smtClean="0"/>
              <a:t>Repair</a:t>
            </a:r>
            <a:r>
              <a:rPr lang="en-US" sz="1800" dirty="0"/>
              <a:t>:          </a:t>
            </a:r>
            <a:r>
              <a:rPr lang="en-US" sz="1800" dirty="0" smtClean="0"/>
              <a:t> Replace damaged coil with 	      spare ZA coil.  </a:t>
            </a:r>
          </a:p>
          <a:p>
            <a:r>
              <a:rPr lang="en-US" sz="1800" dirty="0" smtClean="0"/>
              <a:t>Mitigation:   Added more insulation 	   	      between coil and chamber.  	      Attached longer  coil 	   	      support plate to</a:t>
            </a:r>
            <a:r>
              <a:rPr lang="en-US" sz="1800" dirty="0"/>
              <a:t> </a:t>
            </a:r>
            <a:r>
              <a:rPr lang="en-US" sz="1800" dirty="0" smtClean="0"/>
              <a:t>prevent the 	      coils from bowing.  Caulked 	      areas that would prevent 		      debris from getting near 	  	      coils.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6412" y="6324600"/>
            <a:ext cx="1447800" cy="352427"/>
          </a:xfrm>
        </p:spPr>
        <p:txBody>
          <a:bodyPr/>
          <a:lstStyle/>
          <a:p>
            <a:r>
              <a:rPr lang="en-US" dirty="0" smtClean="0"/>
              <a:t>Slide </a:t>
            </a:r>
            <a:fld id="{25BA54BD-C84D-46CE-8B72-31BFB26ABA43}" type="slidenum">
              <a:rPr lang="en-US" smtClean="0"/>
              <a:t>9</a:t>
            </a:fld>
            <a:r>
              <a:rPr lang="en-US" dirty="0" smtClean="0"/>
              <a:t> of </a:t>
            </a:r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39" y="2057400"/>
            <a:ext cx="5771891" cy="3733800"/>
          </a:xfrm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22412" y="6400800"/>
            <a:ext cx="6324599" cy="276226"/>
          </a:xfrm>
        </p:spPr>
        <p:txBody>
          <a:bodyPr/>
          <a:lstStyle/>
          <a:p>
            <a:r>
              <a:rPr lang="en-US" dirty="0" smtClean="0"/>
              <a:t>Magnet Reliability             		JSA Ops 2016 Stay Treat          		J. Meyers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6499</TotalTime>
  <Words>533</Words>
  <Application>Microsoft Office PowerPoint</Application>
  <PresentationFormat>Custom</PresentationFormat>
  <Paragraphs>159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Chalkboard 16x9</vt:lpstr>
      <vt:lpstr>Magnet Reliability</vt:lpstr>
      <vt:lpstr>Magnet Agenda</vt:lpstr>
      <vt:lpstr>Overview of Magnet Inventory</vt:lpstr>
      <vt:lpstr>Overview of Coil Inventory</vt:lpstr>
      <vt:lpstr>Magnet Agenda</vt:lpstr>
      <vt:lpstr>Magnet Reliability</vt:lpstr>
      <vt:lpstr>Magnet Agenda</vt:lpstr>
      <vt:lpstr>Notable Event: MJC5A14 Shorted</vt:lpstr>
      <vt:lpstr>Notable Event: MZAAR03 Failure</vt:lpstr>
      <vt:lpstr>Magnet Agenda</vt:lpstr>
      <vt:lpstr>Issues and Open Questions:</vt:lpstr>
      <vt:lpstr>MYR6T02 Status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Joseph Meyers</dc:creator>
  <cp:lastModifiedBy>meyers</cp:lastModifiedBy>
  <cp:revision>99</cp:revision>
  <dcterms:created xsi:type="dcterms:W3CDTF">2014-04-17T22:18:44Z</dcterms:created>
  <dcterms:modified xsi:type="dcterms:W3CDTF">2016-06-29T03:28:50Z</dcterms:modified>
</cp:coreProperties>
</file>