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4"/>
  </p:sldMasterIdLst>
  <p:notesMasterIdLst>
    <p:notesMasterId r:id="rId25"/>
  </p:notesMasterIdLst>
  <p:sldIdLst>
    <p:sldId id="256" r:id="rId5"/>
    <p:sldId id="279" r:id="rId6"/>
    <p:sldId id="280" r:id="rId7"/>
    <p:sldId id="276" r:id="rId8"/>
    <p:sldId id="286" r:id="rId9"/>
    <p:sldId id="282" r:id="rId10"/>
    <p:sldId id="281" r:id="rId11"/>
    <p:sldId id="285" r:id="rId12"/>
    <p:sldId id="284" r:id="rId13"/>
    <p:sldId id="283" r:id="rId14"/>
    <p:sldId id="287" r:id="rId15"/>
    <p:sldId id="262" r:id="rId16"/>
    <p:sldId id="263" r:id="rId17"/>
    <p:sldId id="259" r:id="rId18"/>
    <p:sldId id="260" r:id="rId19"/>
    <p:sldId id="261" r:id="rId20"/>
    <p:sldId id="277" r:id="rId21"/>
    <p:sldId id="278" r:id="rId22"/>
    <p:sldId id="288" r:id="rId23"/>
    <p:sldId id="264" r:id="rId2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729" autoAdjust="0"/>
  </p:normalViewPr>
  <p:slideViewPr>
    <p:cSldViewPr snapToGrid="0" showGuides="1">
      <p:cViewPr varScale="1">
        <p:scale>
          <a:sx n="84" d="100"/>
          <a:sy n="84" d="100"/>
        </p:scale>
        <p:origin x="21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RAD:Accelerator_Operations:Operations_Meeting:Weekly_Reports:FY16:2016-05-31:Book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RAD:Accelerator_Operations:Operations_Meeting:Weekly_Reports:FY16:2016-05-31:Book1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zzx:Desktop:2016-05-31:Weekly_summary_2016-05-3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zzx:Desktop:2016-05-31:Weekly_summary_2016-05-3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zzx:Desktop:Passmore_POD_Work:2016-03-01:Weekly_summary_2016-03-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FY07 </c:v>
                </c:pt>
              </c:strCache>
            </c:strRef>
          </c:tx>
          <c:invertIfNegative val="0"/>
          <c:cat>
            <c:strRef>
              <c:f>Sheet1!$A$3:$A$21</c:f>
              <c:strCache>
                <c:ptCount val="19"/>
                <c:pt idx="0">
                  <c:v>Target</c:v>
                </c:pt>
                <c:pt idx="1">
                  <c:v>E-HVCM</c:v>
                </c:pt>
                <c:pt idx="2">
                  <c:v>RF</c:v>
                </c:pt>
                <c:pt idx="3">
                  <c:v>Ion Source</c:v>
                </c:pt>
                <c:pt idx="4">
                  <c:v>BI</c:v>
                </c:pt>
                <c:pt idx="5">
                  <c:v>E-MagPS</c:v>
                </c:pt>
                <c:pt idx="6">
                  <c:v>Controls</c:v>
                </c:pt>
                <c:pt idx="7">
                  <c:v>E-chopper</c:v>
                </c:pt>
                <c:pt idx="8">
                  <c:v>Vacuum </c:v>
                </c:pt>
                <c:pt idx="9">
                  <c:v>E-other</c:v>
                </c:pt>
                <c:pt idx="10">
                  <c:v>Cooling </c:v>
                </c:pt>
                <c:pt idx="11">
                  <c:v>Prot. Sys.</c:v>
                </c:pt>
                <c:pt idx="12">
                  <c:v>Cryo</c:v>
                </c:pt>
                <c:pt idx="13">
                  <c:v>AP</c:v>
                </c:pt>
                <c:pt idx="14">
                  <c:v>Misc./Mag/RS/ESH</c:v>
                </c:pt>
                <c:pt idx="15">
                  <c:v>Ops</c:v>
                </c:pt>
                <c:pt idx="16">
                  <c:v>Fac./Mech. Sys.</c:v>
                </c:pt>
                <c:pt idx="17">
                  <c:v>CM/SRF</c:v>
                </c:pt>
                <c:pt idx="18">
                  <c:v>IHC/Neut. Inst.</c:v>
                </c:pt>
              </c:strCache>
            </c:strRef>
          </c:cat>
          <c:val>
            <c:numRef>
              <c:f>Sheet1!$B$3:$B$21</c:f>
              <c:numCache>
                <c:formatCode>0.0</c:formatCode>
                <c:ptCount val="19"/>
                <c:pt idx="0">
                  <c:v>140.1</c:v>
                </c:pt>
                <c:pt idx="1">
                  <c:v>379.4</c:v>
                </c:pt>
                <c:pt idx="2">
                  <c:v>162.30000000000001</c:v>
                </c:pt>
                <c:pt idx="3">
                  <c:v>394.7</c:v>
                </c:pt>
                <c:pt idx="4">
                  <c:v>15.2</c:v>
                </c:pt>
                <c:pt idx="5">
                  <c:v>78.599999999999994</c:v>
                </c:pt>
                <c:pt idx="6">
                  <c:v>161.30000000000001</c:v>
                </c:pt>
                <c:pt idx="7">
                  <c:v>241.8</c:v>
                </c:pt>
                <c:pt idx="8">
                  <c:v>90.2</c:v>
                </c:pt>
                <c:pt idx="9">
                  <c:v>85.9</c:v>
                </c:pt>
                <c:pt idx="10">
                  <c:v>165.2</c:v>
                </c:pt>
                <c:pt idx="11">
                  <c:v>19</c:v>
                </c:pt>
                <c:pt idx="12">
                  <c:v>15.2</c:v>
                </c:pt>
                <c:pt idx="13">
                  <c:v>19</c:v>
                </c:pt>
                <c:pt idx="14">
                  <c:v>7.1</c:v>
                </c:pt>
                <c:pt idx="15">
                  <c:v>8.8000000000000007</c:v>
                </c:pt>
                <c:pt idx="16">
                  <c:v>5.7</c:v>
                </c:pt>
                <c:pt idx="17">
                  <c:v>0</c:v>
                </c:pt>
                <c:pt idx="18">
                  <c:v>0.2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FY08 </c:v>
                </c:pt>
              </c:strCache>
            </c:strRef>
          </c:tx>
          <c:invertIfNegative val="0"/>
          <c:cat>
            <c:strRef>
              <c:f>Sheet1!$A$3:$A$21</c:f>
              <c:strCache>
                <c:ptCount val="19"/>
                <c:pt idx="0">
                  <c:v>Target</c:v>
                </c:pt>
                <c:pt idx="1">
                  <c:v>E-HVCM</c:v>
                </c:pt>
                <c:pt idx="2">
                  <c:v>RF</c:v>
                </c:pt>
                <c:pt idx="3">
                  <c:v>Ion Source</c:v>
                </c:pt>
                <c:pt idx="4">
                  <c:v>BI</c:v>
                </c:pt>
                <c:pt idx="5">
                  <c:v>E-MagPS</c:v>
                </c:pt>
                <c:pt idx="6">
                  <c:v>Controls</c:v>
                </c:pt>
                <c:pt idx="7">
                  <c:v>E-chopper</c:v>
                </c:pt>
                <c:pt idx="8">
                  <c:v>Vacuum </c:v>
                </c:pt>
                <c:pt idx="9">
                  <c:v>E-other</c:v>
                </c:pt>
                <c:pt idx="10">
                  <c:v>Cooling </c:v>
                </c:pt>
                <c:pt idx="11">
                  <c:v>Prot. Sys.</c:v>
                </c:pt>
                <c:pt idx="12">
                  <c:v>Cryo</c:v>
                </c:pt>
                <c:pt idx="13">
                  <c:v>AP</c:v>
                </c:pt>
                <c:pt idx="14">
                  <c:v>Misc./Mag/RS/ESH</c:v>
                </c:pt>
                <c:pt idx="15">
                  <c:v>Ops</c:v>
                </c:pt>
                <c:pt idx="16">
                  <c:v>Fac./Mech. Sys.</c:v>
                </c:pt>
                <c:pt idx="17">
                  <c:v>CM/SRF</c:v>
                </c:pt>
                <c:pt idx="18">
                  <c:v>IHC/Neut. Inst.</c:v>
                </c:pt>
              </c:strCache>
            </c:strRef>
          </c:cat>
          <c:val>
            <c:numRef>
              <c:f>Sheet1!$C$3:$C$21</c:f>
              <c:numCache>
                <c:formatCode>0.0</c:formatCode>
                <c:ptCount val="19"/>
                <c:pt idx="0">
                  <c:v>158.9</c:v>
                </c:pt>
                <c:pt idx="1">
                  <c:v>421.2</c:v>
                </c:pt>
                <c:pt idx="2">
                  <c:v>230.2</c:v>
                </c:pt>
                <c:pt idx="3">
                  <c:v>142.19999999999999</c:v>
                </c:pt>
                <c:pt idx="4">
                  <c:v>8.4</c:v>
                </c:pt>
                <c:pt idx="5">
                  <c:v>162.19999999999999</c:v>
                </c:pt>
                <c:pt idx="6">
                  <c:v>58</c:v>
                </c:pt>
                <c:pt idx="7">
                  <c:v>50.3</c:v>
                </c:pt>
                <c:pt idx="8">
                  <c:v>124</c:v>
                </c:pt>
                <c:pt idx="9">
                  <c:v>45.6</c:v>
                </c:pt>
                <c:pt idx="10">
                  <c:v>31.2</c:v>
                </c:pt>
                <c:pt idx="11">
                  <c:v>9.4</c:v>
                </c:pt>
                <c:pt idx="12">
                  <c:v>4.7</c:v>
                </c:pt>
                <c:pt idx="13">
                  <c:v>27.3</c:v>
                </c:pt>
                <c:pt idx="14">
                  <c:v>2</c:v>
                </c:pt>
                <c:pt idx="15">
                  <c:v>13.4</c:v>
                </c:pt>
                <c:pt idx="16">
                  <c:v>3.1</c:v>
                </c:pt>
                <c:pt idx="17">
                  <c:v>0</c:v>
                </c:pt>
                <c:pt idx="18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FY09 </c:v>
                </c:pt>
              </c:strCache>
            </c:strRef>
          </c:tx>
          <c:invertIfNegative val="0"/>
          <c:cat>
            <c:strRef>
              <c:f>Sheet1!$A$3:$A$21</c:f>
              <c:strCache>
                <c:ptCount val="19"/>
                <c:pt idx="0">
                  <c:v>Target</c:v>
                </c:pt>
                <c:pt idx="1">
                  <c:v>E-HVCM</c:v>
                </c:pt>
                <c:pt idx="2">
                  <c:v>RF</c:v>
                </c:pt>
                <c:pt idx="3">
                  <c:v>Ion Source</c:v>
                </c:pt>
                <c:pt idx="4">
                  <c:v>BI</c:v>
                </c:pt>
                <c:pt idx="5">
                  <c:v>E-MagPS</c:v>
                </c:pt>
                <c:pt idx="6">
                  <c:v>Controls</c:v>
                </c:pt>
                <c:pt idx="7">
                  <c:v>E-chopper</c:v>
                </c:pt>
                <c:pt idx="8">
                  <c:v>Vacuum </c:v>
                </c:pt>
                <c:pt idx="9">
                  <c:v>E-other</c:v>
                </c:pt>
                <c:pt idx="10">
                  <c:v>Cooling </c:v>
                </c:pt>
                <c:pt idx="11">
                  <c:v>Prot. Sys.</c:v>
                </c:pt>
                <c:pt idx="12">
                  <c:v>Cryo</c:v>
                </c:pt>
                <c:pt idx="13">
                  <c:v>AP</c:v>
                </c:pt>
                <c:pt idx="14">
                  <c:v>Misc./Mag/RS/ESH</c:v>
                </c:pt>
                <c:pt idx="15">
                  <c:v>Ops</c:v>
                </c:pt>
                <c:pt idx="16">
                  <c:v>Fac./Mech. Sys.</c:v>
                </c:pt>
                <c:pt idx="17">
                  <c:v>CM/SRF</c:v>
                </c:pt>
                <c:pt idx="18">
                  <c:v>IHC/Neut. Inst.</c:v>
                </c:pt>
              </c:strCache>
            </c:strRef>
          </c:cat>
          <c:val>
            <c:numRef>
              <c:f>Sheet1!$D$3:$D$21</c:f>
              <c:numCache>
                <c:formatCode>0.0</c:formatCode>
                <c:ptCount val="19"/>
                <c:pt idx="0">
                  <c:v>12</c:v>
                </c:pt>
                <c:pt idx="1">
                  <c:v>309</c:v>
                </c:pt>
                <c:pt idx="2">
                  <c:v>226.4</c:v>
                </c:pt>
                <c:pt idx="3">
                  <c:v>101.8</c:v>
                </c:pt>
                <c:pt idx="4">
                  <c:v>16.2</c:v>
                </c:pt>
                <c:pt idx="5">
                  <c:v>68.099999999999994</c:v>
                </c:pt>
                <c:pt idx="6">
                  <c:v>90.4</c:v>
                </c:pt>
                <c:pt idx="7">
                  <c:v>58.3</c:v>
                </c:pt>
                <c:pt idx="8">
                  <c:v>33.700000000000003</c:v>
                </c:pt>
                <c:pt idx="9">
                  <c:v>40</c:v>
                </c:pt>
                <c:pt idx="10">
                  <c:v>27.5</c:v>
                </c:pt>
                <c:pt idx="11">
                  <c:v>26.4</c:v>
                </c:pt>
                <c:pt idx="12">
                  <c:v>38.9</c:v>
                </c:pt>
                <c:pt idx="13">
                  <c:v>20.2</c:v>
                </c:pt>
                <c:pt idx="14">
                  <c:v>3.8</c:v>
                </c:pt>
                <c:pt idx="15">
                  <c:v>6.6</c:v>
                </c:pt>
                <c:pt idx="16">
                  <c:v>31.7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FY10</c:v>
                </c:pt>
              </c:strCache>
            </c:strRef>
          </c:tx>
          <c:invertIfNegative val="0"/>
          <c:cat>
            <c:strRef>
              <c:f>Sheet1!$A$3:$A$21</c:f>
              <c:strCache>
                <c:ptCount val="19"/>
                <c:pt idx="0">
                  <c:v>Target</c:v>
                </c:pt>
                <c:pt idx="1">
                  <c:v>E-HVCM</c:v>
                </c:pt>
                <c:pt idx="2">
                  <c:v>RF</c:v>
                </c:pt>
                <c:pt idx="3">
                  <c:v>Ion Source</c:v>
                </c:pt>
                <c:pt idx="4">
                  <c:v>BI</c:v>
                </c:pt>
                <c:pt idx="5">
                  <c:v>E-MagPS</c:v>
                </c:pt>
                <c:pt idx="6">
                  <c:v>Controls</c:v>
                </c:pt>
                <c:pt idx="7">
                  <c:v>E-chopper</c:v>
                </c:pt>
                <c:pt idx="8">
                  <c:v>Vacuum </c:v>
                </c:pt>
                <c:pt idx="9">
                  <c:v>E-other</c:v>
                </c:pt>
                <c:pt idx="10">
                  <c:v>Cooling </c:v>
                </c:pt>
                <c:pt idx="11">
                  <c:v>Prot. Sys.</c:v>
                </c:pt>
                <c:pt idx="12">
                  <c:v>Cryo</c:v>
                </c:pt>
                <c:pt idx="13">
                  <c:v>AP</c:v>
                </c:pt>
                <c:pt idx="14">
                  <c:v>Misc./Mag/RS/ESH</c:v>
                </c:pt>
                <c:pt idx="15">
                  <c:v>Ops</c:v>
                </c:pt>
                <c:pt idx="16">
                  <c:v>Fac./Mech. Sys.</c:v>
                </c:pt>
                <c:pt idx="17">
                  <c:v>CM/SRF</c:v>
                </c:pt>
                <c:pt idx="18">
                  <c:v>IHC/Neut. Inst.</c:v>
                </c:pt>
              </c:strCache>
            </c:strRef>
          </c:cat>
          <c:val>
            <c:numRef>
              <c:f>Sheet1!$E$3:$E$21</c:f>
              <c:numCache>
                <c:formatCode>0.0</c:formatCode>
                <c:ptCount val="19"/>
                <c:pt idx="0">
                  <c:v>140.5</c:v>
                </c:pt>
                <c:pt idx="1">
                  <c:v>240</c:v>
                </c:pt>
                <c:pt idx="2">
                  <c:v>126.3</c:v>
                </c:pt>
                <c:pt idx="3">
                  <c:v>113.5</c:v>
                </c:pt>
                <c:pt idx="4">
                  <c:v>0.6</c:v>
                </c:pt>
                <c:pt idx="5">
                  <c:v>88.5</c:v>
                </c:pt>
                <c:pt idx="6">
                  <c:v>24.1</c:v>
                </c:pt>
                <c:pt idx="7">
                  <c:v>30.4</c:v>
                </c:pt>
                <c:pt idx="8">
                  <c:v>11.4</c:v>
                </c:pt>
                <c:pt idx="9">
                  <c:v>36.1</c:v>
                </c:pt>
                <c:pt idx="10">
                  <c:v>24.3</c:v>
                </c:pt>
                <c:pt idx="11">
                  <c:v>13.6</c:v>
                </c:pt>
                <c:pt idx="12">
                  <c:v>21.1</c:v>
                </c:pt>
                <c:pt idx="13">
                  <c:v>7</c:v>
                </c:pt>
                <c:pt idx="14">
                  <c:v>1.4</c:v>
                </c:pt>
                <c:pt idx="15">
                  <c:v>5.0999999999999996</c:v>
                </c:pt>
                <c:pt idx="16">
                  <c:v>2.9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</c:ser>
        <c:ser>
          <c:idx val="4"/>
          <c:order val="4"/>
          <c:tx>
            <c:strRef>
              <c:f>Sheet1!$F$2</c:f>
              <c:strCache>
                <c:ptCount val="1"/>
                <c:pt idx="0">
                  <c:v>FY11</c:v>
                </c:pt>
              </c:strCache>
            </c:strRef>
          </c:tx>
          <c:invertIfNegative val="0"/>
          <c:cat>
            <c:strRef>
              <c:f>Sheet1!$A$3:$A$21</c:f>
              <c:strCache>
                <c:ptCount val="19"/>
                <c:pt idx="0">
                  <c:v>Target</c:v>
                </c:pt>
                <c:pt idx="1">
                  <c:v>E-HVCM</c:v>
                </c:pt>
                <c:pt idx="2">
                  <c:v>RF</c:v>
                </c:pt>
                <c:pt idx="3">
                  <c:v>Ion Source</c:v>
                </c:pt>
                <c:pt idx="4">
                  <c:v>BI</c:v>
                </c:pt>
                <c:pt idx="5">
                  <c:v>E-MagPS</c:v>
                </c:pt>
                <c:pt idx="6">
                  <c:v>Controls</c:v>
                </c:pt>
                <c:pt idx="7">
                  <c:v>E-chopper</c:v>
                </c:pt>
                <c:pt idx="8">
                  <c:v>Vacuum </c:v>
                </c:pt>
                <c:pt idx="9">
                  <c:v>E-other</c:v>
                </c:pt>
                <c:pt idx="10">
                  <c:v>Cooling </c:v>
                </c:pt>
                <c:pt idx="11">
                  <c:v>Prot. Sys.</c:v>
                </c:pt>
                <c:pt idx="12">
                  <c:v>Cryo</c:v>
                </c:pt>
                <c:pt idx="13">
                  <c:v>AP</c:v>
                </c:pt>
                <c:pt idx="14">
                  <c:v>Misc./Mag/RS/ESH</c:v>
                </c:pt>
                <c:pt idx="15">
                  <c:v>Ops</c:v>
                </c:pt>
                <c:pt idx="16">
                  <c:v>Fac./Mech. Sys.</c:v>
                </c:pt>
                <c:pt idx="17">
                  <c:v>CM/SRF</c:v>
                </c:pt>
                <c:pt idx="18">
                  <c:v>IHC/Neut. Inst.</c:v>
                </c:pt>
              </c:strCache>
            </c:strRef>
          </c:cat>
          <c:val>
            <c:numRef>
              <c:f>Sheet1!$F$3:$F$21</c:f>
              <c:numCache>
                <c:formatCode>0.0</c:formatCode>
                <c:ptCount val="19"/>
                <c:pt idx="0">
                  <c:v>2.6</c:v>
                </c:pt>
                <c:pt idx="1">
                  <c:v>86.4</c:v>
                </c:pt>
                <c:pt idx="2">
                  <c:v>103.4</c:v>
                </c:pt>
                <c:pt idx="3">
                  <c:v>117.6</c:v>
                </c:pt>
                <c:pt idx="4">
                  <c:v>0.4</c:v>
                </c:pt>
                <c:pt idx="5">
                  <c:v>20.5</c:v>
                </c:pt>
                <c:pt idx="6">
                  <c:v>27.4</c:v>
                </c:pt>
                <c:pt idx="7">
                  <c:v>14.6</c:v>
                </c:pt>
                <c:pt idx="8">
                  <c:v>23.5</c:v>
                </c:pt>
                <c:pt idx="9">
                  <c:v>19.899999999999999</c:v>
                </c:pt>
                <c:pt idx="10">
                  <c:v>4.5</c:v>
                </c:pt>
                <c:pt idx="11">
                  <c:v>13.5</c:v>
                </c:pt>
                <c:pt idx="12">
                  <c:v>3</c:v>
                </c:pt>
                <c:pt idx="13">
                  <c:v>4.2</c:v>
                </c:pt>
                <c:pt idx="14">
                  <c:v>55.1</c:v>
                </c:pt>
                <c:pt idx="15">
                  <c:v>0.3</c:v>
                </c:pt>
                <c:pt idx="16">
                  <c:v>0.8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</c:ser>
        <c:ser>
          <c:idx val="5"/>
          <c:order val="5"/>
          <c:tx>
            <c:strRef>
              <c:f>Sheet1!$G$2</c:f>
              <c:strCache>
                <c:ptCount val="1"/>
                <c:pt idx="0">
                  <c:v>FY12</c:v>
                </c:pt>
              </c:strCache>
            </c:strRef>
          </c:tx>
          <c:invertIfNegative val="0"/>
          <c:cat>
            <c:strRef>
              <c:f>Sheet1!$A$3:$A$21</c:f>
              <c:strCache>
                <c:ptCount val="19"/>
                <c:pt idx="0">
                  <c:v>Target</c:v>
                </c:pt>
                <c:pt idx="1">
                  <c:v>E-HVCM</c:v>
                </c:pt>
                <c:pt idx="2">
                  <c:v>RF</c:v>
                </c:pt>
                <c:pt idx="3">
                  <c:v>Ion Source</c:v>
                </c:pt>
                <c:pt idx="4">
                  <c:v>BI</c:v>
                </c:pt>
                <c:pt idx="5">
                  <c:v>E-MagPS</c:v>
                </c:pt>
                <c:pt idx="6">
                  <c:v>Controls</c:v>
                </c:pt>
                <c:pt idx="7">
                  <c:v>E-chopper</c:v>
                </c:pt>
                <c:pt idx="8">
                  <c:v>Vacuum </c:v>
                </c:pt>
                <c:pt idx="9">
                  <c:v>E-other</c:v>
                </c:pt>
                <c:pt idx="10">
                  <c:v>Cooling </c:v>
                </c:pt>
                <c:pt idx="11">
                  <c:v>Prot. Sys.</c:v>
                </c:pt>
                <c:pt idx="12">
                  <c:v>Cryo</c:v>
                </c:pt>
                <c:pt idx="13">
                  <c:v>AP</c:v>
                </c:pt>
                <c:pt idx="14">
                  <c:v>Misc./Mag/RS/ESH</c:v>
                </c:pt>
                <c:pt idx="15">
                  <c:v>Ops</c:v>
                </c:pt>
                <c:pt idx="16">
                  <c:v>Fac./Mech. Sys.</c:v>
                </c:pt>
                <c:pt idx="17">
                  <c:v>CM/SRF</c:v>
                </c:pt>
                <c:pt idx="18">
                  <c:v>IHC/Neut. Inst.</c:v>
                </c:pt>
              </c:strCache>
            </c:strRef>
          </c:cat>
          <c:val>
            <c:numRef>
              <c:f>Sheet1!$G$3:$G$21</c:f>
              <c:numCache>
                <c:formatCode>0.0</c:formatCode>
                <c:ptCount val="19"/>
                <c:pt idx="0">
                  <c:v>240.1</c:v>
                </c:pt>
                <c:pt idx="1">
                  <c:v>93.1</c:v>
                </c:pt>
                <c:pt idx="2">
                  <c:v>111.5</c:v>
                </c:pt>
                <c:pt idx="3">
                  <c:v>37.9</c:v>
                </c:pt>
                <c:pt idx="4">
                  <c:v>9.9</c:v>
                </c:pt>
                <c:pt idx="5">
                  <c:v>22.2</c:v>
                </c:pt>
                <c:pt idx="6">
                  <c:v>18.600000000000001</c:v>
                </c:pt>
                <c:pt idx="7">
                  <c:v>1.7</c:v>
                </c:pt>
                <c:pt idx="8">
                  <c:v>4.7</c:v>
                </c:pt>
                <c:pt idx="9">
                  <c:v>22.1</c:v>
                </c:pt>
                <c:pt idx="10">
                  <c:v>7.6</c:v>
                </c:pt>
                <c:pt idx="11">
                  <c:v>6.8</c:v>
                </c:pt>
                <c:pt idx="12">
                  <c:v>11.2</c:v>
                </c:pt>
                <c:pt idx="13">
                  <c:v>12</c:v>
                </c:pt>
                <c:pt idx="14">
                  <c:v>2.2999999999999998</c:v>
                </c:pt>
                <c:pt idx="15">
                  <c:v>1.4</c:v>
                </c:pt>
                <c:pt idx="16">
                  <c:v>4.2</c:v>
                </c:pt>
                <c:pt idx="17">
                  <c:v>5.7</c:v>
                </c:pt>
                <c:pt idx="18">
                  <c:v>0</c:v>
                </c:pt>
              </c:numCache>
            </c:numRef>
          </c:val>
        </c:ser>
        <c:ser>
          <c:idx val="6"/>
          <c:order val="6"/>
          <c:tx>
            <c:strRef>
              <c:f>Sheet1!$H$2</c:f>
              <c:strCache>
                <c:ptCount val="1"/>
                <c:pt idx="0">
                  <c:v>FY13</c:v>
                </c:pt>
              </c:strCache>
            </c:strRef>
          </c:tx>
          <c:invertIfNegative val="0"/>
          <c:cat>
            <c:strRef>
              <c:f>Sheet1!$A$3:$A$21</c:f>
              <c:strCache>
                <c:ptCount val="19"/>
                <c:pt idx="0">
                  <c:v>Target</c:v>
                </c:pt>
                <c:pt idx="1">
                  <c:v>E-HVCM</c:v>
                </c:pt>
                <c:pt idx="2">
                  <c:v>RF</c:v>
                </c:pt>
                <c:pt idx="3">
                  <c:v>Ion Source</c:v>
                </c:pt>
                <c:pt idx="4">
                  <c:v>BI</c:v>
                </c:pt>
                <c:pt idx="5">
                  <c:v>E-MagPS</c:v>
                </c:pt>
                <c:pt idx="6">
                  <c:v>Controls</c:v>
                </c:pt>
                <c:pt idx="7">
                  <c:v>E-chopper</c:v>
                </c:pt>
                <c:pt idx="8">
                  <c:v>Vacuum </c:v>
                </c:pt>
                <c:pt idx="9">
                  <c:v>E-other</c:v>
                </c:pt>
                <c:pt idx="10">
                  <c:v>Cooling </c:v>
                </c:pt>
                <c:pt idx="11">
                  <c:v>Prot. Sys.</c:v>
                </c:pt>
                <c:pt idx="12">
                  <c:v>Cryo</c:v>
                </c:pt>
                <c:pt idx="13">
                  <c:v>AP</c:v>
                </c:pt>
                <c:pt idx="14">
                  <c:v>Misc./Mag/RS/ESH</c:v>
                </c:pt>
                <c:pt idx="15">
                  <c:v>Ops</c:v>
                </c:pt>
                <c:pt idx="16">
                  <c:v>Fac./Mech. Sys.</c:v>
                </c:pt>
                <c:pt idx="17">
                  <c:v>CM/SRF</c:v>
                </c:pt>
                <c:pt idx="18">
                  <c:v>IHC/Neut. Inst.</c:v>
                </c:pt>
              </c:strCache>
            </c:strRef>
          </c:cat>
          <c:val>
            <c:numRef>
              <c:f>Sheet1!$H$3:$H$21</c:f>
              <c:numCache>
                <c:formatCode>0.0</c:formatCode>
                <c:ptCount val="19"/>
                <c:pt idx="0">
                  <c:v>1124</c:v>
                </c:pt>
                <c:pt idx="1">
                  <c:v>128.30000000000001</c:v>
                </c:pt>
                <c:pt idx="2">
                  <c:v>191.2</c:v>
                </c:pt>
                <c:pt idx="3">
                  <c:v>36.1</c:v>
                </c:pt>
                <c:pt idx="4">
                  <c:v>3</c:v>
                </c:pt>
                <c:pt idx="5">
                  <c:v>33.299999999999997</c:v>
                </c:pt>
                <c:pt idx="6">
                  <c:v>19.600000000000001</c:v>
                </c:pt>
                <c:pt idx="7">
                  <c:v>5</c:v>
                </c:pt>
                <c:pt idx="8">
                  <c:v>6.1</c:v>
                </c:pt>
                <c:pt idx="9">
                  <c:v>40.1</c:v>
                </c:pt>
                <c:pt idx="10">
                  <c:v>12.9</c:v>
                </c:pt>
                <c:pt idx="11">
                  <c:v>67.900000000000006</c:v>
                </c:pt>
                <c:pt idx="12">
                  <c:v>3.2</c:v>
                </c:pt>
                <c:pt idx="13">
                  <c:v>2.5</c:v>
                </c:pt>
                <c:pt idx="14">
                  <c:v>5.6</c:v>
                </c:pt>
                <c:pt idx="15">
                  <c:v>0.1</c:v>
                </c:pt>
                <c:pt idx="16">
                  <c:v>0</c:v>
                </c:pt>
                <c:pt idx="17">
                  <c:v>11.1</c:v>
                </c:pt>
                <c:pt idx="18">
                  <c:v>0</c:v>
                </c:pt>
              </c:numCache>
            </c:numRef>
          </c:val>
        </c:ser>
        <c:ser>
          <c:idx val="7"/>
          <c:order val="7"/>
          <c:tx>
            <c:strRef>
              <c:f>Sheet1!$I$2</c:f>
              <c:strCache>
                <c:ptCount val="1"/>
                <c:pt idx="0">
                  <c:v>FY14</c:v>
                </c:pt>
              </c:strCache>
            </c:strRef>
          </c:tx>
          <c:invertIfNegative val="0"/>
          <c:cat>
            <c:strRef>
              <c:f>Sheet1!$A$3:$A$21</c:f>
              <c:strCache>
                <c:ptCount val="19"/>
                <c:pt idx="0">
                  <c:v>Target</c:v>
                </c:pt>
                <c:pt idx="1">
                  <c:v>E-HVCM</c:v>
                </c:pt>
                <c:pt idx="2">
                  <c:v>RF</c:v>
                </c:pt>
                <c:pt idx="3">
                  <c:v>Ion Source</c:v>
                </c:pt>
                <c:pt idx="4">
                  <c:v>BI</c:v>
                </c:pt>
                <c:pt idx="5">
                  <c:v>E-MagPS</c:v>
                </c:pt>
                <c:pt idx="6">
                  <c:v>Controls</c:v>
                </c:pt>
                <c:pt idx="7">
                  <c:v>E-chopper</c:v>
                </c:pt>
                <c:pt idx="8">
                  <c:v>Vacuum </c:v>
                </c:pt>
                <c:pt idx="9">
                  <c:v>E-other</c:v>
                </c:pt>
                <c:pt idx="10">
                  <c:v>Cooling </c:v>
                </c:pt>
                <c:pt idx="11">
                  <c:v>Prot. Sys.</c:v>
                </c:pt>
                <c:pt idx="12">
                  <c:v>Cryo</c:v>
                </c:pt>
                <c:pt idx="13">
                  <c:v>AP</c:v>
                </c:pt>
                <c:pt idx="14">
                  <c:v>Misc./Mag/RS/ESH</c:v>
                </c:pt>
                <c:pt idx="15">
                  <c:v>Ops</c:v>
                </c:pt>
                <c:pt idx="16">
                  <c:v>Fac./Mech. Sys.</c:v>
                </c:pt>
                <c:pt idx="17">
                  <c:v>CM/SRF</c:v>
                </c:pt>
                <c:pt idx="18">
                  <c:v>IHC/Neut. Inst.</c:v>
                </c:pt>
              </c:strCache>
            </c:strRef>
          </c:cat>
          <c:val>
            <c:numRef>
              <c:f>Sheet1!$I$3:$I$21</c:f>
              <c:numCache>
                <c:formatCode>0.0</c:formatCode>
                <c:ptCount val="19"/>
                <c:pt idx="0">
                  <c:v>281.60000000000002</c:v>
                </c:pt>
                <c:pt idx="1">
                  <c:v>70.5</c:v>
                </c:pt>
                <c:pt idx="2">
                  <c:v>134</c:v>
                </c:pt>
                <c:pt idx="3">
                  <c:v>25.2</c:v>
                </c:pt>
                <c:pt idx="4">
                  <c:v>204.3</c:v>
                </c:pt>
                <c:pt idx="5">
                  <c:v>25</c:v>
                </c:pt>
                <c:pt idx="6">
                  <c:v>13.9</c:v>
                </c:pt>
                <c:pt idx="7">
                  <c:v>4.5</c:v>
                </c:pt>
                <c:pt idx="8">
                  <c:v>21.7</c:v>
                </c:pt>
                <c:pt idx="9">
                  <c:v>18.7</c:v>
                </c:pt>
                <c:pt idx="10">
                  <c:v>27.9</c:v>
                </c:pt>
                <c:pt idx="11">
                  <c:v>4.2</c:v>
                </c:pt>
                <c:pt idx="12">
                  <c:v>20.399999999999999</c:v>
                </c:pt>
                <c:pt idx="13">
                  <c:v>2.4</c:v>
                </c:pt>
                <c:pt idx="14">
                  <c:v>1.1000000000000001</c:v>
                </c:pt>
                <c:pt idx="15">
                  <c:v>1.5</c:v>
                </c:pt>
                <c:pt idx="16">
                  <c:v>1.9</c:v>
                </c:pt>
                <c:pt idx="17">
                  <c:v>18.8</c:v>
                </c:pt>
                <c:pt idx="18">
                  <c:v>0.9</c:v>
                </c:pt>
              </c:numCache>
            </c:numRef>
          </c:val>
        </c:ser>
        <c:ser>
          <c:idx val="8"/>
          <c:order val="8"/>
          <c:tx>
            <c:strRef>
              <c:f>Sheet1!$J$2</c:f>
              <c:strCache>
                <c:ptCount val="1"/>
                <c:pt idx="0">
                  <c:v>FY15</c:v>
                </c:pt>
              </c:strCache>
            </c:strRef>
          </c:tx>
          <c:invertIfNegative val="0"/>
          <c:cat>
            <c:strRef>
              <c:f>Sheet1!$A$3:$A$21</c:f>
              <c:strCache>
                <c:ptCount val="19"/>
                <c:pt idx="0">
                  <c:v>Target</c:v>
                </c:pt>
                <c:pt idx="1">
                  <c:v>E-HVCM</c:v>
                </c:pt>
                <c:pt idx="2">
                  <c:v>RF</c:v>
                </c:pt>
                <c:pt idx="3">
                  <c:v>Ion Source</c:v>
                </c:pt>
                <c:pt idx="4">
                  <c:v>BI</c:v>
                </c:pt>
                <c:pt idx="5">
                  <c:v>E-MagPS</c:v>
                </c:pt>
                <c:pt idx="6">
                  <c:v>Controls</c:v>
                </c:pt>
                <c:pt idx="7">
                  <c:v>E-chopper</c:v>
                </c:pt>
                <c:pt idx="8">
                  <c:v>Vacuum </c:v>
                </c:pt>
                <c:pt idx="9">
                  <c:v>E-other</c:v>
                </c:pt>
                <c:pt idx="10">
                  <c:v>Cooling </c:v>
                </c:pt>
                <c:pt idx="11">
                  <c:v>Prot. Sys.</c:v>
                </c:pt>
                <c:pt idx="12">
                  <c:v>Cryo</c:v>
                </c:pt>
                <c:pt idx="13">
                  <c:v>AP</c:v>
                </c:pt>
                <c:pt idx="14">
                  <c:v>Misc./Mag/RS/ESH</c:v>
                </c:pt>
                <c:pt idx="15">
                  <c:v>Ops</c:v>
                </c:pt>
                <c:pt idx="16">
                  <c:v>Fac./Mech. Sys.</c:v>
                </c:pt>
                <c:pt idx="17">
                  <c:v>CM/SRF</c:v>
                </c:pt>
                <c:pt idx="18">
                  <c:v>IHC/Neut. Inst.</c:v>
                </c:pt>
              </c:strCache>
            </c:strRef>
          </c:cat>
          <c:val>
            <c:numRef>
              <c:f>Sheet1!$J$3:$J$21</c:f>
              <c:numCache>
                <c:formatCode>0.0</c:formatCode>
                <c:ptCount val="19"/>
                <c:pt idx="0">
                  <c:v>625.9</c:v>
                </c:pt>
                <c:pt idx="1">
                  <c:v>70.5</c:v>
                </c:pt>
                <c:pt idx="2">
                  <c:v>152.69999999999999</c:v>
                </c:pt>
                <c:pt idx="3">
                  <c:v>38.4</c:v>
                </c:pt>
                <c:pt idx="4">
                  <c:v>419.1</c:v>
                </c:pt>
                <c:pt idx="5">
                  <c:v>49.9</c:v>
                </c:pt>
                <c:pt idx="6">
                  <c:v>21.8</c:v>
                </c:pt>
                <c:pt idx="7">
                  <c:v>6.4</c:v>
                </c:pt>
                <c:pt idx="8">
                  <c:v>39.5</c:v>
                </c:pt>
                <c:pt idx="9">
                  <c:v>111.6</c:v>
                </c:pt>
                <c:pt idx="10">
                  <c:v>26.9</c:v>
                </c:pt>
                <c:pt idx="11">
                  <c:v>3.1</c:v>
                </c:pt>
                <c:pt idx="12">
                  <c:v>1.7</c:v>
                </c:pt>
                <c:pt idx="13">
                  <c:v>0.3</c:v>
                </c:pt>
                <c:pt idx="14">
                  <c:v>0.4</c:v>
                </c:pt>
                <c:pt idx="15">
                  <c:v>20.2</c:v>
                </c:pt>
                <c:pt idx="16">
                  <c:v>3.4</c:v>
                </c:pt>
                <c:pt idx="17">
                  <c:v>23.1</c:v>
                </c:pt>
                <c:pt idx="18">
                  <c:v>0</c:v>
                </c:pt>
              </c:numCache>
            </c:numRef>
          </c:val>
        </c:ser>
        <c:ser>
          <c:idx val="9"/>
          <c:order val="9"/>
          <c:tx>
            <c:strRef>
              <c:f>Sheet1!$K$2</c:f>
              <c:strCache>
                <c:ptCount val="1"/>
                <c:pt idx="0">
                  <c:v>FY16-Q1</c:v>
                </c:pt>
              </c:strCache>
            </c:strRef>
          </c:tx>
          <c:invertIfNegative val="0"/>
          <c:cat>
            <c:strRef>
              <c:f>Sheet1!$A$3:$A$21</c:f>
              <c:strCache>
                <c:ptCount val="19"/>
                <c:pt idx="0">
                  <c:v>Target</c:v>
                </c:pt>
                <c:pt idx="1">
                  <c:v>E-HVCM</c:v>
                </c:pt>
                <c:pt idx="2">
                  <c:v>RF</c:v>
                </c:pt>
                <c:pt idx="3">
                  <c:v>Ion Source</c:v>
                </c:pt>
                <c:pt idx="4">
                  <c:v>BI</c:v>
                </c:pt>
                <c:pt idx="5">
                  <c:v>E-MagPS</c:v>
                </c:pt>
                <c:pt idx="6">
                  <c:v>Controls</c:v>
                </c:pt>
                <c:pt idx="7">
                  <c:v>E-chopper</c:v>
                </c:pt>
                <c:pt idx="8">
                  <c:v>Vacuum </c:v>
                </c:pt>
                <c:pt idx="9">
                  <c:v>E-other</c:v>
                </c:pt>
                <c:pt idx="10">
                  <c:v>Cooling </c:v>
                </c:pt>
                <c:pt idx="11">
                  <c:v>Prot. Sys.</c:v>
                </c:pt>
                <c:pt idx="12">
                  <c:v>Cryo</c:v>
                </c:pt>
                <c:pt idx="13">
                  <c:v>AP</c:v>
                </c:pt>
                <c:pt idx="14">
                  <c:v>Misc./Mag/RS/ESH</c:v>
                </c:pt>
                <c:pt idx="15">
                  <c:v>Ops</c:v>
                </c:pt>
                <c:pt idx="16">
                  <c:v>Fac./Mech. Sys.</c:v>
                </c:pt>
                <c:pt idx="17">
                  <c:v>CM/SRF</c:v>
                </c:pt>
                <c:pt idx="18">
                  <c:v>IHC/Neut. Inst.</c:v>
                </c:pt>
              </c:strCache>
            </c:strRef>
          </c:cat>
          <c:val>
            <c:numRef>
              <c:f>Sheet1!$K$3:$K$21</c:f>
              <c:numCache>
                <c:formatCode>0.0</c:formatCode>
                <c:ptCount val="19"/>
                <c:pt idx="0">
                  <c:v>185.1</c:v>
                </c:pt>
                <c:pt idx="1">
                  <c:v>19.8</c:v>
                </c:pt>
                <c:pt idx="2">
                  <c:v>29.1</c:v>
                </c:pt>
                <c:pt idx="3">
                  <c:v>11.9</c:v>
                </c:pt>
                <c:pt idx="4">
                  <c:v>0.2</c:v>
                </c:pt>
                <c:pt idx="5">
                  <c:v>11.5</c:v>
                </c:pt>
                <c:pt idx="6">
                  <c:v>5.3</c:v>
                </c:pt>
                <c:pt idx="7">
                  <c:v>0.5</c:v>
                </c:pt>
                <c:pt idx="8">
                  <c:v>0.2</c:v>
                </c:pt>
                <c:pt idx="9">
                  <c:v>0</c:v>
                </c:pt>
                <c:pt idx="10">
                  <c:v>1.5</c:v>
                </c:pt>
                <c:pt idx="11">
                  <c:v>8.6</c:v>
                </c:pt>
                <c:pt idx="12">
                  <c:v>0</c:v>
                </c:pt>
                <c:pt idx="13">
                  <c:v>0.9</c:v>
                </c:pt>
                <c:pt idx="14">
                  <c:v>0</c:v>
                </c:pt>
                <c:pt idx="15">
                  <c:v>0.9</c:v>
                </c:pt>
                <c:pt idx="16">
                  <c:v>1.2</c:v>
                </c:pt>
                <c:pt idx="17">
                  <c:v>5.9</c:v>
                </c:pt>
                <c:pt idx="1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2793560"/>
        <c:axId val="252793168"/>
      </c:barChart>
      <c:catAx>
        <c:axId val="252793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2793168"/>
        <c:crosses val="autoZero"/>
        <c:auto val="1"/>
        <c:lblAlgn val="ctr"/>
        <c:lblOffset val="100"/>
        <c:noMultiLvlLbl val="0"/>
      </c:catAx>
      <c:valAx>
        <c:axId val="2527931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Hours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2527935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FY07 </c:v>
                </c:pt>
              </c:strCache>
            </c:strRef>
          </c:tx>
          <c:invertIfNegative val="0"/>
          <c:cat>
            <c:strRef>
              <c:f>Sheet1!$A$3:$A$21</c:f>
              <c:strCache>
                <c:ptCount val="19"/>
                <c:pt idx="0">
                  <c:v>Target</c:v>
                </c:pt>
                <c:pt idx="1">
                  <c:v>E-HVCM</c:v>
                </c:pt>
                <c:pt idx="2">
                  <c:v>RF</c:v>
                </c:pt>
                <c:pt idx="3">
                  <c:v>Ion Source</c:v>
                </c:pt>
                <c:pt idx="4">
                  <c:v>BI</c:v>
                </c:pt>
                <c:pt idx="5">
                  <c:v>E-MagPS</c:v>
                </c:pt>
                <c:pt idx="6">
                  <c:v>Controls</c:v>
                </c:pt>
                <c:pt idx="7">
                  <c:v>E-chopper</c:v>
                </c:pt>
                <c:pt idx="8">
                  <c:v>Vacuum </c:v>
                </c:pt>
                <c:pt idx="9">
                  <c:v>E-other</c:v>
                </c:pt>
                <c:pt idx="10">
                  <c:v>Cooling </c:v>
                </c:pt>
                <c:pt idx="11">
                  <c:v>Prot. Sys.</c:v>
                </c:pt>
                <c:pt idx="12">
                  <c:v>Cryo</c:v>
                </c:pt>
                <c:pt idx="13">
                  <c:v>AP</c:v>
                </c:pt>
                <c:pt idx="14">
                  <c:v>Misc./Mag/RS/ESH</c:v>
                </c:pt>
                <c:pt idx="15">
                  <c:v>Ops</c:v>
                </c:pt>
                <c:pt idx="16">
                  <c:v>Fac./Mech. Sys.</c:v>
                </c:pt>
                <c:pt idx="17">
                  <c:v>CM/SRF</c:v>
                </c:pt>
                <c:pt idx="18">
                  <c:v>IHC/Neut. Inst.</c:v>
                </c:pt>
              </c:strCache>
            </c:strRef>
          </c:cat>
          <c:val>
            <c:numRef>
              <c:f>Sheet1!$B$3:$B$21</c:f>
              <c:numCache>
                <c:formatCode>0.0</c:formatCode>
                <c:ptCount val="19"/>
                <c:pt idx="0">
                  <c:v>140.1</c:v>
                </c:pt>
                <c:pt idx="1">
                  <c:v>379.4</c:v>
                </c:pt>
                <c:pt idx="2">
                  <c:v>162.30000000000001</c:v>
                </c:pt>
                <c:pt idx="3">
                  <c:v>394.7</c:v>
                </c:pt>
                <c:pt idx="4">
                  <c:v>15.2</c:v>
                </c:pt>
                <c:pt idx="5">
                  <c:v>78.599999999999994</c:v>
                </c:pt>
                <c:pt idx="6">
                  <c:v>161.30000000000001</c:v>
                </c:pt>
                <c:pt idx="7">
                  <c:v>241.8</c:v>
                </c:pt>
                <c:pt idx="8">
                  <c:v>90.2</c:v>
                </c:pt>
                <c:pt idx="9">
                  <c:v>85.9</c:v>
                </c:pt>
                <c:pt idx="10">
                  <c:v>165.2</c:v>
                </c:pt>
                <c:pt idx="11">
                  <c:v>19</c:v>
                </c:pt>
                <c:pt idx="12">
                  <c:v>15.2</c:v>
                </c:pt>
                <c:pt idx="13">
                  <c:v>19</c:v>
                </c:pt>
                <c:pt idx="14">
                  <c:v>7.1</c:v>
                </c:pt>
                <c:pt idx="15">
                  <c:v>8.8000000000000007</c:v>
                </c:pt>
                <c:pt idx="16">
                  <c:v>5.7</c:v>
                </c:pt>
                <c:pt idx="17">
                  <c:v>0</c:v>
                </c:pt>
                <c:pt idx="18">
                  <c:v>0.2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FY08 </c:v>
                </c:pt>
              </c:strCache>
            </c:strRef>
          </c:tx>
          <c:invertIfNegative val="0"/>
          <c:cat>
            <c:strRef>
              <c:f>Sheet1!$A$3:$A$21</c:f>
              <c:strCache>
                <c:ptCount val="19"/>
                <c:pt idx="0">
                  <c:v>Target</c:v>
                </c:pt>
                <c:pt idx="1">
                  <c:v>E-HVCM</c:v>
                </c:pt>
                <c:pt idx="2">
                  <c:v>RF</c:v>
                </c:pt>
                <c:pt idx="3">
                  <c:v>Ion Source</c:v>
                </c:pt>
                <c:pt idx="4">
                  <c:v>BI</c:v>
                </c:pt>
                <c:pt idx="5">
                  <c:v>E-MagPS</c:v>
                </c:pt>
                <c:pt idx="6">
                  <c:v>Controls</c:v>
                </c:pt>
                <c:pt idx="7">
                  <c:v>E-chopper</c:v>
                </c:pt>
                <c:pt idx="8">
                  <c:v>Vacuum </c:v>
                </c:pt>
                <c:pt idx="9">
                  <c:v>E-other</c:v>
                </c:pt>
                <c:pt idx="10">
                  <c:v>Cooling </c:v>
                </c:pt>
                <c:pt idx="11">
                  <c:v>Prot. Sys.</c:v>
                </c:pt>
                <c:pt idx="12">
                  <c:v>Cryo</c:v>
                </c:pt>
                <c:pt idx="13">
                  <c:v>AP</c:v>
                </c:pt>
                <c:pt idx="14">
                  <c:v>Misc./Mag/RS/ESH</c:v>
                </c:pt>
                <c:pt idx="15">
                  <c:v>Ops</c:v>
                </c:pt>
                <c:pt idx="16">
                  <c:v>Fac./Mech. Sys.</c:v>
                </c:pt>
                <c:pt idx="17">
                  <c:v>CM/SRF</c:v>
                </c:pt>
                <c:pt idx="18">
                  <c:v>IHC/Neut. Inst.</c:v>
                </c:pt>
              </c:strCache>
            </c:strRef>
          </c:cat>
          <c:val>
            <c:numRef>
              <c:f>Sheet1!$C$3:$C$21</c:f>
              <c:numCache>
                <c:formatCode>0.0</c:formatCode>
                <c:ptCount val="19"/>
                <c:pt idx="0">
                  <c:v>158.9</c:v>
                </c:pt>
                <c:pt idx="1">
                  <c:v>421.2</c:v>
                </c:pt>
                <c:pt idx="2">
                  <c:v>230.2</c:v>
                </c:pt>
                <c:pt idx="3">
                  <c:v>142.19999999999999</c:v>
                </c:pt>
                <c:pt idx="4">
                  <c:v>8.4</c:v>
                </c:pt>
                <c:pt idx="5">
                  <c:v>162.19999999999999</c:v>
                </c:pt>
                <c:pt idx="6">
                  <c:v>58</c:v>
                </c:pt>
                <c:pt idx="7">
                  <c:v>50.3</c:v>
                </c:pt>
                <c:pt idx="8">
                  <c:v>124</c:v>
                </c:pt>
                <c:pt idx="9">
                  <c:v>45.6</c:v>
                </c:pt>
                <c:pt idx="10">
                  <c:v>31.2</c:v>
                </c:pt>
                <c:pt idx="11">
                  <c:v>9.4</c:v>
                </c:pt>
                <c:pt idx="12">
                  <c:v>4.7</c:v>
                </c:pt>
                <c:pt idx="13">
                  <c:v>27.3</c:v>
                </c:pt>
                <c:pt idx="14">
                  <c:v>2</c:v>
                </c:pt>
                <c:pt idx="15">
                  <c:v>13.4</c:v>
                </c:pt>
                <c:pt idx="16">
                  <c:v>3.1</c:v>
                </c:pt>
                <c:pt idx="17">
                  <c:v>0</c:v>
                </c:pt>
                <c:pt idx="18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FY09 </c:v>
                </c:pt>
              </c:strCache>
            </c:strRef>
          </c:tx>
          <c:invertIfNegative val="0"/>
          <c:cat>
            <c:strRef>
              <c:f>Sheet1!$A$3:$A$21</c:f>
              <c:strCache>
                <c:ptCount val="19"/>
                <c:pt idx="0">
                  <c:v>Target</c:v>
                </c:pt>
                <c:pt idx="1">
                  <c:v>E-HVCM</c:v>
                </c:pt>
                <c:pt idx="2">
                  <c:v>RF</c:v>
                </c:pt>
                <c:pt idx="3">
                  <c:v>Ion Source</c:v>
                </c:pt>
                <c:pt idx="4">
                  <c:v>BI</c:v>
                </c:pt>
                <c:pt idx="5">
                  <c:v>E-MagPS</c:v>
                </c:pt>
                <c:pt idx="6">
                  <c:v>Controls</c:v>
                </c:pt>
                <c:pt idx="7">
                  <c:v>E-chopper</c:v>
                </c:pt>
                <c:pt idx="8">
                  <c:v>Vacuum </c:v>
                </c:pt>
                <c:pt idx="9">
                  <c:v>E-other</c:v>
                </c:pt>
                <c:pt idx="10">
                  <c:v>Cooling </c:v>
                </c:pt>
                <c:pt idx="11">
                  <c:v>Prot. Sys.</c:v>
                </c:pt>
                <c:pt idx="12">
                  <c:v>Cryo</c:v>
                </c:pt>
                <c:pt idx="13">
                  <c:v>AP</c:v>
                </c:pt>
                <c:pt idx="14">
                  <c:v>Misc./Mag/RS/ESH</c:v>
                </c:pt>
                <c:pt idx="15">
                  <c:v>Ops</c:v>
                </c:pt>
                <c:pt idx="16">
                  <c:v>Fac./Mech. Sys.</c:v>
                </c:pt>
                <c:pt idx="17">
                  <c:v>CM/SRF</c:v>
                </c:pt>
                <c:pt idx="18">
                  <c:v>IHC/Neut. Inst.</c:v>
                </c:pt>
              </c:strCache>
            </c:strRef>
          </c:cat>
          <c:val>
            <c:numRef>
              <c:f>Sheet1!$D$3:$D$21</c:f>
              <c:numCache>
                <c:formatCode>0.0</c:formatCode>
                <c:ptCount val="19"/>
                <c:pt idx="0">
                  <c:v>12</c:v>
                </c:pt>
                <c:pt idx="1">
                  <c:v>309</c:v>
                </c:pt>
                <c:pt idx="2">
                  <c:v>226.4</c:v>
                </c:pt>
                <c:pt idx="3">
                  <c:v>101.8</c:v>
                </c:pt>
                <c:pt idx="4">
                  <c:v>16.2</c:v>
                </c:pt>
                <c:pt idx="5">
                  <c:v>68.099999999999994</c:v>
                </c:pt>
                <c:pt idx="6">
                  <c:v>90.4</c:v>
                </c:pt>
                <c:pt idx="7">
                  <c:v>58.3</c:v>
                </c:pt>
                <c:pt idx="8">
                  <c:v>33.700000000000003</c:v>
                </c:pt>
                <c:pt idx="9">
                  <c:v>40</c:v>
                </c:pt>
                <c:pt idx="10">
                  <c:v>27.5</c:v>
                </c:pt>
                <c:pt idx="11">
                  <c:v>26.4</c:v>
                </c:pt>
                <c:pt idx="12">
                  <c:v>38.9</c:v>
                </c:pt>
                <c:pt idx="13">
                  <c:v>20.2</c:v>
                </c:pt>
                <c:pt idx="14">
                  <c:v>3.8</c:v>
                </c:pt>
                <c:pt idx="15">
                  <c:v>6.6</c:v>
                </c:pt>
                <c:pt idx="16">
                  <c:v>31.7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FY10</c:v>
                </c:pt>
              </c:strCache>
            </c:strRef>
          </c:tx>
          <c:invertIfNegative val="0"/>
          <c:cat>
            <c:strRef>
              <c:f>Sheet1!$A$3:$A$21</c:f>
              <c:strCache>
                <c:ptCount val="19"/>
                <c:pt idx="0">
                  <c:v>Target</c:v>
                </c:pt>
                <c:pt idx="1">
                  <c:v>E-HVCM</c:v>
                </c:pt>
                <c:pt idx="2">
                  <c:v>RF</c:v>
                </c:pt>
                <c:pt idx="3">
                  <c:v>Ion Source</c:v>
                </c:pt>
                <c:pt idx="4">
                  <c:v>BI</c:v>
                </c:pt>
                <c:pt idx="5">
                  <c:v>E-MagPS</c:v>
                </c:pt>
                <c:pt idx="6">
                  <c:v>Controls</c:v>
                </c:pt>
                <c:pt idx="7">
                  <c:v>E-chopper</c:v>
                </c:pt>
                <c:pt idx="8">
                  <c:v>Vacuum </c:v>
                </c:pt>
                <c:pt idx="9">
                  <c:v>E-other</c:v>
                </c:pt>
                <c:pt idx="10">
                  <c:v>Cooling </c:v>
                </c:pt>
                <c:pt idx="11">
                  <c:v>Prot. Sys.</c:v>
                </c:pt>
                <c:pt idx="12">
                  <c:v>Cryo</c:v>
                </c:pt>
                <c:pt idx="13">
                  <c:v>AP</c:v>
                </c:pt>
                <c:pt idx="14">
                  <c:v>Misc./Mag/RS/ESH</c:v>
                </c:pt>
                <c:pt idx="15">
                  <c:v>Ops</c:v>
                </c:pt>
                <c:pt idx="16">
                  <c:v>Fac./Mech. Sys.</c:v>
                </c:pt>
                <c:pt idx="17">
                  <c:v>CM/SRF</c:v>
                </c:pt>
                <c:pt idx="18">
                  <c:v>IHC/Neut. Inst.</c:v>
                </c:pt>
              </c:strCache>
            </c:strRef>
          </c:cat>
          <c:val>
            <c:numRef>
              <c:f>Sheet1!$E$3:$E$21</c:f>
              <c:numCache>
                <c:formatCode>0.0</c:formatCode>
                <c:ptCount val="19"/>
                <c:pt idx="0">
                  <c:v>140.5</c:v>
                </c:pt>
                <c:pt idx="1">
                  <c:v>240</c:v>
                </c:pt>
                <c:pt idx="2">
                  <c:v>126.3</c:v>
                </c:pt>
                <c:pt idx="3">
                  <c:v>113.5</c:v>
                </c:pt>
                <c:pt idx="4">
                  <c:v>0.6</c:v>
                </c:pt>
                <c:pt idx="5">
                  <c:v>88.5</c:v>
                </c:pt>
                <c:pt idx="6">
                  <c:v>24.1</c:v>
                </c:pt>
                <c:pt idx="7">
                  <c:v>30.4</c:v>
                </c:pt>
                <c:pt idx="8">
                  <c:v>11.4</c:v>
                </c:pt>
                <c:pt idx="9">
                  <c:v>36.1</c:v>
                </c:pt>
                <c:pt idx="10">
                  <c:v>24.3</c:v>
                </c:pt>
                <c:pt idx="11">
                  <c:v>13.6</c:v>
                </c:pt>
                <c:pt idx="12">
                  <c:v>21.1</c:v>
                </c:pt>
                <c:pt idx="13">
                  <c:v>7</c:v>
                </c:pt>
                <c:pt idx="14">
                  <c:v>1.4</c:v>
                </c:pt>
                <c:pt idx="15">
                  <c:v>5.0999999999999996</c:v>
                </c:pt>
                <c:pt idx="16">
                  <c:v>2.9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</c:ser>
        <c:ser>
          <c:idx val="4"/>
          <c:order val="4"/>
          <c:tx>
            <c:strRef>
              <c:f>Sheet1!$F$2</c:f>
              <c:strCache>
                <c:ptCount val="1"/>
                <c:pt idx="0">
                  <c:v>FY11</c:v>
                </c:pt>
              </c:strCache>
            </c:strRef>
          </c:tx>
          <c:invertIfNegative val="0"/>
          <c:cat>
            <c:strRef>
              <c:f>Sheet1!$A$3:$A$21</c:f>
              <c:strCache>
                <c:ptCount val="19"/>
                <c:pt idx="0">
                  <c:v>Target</c:v>
                </c:pt>
                <c:pt idx="1">
                  <c:v>E-HVCM</c:v>
                </c:pt>
                <c:pt idx="2">
                  <c:v>RF</c:v>
                </c:pt>
                <c:pt idx="3">
                  <c:v>Ion Source</c:v>
                </c:pt>
                <c:pt idx="4">
                  <c:v>BI</c:v>
                </c:pt>
                <c:pt idx="5">
                  <c:v>E-MagPS</c:v>
                </c:pt>
                <c:pt idx="6">
                  <c:v>Controls</c:v>
                </c:pt>
                <c:pt idx="7">
                  <c:v>E-chopper</c:v>
                </c:pt>
                <c:pt idx="8">
                  <c:v>Vacuum </c:v>
                </c:pt>
                <c:pt idx="9">
                  <c:v>E-other</c:v>
                </c:pt>
                <c:pt idx="10">
                  <c:v>Cooling </c:v>
                </c:pt>
                <c:pt idx="11">
                  <c:v>Prot. Sys.</c:v>
                </c:pt>
                <c:pt idx="12">
                  <c:v>Cryo</c:v>
                </c:pt>
                <c:pt idx="13">
                  <c:v>AP</c:v>
                </c:pt>
                <c:pt idx="14">
                  <c:v>Misc./Mag/RS/ESH</c:v>
                </c:pt>
                <c:pt idx="15">
                  <c:v>Ops</c:v>
                </c:pt>
                <c:pt idx="16">
                  <c:v>Fac./Mech. Sys.</c:v>
                </c:pt>
                <c:pt idx="17">
                  <c:v>CM/SRF</c:v>
                </c:pt>
                <c:pt idx="18">
                  <c:v>IHC/Neut. Inst.</c:v>
                </c:pt>
              </c:strCache>
            </c:strRef>
          </c:cat>
          <c:val>
            <c:numRef>
              <c:f>Sheet1!$F$3:$F$21</c:f>
              <c:numCache>
                <c:formatCode>0.0</c:formatCode>
                <c:ptCount val="19"/>
                <c:pt idx="0">
                  <c:v>2.6</c:v>
                </c:pt>
                <c:pt idx="1">
                  <c:v>86.4</c:v>
                </c:pt>
                <c:pt idx="2">
                  <c:v>103.4</c:v>
                </c:pt>
                <c:pt idx="3">
                  <c:v>117.6</c:v>
                </c:pt>
                <c:pt idx="4">
                  <c:v>0.4</c:v>
                </c:pt>
                <c:pt idx="5">
                  <c:v>20.5</c:v>
                </c:pt>
                <c:pt idx="6">
                  <c:v>27.4</c:v>
                </c:pt>
                <c:pt idx="7">
                  <c:v>14.6</c:v>
                </c:pt>
                <c:pt idx="8">
                  <c:v>23.5</c:v>
                </c:pt>
                <c:pt idx="9">
                  <c:v>19.899999999999999</c:v>
                </c:pt>
                <c:pt idx="10">
                  <c:v>4.5</c:v>
                </c:pt>
                <c:pt idx="11">
                  <c:v>13.5</c:v>
                </c:pt>
                <c:pt idx="12">
                  <c:v>3</c:v>
                </c:pt>
                <c:pt idx="13">
                  <c:v>4.2</c:v>
                </c:pt>
                <c:pt idx="14">
                  <c:v>55.1</c:v>
                </c:pt>
                <c:pt idx="15">
                  <c:v>0.3</c:v>
                </c:pt>
                <c:pt idx="16">
                  <c:v>0.8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</c:ser>
        <c:ser>
          <c:idx val="5"/>
          <c:order val="5"/>
          <c:tx>
            <c:strRef>
              <c:f>Sheet1!$G$2</c:f>
              <c:strCache>
                <c:ptCount val="1"/>
                <c:pt idx="0">
                  <c:v>FY12</c:v>
                </c:pt>
              </c:strCache>
            </c:strRef>
          </c:tx>
          <c:invertIfNegative val="0"/>
          <c:cat>
            <c:strRef>
              <c:f>Sheet1!$A$3:$A$21</c:f>
              <c:strCache>
                <c:ptCount val="19"/>
                <c:pt idx="0">
                  <c:v>Target</c:v>
                </c:pt>
                <c:pt idx="1">
                  <c:v>E-HVCM</c:v>
                </c:pt>
                <c:pt idx="2">
                  <c:v>RF</c:v>
                </c:pt>
                <c:pt idx="3">
                  <c:v>Ion Source</c:v>
                </c:pt>
                <c:pt idx="4">
                  <c:v>BI</c:v>
                </c:pt>
                <c:pt idx="5">
                  <c:v>E-MagPS</c:v>
                </c:pt>
                <c:pt idx="6">
                  <c:v>Controls</c:v>
                </c:pt>
                <c:pt idx="7">
                  <c:v>E-chopper</c:v>
                </c:pt>
                <c:pt idx="8">
                  <c:v>Vacuum </c:v>
                </c:pt>
                <c:pt idx="9">
                  <c:v>E-other</c:v>
                </c:pt>
                <c:pt idx="10">
                  <c:v>Cooling </c:v>
                </c:pt>
                <c:pt idx="11">
                  <c:v>Prot. Sys.</c:v>
                </c:pt>
                <c:pt idx="12">
                  <c:v>Cryo</c:v>
                </c:pt>
                <c:pt idx="13">
                  <c:v>AP</c:v>
                </c:pt>
                <c:pt idx="14">
                  <c:v>Misc./Mag/RS/ESH</c:v>
                </c:pt>
                <c:pt idx="15">
                  <c:v>Ops</c:v>
                </c:pt>
                <c:pt idx="16">
                  <c:v>Fac./Mech. Sys.</c:v>
                </c:pt>
                <c:pt idx="17">
                  <c:v>CM/SRF</c:v>
                </c:pt>
                <c:pt idx="18">
                  <c:v>IHC/Neut. Inst.</c:v>
                </c:pt>
              </c:strCache>
            </c:strRef>
          </c:cat>
          <c:val>
            <c:numRef>
              <c:f>Sheet1!$G$3:$G$21</c:f>
              <c:numCache>
                <c:formatCode>0.0</c:formatCode>
                <c:ptCount val="19"/>
                <c:pt idx="0">
                  <c:v>240.1</c:v>
                </c:pt>
                <c:pt idx="1">
                  <c:v>93.1</c:v>
                </c:pt>
                <c:pt idx="2">
                  <c:v>111.5</c:v>
                </c:pt>
                <c:pt idx="3">
                  <c:v>37.9</c:v>
                </c:pt>
                <c:pt idx="4">
                  <c:v>9.9</c:v>
                </c:pt>
                <c:pt idx="5">
                  <c:v>22.2</c:v>
                </c:pt>
                <c:pt idx="6">
                  <c:v>18.600000000000001</c:v>
                </c:pt>
                <c:pt idx="7">
                  <c:v>1.7</c:v>
                </c:pt>
                <c:pt idx="8">
                  <c:v>4.7</c:v>
                </c:pt>
                <c:pt idx="9">
                  <c:v>22.1</c:v>
                </c:pt>
                <c:pt idx="10">
                  <c:v>7.6</c:v>
                </c:pt>
                <c:pt idx="11">
                  <c:v>6.8</c:v>
                </c:pt>
                <c:pt idx="12">
                  <c:v>11.2</c:v>
                </c:pt>
                <c:pt idx="13">
                  <c:v>12</c:v>
                </c:pt>
                <c:pt idx="14">
                  <c:v>2.2999999999999998</c:v>
                </c:pt>
                <c:pt idx="15">
                  <c:v>1.4</c:v>
                </c:pt>
                <c:pt idx="16">
                  <c:v>4.2</c:v>
                </c:pt>
                <c:pt idx="17">
                  <c:v>5.7</c:v>
                </c:pt>
                <c:pt idx="18">
                  <c:v>0</c:v>
                </c:pt>
              </c:numCache>
            </c:numRef>
          </c:val>
        </c:ser>
        <c:ser>
          <c:idx val="6"/>
          <c:order val="6"/>
          <c:tx>
            <c:strRef>
              <c:f>Sheet1!$H$2</c:f>
              <c:strCache>
                <c:ptCount val="1"/>
                <c:pt idx="0">
                  <c:v>FY13</c:v>
                </c:pt>
              </c:strCache>
            </c:strRef>
          </c:tx>
          <c:invertIfNegative val="0"/>
          <c:cat>
            <c:strRef>
              <c:f>Sheet1!$A$3:$A$21</c:f>
              <c:strCache>
                <c:ptCount val="19"/>
                <c:pt idx="0">
                  <c:v>Target</c:v>
                </c:pt>
                <c:pt idx="1">
                  <c:v>E-HVCM</c:v>
                </c:pt>
                <c:pt idx="2">
                  <c:v>RF</c:v>
                </c:pt>
                <c:pt idx="3">
                  <c:v>Ion Source</c:v>
                </c:pt>
                <c:pt idx="4">
                  <c:v>BI</c:v>
                </c:pt>
                <c:pt idx="5">
                  <c:v>E-MagPS</c:v>
                </c:pt>
                <c:pt idx="6">
                  <c:v>Controls</c:v>
                </c:pt>
                <c:pt idx="7">
                  <c:v>E-chopper</c:v>
                </c:pt>
                <c:pt idx="8">
                  <c:v>Vacuum </c:v>
                </c:pt>
                <c:pt idx="9">
                  <c:v>E-other</c:v>
                </c:pt>
                <c:pt idx="10">
                  <c:v>Cooling </c:v>
                </c:pt>
                <c:pt idx="11">
                  <c:v>Prot. Sys.</c:v>
                </c:pt>
                <c:pt idx="12">
                  <c:v>Cryo</c:v>
                </c:pt>
                <c:pt idx="13">
                  <c:v>AP</c:v>
                </c:pt>
                <c:pt idx="14">
                  <c:v>Misc./Mag/RS/ESH</c:v>
                </c:pt>
                <c:pt idx="15">
                  <c:v>Ops</c:v>
                </c:pt>
                <c:pt idx="16">
                  <c:v>Fac./Mech. Sys.</c:v>
                </c:pt>
                <c:pt idx="17">
                  <c:v>CM/SRF</c:v>
                </c:pt>
                <c:pt idx="18">
                  <c:v>IHC/Neut. Inst.</c:v>
                </c:pt>
              </c:strCache>
            </c:strRef>
          </c:cat>
          <c:val>
            <c:numRef>
              <c:f>Sheet1!$H$3:$H$21</c:f>
              <c:numCache>
                <c:formatCode>0.0</c:formatCode>
                <c:ptCount val="19"/>
                <c:pt idx="0">
                  <c:v>1124</c:v>
                </c:pt>
                <c:pt idx="1">
                  <c:v>128.30000000000001</c:v>
                </c:pt>
                <c:pt idx="2">
                  <c:v>191.2</c:v>
                </c:pt>
                <c:pt idx="3">
                  <c:v>36.1</c:v>
                </c:pt>
                <c:pt idx="4">
                  <c:v>3</c:v>
                </c:pt>
                <c:pt idx="5">
                  <c:v>33.299999999999997</c:v>
                </c:pt>
                <c:pt idx="6">
                  <c:v>19.600000000000001</c:v>
                </c:pt>
                <c:pt idx="7">
                  <c:v>5</c:v>
                </c:pt>
                <c:pt idx="8">
                  <c:v>6.1</c:v>
                </c:pt>
                <c:pt idx="9">
                  <c:v>40.1</c:v>
                </c:pt>
                <c:pt idx="10">
                  <c:v>12.9</c:v>
                </c:pt>
                <c:pt idx="11">
                  <c:v>67.900000000000006</c:v>
                </c:pt>
                <c:pt idx="12">
                  <c:v>3.2</c:v>
                </c:pt>
                <c:pt idx="13">
                  <c:v>2.5</c:v>
                </c:pt>
                <c:pt idx="14">
                  <c:v>5.6</c:v>
                </c:pt>
                <c:pt idx="15">
                  <c:v>0.1</c:v>
                </c:pt>
                <c:pt idx="16">
                  <c:v>0</c:v>
                </c:pt>
                <c:pt idx="17">
                  <c:v>11.1</c:v>
                </c:pt>
                <c:pt idx="18">
                  <c:v>0</c:v>
                </c:pt>
              </c:numCache>
            </c:numRef>
          </c:val>
        </c:ser>
        <c:ser>
          <c:idx val="7"/>
          <c:order val="7"/>
          <c:tx>
            <c:strRef>
              <c:f>Sheet1!$I$2</c:f>
              <c:strCache>
                <c:ptCount val="1"/>
                <c:pt idx="0">
                  <c:v>FY14</c:v>
                </c:pt>
              </c:strCache>
            </c:strRef>
          </c:tx>
          <c:invertIfNegative val="0"/>
          <c:cat>
            <c:strRef>
              <c:f>Sheet1!$A$3:$A$21</c:f>
              <c:strCache>
                <c:ptCount val="19"/>
                <c:pt idx="0">
                  <c:v>Target</c:v>
                </c:pt>
                <c:pt idx="1">
                  <c:v>E-HVCM</c:v>
                </c:pt>
                <c:pt idx="2">
                  <c:v>RF</c:v>
                </c:pt>
                <c:pt idx="3">
                  <c:v>Ion Source</c:v>
                </c:pt>
                <c:pt idx="4">
                  <c:v>BI</c:v>
                </c:pt>
                <c:pt idx="5">
                  <c:v>E-MagPS</c:v>
                </c:pt>
                <c:pt idx="6">
                  <c:v>Controls</c:v>
                </c:pt>
                <c:pt idx="7">
                  <c:v>E-chopper</c:v>
                </c:pt>
                <c:pt idx="8">
                  <c:v>Vacuum </c:v>
                </c:pt>
                <c:pt idx="9">
                  <c:v>E-other</c:v>
                </c:pt>
                <c:pt idx="10">
                  <c:v>Cooling </c:v>
                </c:pt>
                <c:pt idx="11">
                  <c:v>Prot. Sys.</c:v>
                </c:pt>
                <c:pt idx="12">
                  <c:v>Cryo</c:v>
                </c:pt>
                <c:pt idx="13">
                  <c:v>AP</c:v>
                </c:pt>
                <c:pt idx="14">
                  <c:v>Misc./Mag/RS/ESH</c:v>
                </c:pt>
                <c:pt idx="15">
                  <c:v>Ops</c:v>
                </c:pt>
                <c:pt idx="16">
                  <c:v>Fac./Mech. Sys.</c:v>
                </c:pt>
                <c:pt idx="17">
                  <c:v>CM/SRF</c:v>
                </c:pt>
                <c:pt idx="18">
                  <c:v>IHC/Neut. Inst.</c:v>
                </c:pt>
              </c:strCache>
            </c:strRef>
          </c:cat>
          <c:val>
            <c:numRef>
              <c:f>Sheet1!$I$3:$I$21</c:f>
              <c:numCache>
                <c:formatCode>0.0</c:formatCode>
                <c:ptCount val="19"/>
                <c:pt idx="0">
                  <c:v>281.60000000000002</c:v>
                </c:pt>
                <c:pt idx="1">
                  <c:v>70.5</c:v>
                </c:pt>
                <c:pt idx="2">
                  <c:v>134</c:v>
                </c:pt>
                <c:pt idx="3">
                  <c:v>25.2</c:v>
                </c:pt>
                <c:pt idx="4">
                  <c:v>204.3</c:v>
                </c:pt>
                <c:pt idx="5">
                  <c:v>25</c:v>
                </c:pt>
                <c:pt idx="6">
                  <c:v>13.9</c:v>
                </c:pt>
                <c:pt idx="7">
                  <c:v>4.5</c:v>
                </c:pt>
                <c:pt idx="8">
                  <c:v>21.7</c:v>
                </c:pt>
                <c:pt idx="9">
                  <c:v>18.7</c:v>
                </c:pt>
                <c:pt idx="10">
                  <c:v>27.9</c:v>
                </c:pt>
                <c:pt idx="11">
                  <c:v>4.2</c:v>
                </c:pt>
                <c:pt idx="12">
                  <c:v>20.399999999999999</c:v>
                </c:pt>
                <c:pt idx="13">
                  <c:v>2.4</c:v>
                </c:pt>
                <c:pt idx="14">
                  <c:v>1.1000000000000001</c:v>
                </c:pt>
                <c:pt idx="15">
                  <c:v>1.5</c:v>
                </c:pt>
                <c:pt idx="16">
                  <c:v>1.9</c:v>
                </c:pt>
                <c:pt idx="17">
                  <c:v>18.8</c:v>
                </c:pt>
                <c:pt idx="18">
                  <c:v>0.9</c:v>
                </c:pt>
              </c:numCache>
            </c:numRef>
          </c:val>
        </c:ser>
        <c:ser>
          <c:idx val="8"/>
          <c:order val="8"/>
          <c:tx>
            <c:strRef>
              <c:f>Sheet1!$J$2</c:f>
              <c:strCache>
                <c:ptCount val="1"/>
                <c:pt idx="0">
                  <c:v>FY15</c:v>
                </c:pt>
              </c:strCache>
            </c:strRef>
          </c:tx>
          <c:invertIfNegative val="0"/>
          <c:cat>
            <c:strRef>
              <c:f>Sheet1!$A$3:$A$21</c:f>
              <c:strCache>
                <c:ptCount val="19"/>
                <c:pt idx="0">
                  <c:v>Target</c:v>
                </c:pt>
                <c:pt idx="1">
                  <c:v>E-HVCM</c:v>
                </c:pt>
                <c:pt idx="2">
                  <c:v>RF</c:v>
                </c:pt>
                <c:pt idx="3">
                  <c:v>Ion Source</c:v>
                </c:pt>
                <c:pt idx="4">
                  <c:v>BI</c:v>
                </c:pt>
                <c:pt idx="5">
                  <c:v>E-MagPS</c:v>
                </c:pt>
                <c:pt idx="6">
                  <c:v>Controls</c:v>
                </c:pt>
                <c:pt idx="7">
                  <c:v>E-chopper</c:v>
                </c:pt>
                <c:pt idx="8">
                  <c:v>Vacuum </c:v>
                </c:pt>
                <c:pt idx="9">
                  <c:v>E-other</c:v>
                </c:pt>
                <c:pt idx="10">
                  <c:v>Cooling </c:v>
                </c:pt>
                <c:pt idx="11">
                  <c:v>Prot. Sys.</c:v>
                </c:pt>
                <c:pt idx="12">
                  <c:v>Cryo</c:v>
                </c:pt>
                <c:pt idx="13">
                  <c:v>AP</c:v>
                </c:pt>
                <c:pt idx="14">
                  <c:v>Misc./Mag/RS/ESH</c:v>
                </c:pt>
                <c:pt idx="15">
                  <c:v>Ops</c:v>
                </c:pt>
                <c:pt idx="16">
                  <c:v>Fac./Mech. Sys.</c:v>
                </c:pt>
                <c:pt idx="17">
                  <c:v>CM/SRF</c:v>
                </c:pt>
                <c:pt idx="18">
                  <c:v>IHC/Neut. Inst.</c:v>
                </c:pt>
              </c:strCache>
            </c:strRef>
          </c:cat>
          <c:val>
            <c:numRef>
              <c:f>Sheet1!$J$3:$J$21</c:f>
              <c:numCache>
                <c:formatCode>0.0</c:formatCode>
                <c:ptCount val="19"/>
                <c:pt idx="0">
                  <c:v>625.9</c:v>
                </c:pt>
                <c:pt idx="1">
                  <c:v>70.5</c:v>
                </c:pt>
                <c:pt idx="2">
                  <c:v>152.69999999999999</c:v>
                </c:pt>
                <c:pt idx="3">
                  <c:v>38.4</c:v>
                </c:pt>
                <c:pt idx="4">
                  <c:v>419.1</c:v>
                </c:pt>
                <c:pt idx="5">
                  <c:v>49.9</c:v>
                </c:pt>
                <c:pt idx="6">
                  <c:v>21.8</c:v>
                </c:pt>
                <c:pt idx="7">
                  <c:v>6.4</c:v>
                </c:pt>
                <c:pt idx="8">
                  <c:v>39.5</c:v>
                </c:pt>
                <c:pt idx="9">
                  <c:v>111.6</c:v>
                </c:pt>
                <c:pt idx="10">
                  <c:v>26.9</c:v>
                </c:pt>
                <c:pt idx="11">
                  <c:v>3.1</c:v>
                </c:pt>
                <c:pt idx="12">
                  <c:v>1.7</c:v>
                </c:pt>
                <c:pt idx="13">
                  <c:v>0.3</c:v>
                </c:pt>
                <c:pt idx="14">
                  <c:v>0.4</c:v>
                </c:pt>
                <c:pt idx="15">
                  <c:v>20.2</c:v>
                </c:pt>
                <c:pt idx="16">
                  <c:v>3.4</c:v>
                </c:pt>
                <c:pt idx="17">
                  <c:v>23.1</c:v>
                </c:pt>
                <c:pt idx="18">
                  <c:v>0</c:v>
                </c:pt>
              </c:numCache>
            </c:numRef>
          </c:val>
        </c:ser>
        <c:ser>
          <c:idx val="9"/>
          <c:order val="9"/>
          <c:tx>
            <c:strRef>
              <c:f>Sheet1!$K$2</c:f>
              <c:strCache>
                <c:ptCount val="1"/>
                <c:pt idx="0">
                  <c:v>FY16-Q1</c:v>
                </c:pt>
              </c:strCache>
            </c:strRef>
          </c:tx>
          <c:invertIfNegative val="0"/>
          <c:cat>
            <c:strRef>
              <c:f>Sheet1!$A$3:$A$21</c:f>
              <c:strCache>
                <c:ptCount val="19"/>
                <c:pt idx="0">
                  <c:v>Target</c:v>
                </c:pt>
                <c:pt idx="1">
                  <c:v>E-HVCM</c:v>
                </c:pt>
                <c:pt idx="2">
                  <c:v>RF</c:v>
                </c:pt>
                <c:pt idx="3">
                  <c:v>Ion Source</c:v>
                </c:pt>
                <c:pt idx="4">
                  <c:v>BI</c:v>
                </c:pt>
                <c:pt idx="5">
                  <c:v>E-MagPS</c:v>
                </c:pt>
                <c:pt idx="6">
                  <c:v>Controls</c:v>
                </c:pt>
                <c:pt idx="7">
                  <c:v>E-chopper</c:v>
                </c:pt>
                <c:pt idx="8">
                  <c:v>Vacuum </c:v>
                </c:pt>
                <c:pt idx="9">
                  <c:v>E-other</c:v>
                </c:pt>
                <c:pt idx="10">
                  <c:v>Cooling </c:v>
                </c:pt>
                <c:pt idx="11">
                  <c:v>Prot. Sys.</c:v>
                </c:pt>
                <c:pt idx="12">
                  <c:v>Cryo</c:v>
                </c:pt>
                <c:pt idx="13">
                  <c:v>AP</c:v>
                </c:pt>
                <c:pt idx="14">
                  <c:v>Misc./Mag/RS/ESH</c:v>
                </c:pt>
                <c:pt idx="15">
                  <c:v>Ops</c:v>
                </c:pt>
                <c:pt idx="16">
                  <c:v>Fac./Mech. Sys.</c:v>
                </c:pt>
                <c:pt idx="17">
                  <c:v>CM/SRF</c:v>
                </c:pt>
                <c:pt idx="18">
                  <c:v>IHC/Neut. Inst.</c:v>
                </c:pt>
              </c:strCache>
            </c:strRef>
          </c:cat>
          <c:val>
            <c:numRef>
              <c:f>Sheet1!$K$3:$K$21</c:f>
              <c:numCache>
                <c:formatCode>0.0</c:formatCode>
                <c:ptCount val="19"/>
                <c:pt idx="0">
                  <c:v>185.1</c:v>
                </c:pt>
                <c:pt idx="1">
                  <c:v>19.8</c:v>
                </c:pt>
                <c:pt idx="2">
                  <c:v>29.1</c:v>
                </c:pt>
                <c:pt idx="3">
                  <c:v>11.9</c:v>
                </c:pt>
                <c:pt idx="4">
                  <c:v>0.2</c:v>
                </c:pt>
                <c:pt idx="5">
                  <c:v>11.5</c:v>
                </c:pt>
                <c:pt idx="6">
                  <c:v>5.3</c:v>
                </c:pt>
                <c:pt idx="7">
                  <c:v>0.5</c:v>
                </c:pt>
                <c:pt idx="8">
                  <c:v>0.2</c:v>
                </c:pt>
                <c:pt idx="9">
                  <c:v>0</c:v>
                </c:pt>
                <c:pt idx="10">
                  <c:v>1.5</c:v>
                </c:pt>
                <c:pt idx="11">
                  <c:v>8.6</c:v>
                </c:pt>
                <c:pt idx="12">
                  <c:v>0</c:v>
                </c:pt>
                <c:pt idx="13">
                  <c:v>0.9</c:v>
                </c:pt>
                <c:pt idx="14">
                  <c:v>0</c:v>
                </c:pt>
                <c:pt idx="15">
                  <c:v>0.9</c:v>
                </c:pt>
                <c:pt idx="16">
                  <c:v>1.2</c:v>
                </c:pt>
                <c:pt idx="17">
                  <c:v>5.9</c:v>
                </c:pt>
                <c:pt idx="1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2792776"/>
        <c:axId val="252176208"/>
      </c:barChart>
      <c:catAx>
        <c:axId val="252792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2176208"/>
        <c:crosses val="autoZero"/>
        <c:auto val="1"/>
        <c:lblAlgn val="ctr"/>
        <c:lblOffset val="100"/>
        <c:noMultiLvlLbl val="0"/>
      </c:catAx>
      <c:valAx>
        <c:axId val="252176208"/>
        <c:scaling>
          <c:orientation val="minMax"/>
          <c:max val="5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Hours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2527927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NP availability by week, FY16</a:t>
            </a:r>
          </a:p>
        </c:rich>
      </c:tx>
      <c:layout>
        <c:manualLayout>
          <c:xMode val="edge"/>
          <c:yMode val="edge"/>
          <c:x val="0.326993414836038"/>
          <c:y val="6.19557100341537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9458488975"/>
          <c:y val="5.68476169447686E-2"/>
          <c:w val="0.880978824748478"/>
          <c:h val="0.803874131118226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Time!$K$1</c:f>
              <c:strCache>
                <c:ptCount val="1"/>
                <c:pt idx="0">
                  <c:v>Neutron Beam % Available</c:v>
                </c:pt>
              </c:strCache>
            </c:strRef>
          </c:tx>
          <c:spPr>
            <a:solidFill>
              <a:srgbClr val="9999FF"/>
            </a:solidFill>
            <a:ln w="38100">
              <a:solidFill>
                <a:srgbClr val="000080"/>
              </a:solidFill>
              <a:prstDash val="solid"/>
            </a:ln>
          </c:spPr>
          <c:invertIfNegative val="0"/>
          <c:cat>
            <c:numRef>
              <c:f>Time!$A$129:$A$532</c:f>
              <c:numCache>
                <c:formatCode>[$-409]d\-mmm\-yy;@</c:formatCode>
                <c:ptCount val="28"/>
                <c:pt idx="0">
                  <c:v>42338</c:v>
                </c:pt>
                <c:pt idx="1">
                  <c:v>42345</c:v>
                </c:pt>
                <c:pt idx="2">
                  <c:v>42352</c:v>
                </c:pt>
                <c:pt idx="3">
                  <c:v>42359</c:v>
                </c:pt>
                <c:pt idx="4">
                  <c:v>42366</c:v>
                </c:pt>
                <c:pt idx="5">
                  <c:v>42373</c:v>
                </c:pt>
                <c:pt idx="6">
                  <c:v>42380</c:v>
                </c:pt>
                <c:pt idx="7">
                  <c:v>42387</c:v>
                </c:pt>
                <c:pt idx="8">
                  <c:v>42394</c:v>
                </c:pt>
                <c:pt idx="9">
                  <c:v>42401</c:v>
                </c:pt>
                <c:pt idx="10">
                  <c:v>42408</c:v>
                </c:pt>
                <c:pt idx="11">
                  <c:v>42415</c:v>
                </c:pt>
                <c:pt idx="12">
                  <c:v>42422</c:v>
                </c:pt>
                <c:pt idx="13">
                  <c:v>42429</c:v>
                </c:pt>
                <c:pt idx="14">
                  <c:v>42436</c:v>
                </c:pt>
                <c:pt idx="15">
                  <c:v>42443</c:v>
                </c:pt>
                <c:pt idx="16">
                  <c:v>42450</c:v>
                </c:pt>
                <c:pt idx="17">
                  <c:v>42457</c:v>
                </c:pt>
                <c:pt idx="18">
                  <c:v>42464</c:v>
                </c:pt>
                <c:pt idx="19">
                  <c:v>42471</c:v>
                </c:pt>
                <c:pt idx="20">
                  <c:v>42478</c:v>
                </c:pt>
                <c:pt idx="21">
                  <c:v>42485</c:v>
                </c:pt>
                <c:pt idx="22">
                  <c:v>42492</c:v>
                </c:pt>
                <c:pt idx="23">
                  <c:v>42499</c:v>
                </c:pt>
                <c:pt idx="24">
                  <c:v>42506</c:v>
                </c:pt>
                <c:pt idx="25">
                  <c:v>42513</c:v>
                </c:pt>
                <c:pt idx="26">
                  <c:v>42520</c:v>
                </c:pt>
              </c:numCache>
            </c:numRef>
          </c:cat>
          <c:val>
            <c:numRef>
              <c:f>Time!$K$129:$K$532</c:f>
              <c:numCache>
                <c:formatCode>0.0%</c:formatCode>
                <c:ptCount val="28"/>
                <c:pt idx="0">
                  <c:v>0.92013422818791901</c:v>
                </c:pt>
                <c:pt idx="1">
                  <c:v>0.90855263157894695</c:v>
                </c:pt>
                <c:pt idx="2">
                  <c:v>0.96987179487179498</c:v>
                </c:pt>
                <c:pt idx="3">
                  <c:v>1</c:v>
                </c:pt>
                <c:pt idx="10">
                  <c:v>0.91170212765957404</c:v>
                </c:pt>
                <c:pt idx="11">
                  <c:v>0.71258609893550395</c:v>
                </c:pt>
                <c:pt idx="12">
                  <c:v>0.89480436177036604</c:v>
                </c:pt>
                <c:pt idx="13">
                  <c:v>0.98248175182481701</c:v>
                </c:pt>
                <c:pt idx="14">
                  <c:v>0.95085803432137295</c:v>
                </c:pt>
                <c:pt idx="15">
                  <c:v>0.95873015873015899</c:v>
                </c:pt>
                <c:pt idx="16">
                  <c:v>0.168367346938775</c:v>
                </c:pt>
                <c:pt idx="17">
                  <c:v>0.628571428571428</c:v>
                </c:pt>
                <c:pt idx="18">
                  <c:v>0.96862210095498003</c:v>
                </c:pt>
                <c:pt idx="19">
                  <c:v>0.81594684385381999</c:v>
                </c:pt>
                <c:pt idx="20">
                  <c:v>0.92307692307692302</c:v>
                </c:pt>
                <c:pt idx="21">
                  <c:v>0.95735294117646996</c:v>
                </c:pt>
                <c:pt idx="22">
                  <c:v>0.97058823529411797</c:v>
                </c:pt>
                <c:pt idx="23">
                  <c:v>0.88238993710691804</c:v>
                </c:pt>
                <c:pt idx="24">
                  <c:v>0.95033112582781498</c:v>
                </c:pt>
                <c:pt idx="25">
                  <c:v>0.99207248018119998</c:v>
                </c:pt>
                <c:pt idx="2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7409392"/>
        <c:axId val="327409784"/>
      </c:barChart>
      <c:lineChart>
        <c:grouping val="standard"/>
        <c:varyColors val="0"/>
        <c:ser>
          <c:idx val="1"/>
          <c:order val="1"/>
          <c:tx>
            <c:strRef>
              <c:f>Time!$N$1</c:f>
              <c:strCache>
                <c:ptCount val="1"/>
                <c:pt idx="0">
                  <c:v>Availability Goal</c:v>
                </c:pt>
              </c:strCache>
            </c:strRef>
          </c:tx>
          <c:cat>
            <c:multiLvlStrRef>
              <c:f>Time!$A$129:$A$489</c:f>
            </c:multiLvlStrRef>
          </c:cat>
          <c:val>
            <c:numRef>
              <c:f>Time!$N$129:$N$213</c:f>
            </c:numRef>
          </c:val>
          <c:smooth val="0"/>
        </c:ser>
        <c:ser>
          <c:idx val="3"/>
          <c:order val="2"/>
          <c:tx>
            <c:strRef>
              <c:f>Time!$Q$1</c:f>
              <c:strCache>
                <c:ptCount val="1"/>
                <c:pt idx="0">
                  <c:v>Commitment to DOE</c:v>
                </c:pt>
              </c:strCache>
            </c:strRef>
          </c:tx>
          <c:spPr>
            <a:ln w="38100">
              <a:solidFill>
                <a:srgbClr val="00FFFF"/>
              </a:solidFill>
              <a:prstDash val="solid"/>
            </a:ln>
          </c:spPr>
          <c:marker>
            <c:symbol val="x"/>
            <c:size val="10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cat>
            <c:multiLvlStrRef>
              <c:f>Time!$A$129:$A$489</c:f>
            </c:multiLvlStrRef>
          </c:cat>
          <c:val>
            <c:numRef>
              <c:f>Time!$Q$129:$Q$532</c:f>
              <c:numCache>
                <c:formatCode>0.0%</c:formatCode>
                <c:ptCount val="28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10">
                  <c:v>0.9</c:v>
                </c:pt>
                <c:pt idx="11">
                  <c:v>0.9</c:v>
                </c:pt>
                <c:pt idx="12">
                  <c:v>0.9</c:v>
                </c:pt>
                <c:pt idx="13">
                  <c:v>0.9</c:v>
                </c:pt>
                <c:pt idx="14">
                  <c:v>0.9</c:v>
                </c:pt>
                <c:pt idx="15">
                  <c:v>0.9</c:v>
                </c:pt>
                <c:pt idx="16">
                  <c:v>0.9</c:v>
                </c:pt>
                <c:pt idx="17">
                  <c:v>0.9</c:v>
                </c:pt>
                <c:pt idx="18">
                  <c:v>0.9</c:v>
                </c:pt>
                <c:pt idx="19">
                  <c:v>0.9</c:v>
                </c:pt>
                <c:pt idx="20">
                  <c:v>0.9</c:v>
                </c:pt>
                <c:pt idx="21">
                  <c:v>0.9</c:v>
                </c:pt>
                <c:pt idx="22">
                  <c:v>0.9</c:v>
                </c:pt>
                <c:pt idx="23">
                  <c:v>0.9</c:v>
                </c:pt>
                <c:pt idx="24">
                  <c:v>0.9</c:v>
                </c:pt>
                <c:pt idx="25">
                  <c:v>0.9</c:v>
                </c:pt>
              </c:numCache>
            </c:numRef>
          </c:val>
          <c:smooth val="0"/>
        </c:ser>
        <c:ser>
          <c:idx val="4"/>
          <c:order val="3"/>
          <c:tx>
            <c:v>FY running Avg.</c:v>
          </c:tx>
          <c:spPr>
            <a:ln w="38100">
              <a:solidFill>
                <a:srgbClr val="F20884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E25494"/>
              </a:solidFill>
              <a:ln w="9525">
                <a:noFill/>
              </a:ln>
            </c:spPr>
          </c:marker>
          <c:cat>
            <c:multiLvlStrRef>
              <c:f>Time!$A$129:$A$489</c:f>
            </c:multiLvlStrRef>
          </c:cat>
          <c:val>
            <c:numRef>
              <c:f>Time!$P$129:$P$532</c:f>
              <c:numCache>
                <c:formatCode>0.0%</c:formatCode>
                <c:ptCount val="28"/>
                <c:pt idx="0">
                  <c:v>0.825166198341443</c:v>
                </c:pt>
                <c:pt idx="1">
                  <c:v>0.83303333126435297</c:v>
                </c:pt>
                <c:pt idx="2">
                  <c:v>0.84511346273555499</c:v>
                </c:pt>
                <c:pt idx="3">
                  <c:v>0.84528856480696402</c:v>
                </c:pt>
                <c:pt idx="10">
                  <c:v>0.84863936450002697</c:v>
                </c:pt>
                <c:pt idx="11">
                  <c:v>0.83789796321929999</c:v>
                </c:pt>
                <c:pt idx="12">
                  <c:v>0.84196998209941698</c:v>
                </c:pt>
                <c:pt idx="13">
                  <c:v>0.850282851837457</c:v>
                </c:pt>
                <c:pt idx="14">
                  <c:v>0.85555873808257299</c:v>
                </c:pt>
                <c:pt idx="15">
                  <c:v>0.86180518182517096</c:v>
                </c:pt>
                <c:pt idx="16">
                  <c:v>0.82238416358494704</c:v>
                </c:pt>
                <c:pt idx="17">
                  <c:v>0.81125692023785101</c:v>
                </c:pt>
                <c:pt idx="18">
                  <c:v>0.81876464462379595</c:v>
                </c:pt>
                <c:pt idx="19">
                  <c:v>0.81863307790152895</c:v>
                </c:pt>
                <c:pt idx="20">
                  <c:v>0.82337785411792597</c:v>
                </c:pt>
                <c:pt idx="21">
                  <c:v>0.82856492157030204</c:v>
                </c:pt>
                <c:pt idx="22">
                  <c:v>0.83360333891649996</c:v>
                </c:pt>
                <c:pt idx="23">
                  <c:v>0.83564418953405795</c:v>
                </c:pt>
                <c:pt idx="24">
                  <c:v>0.84002631645537595</c:v>
                </c:pt>
                <c:pt idx="25">
                  <c:v>0.84334933914162702</c:v>
                </c:pt>
              </c:numCache>
            </c:numRef>
          </c:val>
          <c:smooth val="0"/>
        </c:ser>
        <c:ser>
          <c:idx val="2"/>
          <c:order val="4"/>
          <c:tx>
            <c:strRef>
              <c:f>Time!$O$1</c:f>
              <c:strCache>
                <c:ptCount val="1"/>
                <c:pt idx="0">
                  <c:v>Run Running Avg.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val>
            <c:numRef>
              <c:f>Time!$O$129:$O$532</c:f>
              <c:numCache>
                <c:formatCode>0.0%</c:formatCode>
                <c:ptCount val="28"/>
                <c:pt idx="0">
                  <c:v>0.825166198341443</c:v>
                </c:pt>
                <c:pt idx="1">
                  <c:v>0.83303333126435297</c:v>
                </c:pt>
                <c:pt idx="2">
                  <c:v>0.84511346273555499</c:v>
                </c:pt>
                <c:pt idx="3">
                  <c:v>0.84528856480696402</c:v>
                </c:pt>
                <c:pt idx="10">
                  <c:v>0.91170212765957404</c:v>
                </c:pt>
                <c:pt idx="11">
                  <c:v>0.78636184469846304</c:v>
                </c:pt>
                <c:pt idx="12">
                  <c:v>0.82763671875</c:v>
                </c:pt>
                <c:pt idx="13">
                  <c:v>0.86644712769849996</c:v>
                </c:pt>
                <c:pt idx="14">
                  <c:v>0.88248369887374001</c:v>
                </c:pt>
                <c:pt idx="15">
                  <c:v>0.89691217109215404</c:v>
                </c:pt>
                <c:pt idx="16">
                  <c:v>0.78141745020725895</c:v>
                </c:pt>
                <c:pt idx="17">
                  <c:v>0.75922565033272804</c:v>
                </c:pt>
                <c:pt idx="18">
                  <c:v>0.78277211014804005</c:v>
                </c:pt>
                <c:pt idx="19">
                  <c:v>0.78620547380002803</c:v>
                </c:pt>
                <c:pt idx="20">
                  <c:v>0.79926598656382197</c:v>
                </c:pt>
                <c:pt idx="21">
                  <c:v>0.81159669649002097</c:v>
                </c:pt>
                <c:pt idx="22">
                  <c:v>0.82256514310123896</c:v>
                </c:pt>
                <c:pt idx="23">
                  <c:v>0.82724677625750598</c:v>
                </c:pt>
                <c:pt idx="24">
                  <c:v>0.83576140736668503</c:v>
                </c:pt>
                <c:pt idx="25">
                  <c:v>0.84183875654968898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7409392"/>
        <c:axId val="327409784"/>
      </c:lineChart>
      <c:dateAx>
        <c:axId val="327409392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60000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27409784"/>
        <c:crosses val="autoZero"/>
        <c:auto val="1"/>
        <c:lblOffset val="100"/>
        <c:baseTimeUnit val="days"/>
        <c:majorUnit val="7"/>
        <c:majorTimeUnit val="days"/>
        <c:minorUnit val="7"/>
        <c:minorTimeUnit val="days"/>
      </c:dateAx>
      <c:valAx>
        <c:axId val="32740978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% available</a:t>
                </a:r>
              </a:p>
            </c:rich>
          </c:tx>
          <c:layout>
            <c:manualLayout>
              <c:xMode val="edge"/>
              <c:yMode val="edge"/>
              <c:x val="4.6210812867722396E-3"/>
              <c:y val="0.35142159555636898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27409392"/>
        <c:crosses val="autoZero"/>
        <c:crossBetween val="between"/>
        <c:majorUnit val="0.05"/>
      </c:valAx>
      <c:spPr>
        <a:solidFill>
          <a:srgbClr val="C0C0C0"/>
        </a:solidFill>
        <a:ln w="381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1257890040872501"/>
          <c:y val="0.44598975216982101"/>
          <c:w val="0.219803956307148"/>
          <c:h val="0.2045213579071850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1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6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FY 16 Pareto</a:t>
            </a:r>
          </a:p>
        </c:rich>
      </c:tx>
      <c:layout>
        <c:manualLayout>
          <c:xMode val="edge"/>
          <c:yMode val="edge"/>
          <c:x val="0.42720804468402002"/>
          <c:y val="3.1697101692075699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8606799045836798E-2"/>
          <c:y val="3.9909790326945603E-2"/>
          <c:w val="0.90042931567323603"/>
          <c:h val="0.72679948941929096"/>
        </c:manualLayout>
      </c:layout>
      <c:barChart>
        <c:barDir val="col"/>
        <c:grouping val="stacked"/>
        <c:varyColors val="0"/>
        <c:ser>
          <c:idx val="35"/>
          <c:order val="0"/>
          <c:tx>
            <c:strRef>
              <c:f>Pareto!$I$2</c:f>
              <c:strCache>
                <c:ptCount val="1"/>
                <c:pt idx="0">
                  <c:v>25-Oct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val>
            <c:numRef>
              <c:f>Pareto!$I$3:$I$23</c:f>
            </c:numRef>
          </c:val>
        </c:ser>
        <c:ser>
          <c:idx val="32"/>
          <c:order val="1"/>
          <c:tx>
            <c:strRef>
              <c:f>Pareto!$J$2</c:f>
              <c:strCache>
                <c:ptCount val="1"/>
                <c:pt idx="0">
                  <c:v>1-Nov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val>
            <c:numRef>
              <c:f>Pareto!$J$3:$J$23</c:f>
            </c:numRef>
          </c:val>
        </c:ser>
        <c:ser>
          <c:idx val="38"/>
          <c:order val="2"/>
          <c:tx>
            <c:strRef>
              <c:f>Pareto!$D$2</c:f>
              <c:strCache>
                <c:ptCount val="1"/>
                <c:pt idx="0">
                  <c:v>FY16-2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Pareto!$A$3:$A$20</c:f>
              <c:strCache>
                <c:ptCount val="17"/>
                <c:pt idx="0">
                  <c:v>Target</c:v>
                </c:pt>
                <c:pt idx="1">
                  <c:v>RF</c:v>
                </c:pt>
                <c:pt idx="2">
                  <c:v>E-HVCM</c:v>
                </c:pt>
                <c:pt idx="3">
                  <c:v>Ion Source</c:v>
                </c:pt>
                <c:pt idx="4">
                  <c:v>Controls</c:v>
                </c:pt>
                <c:pt idx="5">
                  <c:v>E-MagPS</c:v>
                </c:pt>
                <c:pt idx="6">
                  <c:v>Cryo</c:v>
                </c:pt>
                <c:pt idx="7">
                  <c:v>Prot. Sys.</c:v>
                </c:pt>
                <c:pt idx="8">
                  <c:v>CM/SRF</c:v>
                </c:pt>
                <c:pt idx="9">
                  <c:v>Cooling</c:v>
                </c:pt>
                <c:pt idx="10">
                  <c:v>E-Choppers</c:v>
                </c:pt>
                <c:pt idx="11">
                  <c:v>E-other (TVA, etc.)</c:v>
                </c:pt>
                <c:pt idx="12">
                  <c:v>Ops</c:v>
                </c:pt>
                <c:pt idx="13">
                  <c:v>Beam Inst.</c:v>
                </c:pt>
                <c:pt idx="14">
                  <c:v>Mech. Sys.</c:v>
                </c:pt>
                <c:pt idx="15">
                  <c:v>Physics</c:v>
                </c:pt>
                <c:pt idx="16">
                  <c:v>Vacuum</c:v>
                </c:pt>
              </c:strCache>
            </c:strRef>
          </c:cat>
          <c:val>
            <c:numRef>
              <c:f>Pareto!$D$3:$D$23</c:f>
            </c:numRef>
          </c:val>
        </c:ser>
        <c:ser>
          <c:idx val="36"/>
          <c:order val="3"/>
          <c:tx>
            <c:strRef>
              <c:f>Pareto!$C$2</c:f>
              <c:strCache>
                <c:ptCount val="1"/>
                <c:pt idx="0">
                  <c:v>FY16-1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Pareto!$A$3:$A$20</c:f>
              <c:strCache>
                <c:ptCount val="17"/>
                <c:pt idx="0">
                  <c:v>Target</c:v>
                </c:pt>
                <c:pt idx="1">
                  <c:v>RF</c:v>
                </c:pt>
                <c:pt idx="2">
                  <c:v>E-HVCM</c:v>
                </c:pt>
                <c:pt idx="3">
                  <c:v>Ion Source</c:v>
                </c:pt>
                <c:pt idx="4">
                  <c:v>Controls</c:v>
                </c:pt>
                <c:pt idx="5">
                  <c:v>E-MagPS</c:v>
                </c:pt>
                <c:pt idx="6">
                  <c:v>Cryo</c:v>
                </c:pt>
                <c:pt idx="7">
                  <c:v>Prot. Sys.</c:v>
                </c:pt>
                <c:pt idx="8">
                  <c:v>CM/SRF</c:v>
                </c:pt>
                <c:pt idx="9">
                  <c:v>Cooling</c:v>
                </c:pt>
                <c:pt idx="10">
                  <c:v>E-Choppers</c:v>
                </c:pt>
                <c:pt idx="11">
                  <c:v>E-other (TVA, etc.)</c:v>
                </c:pt>
                <c:pt idx="12">
                  <c:v>Ops</c:v>
                </c:pt>
                <c:pt idx="13">
                  <c:v>Beam Inst.</c:v>
                </c:pt>
                <c:pt idx="14">
                  <c:v>Mech. Sys.</c:v>
                </c:pt>
                <c:pt idx="15">
                  <c:v>Physics</c:v>
                </c:pt>
                <c:pt idx="16">
                  <c:v>Vacuum</c:v>
                </c:pt>
              </c:strCache>
            </c:strRef>
          </c:cat>
          <c:val>
            <c:numRef>
              <c:f>Pareto!$C$3:$C$23</c:f>
              <c:numCache>
                <c:formatCode>0.0</c:formatCode>
                <c:ptCount val="17"/>
                <c:pt idx="0">
                  <c:v>185.1</c:v>
                </c:pt>
                <c:pt idx="1">
                  <c:v>29.1</c:v>
                </c:pt>
                <c:pt idx="2">
                  <c:v>19.8</c:v>
                </c:pt>
                <c:pt idx="3">
                  <c:v>11.9</c:v>
                </c:pt>
                <c:pt idx="4">
                  <c:v>5.3</c:v>
                </c:pt>
                <c:pt idx="5">
                  <c:v>11.5</c:v>
                </c:pt>
                <c:pt idx="6">
                  <c:v>0</c:v>
                </c:pt>
                <c:pt idx="7">
                  <c:v>8.6</c:v>
                </c:pt>
                <c:pt idx="8">
                  <c:v>5.9</c:v>
                </c:pt>
                <c:pt idx="9">
                  <c:v>1.5</c:v>
                </c:pt>
                <c:pt idx="10">
                  <c:v>0.5</c:v>
                </c:pt>
                <c:pt idx="11">
                  <c:v>0</c:v>
                </c:pt>
                <c:pt idx="12">
                  <c:v>0.9</c:v>
                </c:pt>
                <c:pt idx="13">
                  <c:v>0.2</c:v>
                </c:pt>
                <c:pt idx="14">
                  <c:v>1.2</c:v>
                </c:pt>
                <c:pt idx="15">
                  <c:v>0.9</c:v>
                </c:pt>
                <c:pt idx="16">
                  <c:v>0.2</c:v>
                </c:pt>
              </c:numCache>
            </c:numRef>
          </c:val>
        </c:ser>
        <c:ser>
          <c:idx val="5"/>
          <c:order val="4"/>
          <c:tx>
            <c:strRef>
              <c:f>Pareto!$K$2</c:f>
              <c:strCache>
                <c:ptCount val="1"/>
                <c:pt idx="0">
                  <c:v>8-Nov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Pareto!$A$3:$A$20</c:f>
              <c:strCache>
                <c:ptCount val="17"/>
                <c:pt idx="0">
                  <c:v>Target</c:v>
                </c:pt>
                <c:pt idx="1">
                  <c:v>RF</c:v>
                </c:pt>
                <c:pt idx="2">
                  <c:v>E-HVCM</c:v>
                </c:pt>
                <c:pt idx="3">
                  <c:v>Ion Source</c:v>
                </c:pt>
                <c:pt idx="4">
                  <c:v>Controls</c:v>
                </c:pt>
                <c:pt idx="5">
                  <c:v>E-MagPS</c:v>
                </c:pt>
                <c:pt idx="6">
                  <c:v>Cryo</c:v>
                </c:pt>
                <c:pt idx="7">
                  <c:v>Prot. Sys.</c:v>
                </c:pt>
                <c:pt idx="8">
                  <c:v>CM/SRF</c:v>
                </c:pt>
                <c:pt idx="9">
                  <c:v>Cooling</c:v>
                </c:pt>
                <c:pt idx="10">
                  <c:v>E-Choppers</c:v>
                </c:pt>
                <c:pt idx="11">
                  <c:v>E-other (TVA, etc.)</c:v>
                </c:pt>
                <c:pt idx="12">
                  <c:v>Ops</c:v>
                </c:pt>
                <c:pt idx="13">
                  <c:v>Beam Inst.</c:v>
                </c:pt>
                <c:pt idx="14">
                  <c:v>Mech. Sys.</c:v>
                </c:pt>
                <c:pt idx="15">
                  <c:v>Physics</c:v>
                </c:pt>
                <c:pt idx="16">
                  <c:v>Vacuum</c:v>
                </c:pt>
              </c:strCache>
            </c:strRef>
          </c:cat>
          <c:val>
            <c:numRef>
              <c:f>Pareto!$K$3:$K$23</c:f>
            </c:numRef>
          </c:val>
        </c:ser>
        <c:ser>
          <c:idx val="6"/>
          <c:order val="5"/>
          <c:tx>
            <c:strRef>
              <c:f>Pareto!$L$2</c:f>
              <c:strCache>
                <c:ptCount val="1"/>
                <c:pt idx="0">
                  <c:v>15-Nov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Pareto!$A$3:$A$20</c:f>
              <c:strCache>
                <c:ptCount val="17"/>
                <c:pt idx="0">
                  <c:v>Target</c:v>
                </c:pt>
                <c:pt idx="1">
                  <c:v>RF</c:v>
                </c:pt>
                <c:pt idx="2">
                  <c:v>E-HVCM</c:v>
                </c:pt>
                <c:pt idx="3">
                  <c:v>Ion Source</c:v>
                </c:pt>
                <c:pt idx="4">
                  <c:v>Controls</c:v>
                </c:pt>
                <c:pt idx="5">
                  <c:v>E-MagPS</c:v>
                </c:pt>
                <c:pt idx="6">
                  <c:v>Cryo</c:v>
                </c:pt>
                <c:pt idx="7">
                  <c:v>Prot. Sys.</c:v>
                </c:pt>
                <c:pt idx="8">
                  <c:v>CM/SRF</c:v>
                </c:pt>
                <c:pt idx="9">
                  <c:v>Cooling</c:v>
                </c:pt>
                <c:pt idx="10">
                  <c:v>E-Choppers</c:v>
                </c:pt>
                <c:pt idx="11">
                  <c:v>E-other (TVA, etc.)</c:v>
                </c:pt>
                <c:pt idx="12">
                  <c:v>Ops</c:v>
                </c:pt>
                <c:pt idx="13">
                  <c:v>Beam Inst.</c:v>
                </c:pt>
                <c:pt idx="14">
                  <c:v>Mech. Sys.</c:v>
                </c:pt>
                <c:pt idx="15">
                  <c:v>Physics</c:v>
                </c:pt>
                <c:pt idx="16">
                  <c:v>Vacuum</c:v>
                </c:pt>
              </c:strCache>
            </c:strRef>
          </c:cat>
          <c:val>
            <c:numRef>
              <c:f>Pareto!$L$3:$L$23</c:f>
            </c:numRef>
          </c:val>
        </c:ser>
        <c:ser>
          <c:idx val="7"/>
          <c:order val="6"/>
          <c:tx>
            <c:strRef>
              <c:f>Pareto!$M$2</c:f>
              <c:strCache>
                <c:ptCount val="1"/>
                <c:pt idx="0">
                  <c:v>22-Nov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Pareto!$A$3:$A$20</c:f>
              <c:strCache>
                <c:ptCount val="17"/>
                <c:pt idx="0">
                  <c:v>Target</c:v>
                </c:pt>
                <c:pt idx="1">
                  <c:v>RF</c:v>
                </c:pt>
                <c:pt idx="2">
                  <c:v>E-HVCM</c:v>
                </c:pt>
                <c:pt idx="3">
                  <c:v>Ion Source</c:v>
                </c:pt>
                <c:pt idx="4">
                  <c:v>Controls</c:v>
                </c:pt>
                <c:pt idx="5">
                  <c:v>E-MagPS</c:v>
                </c:pt>
                <c:pt idx="6">
                  <c:v>Cryo</c:v>
                </c:pt>
                <c:pt idx="7">
                  <c:v>Prot. Sys.</c:v>
                </c:pt>
                <c:pt idx="8">
                  <c:v>CM/SRF</c:v>
                </c:pt>
                <c:pt idx="9">
                  <c:v>Cooling</c:v>
                </c:pt>
                <c:pt idx="10">
                  <c:v>E-Choppers</c:v>
                </c:pt>
                <c:pt idx="11">
                  <c:v>E-other (TVA, etc.)</c:v>
                </c:pt>
                <c:pt idx="12">
                  <c:v>Ops</c:v>
                </c:pt>
                <c:pt idx="13">
                  <c:v>Beam Inst.</c:v>
                </c:pt>
                <c:pt idx="14">
                  <c:v>Mech. Sys.</c:v>
                </c:pt>
                <c:pt idx="15">
                  <c:v>Physics</c:v>
                </c:pt>
                <c:pt idx="16">
                  <c:v>Vacuum</c:v>
                </c:pt>
              </c:strCache>
            </c:strRef>
          </c:cat>
          <c:val>
            <c:numRef>
              <c:f>Pareto!$M$3:$M$23</c:f>
            </c:numRef>
          </c:val>
        </c:ser>
        <c:ser>
          <c:idx val="3"/>
          <c:order val="7"/>
          <c:tx>
            <c:strRef>
              <c:f>Pareto!$S$2</c:f>
              <c:strCache>
                <c:ptCount val="1"/>
                <c:pt idx="0">
                  <c:v>7-Feb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Pareto!$A$3:$A$20</c:f>
              <c:strCache>
                <c:ptCount val="17"/>
                <c:pt idx="0">
                  <c:v>Target</c:v>
                </c:pt>
                <c:pt idx="1">
                  <c:v>RF</c:v>
                </c:pt>
                <c:pt idx="2">
                  <c:v>E-HVCM</c:v>
                </c:pt>
                <c:pt idx="3">
                  <c:v>Ion Source</c:v>
                </c:pt>
                <c:pt idx="4">
                  <c:v>Controls</c:v>
                </c:pt>
                <c:pt idx="5">
                  <c:v>E-MagPS</c:v>
                </c:pt>
                <c:pt idx="6">
                  <c:v>Cryo</c:v>
                </c:pt>
                <c:pt idx="7">
                  <c:v>Prot. Sys.</c:v>
                </c:pt>
                <c:pt idx="8">
                  <c:v>CM/SRF</c:v>
                </c:pt>
                <c:pt idx="9">
                  <c:v>Cooling</c:v>
                </c:pt>
                <c:pt idx="10">
                  <c:v>E-Choppers</c:v>
                </c:pt>
                <c:pt idx="11">
                  <c:v>E-other (TVA, etc.)</c:v>
                </c:pt>
                <c:pt idx="12">
                  <c:v>Ops</c:v>
                </c:pt>
                <c:pt idx="13">
                  <c:v>Beam Inst.</c:v>
                </c:pt>
                <c:pt idx="14">
                  <c:v>Mech. Sys.</c:v>
                </c:pt>
                <c:pt idx="15">
                  <c:v>Physics</c:v>
                </c:pt>
                <c:pt idx="16">
                  <c:v>Vacuum</c:v>
                </c:pt>
              </c:strCache>
            </c:strRef>
          </c:cat>
          <c:val>
            <c:numRef>
              <c:f>Pareto!$S$3:$S$23</c:f>
            </c:numRef>
          </c:val>
        </c:ser>
        <c:ser>
          <c:idx val="21"/>
          <c:order val="8"/>
          <c:tx>
            <c:strRef>
              <c:f>Pareto!$AJ$2</c:f>
              <c:strCache>
                <c:ptCount val="1"/>
                <c:pt idx="0">
                  <c:v>24-May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Pareto!$A$3:$A$20</c:f>
              <c:strCache>
                <c:ptCount val="17"/>
                <c:pt idx="0">
                  <c:v>Target</c:v>
                </c:pt>
                <c:pt idx="1">
                  <c:v>RF</c:v>
                </c:pt>
                <c:pt idx="2">
                  <c:v>E-HVCM</c:v>
                </c:pt>
                <c:pt idx="3">
                  <c:v>Ion Source</c:v>
                </c:pt>
                <c:pt idx="4">
                  <c:v>Controls</c:v>
                </c:pt>
                <c:pt idx="5">
                  <c:v>E-MagPS</c:v>
                </c:pt>
                <c:pt idx="6">
                  <c:v>Cryo</c:v>
                </c:pt>
                <c:pt idx="7">
                  <c:v>Prot. Sys.</c:v>
                </c:pt>
                <c:pt idx="8">
                  <c:v>CM/SRF</c:v>
                </c:pt>
                <c:pt idx="9">
                  <c:v>Cooling</c:v>
                </c:pt>
                <c:pt idx="10">
                  <c:v>E-Choppers</c:v>
                </c:pt>
                <c:pt idx="11">
                  <c:v>E-other (TVA, etc.)</c:v>
                </c:pt>
                <c:pt idx="12">
                  <c:v>Ops</c:v>
                </c:pt>
                <c:pt idx="13">
                  <c:v>Beam Inst.</c:v>
                </c:pt>
                <c:pt idx="14">
                  <c:v>Mech. Sys.</c:v>
                </c:pt>
                <c:pt idx="15">
                  <c:v>Physics</c:v>
                </c:pt>
                <c:pt idx="16">
                  <c:v>Vacuum</c:v>
                </c:pt>
              </c:strCache>
            </c:strRef>
          </c:cat>
          <c:val>
            <c:numRef>
              <c:f>Pareto!$AJ$3:$AJ$23</c:f>
            </c:numRef>
          </c:val>
        </c:ser>
        <c:ser>
          <c:idx val="23"/>
          <c:order val="9"/>
          <c:tx>
            <c:strRef>
              <c:f>Pareto!$AK$2</c:f>
              <c:strCache>
                <c:ptCount val="1"/>
                <c:pt idx="0">
                  <c:v>31-May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Pareto!$A$3:$A$20</c:f>
              <c:strCache>
                <c:ptCount val="17"/>
                <c:pt idx="0">
                  <c:v>Target</c:v>
                </c:pt>
                <c:pt idx="1">
                  <c:v>RF</c:v>
                </c:pt>
                <c:pt idx="2">
                  <c:v>E-HVCM</c:v>
                </c:pt>
                <c:pt idx="3">
                  <c:v>Ion Source</c:v>
                </c:pt>
                <c:pt idx="4">
                  <c:v>Controls</c:v>
                </c:pt>
                <c:pt idx="5">
                  <c:v>E-MagPS</c:v>
                </c:pt>
                <c:pt idx="6">
                  <c:v>Cryo</c:v>
                </c:pt>
                <c:pt idx="7">
                  <c:v>Prot. Sys.</c:v>
                </c:pt>
                <c:pt idx="8">
                  <c:v>CM/SRF</c:v>
                </c:pt>
                <c:pt idx="9">
                  <c:v>Cooling</c:v>
                </c:pt>
                <c:pt idx="10">
                  <c:v>E-Choppers</c:v>
                </c:pt>
                <c:pt idx="11">
                  <c:v>E-other (TVA, etc.)</c:v>
                </c:pt>
                <c:pt idx="12">
                  <c:v>Ops</c:v>
                </c:pt>
                <c:pt idx="13">
                  <c:v>Beam Inst.</c:v>
                </c:pt>
                <c:pt idx="14">
                  <c:v>Mech. Sys.</c:v>
                </c:pt>
                <c:pt idx="15">
                  <c:v>Physics</c:v>
                </c:pt>
                <c:pt idx="16">
                  <c:v>Vacuum</c:v>
                </c:pt>
              </c:strCache>
            </c:strRef>
          </c:cat>
          <c:val>
            <c:numRef>
              <c:f>Pareto!$AK$3:$AK$20</c:f>
            </c:numRef>
          </c:val>
        </c:ser>
        <c:ser>
          <c:idx val="22"/>
          <c:order val="10"/>
          <c:tx>
            <c:strRef>
              <c:f>Pareto!$AL$2</c:f>
              <c:strCache>
                <c:ptCount val="1"/>
                <c:pt idx="0">
                  <c:v>7-Jun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Pareto!$A$3:$A$20</c:f>
              <c:strCache>
                <c:ptCount val="17"/>
                <c:pt idx="0">
                  <c:v>Target</c:v>
                </c:pt>
                <c:pt idx="1">
                  <c:v>RF</c:v>
                </c:pt>
                <c:pt idx="2">
                  <c:v>E-HVCM</c:v>
                </c:pt>
                <c:pt idx="3">
                  <c:v>Ion Source</c:v>
                </c:pt>
                <c:pt idx="4">
                  <c:v>Controls</c:v>
                </c:pt>
                <c:pt idx="5">
                  <c:v>E-MagPS</c:v>
                </c:pt>
                <c:pt idx="6">
                  <c:v>Cryo</c:v>
                </c:pt>
                <c:pt idx="7">
                  <c:v>Prot. Sys.</c:v>
                </c:pt>
                <c:pt idx="8">
                  <c:v>CM/SRF</c:v>
                </c:pt>
                <c:pt idx="9">
                  <c:v>Cooling</c:v>
                </c:pt>
                <c:pt idx="10">
                  <c:v>E-Choppers</c:v>
                </c:pt>
                <c:pt idx="11">
                  <c:v>E-other (TVA, etc.)</c:v>
                </c:pt>
                <c:pt idx="12">
                  <c:v>Ops</c:v>
                </c:pt>
                <c:pt idx="13">
                  <c:v>Beam Inst.</c:v>
                </c:pt>
                <c:pt idx="14">
                  <c:v>Mech. Sys.</c:v>
                </c:pt>
                <c:pt idx="15">
                  <c:v>Physics</c:v>
                </c:pt>
                <c:pt idx="16">
                  <c:v>Vacuum</c:v>
                </c:pt>
              </c:strCache>
            </c:strRef>
          </c:cat>
          <c:val>
            <c:numRef>
              <c:f>Pareto!$AL$3:$AL$23</c:f>
            </c:numRef>
          </c:val>
        </c:ser>
        <c:ser>
          <c:idx val="24"/>
          <c:order val="11"/>
          <c:tx>
            <c:strRef>
              <c:f>Pareto!$AM$2</c:f>
              <c:strCache>
                <c:ptCount val="1"/>
                <c:pt idx="0">
                  <c:v>14-Jun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Pareto!$A$3:$A$20</c:f>
              <c:strCache>
                <c:ptCount val="17"/>
                <c:pt idx="0">
                  <c:v>Target</c:v>
                </c:pt>
                <c:pt idx="1">
                  <c:v>RF</c:v>
                </c:pt>
                <c:pt idx="2">
                  <c:v>E-HVCM</c:v>
                </c:pt>
                <c:pt idx="3">
                  <c:v>Ion Source</c:v>
                </c:pt>
                <c:pt idx="4">
                  <c:v>Controls</c:v>
                </c:pt>
                <c:pt idx="5">
                  <c:v>E-MagPS</c:v>
                </c:pt>
                <c:pt idx="6">
                  <c:v>Cryo</c:v>
                </c:pt>
                <c:pt idx="7">
                  <c:v>Prot. Sys.</c:v>
                </c:pt>
                <c:pt idx="8">
                  <c:v>CM/SRF</c:v>
                </c:pt>
                <c:pt idx="9">
                  <c:v>Cooling</c:v>
                </c:pt>
                <c:pt idx="10">
                  <c:v>E-Choppers</c:v>
                </c:pt>
                <c:pt idx="11">
                  <c:v>E-other (TVA, etc.)</c:v>
                </c:pt>
                <c:pt idx="12">
                  <c:v>Ops</c:v>
                </c:pt>
                <c:pt idx="13">
                  <c:v>Beam Inst.</c:v>
                </c:pt>
                <c:pt idx="14">
                  <c:v>Mech. Sys.</c:v>
                </c:pt>
                <c:pt idx="15">
                  <c:v>Physics</c:v>
                </c:pt>
                <c:pt idx="16">
                  <c:v>Vacuum</c:v>
                </c:pt>
              </c:strCache>
            </c:strRef>
          </c:cat>
          <c:val>
            <c:numRef>
              <c:f>Pareto!$AM$3:$AM$23</c:f>
            </c:numRef>
          </c:val>
        </c:ser>
        <c:ser>
          <c:idx val="25"/>
          <c:order val="12"/>
          <c:tx>
            <c:strRef>
              <c:f>Pareto!$AN$2</c:f>
              <c:strCache>
                <c:ptCount val="1"/>
                <c:pt idx="0">
                  <c:v>21-Jun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Pareto!$A$3:$A$20</c:f>
              <c:strCache>
                <c:ptCount val="17"/>
                <c:pt idx="0">
                  <c:v>Target</c:v>
                </c:pt>
                <c:pt idx="1">
                  <c:v>RF</c:v>
                </c:pt>
                <c:pt idx="2">
                  <c:v>E-HVCM</c:v>
                </c:pt>
                <c:pt idx="3">
                  <c:v>Ion Source</c:v>
                </c:pt>
                <c:pt idx="4">
                  <c:v>Controls</c:v>
                </c:pt>
                <c:pt idx="5">
                  <c:v>E-MagPS</c:v>
                </c:pt>
                <c:pt idx="6">
                  <c:v>Cryo</c:v>
                </c:pt>
                <c:pt idx="7">
                  <c:v>Prot. Sys.</c:v>
                </c:pt>
                <c:pt idx="8">
                  <c:v>CM/SRF</c:v>
                </c:pt>
                <c:pt idx="9">
                  <c:v>Cooling</c:v>
                </c:pt>
                <c:pt idx="10">
                  <c:v>E-Choppers</c:v>
                </c:pt>
                <c:pt idx="11">
                  <c:v>E-other (TVA, etc.)</c:v>
                </c:pt>
                <c:pt idx="12">
                  <c:v>Ops</c:v>
                </c:pt>
                <c:pt idx="13">
                  <c:v>Beam Inst.</c:v>
                </c:pt>
                <c:pt idx="14">
                  <c:v>Mech. Sys.</c:v>
                </c:pt>
                <c:pt idx="15">
                  <c:v>Physics</c:v>
                </c:pt>
                <c:pt idx="16">
                  <c:v>Vacuum</c:v>
                </c:pt>
              </c:strCache>
            </c:strRef>
          </c:cat>
          <c:val>
            <c:numRef>
              <c:f>Pareto!$AN$3:$AN$23</c:f>
            </c:numRef>
          </c:val>
        </c:ser>
        <c:ser>
          <c:idx val="26"/>
          <c:order val="13"/>
          <c:tx>
            <c:strRef>
              <c:f>Pareto!$AO$2</c:f>
              <c:strCache>
                <c:ptCount val="1"/>
                <c:pt idx="0">
                  <c:v>28-Jun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Pareto!$A$3:$A$20</c:f>
              <c:strCache>
                <c:ptCount val="17"/>
                <c:pt idx="0">
                  <c:v>Target</c:v>
                </c:pt>
                <c:pt idx="1">
                  <c:v>RF</c:v>
                </c:pt>
                <c:pt idx="2">
                  <c:v>E-HVCM</c:v>
                </c:pt>
                <c:pt idx="3">
                  <c:v>Ion Source</c:v>
                </c:pt>
                <c:pt idx="4">
                  <c:v>Controls</c:v>
                </c:pt>
                <c:pt idx="5">
                  <c:v>E-MagPS</c:v>
                </c:pt>
                <c:pt idx="6">
                  <c:v>Cryo</c:v>
                </c:pt>
                <c:pt idx="7">
                  <c:v>Prot. Sys.</c:v>
                </c:pt>
                <c:pt idx="8">
                  <c:v>CM/SRF</c:v>
                </c:pt>
                <c:pt idx="9">
                  <c:v>Cooling</c:v>
                </c:pt>
                <c:pt idx="10">
                  <c:v>E-Choppers</c:v>
                </c:pt>
                <c:pt idx="11">
                  <c:v>E-other (TVA, etc.)</c:v>
                </c:pt>
                <c:pt idx="12">
                  <c:v>Ops</c:v>
                </c:pt>
                <c:pt idx="13">
                  <c:v>Beam Inst.</c:v>
                </c:pt>
                <c:pt idx="14">
                  <c:v>Mech. Sys.</c:v>
                </c:pt>
                <c:pt idx="15">
                  <c:v>Physics</c:v>
                </c:pt>
                <c:pt idx="16">
                  <c:v>Vacuum</c:v>
                </c:pt>
              </c:strCache>
            </c:strRef>
          </c:cat>
          <c:val>
            <c:numRef>
              <c:f>Pareto!$AO$3:$AO$23</c:f>
            </c:numRef>
          </c:val>
        </c:ser>
        <c:ser>
          <c:idx val="27"/>
          <c:order val="14"/>
          <c:tx>
            <c:strRef>
              <c:f>Pareto!$AP$2</c:f>
              <c:strCache>
                <c:ptCount val="1"/>
                <c:pt idx="0">
                  <c:v>16-Aug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Pareto!$A$3:$A$20</c:f>
              <c:strCache>
                <c:ptCount val="17"/>
                <c:pt idx="0">
                  <c:v>Target</c:v>
                </c:pt>
                <c:pt idx="1">
                  <c:v>RF</c:v>
                </c:pt>
                <c:pt idx="2">
                  <c:v>E-HVCM</c:v>
                </c:pt>
                <c:pt idx="3">
                  <c:v>Ion Source</c:v>
                </c:pt>
                <c:pt idx="4">
                  <c:v>Controls</c:v>
                </c:pt>
                <c:pt idx="5">
                  <c:v>E-MagPS</c:v>
                </c:pt>
                <c:pt idx="6">
                  <c:v>Cryo</c:v>
                </c:pt>
                <c:pt idx="7">
                  <c:v>Prot. Sys.</c:v>
                </c:pt>
                <c:pt idx="8">
                  <c:v>CM/SRF</c:v>
                </c:pt>
                <c:pt idx="9">
                  <c:v>Cooling</c:v>
                </c:pt>
                <c:pt idx="10">
                  <c:v>E-Choppers</c:v>
                </c:pt>
                <c:pt idx="11">
                  <c:v>E-other (TVA, etc.)</c:v>
                </c:pt>
                <c:pt idx="12">
                  <c:v>Ops</c:v>
                </c:pt>
                <c:pt idx="13">
                  <c:v>Beam Inst.</c:v>
                </c:pt>
                <c:pt idx="14">
                  <c:v>Mech. Sys.</c:v>
                </c:pt>
                <c:pt idx="15">
                  <c:v>Physics</c:v>
                </c:pt>
                <c:pt idx="16">
                  <c:v>Vacuum</c:v>
                </c:pt>
              </c:strCache>
            </c:strRef>
          </c:cat>
          <c:val>
            <c:numRef>
              <c:f>Pareto!$AP$3:$AP$23</c:f>
            </c:numRef>
          </c:val>
        </c:ser>
        <c:ser>
          <c:idx val="28"/>
          <c:order val="15"/>
          <c:tx>
            <c:strRef>
              <c:f>Pareto!$AQ$2</c:f>
              <c:strCache>
                <c:ptCount val="1"/>
                <c:pt idx="0">
                  <c:v>23-Aug</c:v>
                </c:pt>
              </c:strCache>
            </c:strRef>
          </c:tx>
          <c:invertIfNegative val="0"/>
          <c:cat>
            <c:strRef>
              <c:f>Pareto!$A$3:$A$20</c:f>
              <c:strCache>
                <c:ptCount val="17"/>
                <c:pt idx="0">
                  <c:v>Target</c:v>
                </c:pt>
                <c:pt idx="1">
                  <c:v>RF</c:v>
                </c:pt>
                <c:pt idx="2">
                  <c:v>E-HVCM</c:v>
                </c:pt>
                <c:pt idx="3">
                  <c:v>Ion Source</c:v>
                </c:pt>
                <c:pt idx="4">
                  <c:v>Controls</c:v>
                </c:pt>
                <c:pt idx="5">
                  <c:v>E-MagPS</c:v>
                </c:pt>
                <c:pt idx="6">
                  <c:v>Cryo</c:v>
                </c:pt>
                <c:pt idx="7">
                  <c:v>Prot. Sys.</c:v>
                </c:pt>
                <c:pt idx="8">
                  <c:v>CM/SRF</c:v>
                </c:pt>
                <c:pt idx="9">
                  <c:v>Cooling</c:v>
                </c:pt>
                <c:pt idx="10">
                  <c:v>E-Choppers</c:v>
                </c:pt>
                <c:pt idx="11">
                  <c:v>E-other (TVA, etc.)</c:v>
                </c:pt>
                <c:pt idx="12">
                  <c:v>Ops</c:v>
                </c:pt>
                <c:pt idx="13">
                  <c:v>Beam Inst.</c:v>
                </c:pt>
                <c:pt idx="14">
                  <c:v>Mech. Sys.</c:v>
                </c:pt>
                <c:pt idx="15">
                  <c:v>Physics</c:v>
                </c:pt>
                <c:pt idx="16">
                  <c:v>Vacuum</c:v>
                </c:pt>
              </c:strCache>
            </c:strRef>
          </c:cat>
          <c:val>
            <c:numRef>
              <c:f>Pareto!$AQ$3:$AQ$23</c:f>
            </c:numRef>
          </c:val>
        </c:ser>
        <c:ser>
          <c:idx val="30"/>
          <c:order val="16"/>
          <c:tx>
            <c:strRef>
              <c:f>Pareto!$AS$2</c:f>
              <c:strCache>
                <c:ptCount val="1"/>
                <c:pt idx="0">
                  <c:v>6-Sep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Pareto!$A$3:$A$20</c:f>
              <c:strCache>
                <c:ptCount val="17"/>
                <c:pt idx="0">
                  <c:v>Target</c:v>
                </c:pt>
                <c:pt idx="1">
                  <c:v>RF</c:v>
                </c:pt>
                <c:pt idx="2">
                  <c:v>E-HVCM</c:v>
                </c:pt>
                <c:pt idx="3">
                  <c:v>Ion Source</c:v>
                </c:pt>
                <c:pt idx="4">
                  <c:v>Controls</c:v>
                </c:pt>
                <c:pt idx="5">
                  <c:v>E-MagPS</c:v>
                </c:pt>
                <c:pt idx="6">
                  <c:v>Cryo</c:v>
                </c:pt>
                <c:pt idx="7">
                  <c:v>Prot. Sys.</c:v>
                </c:pt>
                <c:pt idx="8">
                  <c:v>CM/SRF</c:v>
                </c:pt>
                <c:pt idx="9">
                  <c:v>Cooling</c:v>
                </c:pt>
                <c:pt idx="10">
                  <c:v>E-Choppers</c:v>
                </c:pt>
                <c:pt idx="11">
                  <c:v>E-other (TVA, etc.)</c:v>
                </c:pt>
                <c:pt idx="12">
                  <c:v>Ops</c:v>
                </c:pt>
                <c:pt idx="13">
                  <c:v>Beam Inst.</c:v>
                </c:pt>
                <c:pt idx="14">
                  <c:v>Mech. Sys.</c:v>
                </c:pt>
                <c:pt idx="15">
                  <c:v>Physics</c:v>
                </c:pt>
                <c:pt idx="16">
                  <c:v>Vacuum</c:v>
                </c:pt>
              </c:strCache>
            </c:strRef>
          </c:cat>
          <c:val>
            <c:numRef>
              <c:f>Pareto!$AS$3:$AS$23</c:f>
            </c:numRef>
          </c:val>
        </c:ser>
        <c:ser>
          <c:idx val="31"/>
          <c:order val="17"/>
          <c:tx>
            <c:strRef>
              <c:f>Pareto!$AU$2</c:f>
              <c:strCache>
                <c:ptCount val="1"/>
                <c:pt idx="0">
                  <c:v>20-Sep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Pareto!$A$3:$A$20</c:f>
              <c:strCache>
                <c:ptCount val="17"/>
                <c:pt idx="0">
                  <c:v>Target</c:v>
                </c:pt>
                <c:pt idx="1">
                  <c:v>RF</c:v>
                </c:pt>
                <c:pt idx="2">
                  <c:v>E-HVCM</c:v>
                </c:pt>
                <c:pt idx="3">
                  <c:v>Ion Source</c:v>
                </c:pt>
                <c:pt idx="4">
                  <c:v>Controls</c:v>
                </c:pt>
                <c:pt idx="5">
                  <c:v>E-MagPS</c:v>
                </c:pt>
                <c:pt idx="6">
                  <c:v>Cryo</c:v>
                </c:pt>
                <c:pt idx="7">
                  <c:v>Prot. Sys.</c:v>
                </c:pt>
                <c:pt idx="8">
                  <c:v>CM/SRF</c:v>
                </c:pt>
                <c:pt idx="9">
                  <c:v>Cooling</c:v>
                </c:pt>
                <c:pt idx="10">
                  <c:v>E-Choppers</c:v>
                </c:pt>
                <c:pt idx="11">
                  <c:v>E-other (TVA, etc.)</c:v>
                </c:pt>
                <c:pt idx="12">
                  <c:v>Ops</c:v>
                </c:pt>
                <c:pt idx="13">
                  <c:v>Beam Inst.</c:v>
                </c:pt>
                <c:pt idx="14">
                  <c:v>Mech. Sys.</c:v>
                </c:pt>
                <c:pt idx="15">
                  <c:v>Physics</c:v>
                </c:pt>
                <c:pt idx="16">
                  <c:v>Vacuum</c:v>
                </c:pt>
              </c:strCache>
            </c:strRef>
          </c:cat>
          <c:val>
            <c:numRef>
              <c:f>Pareto!$AU$3:$AU$23</c:f>
            </c:numRef>
          </c:val>
        </c:ser>
        <c:ser>
          <c:idx val="29"/>
          <c:order val="18"/>
          <c:tx>
            <c:strRef>
              <c:f>Pareto!$AV$2</c:f>
              <c:strCache>
                <c:ptCount val="1"/>
                <c:pt idx="0">
                  <c:v>27-Sep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Pareto!$A$3:$A$20</c:f>
              <c:strCache>
                <c:ptCount val="17"/>
                <c:pt idx="0">
                  <c:v>Target</c:v>
                </c:pt>
                <c:pt idx="1">
                  <c:v>RF</c:v>
                </c:pt>
                <c:pt idx="2">
                  <c:v>E-HVCM</c:v>
                </c:pt>
                <c:pt idx="3">
                  <c:v>Ion Source</c:v>
                </c:pt>
                <c:pt idx="4">
                  <c:v>Controls</c:v>
                </c:pt>
                <c:pt idx="5">
                  <c:v>E-MagPS</c:v>
                </c:pt>
                <c:pt idx="6">
                  <c:v>Cryo</c:v>
                </c:pt>
                <c:pt idx="7">
                  <c:v>Prot. Sys.</c:v>
                </c:pt>
                <c:pt idx="8">
                  <c:v>CM/SRF</c:v>
                </c:pt>
                <c:pt idx="9">
                  <c:v>Cooling</c:v>
                </c:pt>
                <c:pt idx="10">
                  <c:v>E-Choppers</c:v>
                </c:pt>
                <c:pt idx="11">
                  <c:v>E-other (TVA, etc.)</c:v>
                </c:pt>
                <c:pt idx="12">
                  <c:v>Ops</c:v>
                </c:pt>
                <c:pt idx="13">
                  <c:v>Beam Inst.</c:v>
                </c:pt>
                <c:pt idx="14">
                  <c:v>Mech. Sys.</c:v>
                </c:pt>
                <c:pt idx="15">
                  <c:v>Physics</c:v>
                </c:pt>
                <c:pt idx="16">
                  <c:v>Vacuum</c:v>
                </c:pt>
              </c:strCache>
            </c:strRef>
          </c:cat>
          <c:val>
            <c:numRef>
              <c:f>Pareto!$AV$3:$AV$23</c:f>
            </c:numRef>
          </c:val>
        </c:ser>
        <c:ser>
          <c:idx val="34"/>
          <c:order val="19"/>
          <c:tx>
            <c:strRef>
              <c:f>Pareto!$H$2</c:f>
              <c:strCache>
                <c:ptCount val="1"/>
                <c:pt idx="0">
                  <c:v>18-Oct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val>
            <c:numRef>
              <c:f>Pareto!$H$3:$H$23</c:f>
            </c:numRef>
          </c:val>
        </c:ser>
        <c:ser>
          <c:idx val="33"/>
          <c:order val="20"/>
          <c:tx>
            <c:strRef>
              <c:f>Pareto!$N$2</c:f>
              <c:strCache>
                <c:ptCount val="1"/>
                <c:pt idx="0">
                  <c:v>29-Nov</c:v>
                </c:pt>
              </c:strCache>
            </c:strRef>
          </c:tx>
          <c:spPr>
            <a:solidFill>
              <a:srgbClr val="3366FF"/>
            </a:solidFill>
          </c:spPr>
          <c:invertIfNegative val="0"/>
          <c:val>
            <c:numRef>
              <c:f>Pareto!$N$3:$N$23</c:f>
            </c:numRef>
          </c:val>
        </c:ser>
        <c:ser>
          <c:idx val="1"/>
          <c:order val="21"/>
          <c:tx>
            <c:strRef>
              <c:f>Pareto!$O$2</c:f>
              <c:strCache>
                <c:ptCount val="1"/>
                <c:pt idx="0">
                  <c:v>6-Dec</c:v>
                </c:pt>
              </c:strCache>
            </c:strRef>
          </c:tx>
          <c:invertIfNegative val="0"/>
          <c:val>
            <c:numRef>
              <c:f>Pareto!$O$3:$O$23</c:f>
            </c:numRef>
          </c:val>
        </c:ser>
        <c:ser>
          <c:idx val="2"/>
          <c:order val="22"/>
          <c:tx>
            <c:strRef>
              <c:f>Pareto!$P$2</c:f>
              <c:strCache>
                <c:ptCount val="1"/>
                <c:pt idx="0">
                  <c:v>13-Dec</c:v>
                </c:pt>
              </c:strCache>
            </c:strRef>
          </c:tx>
          <c:invertIfNegative val="0"/>
          <c:val>
            <c:numRef>
              <c:f>Pareto!$P$3:$P$23</c:f>
            </c:numRef>
          </c:val>
        </c:ser>
        <c:ser>
          <c:idx val="0"/>
          <c:order val="23"/>
          <c:tx>
            <c:strRef>
              <c:f>Pareto!$Q$2</c:f>
              <c:strCache>
                <c:ptCount val="1"/>
                <c:pt idx="0">
                  <c:v>20-Dec</c:v>
                </c:pt>
              </c:strCache>
            </c:strRef>
          </c:tx>
          <c:invertIfNegative val="0"/>
          <c:val>
            <c:numRef>
              <c:f>Pareto!$Q$3:$Q$23</c:f>
            </c:numRef>
          </c:val>
        </c:ser>
        <c:ser>
          <c:idx val="37"/>
          <c:order val="24"/>
          <c:tx>
            <c:strRef>
              <c:f>Pareto!$R$2</c:f>
              <c:strCache>
                <c:ptCount val="1"/>
                <c:pt idx="0">
                  <c:v>27-Dec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val>
            <c:numRef>
              <c:f>Pareto!$R$3:$R$23</c:f>
            </c:numRef>
          </c:val>
        </c:ser>
        <c:ser>
          <c:idx val="4"/>
          <c:order val="25"/>
          <c:tx>
            <c:strRef>
              <c:f>Pareto!$E$2</c:f>
              <c:strCache>
                <c:ptCount val="1"/>
                <c:pt idx="0">
                  <c:v>FY16-2 before:</c:v>
                </c:pt>
              </c:strCache>
            </c:strRef>
          </c:tx>
          <c:invertIfNegative val="0"/>
          <c:val>
            <c:numRef>
              <c:f>Pareto!$E$3:$E$23</c:f>
              <c:numCache>
                <c:formatCode>0.0</c:formatCode>
                <c:ptCount val="17"/>
                <c:pt idx="0">
                  <c:v>169.7</c:v>
                </c:pt>
                <c:pt idx="1">
                  <c:v>48</c:v>
                </c:pt>
                <c:pt idx="2">
                  <c:v>44.1</c:v>
                </c:pt>
                <c:pt idx="3">
                  <c:v>12</c:v>
                </c:pt>
                <c:pt idx="4">
                  <c:v>13.8</c:v>
                </c:pt>
                <c:pt idx="5">
                  <c:v>7.9000000000000012</c:v>
                </c:pt>
                <c:pt idx="6">
                  <c:v>19.2</c:v>
                </c:pt>
                <c:pt idx="7">
                  <c:v>2.5</c:v>
                </c:pt>
                <c:pt idx="8">
                  <c:v>3.8</c:v>
                </c:pt>
                <c:pt idx="9">
                  <c:v>3.6</c:v>
                </c:pt>
                <c:pt idx="10">
                  <c:v>1.5</c:v>
                </c:pt>
                <c:pt idx="11">
                  <c:v>2.4</c:v>
                </c:pt>
                <c:pt idx="12">
                  <c:v>1.3</c:v>
                </c:pt>
                <c:pt idx="13">
                  <c:v>0</c:v>
                </c:pt>
                <c:pt idx="14">
                  <c:v>0</c:v>
                </c:pt>
                <c:pt idx="15">
                  <c:v>0.3</c:v>
                </c:pt>
                <c:pt idx="16">
                  <c:v>0.1</c:v>
                </c:pt>
              </c:numCache>
            </c:numRef>
          </c:val>
        </c:ser>
        <c:ser>
          <c:idx val="10"/>
          <c:order val="26"/>
          <c:tx>
            <c:strRef>
              <c:f>Pareto!$V$2</c:f>
              <c:strCache>
                <c:ptCount val="1"/>
                <c:pt idx="0">
                  <c:v>28-Feb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val>
            <c:numRef>
              <c:f>Pareto!$V$3:$V$23</c:f>
            </c:numRef>
          </c:val>
        </c:ser>
        <c:ser>
          <c:idx val="11"/>
          <c:order val="27"/>
          <c:tx>
            <c:strRef>
              <c:f>Pareto!$W$2</c:f>
              <c:strCache>
                <c:ptCount val="1"/>
                <c:pt idx="0">
                  <c:v>6-Mar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val>
            <c:numRef>
              <c:f>Pareto!$W$3:$W$23</c:f>
            </c:numRef>
          </c:val>
        </c:ser>
        <c:ser>
          <c:idx val="8"/>
          <c:order val="28"/>
          <c:tx>
            <c:strRef>
              <c:f>Pareto!$X$2</c:f>
              <c:strCache>
                <c:ptCount val="1"/>
                <c:pt idx="0">
                  <c:v>13-Mar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val>
            <c:numRef>
              <c:f>Pareto!$X$3:$X$23</c:f>
            </c:numRef>
          </c:val>
        </c:ser>
        <c:ser>
          <c:idx val="9"/>
          <c:order val="29"/>
          <c:tx>
            <c:strRef>
              <c:f>Pareto!$Y$2</c:f>
              <c:strCache>
                <c:ptCount val="1"/>
                <c:pt idx="0">
                  <c:v>20-Mar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val>
            <c:numRef>
              <c:f>Pareto!$Y$3:$Y$23</c:f>
            </c:numRef>
          </c:val>
        </c:ser>
        <c:ser>
          <c:idx val="12"/>
          <c:order val="30"/>
          <c:tx>
            <c:strRef>
              <c:f>Pareto!$Z$2</c:f>
              <c:strCache>
                <c:ptCount val="1"/>
                <c:pt idx="0">
                  <c:v>27-Mar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val>
            <c:numRef>
              <c:f>Pareto!$Z$3:$Z$23</c:f>
            </c:numRef>
          </c:val>
        </c:ser>
        <c:ser>
          <c:idx val="13"/>
          <c:order val="31"/>
          <c:tx>
            <c:strRef>
              <c:f>Pareto!$AA$2</c:f>
              <c:strCache>
                <c:ptCount val="1"/>
                <c:pt idx="0">
                  <c:v>3-Apr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val>
            <c:numRef>
              <c:f>Pareto!$AA$3:$AA$23</c:f>
            </c:numRef>
          </c:val>
        </c:ser>
        <c:ser>
          <c:idx val="14"/>
          <c:order val="32"/>
          <c:tx>
            <c:strRef>
              <c:f>Pareto!$AB$2</c:f>
              <c:strCache>
                <c:ptCount val="1"/>
                <c:pt idx="0">
                  <c:v>10-Apr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val>
            <c:numRef>
              <c:f>Pareto!$AB$3:$AB$23</c:f>
            </c:numRef>
          </c:val>
        </c:ser>
        <c:ser>
          <c:idx val="15"/>
          <c:order val="33"/>
          <c:tx>
            <c:strRef>
              <c:f>Pareto!$AC$2</c:f>
              <c:strCache>
                <c:ptCount val="1"/>
                <c:pt idx="0">
                  <c:v>17-Apr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val>
            <c:numRef>
              <c:f>Pareto!$AC$3:$AC$23</c:f>
            </c:numRef>
          </c:val>
        </c:ser>
        <c:ser>
          <c:idx val="16"/>
          <c:order val="34"/>
          <c:tx>
            <c:strRef>
              <c:f>Pareto!$AD$2</c:f>
              <c:strCache>
                <c:ptCount val="1"/>
                <c:pt idx="0">
                  <c:v>24-Apr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val>
            <c:numRef>
              <c:f>Pareto!$AD$3:$AD$23</c:f>
            </c:numRef>
          </c:val>
        </c:ser>
        <c:ser>
          <c:idx val="17"/>
          <c:order val="35"/>
          <c:tx>
            <c:strRef>
              <c:f>Pareto!$AE$2</c:f>
              <c:strCache>
                <c:ptCount val="1"/>
                <c:pt idx="0">
                  <c:v>1-May</c:v>
                </c:pt>
              </c:strCache>
            </c:strRef>
          </c:tx>
          <c:invertIfNegative val="0"/>
          <c:val>
            <c:numRef>
              <c:f>Pareto!$AE$3:$AE$23</c:f>
            </c:numRef>
          </c:val>
        </c:ser>
        <c:ser>
          <c:idx val="18"/>
          <c:order val="36"/>
          <c:tx>
            <c:strRef>
              <c:f>Pareto!$AF$2</c:f>
              <c:strCache>
                <c:ptCount val="1"/>
                <c:pt idx="0">
                  <c:v>8-May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val>
            <c:numRef>
              <c:f>Pareto!$AF$3:$AF$23</c:f>
            </c:numRef>
          </c:val>
        </c:ser>
        <c:ser>
          <c:idx val="20"/>
          <c:order val="37"/>
          <c:tx>
            <c:strRef>
              <c:f>Pareto!$AG$2</c:f>
              <c:strCache>
                <c:ptCount val="1"/>
                <c:pt idx="0">
                  <c:v>15-May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val>
            <c:numRef>
              <c:f>Pareto!$AG$3:$AG$23</c:f>
              <c:numCache>
                <c:formatCode>0.0</c:formatCode>
                <c:ptCount val="17"/>
                <c:pt idx="0">
                  <c:v>0</c:v>
                </c:pt>
                <c:pt idx="1">
                  <c:v>10.4</c:v>
                </c:pt>
                <c:pt idx="2">
                  <c:v>1.8</c:v>
                </c:pt>
                <c:pt idx="3">
                  <c:v>0</c:v>
                </c:pt>
                <c:pt idx="4">
                  <c:v>2.9</c:v>
                </c:pt>
                <c:pt idx="5">
                  <c:v>0.8</c:v>
                </c:pt>
                <c:pt idx="6">
                  <c:v>0</c:v>
                </c:pt>
                <c:pt idx="7">
                  <c:v>0</c:v>
                </c:pt>
                <c:pt idx="8">
                  <c:v>0.1</c:v>
                </c:pt>
                <c:pt idx="9">
                  <c:v>0</c:v>
                </c:pt>
                <c:pt idx="10">
                  <c:v>0</c:v>
                </c:pt>
                <c:pt idx="11">
                  <c:v>1.4</c:v>
                </c:pt>
                <c:pt idx="12">
                  <c:v>0</c:v>
                </c:pt>
                <c:pt idx="13">
                  <c:v>1.4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</c:ser>
        <c:ser>
          <c:idx val="19"/>
          <c:order val="38"/>
          <c:tx>
            <c:strRef>
              <c:f>Pareto!$AH$2</c:f>
              <c:strCache>
                <c:ptCount val="1"/>
                <c:pt idx="0">
                  <c:v>22-May</c:v>
                </c:pt>
              </c:strCache>
            </c:strRef>
          </c:tx>
          <c:invertIfNegative val="0"/>
          <c:val>
            <c:numRef>
              <c:f>Pareto!$AH$3:$AH$23</c:f>
              <c:numCache>
                <c:formatCode>0.0</c:formatCode>
                <c:ptCount val="17"/>
                <c:pt idx="0">
                  <c:v>0</c:v>
                </c:pt>
                <c:pt idx="1">
                  <c:v>0.8</c:v>
                </c:pt>
                <c:pt idx="2">
                  <c:v>4</c:v>
                </c:pt>
                <c:pt idx="3">
                  <c:v>0</c:v>
                </c:pt>
                <c:pt idx="4">
                  <c:v>0</c:v>
                </c:pt>
                <c:pt idx="5">
                  <c:v>0.2</c:v>
                </c:pt>
                <c:pt idx="6">
                  <c:v>0</c:v>
                </c:pt>
                <c:pt idx="7">
                  <c:v>0</c:v>
                </c:pt>
                <c:pt idx="8">
                  <c:v>0.2</c:v>
                </c:pt>
                <c:pt idx="9">
                  <c:v>0.4</c:v>
                </c:pt>
                <c:pt idx="10">
                  <c:v>1.9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</c:ser>
        <c:ser>
          <c:idx val="39"/>
          <c:order val="39"/>
          <c:tx>
            <c:strRef>
              <c:f>Pareto!$AI$2</c:f>
              <c:strCache>
                <c:ptCount val="1"/>
                <c:pt idx="0">
                  <c:v>29-May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val>
            <c:numRef>
              <c:f>Pareto!$AI$3:$AI$23</c:f>
              <c:numCache>
                <c:formatCode>0.0</c:formatCode>
                <c:ptCount val="17"/>
                <c:pt idx="0">
                  <c:v>0</c:v>
                </c:pt>
                <c:pt idx="1">
                  <c:v>0.5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0.2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7410960"/>
        <c:axId val="327411352"/>
      </c:barChart>
      <c:catAx>
        <c:axId val="327410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274113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7411352"/>
        <c:scaling>
          <c:orientation val="minMax"/>
          <c:max val="9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 down</a:t>
                </a:r>
              </a:p>
            </c:rich>
          </c:tx>
          <c:layout>
            <c:manualLayout>
              <c:xMode val="edge"/>
              <c:yMode val="edge"/>
              <c:x val="1.04820364396284E-4"/>
              <c:y val="0.3704803179768870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27410960"/>
        <c:crosses val="autoZero"/>
        <c:crossBetween val="between"/>
        <c:majorUnit val="5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3699023099463701"/>
          <c:y val="5.16103134167053E-2"/>
          <c:w val="0.14888843158704201"/>
          <c:h val="0.17374170140497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Breakdown Hours by System</a:t>
            </a:r>
          </a:p>
        </c:rich>
      </c:tx>
      <c:layout>
        <c:manualLayout>
          <c:xMode val="edge"/>
          <c:yMode val="edge"/>
          <c:x val="0.18371832952931899"/>
          <c:y val="8.40890578332881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2987170983812402E-2"/>
          <c:y val="7.1661237785016305E-2"/>
          <c:w val="0.91083571600549995"/>
          <c:h val="0.790949242093924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Feb_bkdwn!$B$1</c:f>
              <c:strCache>
                <c:ptCount val="1"/>
                <c:pt idx="0">
                  <c:v>Hours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Feb_bkdwn!$A$2:$A$20</c:f>
              <c:strCache>
                <c:ptCount val="8"/>
                <c:pt idx="0">
                  <c:v>RF</c:v>
                </c:pt>
                <c:pt idx="1">
                  <c:v>Controls</c:v>
                </c:pt>
                <c:pt idx="2">
                  <c:v>E-HVCM</c:v>
                </c:pt>
                <c:pt idx="3">
                  <c:v>Ion Source</c:v>
                </c:pt>
                <c:pt idx="4">
                  <c:v>Prot. Sys.</c:v>
                </c:pt>
                <c:pt idx="5">
                  <c:v>E-MagPS</c:v>
                </c:pt>
                <c:pt idx="6">
                  <c:v>CM/SRF</c:v>
                </c:pt>
                <c:pt idx="7">
                  <c:v>AP</c:v>
                </c:pt>
              </c:strCache>
            </c:strRef>
          </c:cat>
          <c:val>
            <c:numRef>
              <c:f>Feb_bkdwn!$B$2:$B$20</c:f>
              <c:numCache>
                <c:formatCode>0.0</c:formatCode>
                <c:ptCount val="8"/>
                <c:pt idx="0">
                  <c:v>40.299999999999997</c:v>
                </c:pt>
                <c:pt idx="1">
                  <c:v>13</c:v>
                </c:pt>
                <c:pt idx="2">
                  <c:v>12.9</c:v>
                </c:pt>
                <c:pt idx="3">
                  <c:v>10.8</c:v>
                </c:pt>
                <c:pt idx="4">
                  <c:v>2.5</c:v>
                </c:pt>
                <c:pt idx="5">
                  <c:v>1.2</c:v>
                </c:pt>
                <c:pt idx="6">
                  <c:v>0.9</c:v>
                </c:pt>
                <c:pt idx="7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7412136"/>
        <c:axId val="327412528"/>
      </c:barChart>
      <c:catAx>
        <c:axId val="327412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27412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7412528"/>
        <c:scaling>
          <c:orientation val="minMax"/>
          <c:max val="44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27412136"/>
        <c:crosses val="autoZero"/>
        <c:crossBetween val="between"/>
        <c:majorUnit val="4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4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0.50025</cdr:x>
      <cdr:y>0.36921</cdr:y>
    </cdr:from>
    <cdr:to>
      <cdr:x>0.50991</cdr:x>
      <cdr:y>0.39586</cdr:y>
    </cdr:to>
    <cdr:sp macro="" textlink="">
      <cdr:nvSpPr>
        <cdr:cNvPr id="16793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63518" y="2728635"/>
          <a:ext cx="99648" cy="1967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36576" tIns="32004" rIns="36576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575" b="0" i="0" u="none" strike="noStrike" baseline="0">
              <a:solidFill>
                <a:srgbClr val="000000"/>
              </a:solidFill>
              <a:latin typeface="Arial"/>
              <a:cs typeface="Arial"/>
            </a:rPr>
            <a:t>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D478E-61D4-304B-B7CF-0F98B9DFD50A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AC38E-F3C9-5B45-9FD4-1199A827F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32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6916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Weibull</a:t>
            </a:r>
            <a:r>
              <a:rPr lang="en-US" dirty="0" smtClean="0"/>
              <a:t>, </a:t>
            </a:r>
            <a:r>
              <a:rPr lang="en-US" dirty="0" err="1" smtClean="0"/>
              <a:t>Gumbel</a:t>
            </a:r>
            <a:r>
              <a:rPr lang="en-US" dirty="0" smtClean="0"/>
              <a:t>, Gamma, Exponential, Normal,</a:t>
            </a:r>
            <a:r>
              <a:rPr lang="en-US" baseline="0" dirty="0" smtClean="0"/>
              <a:t> Logistic, Arrhenius-</a:t>
            </a:r>
            <a:r>
              <a:rPr lang="en-US" baseline="0" dirty="0" err="1" smtClean="0"/>
              <a:t>Weibull</a:t>
            </a:r>
            <a:endParaRPr lang="en-US" baseline="0" dirty="0" smtClean="0"/>
          </a:p>
          <a:p>
            <a:r>
              <a:rPr lang="en-US" baseline="0" dirty="0" smtClean="0"/>
              <a:t>Fast! 1000 simulations of 4 weeks on 4 </a:t>
            </a:r>
            <a:r>
              <a:rPr lang="en-US" baseline="0" dirty="0" err="1" smtClean="0"/>
              <a:t>yr</a:t>
            </a:r>
            <a:r>
              <a:rPr lang="en-US" baseline="0" dirty="0" smtClean="0"/>
              <a:t> old </a:t>
            </a:r>
            <a:r>
              <a:rPr lang="en-US" baseline="0" dirty="0" err="1" smtClean="0"/>
              <a:t>Macbook</a:t>
            </a:r>
            <a:r>
              <a:rPr lang="en-US" baseline="0" dirty="0" smtClean="0"/>
              <a:t> Pro running Vista in Parallels &lt; 4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AC38E-F3C9-5B45-9FD4-1199A827FE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5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2.8 million hours total. 6200 </a:t>
            </a:r>
            <a:r>
              <a:rPr lang="en-US" dirty="0" err="1" smtClean="0"/>
              <a:t>hrs</a:t>
            </a:r>
            <a:r>
              <a:rPr lang="en-US" dirty="0" smtClean="0"/>
              <a:t> operation per year. Efficiency</a:t>
            </a:r>
            <a:r>
              <a:rPr lang="en-US" baseline="0" dirty="0" smtClean="0"/>
              <a:t> 67%, gain 51 </a:t>
            </a:r>
            <a:r>
              <a:rPr lang="en-US" baseline="0" dirty="0" err="1" smtClean="0"/>
              <a:t>dB.</a:t>
            </a:r>
            <a:r>
              <a:rPr lang="en-US" baseline="0" dirty="0" smtClean="0"/>
              <a:t> </a:t>
            </a:r>
            <a:r>
              <a:rPr lang="en-US" dirty="0" smtClean="0"/>
              <a:t>SLAC klystrons</a:t>
            </a:r>
            <a:r>
              <a:rPr lang="en-US" baseline="0" dirty="0" smtClean="0"/>
              <a:t> – 2856 MHz, 65 MW peak, 41 kW average, 3.5 us gain 50 dB, efficiency 45%, density 8 A/cm^2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AC38E-F3C9-5B45-9FD4-1199A827FE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48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AC38E-F3C9-5B45-9FD4-1199A827FE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75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5610225" y="0"/>
            <a:ext cx="26988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378" y="1085334"/>
            <a:ext cx="4454622" cy="877163"/>
          </a:xfrm>
        </p:spPr>
        <p:txBody>
          <a:bodyPr wrap="square">
            <a:spAutoFit/>
          </a:bodyPr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78" y="2667000"/>
            <a:ext cx="4170536" cy="4247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New_DOE_Logo_Color_042808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238875"/>
            <a:ext cx="17430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ORNL_managed b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647038" y="6201688"/>
            <a:ext cx="3505200" cy="452426"/>
          </a:xfrm>
          <a:prstGeom prst="rect">
            <a:avLst/>
          </a:prstGeom>
        </p:spPr>
      </p:pic>
      <p:pic>
        <p:nvPicPr>
          <p:cNvPr id="11" name="Picture 10" descr="template graphic_090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734314" y="1233948"/>
            <a:ext cx="4292392" cy="42245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4847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204" y="1344823"/>
            <a:ext cx="8229600" cy="202414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 flipH="1">
            <a:off x="228600" y="6402858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defTabSz="173038" eaLnBrk="1" hangingPunct="1">
              <a:lnSpc>
                <a:spcPct val="90000"/>
              </a:lnSpc>
              <a:tabLst>
                <a:tab pos="230188" algn="l"/>
              </a:tabLst>
              <a:defRPr/>
            </a:pPr>
            <a:fld id="{5090E27C-CA13-484A-97F4-0144A35C19E2}" type="slidenum">
              <a:rPr lang="en-US" sz="900" b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 algn="l" defTabSz="173038" eaLnBrk="1" hangingPunct="1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r>
              <a:rPr lang="en-US" sz="900" b="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Managed by UT-Battelle</a:t>
            </a:r>
            <a:br>
              <a:rPr lang="en-US" sz="900" b="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900" b="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for the U.S. Department of Energy</a:t>
            </a:r>
            <a:endParaRPr lang="en-US" sz="900" b="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6146" y="6216650"/>
            <a:ext cx="67269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9" r:id="rId3"/>
    <p:sldLayoutId id="2147483920" r:id="rId4"/>
    <p:sldLayoutId id="2147483921" r:id="rId5"/>
    <p:sldLayoutId id="2147483853" r:id="rId6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kern="1200">
          <a:solidFill>
            <a:srgbClr val="006C3A"/>
          </a:solidFill>
          <a:latin typeface="Arial Black" pitchFamily="34" charset="0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lnSpc>
          <a:spcPct val="90000"/>
        </a:lnSpc>
        <a:spcBef>
          <a:spcPts val="1400"/>
        </a:spcBef>
        <a:buClr>
          <a:srgbClr val="006C3A"/>
        </a:buClr>
        <a:buFont typeface="Arial" pitchFamily="34" charset="0"/>
        <a:buChar char="•"/>
        <a:defRPr sz="2800" b="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625475" indent="-279400" algn="l" defTabSz="914400" rtl="0" eaLnBrk="1" latinLnBrk="0" hangingPunct="1">
        <a:lnSpc>
          <a:spcPct val="90000"/>
        </a:lnSpc>
        <a:spcBef>
          <a:spcPts val="800"/>
        </a:spcBef>
        <a:buClr>
          <a:srgbClr val="006C3A"/>
        </a:buClr>
        <a:buFont typeface="Arial" pitchFamily="34" charset="0"/>
        <a:buChar char="–"/>
        <a:defRPr sz="2400" b="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914400" indent="-230188" algn="l" defTabSz="914400" rtl="0" eaLnBrk="1" latinLnBrk="0" hangingPunct="1">
        <a:lnSpc>
          <a:spcPct val="90000"/>
        </a:lnSpc>
        <a:spcBef>
          <a:spcPts val="800"/>
        </a:spcBef>
        <a:buClr>
          <a:srgbClr val="006C3A"/>
        </a:buClr>
        <a:buFont typeface="Arial" pitchFamily="34" charset="0"/>
        <a:buChar char="•"/>
        <a:defRPr sz="2000" b="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144588" indent="-173038" algn="l" defTabSz="914400" rtl="0" eaLnBrk="1" latinLnBrk="0" hangingPunct="1">
        <a:lnSpc>
          <a:spcPct val="90000"/>
        </a:lnSpc>
        <a:spcBef>
          <a:spcPts val="800"/>
        </a:spcBef>
        <a:buClr>
          <a:srgbClr val="006C3A"/>
        </a:buClr>
        <a:buFont typeface="Arial" pitchFamily="34" charset="0"/>
        <a:buChar char="–"/>
        <a:defRPr sz="1800" b="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482725" indent="-222250" algn="l" defTabSz="914400" rtl="0" eaLnBrk="1" latinLnBrk="0" hangingPunct="1">
        <a:lnSpc>
          <a:spcPct val="90000"/>
        </a:lnSpc>
        <a:spcBef>
          <a:spcPts val="600"/>
        </a:spcBef>
        <a:buClr>
          <a:srgbClr val="006C3A"/>
        </a:buClr>
        <a:buFont typeface="Arial" pitchFamily="34" charset="0"/>
        <a:buChar char="»"/>
        <a:defRPr sz="1800" b="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Excel_Worksheet2.xlsx"/><Relationship Id="rId5" Type="http://schemas.openxmlformats.org/officeDocument/2006/relationships/oleObject" Target="../embeddings/oleObject2.bin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378" y="1085334"/>
            <a:ext cx="4454622" cy="1281120"/>
          </a:xfrm>
        </p:spPr>
        <p:txBody>
          <a:bodyPr/>
          <a:lstStyle/>
          <a:p>
            <a:r>
              <a:rPr lang="en-US" dirty="0" smtClean="0"/>
              <a:t>Modeling SNS Availability Using </a:t>
            </a:r>
            <a:r>
              <a:rPr lang="en-US" dirty="0" err="1" smtClean="0"/>
              <a:t>BlockSim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78" y="2667000"/>
            <a:ext cx="4170536" cy="942822"/>
          </a:xfrm>
        </p:spPr>
        <p:txBody>
          <a:bodyPr/>
          <a:lstStyle/>
          <a:p>
            <a:r>
              <a:rPr lang="en-US" dirty="0" smtClean="0"/>
              <a:t>Geoffrey Milanovich</a:t>
            </a:r>
          </a:p>
          <a:p>
            <a:r>
              <a:rPr lang="en-US" dirty="0" smtClean="0"/>
              <a:t>Spallation Neutron Source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496290"/>
          </a:xfrm>
        </p:spPr>
        <p:txBody>
          <a:bodyPr/>
          <a:lstStyle/>
          <a:p>
            <a:pPr algn="ctr"/>
            <a:r>
              <a:rPr lang="en-US" dirty="0" smtClean="0"/>
              <a:t>Accelerator Improvement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04" y="1344823"/>
            <a:ext cx="8229600" cy="4666919"/>
          </a:xfrm>
        </p:spPr>
        <p:txBody>
          <a:bodyPr/>
          <a:lstStyle/>
          <a:p>
            <a:r>
              <a:rPr lang="en-US" dirty="0" smtClean="0"/>
              <a:t>HVCM upgrades – 400 hours downtime to 70 hours</a:t>
            </a:r>
          </a:p>
          <a:p>
            <a:r>
              <a:rPr lang="en-US" dirty="0" smtClean="0"/>
              <a:t>Warm </a:t>
            </a:r>
            <a:r>
              <a:rPr lang="en-US" dirty="0" err="1" smtClean="0"/>
              <a:t>linac</a:t>
            </a:r>
            <a:r>
              <a:rPr lang="en-US" dirty="0" smtClean="0"/>
              <a:t> vacuum change from ion pumps to turbo pumps – every warm RF trip damages SCL and possibly </a:t>
            </a:r>
            <a:r>
              <a:rPr lang="en-US" dirty="0"/>
              <a:t>is 20 minutes </a:t>
            </a:r>
            <a:r>
              <a:rPr lang="en-US" dirty="0" smtClean="0"/>
              <a:t>DT</a:t>
            </a:r>
          </a:p>
          <a:p>
            <a:r>
              <a:rPr lang="en-US" dirty="0" smtClean="0"/>
              <a:t>MPS improvements – reduce delays to reduce # bad pulses</a:t>
            </a:r>
          </a:p>
          <a:p>
            <a:r>
              <a:rPr lang="en-US" dirty="0"/>
              <a:t>Superconducting </a:t>
            </a:r>
            <a:r>
              <a:rPr lang="en-US" dirty="0" err="1"/>
              <a:t>Linac</a:t>
            </a:r>
            <a:r>
              <a:rPr lang="en-US" dirty="0"/>
              <a:t> plasma </a:t>
            </a:r>
            <a:r>
              <a:rPr lang="en-US" dirty="0" smtClean="0"/>
              <a:t>processing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478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496290"/>
          </a:xfrm>
        </p:spPr>
        <p:txBody>
          <a:bodyPr/>
          <a:lstStyle/>
          <a:p>
            <a:pPr algn="ctr"/>
            <a:r>
              <a:rPr lang="en-US" dirty="0" smtClean="0"/>
              <a:t>Non-AIP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04" y="1344823"/>
            <a:ext cx="8229600" cy="4099584"/>
          </a:xfrm>
        </p:spPr>
        <p:txBody>
          <a:bodyPr/>
          <a:lstStyle/>
          <a:p>
            <a:r>
              <a:rPr lang="en-US" dirty="0" smtClean="0"/>
              <a:t>Errant beam tuning – Reduce frequency and effect of bad pulses</a:t>
            </a:r>
          </a:p>
          <a:p>
            <a:r>
              <a:rPr lang="en-US" dirty="0" smtClean="0"/>
              <a:t>Ion source continual improvement – 100 </a:t>
            </a:r>
            <a:r>
              <a:rPr lang="en-US" dirty="0" err="1" smtClean="0"/>
              <a:t>hrs</a:t>
            </a:r>
            <a:r>
              <a:rPr lang="en-US" dirty="0" smtClean="0"/>
              <a:t> DT to 40</a:t>
            </a:r>
          </a:p>
          <a:p>
            <a:r>
              <a:rPr lang="en-US" dirty="0" smtClean="0"/>
              <a:t>Target development – mostly infant mortality, think we reached actual end of life on last target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841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114"/>
            <a:ext cx="9144000" cy="496290"/>
          </a:xfrm>
        </p:spPr>
        <p:txBody>
          <a:bodyPr/>
          <a:lstStyle/>
          <a:p>
            <a:pPr algn="ctr"/>
            <a:r>
              <a:rPr lang="en-US" dirty="0" smtClean="0"/>
              <a:t>Reliability Estimates, in the Beginning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04" y="1344823"/>
            <a:ext cx="8229600" cy="3882088"/>
          </a:xfrm>
        </p:spPr>
        <p:txBody>
          <a:bodyPr/>
          <a:lstStyle/>
          <a:p>
            <a:r>
              <a:rPr lang="en-US" dirty="0" smtClean="0"/>
              <a:t>“the spreadsheet” – numbers from industry, design specs, LANL, </a:t>
            </a:r>
            <a:r>
              <a:rPr lang="en-US" dirty="0" err="1" smtClean="0"/>
              <a:t>JLab</a:t>
            </a:r>
            <a:r>
              <a:rPr lang="en-US" dirty="0" smtClean="0"/>
              <a:t>, experts, and guesses</a:t>
            </a:r>
          </a:p>
          <a:p>
            <a:r>
              <a:rPr lang="en-US" dirty="0" smtClean="0"/>
              <a:t>Exponential distributions only (constant failure rate)</a:t>
            </a:r>
          </a:p>
          <a:p>
            <a:r>
              <a:rPr lang="en-US" dirty="0" smtClean="0"/>
              <a:t>For 160 hours mission time, availability:</a:t>
            </a:r>
            <a:endParaRPr lang="en-US" dirty="0"/>
          </a:p>
          <a:p>
            <a:pPr lvl="1"/>
            <a:r>
              <a:rPr lang="en-US" dirty="0" smtClean="0"/>
              <a:t>Source – 87%</a:t>
            </a:r>
          </a:p>
          <a:p>
            <a:pPr lvl="1"/>
            <a:r>
              <a:rPr lang="en-US" dirty="0" smtClean="0"/>
              <a:t>Linac – 80%</a:t>
            </a:r>
          </a:p>
          <a:p>
            <a:pPr lvl="1"/>
            <a:r>
              <a:rPr lang="en-US" dirty="0" smtClean="0"/>
              <a:t>Modulators – 99%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2433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496290"/>
          </a:xfrm>
        </p:spPr>
        <p:txBody>
          <a:bodyPr/>
          <a:lstStyle/>
          <a:p>
            <a:pPr algn="ctr"/>
            <a:r>
              <a:rPr lang="en-US" dirty="0" smtClean="0"/>
              <a:t>RBD/</a:t>
            </a:r>
            <a:r>
              <a:rPr lang="en-US" dirty="0" err="1" smtClean="0"/>
              <a:t>BlockSim</a:t>
            </a:r>
            <a:r>
              <a:rPr lang="en-US" dirty="0" smtClean="0"/>
              <a:t>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04" y="1344823"/>
            <a:ext cx="8229600" cy="4307846"/>
          </a:xfrm>
        </p:spPr>
        <p:txBody>
          <a:bodyPr/>
          <a:lstStyle/>
          <a:p>
            <a:r>
              <a:rPr lang="en-US" dirty="0" smtClean="0"/>
              <a:t>Reliability Block Diagram (RBD) – “</a:t>
            </a:r>
            <a:r>
              <a:rPr lang="en-US" dirty="0"/>
              <a:t>graphical representation of the components of the system and how they are reliability-wise </a:t>
            </a:r>
            <a:r>
              <a:rPr lang="en-US" dirty="0" smtClean="0"/>
              <a:t>related”</a:t>
            </a:r>
          </a:p>
          <a:p>
            <a:r>
              <a:rPr lang="en-US" dirty="0" smtClean="0"/>
              <a:t>Many failure distributions allowed</a:t>
            </a:r>
          </a:p>
          <a:p>
            <a:r>
              <a:rPr lang="en-US" dirty="0" smtClean="0"/>
              <a:t>Standby, load share, failure of switching to standby</a:t>
            </a:r>
          </a:p>
          <a:p>
            <a:r>
              <a:rPr lang="en-US" dirty="0" smtClean="0"/>
              <a:t>Analytical solution of very complex diagrams (but not an accelerator)</a:t>
            </a:r>
          </a:p>
          <a:p>
            <a:r>
              <a:rPr lang="en-US" dirty="0" smtClean="0"/>
              <a:t>Monte Carlo simulation – maintenance phases, spares, crews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471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114"/>
            <a:ext cx="9144000" cy="496290"/>
          </a:xfrm>
        </p:spPr>
        <p:txBody>
          <a:bodyPr/>
          <a:lstStyle/>
          <a:p>
            <a:pPr algn="ctr"/>
            <a:r>
              <a:rPr lang="en-US" dirty="0" err="1" smtClean="0"/>
              <a:t>BlockSim</a:t>
            </a:r>
            <a:r>
              <a:rPr lang="en-US" dirty="0" smtClean="0"/>
              <a:t> 7/8 Model</a:t>
            </a:r>
            <a:endParaRPr lang="en-US" dirty="0"/>
          </a:p>
        </p:txBody>
      </p:sp>
      <p:pic>
        <p:nvPicPr>
          <p:cNvPr id="6" name="Picture 5" descr="Accelerator overvi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43" y="677203"/>
            <a:ext cx="8345714" cy="563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6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9032796" cy="496290"/>
          </a:xfrm>
        </p:spPr>
        <p:txBody>
          <a:bodyPr/>
          <a:lstStyle/>
          <a:p>
            <a:pPr algn="ctr"/>
            <a:r>
              <a:rPr lang="en-US" dirty="0" smtClean="0"/>
              <a:t>Ion Source</a:t>
            </a:r>
            <a:endParaRPr lang="en-US" dirty="0"/>
          </a:p>
        </p:txBody>
      </p:sp>
      <p:pic>
        <p:nvPicPr>
          <p:cNvPr id="4" name="Picture 3" descr="small ion source overvi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752528"/>
            <a:ext cx="8941037" cy="532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44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9032796" cy="496290"/>
          </a:xfrm>
        </p:spPr>
        <p:txBody>
          <a:bodyPr/>
          <a:lstStyle/>
          <a:p>
            <a:pPr algn="ctr"/>
            <a:r>
              <a:rPr lang="en-US" dirty="0" smtClean="0"/>
              <a:t>RF Systems</a:t>
            </a:r>
            <a:endParaRPr lang="en-US" dirty="0"/>
          </a:p>
        </p:txBody>
      </p:sp>
      <p:pic>
        <p:nvPicPr>
          <p:cNvPr id="3" name="Picture 2" descr="RF diagr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561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51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9032796" cy="496290"/>
          </a:xfrm>
        </p:spPr>
        <p:txBody>
          <a:bodyPr/>
          <a:lstStyle/>
          <a:p>
            <a:pPr algn="ctr"/>
            <a:r>
              <a:rPr lang="en-US" dirty="0" smtClean="0"/>
              <a:t>Standby Containers</a:t>
            </a:r>
            <a:endParaRPr lang="en-US" dirty="0"/>
          </a:p>
        </p:txBody>
      </p:sp>
      <p:pic>
        <p:nvPicPr>
          <p:cNvPr id="3" name="Picture 2" descr="Screen shot 2012-06-28 at 1.06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1800"/>
            <a:ext cx="9144000" cy="345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42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496290"/>
          </a:xfrm>
        </p:spPr>
        <p:txBody>
          <a:bodyPr/>
          <a:lstStyle/>
          <a:p>
            <a:pPr algn="ctr"/>
            <a:r>
              <a:rPr lang="en-US" dirty="0" smtClean="0"/>
              <a:t>Full Accelerator Simulation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04" y="1344823"/>
            <a:ext cx="8229600" cy="4487382"/>
          </a:xfrm>
        </p:spPr>
        <p:txBody>
          <a:bodyPr/>
          <a:lstStyle/>
          <a:p>
            <a:r>
              <a:rPr lang="en-US" dirty="0" smtClean="0"/>
              <a:t>Used exponential distributions (random failures)</a:t>
            </a:r>
          </a:p>
          <a:p>
            <a:r>
              <a:rPr lang="en-US" dirty="0" smtClean="0"/>
              <a:t>86% - corrector power supplies, circulators, PPS modules, water valves, JT valves, etc.</a:t>
            </a:r>
          </a:p>
          <a:p>
            <a:r>
              <a:rPr lang="en-US" dirty="0" smtClean="0"/>
              <a:t>Change values for PS controllers and circulators from 50k to 100k</a:t>
            </a:r>
          </a:p>
          <a:p>
            <a:r>
              <a:rPr lang="en-US" dirty="0" smtClean="0"/>
              <a:t>89% - RF </a:t>
            </a:r>
            <a:r>
              <a:rPr lang="en-US" dirty="0" err="1" smtClean="0"/>
              <a:t>feedthroughs</a:t>
            </a:r>
            <a:r>
              <a:rPr lang="en-US" dirty="0" smtClean="0"/>
              <a:t>, JT valves, etc.</a:t>
            </a:r>
          </a:p>
          <a:p>
            <a:r>
              <a:rPr lang="en-US" dirty="0" smtClean="0"/>
              <a:t>Change RF </a:t>
            </a:r>
            <a:r>
              <a:rPr lang="en-US" dirty="0" err="1" smtClean="0"/>
              <a:t>feedthrough</a:t>
            </a:r>
            <a:r>
              <a:rPr lang="en-US" dirty="0" smtClean="0"/>
              <a:t> from 100k to 4m (1 every 7 years), JT valves from 87k to 400k (1 every 5 years),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92% - Finally! But only for 1 seed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85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85" y="177114"/>
            <a:ext cx="8229600" cy="496290"/>
          </a:xfrm>
        </p:spPr>
        <p:txBody>
          <a:bodyPr/>
          <a:lstStyle/>
          <a:p>
            <a:pPr algn="ctr"/>
            <a:r>
              <a:rPr lang="en-US" dirty="0" smtClean="0"/>
              <a:t>Possible Uses of RBD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04" y="1344823"/>
            <a:ext cx="8229600" cy="2009781"/>
          </a:xfrm>
        </p:spPr>
        <p:txBody>
          <a:bodyPr/>
          <a:lstStyle/>
          <a:p>
            <a:r>
              <a:rPr lang="en-US" dirty="0" smtClean="0"/>
              <a:t>Major component upgrade cost/benefits analysis – e.g. hot spare water pumps</a:t>
            </a:r>
          </a:p>
          <a:p>
            <a:r>
              <a:rPr lang="en-US" dirty="0" smtClean="0"/>
              <a:t>Compare different AIP proposals</a:t>
            </a:r>
          </a:p>
          <a:p>
            <a:r>
              <a:rPr lang="en-US" dirty="0" smtClean="0"/>
              <a:t>Planning maintenance cycles, if you have good data</a:t>
            </a:r>
          </a:p>
        </p:txBody>
      </p:sp>
    </p:spTree>
    <p:extLst>
      <p:ext uri="{BB962C8B-B14F-4D97-AF65-F5344CB8AC3E}">
        <p14:creationId xmlns:p14="http://schemas.microsoft.com/office/powerpoint/2010/main" val="17518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496290"/>
          </a:xfrm>
        </p:spPr>
        <p:txBody>
          <a:bodyPr/>
          <a:lstStyle/>
          <a:p>
            <a:pPr algn="ctr"/>
            <a:r>
              <a:rPr lang="en-US" dirty="0" smtClean="0"/>
              <a:t>Contributors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04" y="1344823"/>
            <a:ext cx="8229600" cy="2009781"/>
          </a:xfrm>
        </p:spPr>
        <p:txBody>
          <a:bodyPr/>
          <a:lstStyle/>
          <a:p>
            <a:r>
              <a:rPr lang="en-US" dirty="0" smtClean="0"/>
              <a:t>G. Dodson for initial RAMI study</a:t>
            </a:r>
            <a:r>
              <a:rPr lang="en-US" dirty="0"/>
              <a:t> </a:t>
            </a:r>
            <a:r>
              <a:rPr lang="en-US" dirty="0" smtClean="0"/>
              <a:t>and discussions </a:t>
            </a:r>
          </a:p>
          <a:p>
            <a:r>
              <a:rPr lang="en-US" dirty="0" smtClean="0"/>
              <a:t>Vivian Chang (summer student from Carnegie Mellon) for building much of the accelerator RBD</a:t>
            </a:r>
          </a:p>
          <a:p>
            <a:r>
              <a:rPr lang="en-US" dirty="0" smtClean="0"/>
              <a:t>S. </a:t>
            </a:r>
            <a:r>
              <a:rPr lang="en-US" dirty="0" err="1" smtClean="0"/>
              <a:t>Passmore</a:t>
            </a:r>
            <a:r>
              <a:rPr lang="en-US" dirty="0" smtClean="0"/>
              <a:t> for reliability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85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496290"/>
          </a:xfrm>
        </p:spPr>
        <p:txBody>
          <a:bodyPr/>
          <a:lstStyle/>
          <a:p>
            <a:pPr algn="ctr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04" y="1344823"/>
            <a:ext cx="8229600" cy="2964914"/>
          </a:xfrm>
        </p:spPr>
        <p:txBody>
          <a:bodyPr/>
          <a:lstStyle/>
          <a:p>
            <a:r>
              <a:rPr lang="en-US" dirty="0" smtClean="0"/>
              <a:t>SNS is middle aged - how long will it last?</a:t>
            </a:r>
          </a:p>
          <a:p>
            <a:r>
              <a:rPr lang="en-US" dirty="0" smtClean="0"/>
              <a:t>We still can not predict the wear-out curve – until it begins! But we can model maintenance plans</a:t>
            </a:r>
          </a:p>
          <a:p>
            <a:r>
              <a:rPr lang="en-US" dirty="0" smtClean="0"/>
              <a:t>RBD could be useful for large capital projects or long term scheduling, not so much for day to day running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6773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496290"/>
          </a:xfrm>
        </p:spPr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04" y="1344823"/>
            <a:ext cx="8229600" cy="1621982"/>
          </a:xfrm>
        </p:spPr>
        <p:txBody>
          <a:bodyPr/>
          <a:lstStyle/>
          <a:p>
            <a:r>
              <a:rPr lang="en-US" dirty="0" smtClean="0"/>
              <a:t>SNS Availability Numbers</a:t>
            </a:r>
          </a:p>
          <a:p>
            <a:r>
              <a:rPr lang="en-US" dirty="0" smtClean="0"/>
              <a:t>Modeling an Entire Accelerator in </a:t>
            </a:r>
            <a:r>
              <a:rPr lang="en-US" dirty="0" err="1" smtClean="0"/>
              <a:t>BlockSim</a:t>
            </a:r>
            <a:endParaRPr lang="en-US" dirty="0" smtClean="0"/>
          </a:p>
          <a:p>
            <a:r>
              <a:rPr lang="en-US" dirty="0" smtClean="0"/>
              <a:t>Possible uses of Reliability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738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 txBox="1">
            <a:spLocks/>
          </p:cNvSpPr>
          <p:nvPr/>
        </p:nvSpPr>
        <p:spPr>
          <a:xfrm>
            <a:off x="3124200" y="6662738"/>
            <a:ext cx="2895600" cy="1825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00673E"/>
                </a:solidFill>
                <a:latin typeface="Arial Black" pitchFamily="34" charset="0"/>
                <a:ea typeface="+mn-ea"/>
                <a:cs typeface="Arial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00673E"/>
                </a:solidFill>
                <a:latin typeface="Arial Black" pitchFamily="34" charset="0"/>
                <a:ea typeface="+mn-ea"/>
                <a:cs typeface="Arial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00673E"/>
                </a:solidFill>
                <a:latin typeface="Arial Black" pitchFamily="34" charset="0"/>
                <a:ea typeface="+mn-ea"/>
                <a:cs typeface="Arial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00673E"/>
                </a:solidFill>
                <a:latin typeface="Arial Black" pitchFamily="34" charset="0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00673E"/>
                </a:solidFill>
                <a:latin typeface="Arial Black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00673E"/>
                </a:solidFill>
                <a:latin typeface="Arial Black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00673E"/>
                </a:solidFill>
                <a:latin typeface="Arial Black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00673E"/>
                </a:solidFill>
                <a:latin typeface="Arial Black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00673E"/>
                </a:solidFill>
                <a:latin typeface="Arial Black" pitchFamily="34" charset="0"/>
                <a:ea typeface="+mn-ea"/>
                <a:cs typeface="Arial" charset="0"/>
              </a:defRPr>
            </a:lvl9pPr>
          </a:lstStyle>
          <a:p>
            <a:r>
              <a:rPr lang="en-US" sz="500" smtClean="0">
                <a:solidFill>
                  <a:schemeClr val="tx2"/>
                </a:solidFill>
                <a:latin typeface="Times New Roman" pitchFamily="18" charset="0"/>
              </a:rPr>
              <a:t>Presentation_name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15498"/>
          </a:xfrm>
        </p:spPr>
        <p:txBody>
          <a:bodyPr/>
          <a:lstStyle/>
          <a:p>
            <a:pPr algn="ctr"/>
            <a:r>
              <a:rPr lang="en-US" sz="2400" dirty="0" smtClean="0"/>
              <a:t>Downtime by Fiscal Year (07-15) comparison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919649"/>
              </p:ext>
            </p:extLst>
          </p:nvPr>
        </p:nvGraphicFramePr>
        <p:xfrm>
          <a:off x="99216" y="406767"/>
          <a:ext cx="8840151" cy="5764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553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 txBox="1">
            <a:spLocks/>
          </p:cNvSpPr>
          <p:nvPr/>
        </p:nvSpPr>
        <p:spPr>
          <a:xfrm>
            <a:off x="3124200" y="6662738"/>
            <a:ext cx="2895600" cy="1825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00673E"/>
                </a:solidFill>
                <a:latin typeface="Arial Black" pitchFamily="34" charset="0"/>
                <a:ea typeface="+mn-ea"/>
                <a:cs typeface="Arial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00673E"/>
                </a:solidFill>
                <a:latin typeface="Arial Black" pitchFamily="34" charset="0"/>
                <a:ea typeface="+mn-ea"/>
                <a:cs typeface="Arial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00673E"/>
                </a:solidFill>
                <a:latin typeface="Arial Black" pitchFamily="34" charset="0"/>
                <a:ea typeface="+mn-ea"/>
                <a:cs typeface="Arial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00673E"/>
                </a:solidFill>
                <a:latin typeface="Arial Black" pitchFamily="34" charset="0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00673E"/>
                </a:solidFill>
                <a:latin typeface="Arial Black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00673E"/>
                </a:solidFill>
                <a:latin typeface="Arial Black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00673E"/>
                </a:solidFill>
                <a:latin typeface="Arial Black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00673E"/>
                </a:solidFill>
                <a:latin typeface="Arial Black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00673E"/>
                </a:solidFill>
                <a:latin typeface="Arial Black" pitchFamily="34" charset="0"/>
                <a:ea typeface="+mn-ea"/>
                <a:cs typeface="Arial" charset="0"/>
              </a:defRPr>
            </a:lvl9pPr>
          </a:lstStyle>
          <a:p>
            <a:r>
              <a:rPr lang="en-US" sz="500" smtClean="0">
                <a:solidFill>
                  <a:schemeClr val="tx2"/>
                </a:solidFill>
                <a:latin typeface="Times New Roman" pitchFamily="18" charset="0"/>
              </a:rPr>
              <a:t>Presentation_name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15498"/>
          </a:xfrm>
        </p:spPr>
        <p:txBody>
          <a:bodyPr/>
          <a:lstStyle/>
          <a:p>
            <a:pPr algn="ctr"/>
            <a:r>
              <a:rPr lang="en-US" sz="2400" dirty="0" smtClean="0"/>
              <a:t>Downtime by Fiscal Year (07-15) comparison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5284074"/>
              </p:ext>
            </p:extLst>
          </p:nvPr>
        </p:nvGraphicFramePr>
        <p:xfrm>
          <a:off x="99216" y="406767"/>
          <a:ext cx="8840151" cy="5764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173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75700" cy="504825"/>
          </a:xfrm>
        </p:spPr>
        <p:txBody>
          <a:bodyPr/>
          <a:lstStyle/>
          <a:p>
            <a:r>
              <a:rPr lang="en-US" dirty="0" smtClean="0">
                <a:latin typeface="Arial Black"/>
                <a:cs typeface="Arial Black"/>
              </a:rPr>
              <a:t>NP availability by week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2357903"/>
              </p:ext>
            </p:extLst>
          </p:nvPr>
        </p:nvGraphicFramePr>
        <p:xfrm>
          <a:off x="0" y="482599"/>
          <a:ext cx="9144000" cy="6375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4835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29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2400" dirty="0">
                <a:latin typeface="Arial Black"/>
                <a:cs typeface="Arial Black"/>
              </a:rPr>
              <a:t>Down Time – Pareto Chart for </a:t>
            </a:r>
            <a:r>
              <a:rPr lang="en-US" sz="2400" dirty="0" smtClean="0">
                <a:latin typeface="Arial Black"/>
                <a:cs typeface="Arial Black"/>
              </a:rPr>
              <a:t>FY16 to date</a:t>
            </a:r>
            <a:endParaRPr lang="en-US" sz="2400" dirty="0">
              <a:latin typeface="Arial Black"/>
              <a:cs typeface="Arial Black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682545"/>
              </p:ext>
            </p:extLst>
          </p:nvPr>
        </p:nvGraphicFramePr>
        <p:xfrm>
          <a:off x="0" y="355600"/>
          <a:ext cx="9144000" cy="650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992677"/>
              </p:ext>
            </p:extLst>
          </p:nvPr>
        </p:nvGraphicFramePr>
        <p:xfrm>
          <a:off x="4038600" y="635000"/>
          <a:ext cx="4914900" cy="383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Worksheet" r:id="rId5" imgW="5257800" imgH="3835400" progId="Excel.Sheet.12">
                  <p:embed/>
                </p:oleObj>
              </mc:Choice>
              <mc:Fallback>
                <p:oleObj name="Worksheet" r:id="rId5" imgW="5257800" imgH="3835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38600" y="635000"/>
                        <a:ext cx="4914900" cy="383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2676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63" y="29181"/>
            <a:ext cx="8636290" cy="623248"/>
          </a:xfrm>
        </p:spPr>
        <p:txBody>
          <a:bodyPr/>
          <a:lstStyle/>
          <a:p>
            <a:r>
              <a:rPr lang="en-US" sz="2000" dirty="0" smtClean="0">
                <a:latin typeface="Arial Black"/>
                <a:cs typeface="Arial Black"/>
              </a:rPr>
              <a:t>In February 2016, the accelerator experienced 50 faults of </a:t>
            </a:r>
            <a:br>
              <a:rPr lang="en-US" sz="2000" dirty="0" smtClean="0">
                <a:latin typeface="Arial Black"/>
                <a:cs typeface="Arial Black"/>
              </a:rPr>
            </a:br>
            <a:r>
              <a:rPr lang="en-US" sz="2000" dirty="0" smtClean="0">
                <a:latin typeface="Arial Black"/>
                <a:cs typeface="Arial Black"/>
              </a:rPr>
              <a:t>0.3 hours or more that affected neutron production</a:t>
            </a:r>
          </a:p>
        </p:txBody>
      </p:sp>
      <p:sp>
        <p:nvSpPr>
          <p:cNvPr id="6" name="Content Placeholder 9"/>
          <p:cNvSpPr txBox="1">
            <a:spLocks/>
          </p:cNvSpPr>
          <p:nvPr/>
        </p:nvSpPr>
        <p:spPr>
          <a:xfrm>
            <a:off x="0" y="577065"/>
            <a:ext cx="4419600" cy="632224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30188" indent="-2301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pitchFamily="34" charset="0"/>
              <a:buChar char="•"/>
              <a:defRPr sz="2800" b="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25475" indent="-2794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pitchFamily="34" charset="0"/>
              <a:buChar char="–"/>
              <a:defRPr sz="2400" b="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301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pitchFamily="34" charset="0"/>
              <a:buChar char="•"/>
              <a:defRPr sz="2000" b="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144588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pitchFamily="34" charset="0"/>
              <a:buChar char="–"/>
              <a:defRPr sz="1800" b="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2725" indent="-2222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06C3A"/>
              </a:buClr>
              <a:buFont typeface="Arial" pitchFamily="34" charset="0"/>
              <a:buChar char="»"/>
              <a:defRPr sz="1800" b="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latin typeface="Arial"/>
                <a:cs typeface="Arial"/>
              </a:rPr>
              <a:t>12.2 hrs. for (1) water leak into RFQ </a:t>
            </a:r>
            <a:r>
              <a:rPr lang="en-US" sz="1400" b="1" dirty="0" err="1" smtClean="0">
                <a:latin typeface="Arial"/>
                <a:cs typeface="Arial"/>
              </a:rPr>
              <a:t>Xmtr</a:t>
            </a:r>
            <a:r>
              <a:rPr lang="en-US" sz="1400" b="1" dirty="0" smtClean="0">
                <a:latin typeface="Arial"/>
                <a:cs typeface="Arial"/>
              </a:rPr>
              <a:t> oil tank</a:t>
            </a:r>
          </a:p>
          <a:p>
            <a:r>
              <a:rPr lang="en-US" sz="1400" b="1" dirty="0" smtClean="0">
                <a:latin typeface="Arial"/>
                <a:cs typeface="Arial"/>
              </a:rPr>
              <a:t>11.3 hrs. for (16) CCL 4 Window 1 vacuum faults and associated NEG pump </a:t>
            </a:r>
            <a:r>
              <a:rPr lang="en-US" sz="1400" b="1" dirty="0" err="1" smtClean="0">
                <a:latin typeface="Arial"/>
                <a:cs typeface="Arial"/>
              </a:rPr>
              <a:t>regen</a:t>
            </a:r>
            <a:endParaRPr lang="en-US" sz="1400" b="1" dirty="0" smtClean="0">
              <a:latin typeface="Arial"/>
              <a:cs typeface="Arial"/>
            </a:endParaRPr>
          </a:p>
          <a:p>
            <a:r>
              <a:rPr lang="en-US" sz="1400" b="1" dirty="0" smtClean="0">
                <a:latin typeface="Arial"/>
                <a:cs typeface="Arial"/>
              </a:rPr>
              <a:t>7.8 hrs. for (1) CCL Mod 2 smoke alarm/tank swap, and C phase IGBT failure</a:t>
            </a:r>
          </a:p>
          <a:p>
            <a:r>
              <a:rPr lang="en-US" sz="1400" b="1" dirty="0" smtClean="0">
                <a:latin typeface="Arial"/>
                <a:cs typeface="Arial"/>
              </a:rPr>
              <a:t>8.7 hrs. for (14) Ion Source plasma outages/</a:t>
            </a:r>
            <a:r>
              <a:rPr lang="en-US" sz="1400" b="1" dirty="0" err="1" smtClean="0">
                <a:latin typeface="Arial"/>
                <a:cs typeface="Arial"/>
              </a:rPr>
              <a:t>Edmp</a:t>
            </a:r>
            <a:r>
              <a:rPr lang="en-US" sz="1400" b="1" dirty="0" smtClean="0">
                <a:latin typeface="Arial"/>
                <a:cs typeface="Arial"/>
              </a:rPr>
              <a:t> faults/arcing events &amp; conditioning</a:t>
            </a:r>
          </a:p>
          <a:p>
            <a:r>
              <a:rPr lang="en-US" sz="1400" b="1" dirty="0" smtClean="0">
                <a:latin typeface="Arial"/>
                <a:cs typeface="Arial"/>
              </a:rPr>
              <a:t>6.7 hrs. for (1) failed Group 3 controller in Ion Source Big Blue Box</a:t>
            </a:r>
          </a:p>
          <a:p>
            <a:r>
              <a:rPr lang="en-US" sz="1400" b="1" dirty="0" smtClean="0">
                <a:latin typeface="Arial"/>
                <a:cs typeface="Arial"/>
              </a:rPr>
              <a:t>4.4 hrs. for (13) RFQ out of closed loop faults</a:t>
            </a:r>
          </a:p>
          <a:p>
            <a:r>
              <a:rPr lang="en-US" sz="1400" b="1" dirty="0" smtClean="0">
                <a:latin typeface="Arial"/>
                <a:cs typeface="Arial"/>
              </a:rPr>
              <a:t>2.8 hrs. for (1) failed SCL LLRF oscillator</a:t>
            </a:r>
          </a:p>
          <a:p>
            <a:r>
              <a:rPr lang="en-US" sz="1400" b="1" dirty="0" smtClean="0">
                <a:latin typeface="Arial"/>
                <a:cs typeface="Arial"/>
              </a:rPr>
              <a:t>2.5 hrs. for (3) BL4B IPPS communication faults</a:t>
            </a:r>
          </a:p>
          <a:p>
            <a:r>
              <a:rPr lang="en-US" sz="1400" b="1" dirty="0" smtClean="0">
                <a:latin typeface="Arial"/>
                <a:cs typeface="Arial"/>
              </a:rPr>
              <a:t>2.5 hrs. for (1) DTL Mod 5 oil temperature fault</a:t>
            </a:r>
          </a:p>
          <a:p>
            <a:r>
              <a:rPr lang="en-US" sz="1400" b="1" dirty="0" smtClean="0">
                <a:latin typeface="Arial"/>
                <a:cs typeface="Arial"/>
              </a:rPr>
              <a:t>2.0 hrs. for (1) Ion source water leak</a:t>
            </a:r>
          </a:p>
          <a:p>
            <a:r>
              <a:rPr lang="en-US" sz="1400" b="1" dirty="0" smtClean="0">
                <a:latin typeface="Arial"/>
                <a:cs typeface="Arial"/>
              </a:rPr>
              <a:t>1.9 hrs. for (2) SCL filament power supply failures</a:t>
            </a:r>
          </a:p>
          <a:p>
            <a:r>
              <a:rPr lang="en-US" sz="1400" b="1" dirty="0" smtClean="0">
                <a:latin typeface="Arial"/>
                <a:cs typeface="Arial"/>
              </a:rPr>
              <a:t>1.3 hrs. for (1) instance of excessive beam loss; suspected RF issue</a:t>
            </a:r>
          </a:p>
          <a:p>
            <a:endParaRPr lang="en-US" sz="1400" b="1" dirty="0" smtClean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1600" y="5224915"/>
            <a:ext cx="3124200" cy="10133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Note that the graph and down time table above represent all faults for beam operation</a:t>
            </a:r>
            <a:r>
              <a:rPr lang="en-US" sz="1400" dirty="0"/>
              <a:t> </a:t>
            </a:r>
            <a:r>
              <a:rPr lang="en-US" sz="1400" dirty="0" smtClean="0"/>
              <a:t>– neutron production and accelerator physics.</a:t>
            </a:r>
            <a:endParaRPr lang="en-US" sz="14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7843139"/>
              </p:ext>
            </p:extLst>
          </p:nvPr>
        </p:nvGraphicFramePr>
        <p:xfrm>
          <a:off x="4515556" y="677333"/>
          <a:ext cx="4628444" cy="3894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652339"/>
              </p:ext>
            </p:extLst>
          </p:nvPr>
        </p:nvGraphicFramePr>
        <p:xfrm>
          <a:off x="6618111" y="988788"/>
          <a:ext cx="2424289" cy="1923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Worksheet" r:id="rId6" imgW="2336800" imgH="1854200" progId="Excel.Sheet.12">
                  <p:embed/>
                </p:oleObj>
              </mc:Choice>
              <mc:Fallback>
                <p:oleObj name="Worksheet" r:id="rId6" imgW="2336800" imgH="1854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18111" y="988788"/>
                        <a:ext cx="2424289" cy="19236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876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496290"/>
          </a:xfrm>
        </p:spPr>
        <p:txBody>
          <a:bodyPr/>
          <a:lstStyle/>
          <a:p>
            <a:pPr algn="ctr"/>
            <a:r>
              <a:rPr lang="en-US" dirty="0" smtClean="0"/>
              <a:t>Reliability Tracking –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04" y="1344823"/>
            <a:ext cx="8229600" cy="3144450"/>
          </a:xfrm>
        </p:spPr>
        <p:txBody>
          <a:bodyPr/>
          <a:lstStyle/>
          <a:p>
            <a:r>
              <a:rPr lang="en-US" dirty="0" smtClean="0"/>
              <a:t>“Machine Health Report” weekly – prepared by Ops – Tracks chronic long term problems</a:t>
            </a:r>
          </a:p>
          <a:p>
            <a:r>
              <a:rPr lang="en-US" dirty="0" smtClean="0"/>
              <a:t>Traditional Metrics weekly</a:t>
            </a:r>
          </a:p>
          <a:p>
            <a:r>
              <a:rPr lang="en-US" dirty="0" smtClean="0"/>
              <a:t>Reviews of any events &gt; 4 hours</a:t>
            </a:r>
          </a:p>
          <a:p>
            <a:r>
              <a:rPr lang="en-US" dirty="0" smtClean="0"/>
              <a:t>So far, it has been obvious when a system needs help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09634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RNL 0812 new">
      <a:dk1>
        <a:sysClr val="windowText" lastClr="000000"/>
      </a:dk1>
      <a:lt1>
        <a:sysClr val="window" lastClr="FFFFFF"/>
      </a:lt1>
      <a:dk2>
        <a:srgbClr val="006C3A"/>
      </a:dk2>
      <a:lt2>
        <a:srgbClr val="FFFFFF"/>
      </a:lt2>
      <a:accent1>
        <a:srgbClr val="4F81BD"/>
      </a:accent1>
      <a:accent2>
        <a:srgbClr val="C0504D"/>
      </a:accent2>
      <a:accent3>
        <a:srgbClr val="00B274"/>
      </a:accent3>
      <a:accent4>
        <a:srgbClr val="F79646"/>
      </a:accent4>
      <a:accent5>
        <a:srgbClr val="4BACC6"/>
      </a:accent5>
      <a:accent6>
        <a:srgbClr val="8064A2"/>
      </a:accent6>
      <a:hlink>
        <a:srgbClr val="1F497D"/>
      </a:hlink>
      <a:folHlink>
        <a:srgbClr val="006C3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RNL 0812 new">
    <a:dk1>
      <a:sysClr val="windowText" lastClr="000000"/>
    </a:dk1>
    <a:lt1>
      <a:sysClr val="window" lastClr="FFFFFF"/>
    </a:lt1>
    <a:dk2>
      <a:srgbClr val="006C3A"/>
    </a:dk2>
    <a:lt2>
      <a:srgbClr val="FFFFFF"/>
    </a:lt2>
    <a:accent1>
      <a:srgbClr val="4F81BD"/>
    </a:accent1>
    <a:accent2>
      <a:srgbClr val="C0504D"/>
    </a:accent2>
    <a:accent3>
      <a:srgbClr val="00B274"/>
    </a:accent3>
    <a:accent4>
      <a:srgbClr val="F79646"/>
    </a:accent4>
    <a:accent5>
      <a:srgbClr val="4BACC6"/>
    </a:accent5>
    <a:accent6>
      <a:srgbClr val="8064A2"/>
    </a:accent6>
    <a:hlink>
      <a:srgbClr val="1F497D"/>
    </a:hlink>
    <a:folHlink>
      <a:srgbClr val="006C3A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AF66F0BBC41B4FA16034DE579662C1" ma:contentTypeVersion="0" ma:contentTypeDescription="Create a new document." ma:contentTypeScope="" ma:versionID="3bff40700c531db616ac86c30ca65e3e">
  <xsd:schema xmlns:xsd="http://www.w3.org/2001/XMLSchema" xmlns:p="http://schemas.microsoft.com/office/2006/metadata/properties" targetNamespace="http://schemas.microsoft.com/office/2006/metadata/properties" ma:root="true" ma:fieldsID="1ec6fd9044c2bddf90a5019f4c78f28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58D0DBB-44F6-41B8-8457-1DCFD09613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ED376C-84C3-47AB-808E-698ED36BA6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1064EBE1-8123-4FD4-8BEE-9ABB02307A8A}">
  <ds:schemaRefs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20737</TotalTime>
  <Words>815</Words>
  <Application>Microsoft Office PowerPoint</Application>
  <PresentationFormat>On-screen Show (4:3)</PresentationFormat>
  <Paragraphs>93</Paragraphs>
  <Slides>20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Arial Narrow</vt:lpstr>
      <vt:lpstr>Calibri</vt:lpstr>
      <vt:lpstr>Times New Roman</vt:lpstr>
      <vt:lpstr>Default Theme</vt:lpstr>
      <vt:lpstr>Worksheet</vt:lpstr>
      <vt:lpstr>Modeling SNS Availability Using BlockSim</vt:lpstr>
      <vt:lpstr>Contributors</vt:lpstr>
      <vt:lpstr>Outline</vt:lpstr>
      <vt:lpstr>Downtime by Fiscal Year (07-15) comparison</vt:lpstr>
      <vt:lpstr>Downtime by Fiscal Year (07-15) comparison</vt:lpstr>
      <vt:lpstr>NP availability by week</vt:lpstr>
      <vt:lpstr>Down Time – Pareto Chart for FY16 to date</vt:lpstr>
      <vt:lpstr>In February 2016, the accelerator experienced 50 faults of  0.3 hours or more that affected neutron production</vt:lpstr>
      <vt:lpstr>Reliability Tracking – Metrics</vt:lpstr>
      <vt:lpstr>Accelerator Improvement Projects</vt:lpstr>
      <vt:lpstr>Non-AIP Improvements</vt:lpstr>
      <vt:lpstr>Reliability Estimates, in the Beginning</vt:lpstr>
      <vt:lpstr>RBD/BlockSim Advantages</vt:lpstr>
      <vt:lpstr>BlockSim 7/8 Model</vt:lpstr>
      <vt:lpstr>Ion Source</vt:lpstr>
      <vt:lpstr>RF Systems</vt:lpstr>
      <vt:lpstr>Standby Containers</vt:lpstr>
      <vt:lpstr>Full Accelerator Simulation Results</vt:lpstr>
      <vt:lpstr>Possible Uses of RBD</vt:lpstr>
      <vt:lpstr>Conclusions</vt:lpstr>
    </vt:vector>
  </TitlesOfParts>
  <Company>ORNL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Donna Jo Roy</dc:creator>
  <cp:lastModifiedBy>Crystal Baker</cp:lastModifiedBy>
  <cp:revision>92</cp:revision>
  <cp:lastPrinted>2012-07-09T18:38:53Z</cp:lastPrinted>
  <dcterms:created xsi:type="dcterms:W3CDTF">2011-01-03T18:50:37Z</dcterms:created>
  <dcterms:modified xsi:type="dcterms:W3CDTF">2016-06-28T14:09:39Z</dcterms:modified>
</cp:coreProperties>
</file>