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286" r:id="rId3"/>
    <p:sldId id="295" r:id="rId4"/>
    <p:sldId id="287" r:id="rId5"/>
    <p:sldId id="261" r:id="rId6"/>
    <p:sldId id="260" r:id="rId7"/>
    <p:sldId id="289" r:id="rId8"/>
    <p:sldId id="258" r:id="rId9"/>
    <p:sldId id="300" r:id="rId10"/>
    <p:sldId id="301" r:id="rId11"/>
    <p:sldId id="259" r:id="rId12"/>
    <p:sldId id="290" r:id="rId13"/>
    <p:sldId id="299" r:id="rId14"/>
    <p:sldId id="296" r:id="rId15"/>
    <p:sldId id="291" r:id="rId16"/>
    <p:sldId id="294" r:id="rId17"/>
    <p:sldId id="302" r:id="rId18"/>
    <p:sldId id="298" r:id="rId19"/>
    <p:sldId id="309" r:id="rId20"/>
    <p:sldId id="310" r:id="rId21"/>
    <p:sldId id="311" r:id="rId22"/>
    <p:sldId id="312" r:id="rId23"/>
    <p:sldId id="314" r:id="rId24"/>
    <p:sldId id="288" r:id="rId25"/>
    <p:sldId id="306" r:id="rId26"/>
    <p:sldId id="307" r:id="rId27"/>
    <p:sldId id="284" r:id="rId28"/>
    <p:sldId id="303" r:id="rId29"/>
    <p:sldId id="304" r:id="rId30"/>
    <p:sldId id="305" r:id="rId31"/>
    <p:sldId id="297" r:id="rId32"/>
    <p:sldId id="315" r:id="rId33"/>
    <p:sldId id="285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FF"/>
    <a:srgbClr val="0000CC"/>
    <a:srgbClr val="000000"/>
    <a:srgbClr val="042B7F"/>
    <a:srgbClr val="594E7F"/>
    <a:srgbClr val="D2C4F5"/>
    <a:srgbClr val="ACA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6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3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8.xml"/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9554307623756"/>
          <c:y val="3.989855997730013E-2"/>
          <c:w val="0.86326111721694443"/>
          <c:h val="0.702450698730226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RHIC_HOURS_DOE!$A$14</c:f>
              <c:strCache>
                <c:ptCount val="1"/>
                <c:pt idx="0">
                  <c:v>availability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cat>
            <c:strRef>
              <c:f>RHIC_HOURS_DOE!$A$26:$A$51</c:f>
              <c:strCache>
                <c:ptCount val="25"/>
                <c:pt idx="0">
                  <c:v>FY16-week 14:</c:v>
                </c:pt>
                <c:pt idx="1">
                  <c:v>FY16-week 15:</c:v>
                </c:pt>
                <c:pt idx="2">
                  <c:v>FY16-week 16:</c:v>
                </c:pt>
                <c:pt idx="3">
                  <c:v>FY16-week 17:</c:v>
                </c:pt>
                <c:pt idx="4">
                  <c:v>FY16-week 18:</c:v>
                </c:pt>
                <c:pt idx="5">
                  <c:v>FY16-week 19:</c:v>
                </c:pt>
                <c:pt idx="6">
                  <c:v>FY16-week 20:</c:v>
                </c:pt>
                <c:pt idx="7">
                  <c:v>FY16-week 21:</c:v>
                </c:pt>
                <c:pt idx="8">
                  <c:v>FY16-week 22:</c:v>
                </c:pt>
                <c:pt idx="9">
                  <c:v>FY16-week 23:</c:v>
                </c:pt>
                <c:pt idx="10">
                  <c:v>FY16-week 24:</c:v>
                </c:pt>
                <c:pt idx="11">
                  <c:v>FY16-week 25:</c:v>
                </c:pt>
                <c:pt idx="12">
                  <c:v>FY16-week 27:</c:v>
                </c:pt>
                <c:pt idx="13">
                  <c:v>FY16-week 28:</c:v>
                </c:pt>
                <c:pt idx="14">
                  <c:v>FY16-week 29:</c:v>
                </c:pt>
                <c:pt idx="15">
                  <c:v>FY16-week 30:</c:v>
                </c:pt>
                <c:pt idx="16">
                  <c:v>FY16-week 31:</c:v>
                </c:pt>
                <c:pt idx="17">
                  <c:v>FY16-week 32:</c:v>
                </c:pt>
                <c:pt idx="18">
                  <c:v>FY16-week 33:</c:v>
                </c:pt>
                <c:pt idx="19">
                  <c:v>FY16-week 34:</c:v>
                </c:pt>
                <c:pt idx="20">
                  <c:v>FY16-week 35:</c:v>
                </c:pt>
                <c:pt idx="21">
                  <c:v>FY16-week 36:</c:v>
                </c:pt>
                <c:pt idx="22">
                  <c:v>FY16-week 37:</c:v>
                </c:pt>
                <c:pt idx="23">
                  <c:v>FY16-week 38:</c:v>
                </c:pt>
                <c:pt idx="24">
                  <c:v>FY16-week 39:</c:v>
                </c:pt>
              </c:strCache>
            </c:strRef>
          </c:cat>
          <c:val>
            <c:numRef>
              <c:f>RHIC_HOURS_DOE!$B$26:$B$51</c:f>
              <c:numCache>
                <c:formatCode>General</c:formatCode>
                <c:ptCount val="26"/>
                <c:pt idx="3" formatCode="0.0%">
                  <c:v>0.9378718693787188</c:v>
                </c:pt>
                <c:pt idx="4" formatCode="0.0%">
                  <c:v>0.62503974562798092</c:v>
                </c:pt>
                <c:pt idx="5" formatCode="0.0%">
                  <c:v>0.74663072776280326</c:v>
                </c:pt>
                <c:pt idx="6" formatCode="0.0%">
                  <c:v>0.74946428571428569</c:v>
                </c:pt>
                <c:pt idx="7" formatCode="0.0%">
                  <c:v>0.84473600000000004</c:v>
                </c:pt>
                <c:pt idx="8" formatCode="0.0%">
                  <c:v>0.79041666666666666</c:v>
                </c:pt>
                <c:pt idx="9" formatCode="0.0%">
                  <c:v>0.90897226753670479</c:v>
                </c:pt>
                <c:pt idx="10" formatCode="0.0%">
                  <c:v>0.84153238066281544</c:v>
                </c:pt>
                <c:pt idx="11" formatCode="0.0%">
                  <c:v>0.37713208194051601</c:v>
                </c:pt>
                <c:pt idx="13" formatCode="0.0%">
                  <c:v>0.84443558037495015</c:v>
                </c:pt>
                <c:pt idx="14" formatCode="0.0%">
                  <c:v>0.86680000000000001</c:v>
                </c:pt>
                <c:pt idx="15" formatCode="0.0%">
                  <c:v>0.94314528837062706</c:v>
                </c:pt>
                <c:pt idx="16" formatCode="0.0%">
                  <c:v>0.79724326387912159</c:v>
                </c:pt>
                <c:pt idx="17" formatCode="0.0%">
                  <c:v>0.77536324241651799</c:v>
                </c:pt>
                <c:pt idx="18" formatCode="0.0%">
                  <c:v>0.85930259870598535</c:v>
                </c:pt>
                <c:pt idx="19" formatCode="0.0%">
                  <c:v>0.91142598733795599</c:v>
                </c:pt>
                <c:pt idx="20" formatCode="0.0%">
                  <c:v>0.91820754096203194</c:v>
                </c:pt>
                <c:pt idx="21" formatCode="0.0%">
                  <c:v>0.82889361702127651</c:v>
                </c:pt>
                <c:pt idx="22" formatCode="0.0%">
                  <c:v>0.9070765734486459</c:v>
                </c:pt>
                <c:pt idx="23" formatCode="0.0%">
                  <c:v>0.86101477199743104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axId val="245897816"/>
        <c:axId val="318488888"/>
      </c:barChart>
      <c:catAx>
        <c:axId val="245897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540000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18488888"/>
        <c:crosses val="autoZero"/>
        <c:auto val="1"/>
        <c:lblAlgn val="ctr"/>
        <c:lblOffset val="100"/>
        <c:noMultiLvlLbl val="0"/>
      </c:catAx>
      <c:valAx>
        <c:axId val="318488888"/>
        <c:scaling>
          <c:orientation val="minMax"/>
          <c:max val="1"/>
          <c:min val="0.30000000000000004"/>
        </c:scaling>
        <c:delete val="0"/>
        <c:axPos val="l"/>
        <c:majorGridlines>
          <c:spPr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</c:majorGridlines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45897816"/>
        <c:crosses val="autoZero"/>
        <c:crossBetween val="between"/>
        <c:majorUnit val="0.1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RHIC Pulsed Power Failures</a:t>
            </a:r>
          </a:p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% of Scheduled</a:t>
            </a:r>
            <a:r>
              <a:rPr lang="en-US" sz="14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Ops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924999999999999"/>
          <c:y val="4.166666666666666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4959588384785229E-2"/>
          <c:y val="0.21041060973147588"/>
          <c:w val="0.77765529308836401"/>
          <c:h val="0.611481173026448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Sparkles16!$A$12</c:f>
              <c:strCache>
                <c:ptCount val="1"/>
                <c:pt idx="0">
                  <c:v>PPS_RHIC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cat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cat>
          <c:val>
            <c:numRef>
              <c:f>Sparkles16!$B$12:$K$12</c:f>
              <c:numCache>
                <c:formatCode>0.00%</c:formatCode>
                <c:ptCount val="10"/>
                <c:pt idx="0">
                  <c:v>1.7299999999999999E-2</c:v>
                </c:pt>
                <c:pt idx="1">
                  <c:v>5.0908500973393901E-3</c:v>
                </c:pt>
                <c:pt idx="2">
                  <c:v>5.7182883341823738E-3</c:v>
                </c:pt>
                <c:pt idx="3">
                  <c:v>7.4397590361445784E-3</c:v>
                </c:pt>
                <c:pt idx="4">
                  <c:v>1.0987261146496815E-2</c:v>
                </c:pt>
                <c:pt idx="5">
                  <c:v>4.8041122534037226E-3</c:v>
                </c:pt>
                <c:pt idx="6">
                  <c:v>8.7835926449787854E-3</c:v>
                </c:pt>
                <c:pt idx="7">
                  <c:v>1.1285471055618616E-2</c:v>
                </c:pt>
                <c:pt idx="8">
                  <c:v>5.1419721218378938E-3</c:v>
                </c:pt>
                <c:pt idx="9">
                  <c:v>6.1999999999999998E-3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5692024"/>
        <c:axId val="325692416"/>
      </c:barChart>
      <c:scatterChart>
        <c:scatterStyle val="lineMarker"/>
        <c:varyColors val="0"/>
        <c:ser>
          <c:idx val="1"/>
          <c:order val="1"/>
          <c:tx>
            <c:strRef>
              <c:f>Sparkles16!$A$2</c:f>
              <c:strCache>
                <c:ptCount val="1"/>
                <c:pt idx="0">
                  <c:v>#Species*#Energies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xVal>
          <c:yVal>
            <c:numRef>
              <c:f>Sparkles16!$B$2:$K$2</c:f>
              <c:numCache>
                <c:formatCode>General</c:formatCode>
                <c:ptCount val="10"/>
                <c:pt idx="0">
                  <c:v>2</c:v>
                </c:pt>
                <c:pt idx="1">
                  <c:v>12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  <c:pt idx="6">
                  <c:v>1</c:v>
                </c:pt>
                <c:pt idx="7">
                  <c:v>6</c:v>
                </c:pt>
                <c:pt idx="8">
                  <c:v>9</c:v>
                </c:pt>
                <c:pt idx="9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5693200"/>
        <c:axId val="325692808"/>
      </c:scatterChart>
      <c:catAx>
        <c:axId val="325692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Fiscal year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25692416"/>
        <c:crosses val="autoZero"/>
        <c:auto val="1"/>
        <c:lblAlgn val="ctr"/>
        <c:lblOffset val="100"/>
        <c:noMultiLvlLbl val="0"/>
      </c:catAx>
      <c:valAx>
        <c:axId val="325692416"/>
        <c:scaling>
          <c:orientation val="minMax"/>
          <c:max val="7.0000000000000007E-2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25692024"/>
        <c:crosses val="autoZero"/>
        <c:crossBetween val="between"/>
        <c:majorUnit val="1.0000000000000002E-2"/>
      </c:valAx>
      <c:valAx>
        <c:axId val="32569280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#Species * # Energies</a:t>
                </a:r>
              </a:p>
            </c:rich>
          </c:tx>
          <c:layout>
            <c:manualLayout>
              <c:xMode val="edge"/>
              <c:yMode val="edge"/>
              <c:x val="0.93229158336398876"/>
              <c:y val="0.3451136343360242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25693200"/>
        <c:crosses val="max"/>
        <c:crossBetween val="midCat"/>
        <c:majorUnit val="3"/>
      </c:valAx>
      <c:valAx>
        <c:axId val="325693200"/>
        <c:scaling>
          <c:orientation val="minMax"/>
        </c:scaling>
        <c:delete val="1"/>
        <c:axPos val="b"/>
        <c:majorTickMark val="out"/>
        <c:minorTickMark val="none"/>
        <c:tickLblPos val="nextTo"/>
        <c:crossAx val="325692808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Au Ions per bunch -- evolution</a:t>
            </a:r>
          </a:p>
        </c:rich>
      </c:tx>
      <c:layout>
        <c:manualLayout>
          <c:xMode val="edge"/>
          <c:yMode val="edge"/>
          <c:x val="0.2580657911798504"/>
          <c:y val="2.188774976679602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688474266803606"/>
          <c:y val="0.12831807313634677"/>
          <c:w val="0.74223576400776003"/>
          <c:h val="0.74561946825333203"/>
        </c:manualLayout>
      </c:layout>
      <c:scatterChart>
        <c:scatterStyle val="lineMarker"/>
        <c:varyColors val="0"/>
        <c:ser>
          <c:idx val="0"/>
          <c:order val="0"/>
          <c:tx>
            <c:strRef>
              <c:f>IntensityRisk!$B$2</c:f>
              <c:strCache>
                <c:ptCount val="1"/>
                <c:pt idx="0">
                  <c:v>Au Ions/bunch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chemeClr val="tx1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IntensityRisk!$A$3:$A$16</c:f>
              <c:numCache>
                <c:formatCode>General</c:formatCode>
                <c:ptCount val="14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</c:numCache>
            </c:numRef>
          </c:xVal>
          <c:yVal>
            <c:numRef>
              <c:f>IntensityRisk!$B$3:$B$16</c:f>
              <c:numCache>
                <c:formatCode>0.00E+00</c:formatCode>
                <c:ptCount val="14"/>
                <c:pt idx="0">
                  <c:v>700000000</c:v>
                </c:pt>
                <c:pt idx="1">
                  <c:v>1100000000</c:v>
                </c:pt>
                <c:pt idx="4">
                  <c:v>1100000000</c:v>
                </c:pt>
                <c:pt idx="5">
                  <c:v>1000000000</c:v>
                </c:pt>
                <c:pt idx="7">
                  <c:v>1100000000</c:v>
                </c:pt>
                <c:pt idx="8">
                  <c:v>1300000000</c:v>
                </c:pt>
                <c:pt idx="9">
                  <c:v>1300000000</c:v>
                </c:pt>
                <c:pt idx="11">
                  <c:v>1600000000</c:v>
                </c:pt>
                <c:pt idx="12">
                  <c:v>1600000000</c:v>
                </c:pt>
                <c:pt idx="13">
                  <c:v>2000000000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788888"/>
        <c:axId val="318789672"/>
      </c:scatterChart>
      <c:scatterChart>
        <c:scatterStyle val="lineMarker"/>
        <c:varyColors val="0"/>
        <c:ser>
          <c:idx val="1"/>
          <c:order val="1"/>
          <c:tx>
            <c:strRef>
              <c:f>IntensityRisk!$C$2</c:f>
              <c:strCache>
                <c:ptCount val="1"/>
                <c:pt idx="0">
                  <c:v># bunches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IntensityRisk!$A$3:$A$16</c:f>
              <c:numCache>
                <c:formatCode>General</c:formatCode>
                <c:ptCount val="14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</c:numCache>
            </c:numRef>
          </c:xVal>
          <c:yVal>
            <c:numRef>
              <c:f>IntensityRisk!$C$3:$C$16</c:f>
              <c:numCache>
                <c:formatCode>General</c:formatCode>
                <c:ptCount val="14"/>
                <c:pt idx="0">
                  <c:v>55</c:v>
                </c:pt>
                <c:pt idx="1">
                  <c:v>45</c:v>
                </c:pt>
                <c:pt idx="4">
                  <c:v>103</c:v>
                </c:pt>
                <c:pt idx="5">
                  <c:v>95</c:v>
                </c:pt>
                <c:pt idx="7">
                  <c:v>111</c:v>
                </c:pt>
                <c:pt idx="8">
                  <c:v>111</c:v>
                </c:pt>
                <c:pt idx="9">
                  <c:v>111</c:v>
                </c:pt>
                <c:pt idx="11">
                  <c:v>111</c:v>
                </c:pt>
                <c:pt idx="12">
                  <c:v>111</c:v>
                </c:pt>
                <c:pt idx="13">
                  <c:v>111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790456"/>
        <c:axId val="318790064"/>
      </c:scatterChart>
      <c:valAx>
        <c:axId val="318788888"/>
        <c:scaling>
          <c:orientation val="minMax"/>
          <c:max val="17"/>
          <c:min val="2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Fiscal</a:t>
                </a:r>
                <a:r>
                  <a:rPr lang="en-US" sz="1200"/>
                  <a:t> 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789672"/>
        <c:crosses val="autoZero"/>
        <c:crossBetween val="midCat"/>
        <c:majorUnit val="1"/>
      </c:valAx>
      <c:valAx>
        <c:axId val="3187896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 ions per bunch</a:t>
                </a:r>
              </a:p>
            </c:rich>
          </c:tx>
          <c:layout>
            <c:manualLayout>
              <c:xMode val="edge"/>
              <c:yMode val="edge"/>
              <c:x val="1.7846338202613939E-2"/>
              <c:y val="0.30324421885752656"/>
            </c:manualLayout>
          </c:layout>
          <c:overlay val="0"/>
        </c:title>
        <c:numFmt formatCode="0.0E+00" sourceLinked="0"/>
        <c:majorTickMark val="none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788888"/>
        <c:crossesAt val="1"/>
        <c:crossBetween val="midCat"/>
        <c:majorUnit val="500000000"/>
      </c:valAx>
      <c:valAx>
        <c:axId val="31879006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 of Bunches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790456"/>
        <c:crosses val="max"/>
        <c:crossBetween val="midCat"/>
        <c:majorUnit val="24"/>
      </c:valAx>
      <c:valAx>
        <c:axId val="318790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8790064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l"/>
      <c:legendEntry>
        <c:idx val="0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8171091445427728"/>
          <c:y val="0.14164925024157032"/>
          <c:w val="0.1795513465416482"/>
          <c:h val="0.1195185970981465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RHIC Cryogenic Failures</a:t>
            </a:r>
          </a:p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% of Scheduled</a:t>
            </a:r>
            <a:r>
              <a:rPr lang="en-US" sz="14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Ops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924999999999999"/>
          <c:y val="4.166666666666666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795612445389333E-2"/>
          <c:y val="0.2488720683335415"/>
          <c:w val="0.79881926527960789"/>
          <c:h val="0.57301955591354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Sparkles16!$A$9</c:f>
              <c:strCache>
                <c:ptCount val="1"/>
                <c:pt idx="0">
                  <c:v>CryoRHIC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cat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cat>
          <c:val>
            <c:numRef>
              <c:f>Sparkles16!$B$9:$K$9</c:f>
              <c:numCache>
                <c:formatCode>General</c:formatCode>
                <c:ptCount val="10"/>
                <c:pt idx="0" formatCode="0.00%">
                  <c:v>3.1699999999999999E-2</c:v>
                </c:pt>
                <c:pt idx="2" formatCode="0.00%">
                  <c:v>5.4100866021395818E-3</c:v>
                </c:pt>
                <c:pt idx="3" formatCode="0.00%">
                  <c:v>7.4165894346617236E-3</c:v>
                </c:pt>
                <c:pt idx="4" formatCode="0.00%">
                  <c:v>7.7241548260656538E-3</c:v>
                </c:pt>
                <c:pt idx="5" formatCode="0.00%">
                  <c:v>7.2270075020839123E-3</c:v>
                </c:pt>
                <c:pt idx="6" formatCode="0.00%">
                  <c:v>6.1810466760961816E-3</c:v>
                </c:pt>
                <c:pt idx="8" formatCode="0.00%">
                  <c:v>1.4357253484770263E-2</c:v>
                </c:pt>
                <c:pt idx="9" formatCode="0.00%">
                  <c:v>5.1000000000000004E-3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8791240"/>
        <c:axId val="318791632"/>
      </c:barChart>
      <c:scatterChart>
        <c:scatterStyle val="lineMarker"/>
        <c:varyColors val="0"/>
        <c:ser>
          <c:idx val="1"/>
          <c:order val="1"/>
          <c:tx>
            <c:strRef>
              <c:f>Sparkles16!$A$2</c:f>
              <c:strCache>
                <c:ptCount val="1"/>
                <c:pt idx="0">
                  <c:v>#Species*#Energies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xVal>
          <c:yVal>
            <c:numRef>
              <c:f>Sparkles16!$B$2:$K$2</c:f>
              <c:numCache>
                <c:formatCode>General</c:formatCode>
                <c:ptCount val="10"/>
                <c:pt idx="0">
                  <c:v>2</c:v>
                </c:pt>
                <c:pt idx="1">
                  <c:v>12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  <c:pt idx="6">
                  <c:v>1</c:v>
                </c:pt>
                <c:pt idx="7">
                  <c:v>6</c:v>
                </c:pt>
                <c:pt idx="8">
                  <c:v>9</c:v>
                </c:pt>
                <c:pt idx="9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7024248"/>
        <c:axId val="318792024"/>
      </c:scatterChart>
      <c:catAx>
        <c:axId val="318791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Fiscal year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791632"/>
        <c:crosses val="autoZero"/>
        <c:auto val="1"/>
        <c:lblAlgn val="ctr"/>
        <c:lblOffset val="100"/>
        <c:noMultiLvlLbl val="0"/>
      </c:catAx>
      <c:valAx>
        <c:axId val="318791632"/>
        <c:scaling>
          <c:orientation val="minMax"/>
          <c:max val="7.0000000000000007E-2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791240"/>
        <c:crosses val="autoZero"/>
        <c:crossBetween val="between"/>
        <c:majorUnit val="1.0000000000000002E-2"/>
      </c:valAx>
      <c:valAx>
        <c:axId val="31879202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#Species * # Energies</a:t>
                </a:r>
              </a:p>
            </c:rich>
          </c:tx>
          <c:layout>
            <c:manualLayout>
              <c:xMode val="edge"/>
              <c:yMode val="edge"/>
              <c:x val="0.93229158336398876"/>
              <c:y val="0.3451136343360242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27024248"/>
        <c:crosses val="max"/>
        <c:crossBetween val="midCat"/>
        <c:majorUnit val="3"/>
      </c:valAx>
      <c:valAx>
        <c:axId val="327024248"/>
        <c:scaling>
          <c:orientation val="minMax"/>
        </c:scaling>
        <c:delete val="1"/>
        <c:axPos val="b"/>
        <c:majorTickMark val="out"/>
        <c:minorTickMark val="none"/>
        <c:tickLblPos val="nextTo"/>
        <c:crossAx val="31879202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RHIC Rf System</a:t>
            </a:r>
            <a:r>
              <a:rPr lang="en-US" sz="14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Failures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% of Scheduled</a:t>
            </a:r>
            <a:r>
              <a:rPr lang="en-US" sz="14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Ops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924999999999999"/>
          <c:y val="4.166666666666666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795612445389333E-2"/>
          <c:y val="0.21086038587281852"/>
          <c:w val="0.79881926527960789"/>
          <c:h val="0.6110312197817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Sparkles16!$A$7</c:f>
              <c:strCache>
                <c:ptCount val="1"/>
                <c:pt idx="0">
                  <c:v>Rf_RHIC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cat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cat>
          <c:val>
            <c:numRef>
              <c:f>Sparkles16!$B$7:$K$7</c:f>
              <c:numCache>
                <c:formatCode>0.00%</c:formatCode>
                <c:ptCount val="10"/>
                <c:pt idx="0">
                  <c:v>2.2200000000000001E-2</c:v>
                </c:pt>
                <c:pt idx="1">
                  <c:v>1.1184295911745619E-2</c:v>
                </c:pt>
                <c:pt idx="2">
                  <c:v>5.466123280692816E-3</c:v>
                </c:pt>
                <c:pt idx="3">
                  <c:v>9.7961075069508807E-3</c:v>
                </c:pt>
                <c:pt idx="4">
                  <c:v>1.8701616854483096E-2</c:v>
                </c:pt>
                <c:pt idx="5">
                  <c:v>9.8860794665184774E-3</c:v>
                </c:pt>
                <c:pt idx="6">
                  <c:v>1.4115983026874116E-2</c:v>
                </c:pt>
                <c:pt idx="7">
                  <c:v>1.3348467650397275E-2</c:v>
                </c:pt>
                <c:pt idx="8">
                  <c:v>4.794355532610566E-3</c:v>
                </c:pt>
                <c:pt idx="9">
                  <c:v>1.78E-2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7025032"/>
        <c:axId val="327025424"/>
      </c:barChart>
      <c:scatterChart>
        <c:scatterStyle val="lineMarker"/>
        <c:varyColors val="0"/>
        <c:ser>
          <c:idx val="1"/>
          <c:order val="1"/>
          <c:tx>
            <c:strRef>
              <c:f>Sparkles16!$A$2</c:f>
              <c:strCache>
                <c:ptCount val="1"/>
                <c:pt idx="0">
                  <c:v>#Species*#Energies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xVal>
          <c:yVal>
            <c:numRef>
              <c:f>Sparkles16!$B$2:$K$2</c:f>
              <c:numCache>
                <c:formatCode>General</c:formatCode>
                <c:ptCount val="10"/>
                <c:pt idx="0">
                  <c:v>2</c:v>
                </c:pt>
                <c:pt idx="1">
                  <c:v>12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  <c:pt idx="6">
                  <c:v>1</c:v>
                </c:pt>
                <c:pt idx="7">
                  <c:v>6</c:v>
                </c:pt>
                <c:pt idx="8">
                  <c:v>9</c:v>
                </c:pt>
                <c:pt idx="9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7026208"/>
        <c:axId val="327025816"/>
      </c:scatterChart>
      <c:catAx>
        <c:axId val="327025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Fiscal year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27025424"/>
        <c:crosses val="autoZero"/>
        <c:auto val="1"/>
        <c:lblAlgn val="ctr"/>
        <c:lblOffset val="100"/>
        <c:noMultiLvlLbl val="0"/>
      </c:catAx>
      <c:valAx>
        <c:axId val="327025424"/>
        <c:scaling>
          <c:orientation val="minMax"/>
          <c:max val="7.0000000000000007E-2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27025032"/>
        <c:crosses val="autoZero"/>
        <c:crossBetween val="between"/>
        <c:majorUnit val="1.0000000000000002E-2"/>
      </c:valAx>
      <c:valAx>
        <c:axId val="3270258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#Species * # Energies</a:t>
                </a:r>
              </a:p>
            </c:rich>
          </c:tx>
          <c:layout>
            <c:manualLayout>
              <c:xMode val="edge"/>
              <c:yMode val="edge"/>
              <c:x val="0.93229158336398876"/>
              <c:y val="0.3451136343360242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27026208"/>
        <c:crosses val="max"/>
        <c:crossBetween val="midCat"/>
        <c:majorUnit val="3"/>
      </c:valAx>
      <c:valAx>
        <c:axId val="327026208"/>
        <c:scaling>
          <c:orientation val="minMax"/>
        </c:scaling>
        <c:delete val="1"/>
        <c:axPos val="b"/>
        <c:majorTickMark val="out"/>
        <c:minorTickMark val="none"/>
        <c:tickLblPos val="nextTo"/>
        <c:crossAx val="32702581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RHIC Rf System</a:t>
            </a:r>
            <a:r>
              <a:rPr lang="en-US" sz="14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Failures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% of Scheduled</a:t>
            </a:r>
            <a:r>
              <a:rPr lang="en-US" sz="14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Ops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924999999999999"/>
          <c:y val="4.166666666666666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795612445389333E-2"/>
          <c:y val="0.2488720683335415"/>
          <c:w val="0.79881926527960789"/>
          <c:h val="0.57301955591354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Sparkles16!$A$7</c:f>
              <c:strCache>
                <c:ptCount val="1"/>
                <c:pt idx="0">
                  <c:v>Rf_RHIC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cat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cat>
          <c:val>
            <c:numRef>
              <c:f>Sparkles16!$B$7:$K$7</c:f>
              <c:numCache>
                <c:formatCode>0.00%</c:formatCode>
                <c:ptCount val="10"/>
                <c:pt idx="0">
                  <c:v>2.2200000000000001E-2</c:v>
                </c:pt>
                <c:pt idx="1">
                  <c:v>1.1184295911745619E-2</c:v>
                </c:pt>
                <c:pt idx="2">
                  <c:v>5.466123280692816E-3</c:v>
                </c:pt>
                <c:pt idx="3">
                  <c:v>9.7961075069508807E-3</c:v>
                </c:pt>
                <c:pt idx="4">
                  <c:v>1.8701616854483096E-2</c:v>
                </c:pt>
                <c:pt idx="5">
                  <c:v>9.8860794665184774E-3</c:v>
                </c:pt>
                <c:pt idx="6">
                  <c:v>1.4115983026874116E-2</c:v>
                </c:pt>
                <c:pt idx="7">
                  <c:v>1.3348467650397275E-2</c:v>
                </c:pt>
                <c:pt idx="8">
                  <c:v>4.794355532610566E-3</c:v>
                </c:pt>
                <c:pt idx="9">
                  <c:v>1.78E-2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7026600"/>
        <c:axId val="327026992"/>
      </c:barChart>
      <c:scatterChart>
        <c:scatterStyle val="lineMarker"/>
        <c:varyColors val="0"/>
        <c:ser>
          <c:idx val="1"/>
          <c:order val="1"/>
          <c:tx>
            <c:strRef>
              <c:f>Sparkles16!$A$2</c:f>
              <c:strCache>
                <c:ptCount val="1"/>
                <c:pt idx="0">
                  <c:v>#Species*#Energies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xVal>
          <c:yVal>
            <c:numRef>
              <c:f>Sparkles16!$B$2:$K$2</c:f>
              <c:numCache>
                <c:formatCode>General</c:formatCode>
                <c:ptCount val="10"/>
                <c:pt idx="0">
                  <c:v>2</c:v>
                </c:pt>
                <c:pt idx="1">
                  <c:v>12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  <c:pt idx="6">
                  <c:v>1</c:v>
                </c:pt>
                <c:pt idx="7">
                  <c:v>6</c:v>
                </c:pt>
                <c:pt idx="8">
                  <c:v>9</c:v>
                </c:pt>
                <c:pt idx="9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7027776"/>
        <c:axId val="327027384"/>
      </c:scatterChart>
      <c:catAx>
        <c:axId val="327026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Fiscal year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27026992"/>
        <c:crosses val="autoZero"/>
        <c:auto val="1"/>
        <c:lblAlgn val="ctr"/>
        <c:lblOffset val="100"/>
        <c:noMultiLvlLbl val="0"/>
      </c:catAx>
      <c:valAx>
        <c:axId val="327026992"/>
        <c:scaling>
          <c:orientation val="minMax"/>
          <c:max val="7.0000000000000007E-2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27026600"/>
        <c:crosses val="autoZero"/>
        <c:crossBetween val="between"/>
        <c:majorUnit val="1.0000000000000002E-2"/>
      </c:valAx>
      <c:valAx>
        <c:axId val="32702738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#Species * # Energies</a:t>
                </a:r>
              </a:p>
            </c:rich>
          </c:tx>
          <c:layout>
            <c:manualLayout>
              <c:xMode val="edge"/>
              <c:yMode val="edge"/>
              <c:x val="0.93229158336398876"/>
              <c:y val="0.3451136343360242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27027776"/>
        <c:crosses val="max"/>
        <c:crossBetween val="midCat"/>
        <c:majorUnit val="3"/>
      </c:valAx>
      <c:valAx>
        <c:axId val="327027776"/>
        <c:scaling>
          <c:orientation val="minMax"/>
        </c:scaling>
        <c:delete val="1"/>
        <c:axPos val="b"/>
        <c:majorTickMark val="out"/>
        <c:minorTickMark val="none"/>
        <c:tickLblPos val="nextTo"/>
        <c:crossAx val="32702738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077526865745549E-2"/>
          <c:y val="0.10521739130434783"/>
          <c:w val="0.91648851087010341"/>
          <c:h val="0.76314789455665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Availability!$B$1</c:f>
              <c:strCache>
                <c:ptCount val="1"/>
                <c:pt idx="0">
                  <c:v>RHIC Availability by Run[%]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Availability!$A$2:$A$16</c:f>
              <c:strCache>
                <c:ptCount val="15"/>
                <c:pt idx="0">
                  <c:v>Run2</c:v>
                </c:pt>
                <c:pt idx="1">
                  <c:v>Run3</c:v>
                </c:pt>
                <c:pt idx="2">
                  <c:v>Run4</c:v>
                </c:pt>
                <c:pt idx="3">
                  <c:v>Run5</c:v>
                </c:pt>
                <c:pt idx="4">
                  <c:v>Run6</c:v>
                </c:pt>
                <c:pt idx="5">
                  <c:v>Run7</c:v>
                </c:pt>
                <c:pt idx="6">
                  <c:v>Run8</c:v>
                </c:pt>
                <c:pt idx="7">
                  <c:v>Run9</c:v>
                </c:pt>
                <c:pt idx="8">
                  <c:v>Run10</c:v>
                </c:pt>
                <c:pt idx="9">
                  <c:v>Run11</c:v>
                </c:pt>
                <c:pt idx="10">
                  <c:v>Run12</c:v>
                </c:pt>
                <c:pt idx="11">
                  <c:v>Run13</c:v>
                </c:pt>
                <c:pt idx="12">
                  <c:v>Run14</c:v>
                </c:pt>
                <c:pt idx="13">
                  <c:v>Run15</c:v>
                </c:pt>
                <c:pt idx="14">
                  <c:v>Run16</c:v>
                </c:pt>
              </c:strCache>
            </c:strRef>
          </c:cat>
          <c:val>
            <c:numRef>
              <c:f>Availability!$B$2:$B$16</c:f>
              <c:numCache>
                <c:formatCode>0.0%</c:formatCode>
                <c:ptCount val="15"/>
                <c:pt idx="0">
                  <c:v>0.82499999999999996</c:v>
                </c:pt>
                <c:pt idx="1">
                  <c:v>0.77900000000000003</c:v>
                </c:pt>
                <c:pt idx="2">
                  <c:v>0.80100000000000005</c:v>
                </c:pt>
                <c:pt idx="3">
                  <c:v>0.84699999999999998</c:v>
                </c:pt>
                <c:pt idx="4">
                  <c:v>0.80200000000000005</c:v>
                </c:pt>
                <c:pt idx="5">
                  <c:v>0.69799999999999995</c:v>
                </c:pt>
                <c:pt idx="6">
                  <c:v>0.83299999999999996</c:v>
                </c:pt>
                <c:pt idx="7">
                  <c:v>0.80300000000000005</c:v>
                </c:pt>
                <c:pt idx="8">
                  <c:v>0.82899999999999996</c:v>
                </c:pt>
                <c:pt idx="9">
                  <c:v>0.76300000000000001</c:v>
                </c:pt>
                <c:pt idx="10">
                  <c:v>0.85399999999999998</c:v>
                </c:pt>
                <c:pt idx="11">
                  <c:v>0.83699999999999997</c:v>
                </c:pt>
                <c:pt idx="12">
                  <c:v>0.86799999999999999</c:v>
                </c:pt>
                <c:pt idx="13">
                  <c:v>0.879</c:v>
                </c:pt>
                <c:pt idx="14">
                  <c:v>0.82699999999999996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8489672"/>
        <c:axId val="318489280"/>
      </c:barChart>
      <c:catAx>
        <c:axId val="318489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54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489280"/>
        <c:crosses val="autoZero"/>
        <c:auto val="1"/>
        <c:lblAlgn val="ctr"/>
        <c:lblOffset val="100"/>
        <c:noMultiLvlLbl val="0"/>
      </c:catAx>
      <c:valAx>
        <c:axId val="318489280"/>
        <c:scaling>
          <c:orientation val="minMax"/>
          <c:min val="0.60000000000000009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489672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15490533562818"/>
          <c:y val="4.5902641076115483E-2"/>
          <c:w val="0.85370051635112343"/>
          <c:h val="0.839309178149606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MTBF!$B$2</c:f>
              <c:strCache>
                <c:ptCount val="1"/>
                <c:pt idx="0">
                  <c:v>MTBF (h)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8901116276128176E-3"/>
                  <c:y val="6.81402857818129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477708358744071E-3"/>
                  <c:y val="7.2566510249369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2948938611589212E-3"/>
                  <c:y val="9.7130171362412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7.3583517292126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948938611589268E-3"/>
                  <c:y val="7.375886524822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4145136190700127E-17"/>
                  <c:y val="7.9942897930049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5.9957173447537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5.9957173447537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0.10849393290506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2948938611589212E-3"/>
                  <c:y val="0.114204139900071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rgbClr val="FFFFFF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MTBF!$A$8:$A$17</c:f>
              <c:strCache>
                <c:ptCount val="10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</c:strCache>
            </c:strRef>
          </c:cat>
          <c:val>
            <c:numRef>
              <c:f>MTBF!$B$8:$B$17</c:f>
              <c:numCache>
                <c:formatCode>General</c:formatCode>
                <c:ptCount val="10"/>
                <c:pt idx="0">
                  <c:v>5.59</c:v>
                </c:pt>
                <c:pt idx="1">
                  <c:v>6.33</c:v>
                </c:pt>
                <c:pt idx="2">
                  <c:v>5.66</c:v>
                </c:pt>
                <c:pt idx="3">
                  <c:v>5.47</c:v>
                </c:pt>
                <c:pt idx="4">
                  <c:v>5.69</c:v>
                </c:pt>
                <c:pt idx="5">
                  <c:v>7.12</c:v>
                </c:pt>
                <c:pt idx="6">
                  <c:v>6.56</c:v>
                </c:pt>
                <c:pt idx="7">
                  <c:v>8.68</c:v>
                </c:pt>
                <c:pt idx="8">
                  <c:v>9.0399999999999991</c:v>
                </c:pt>
                <c:pt idx="9">
                  <c:v>6.18</c:v>
                </c:pt>
              </c:numCache>
            </c:numRef>
          </c:val>
        </c:ser>
        <c:ser>
          <c:idx val="1"/>
          <c:order val="1"/>
          <c:tx>
            <c:strRef>
              <c:f>MTBF!$C$2</c:f>
              <c:strCache>
                <c:ptCount val="1"/>
                <c:pt idx="0">
                  <c:v>MTTR (h)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7807924611833357E-3"/>
                  <c:y val="5.85026065231228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807924611833921E-3"/>
                  <c:y val="5.1212302979358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7.3583517292126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897877223178545E-3"/>
                  <c:y val="7.9469966916387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9.0780141843971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6.85224839400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5.1391862955032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6.8522483940042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7.7087794432548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2948938611589212E-3"/>
                  <c:y val="7.7087794432548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rgbClr val="FFFFFF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MTBF!$A$8:$A$17</c:f>
              <c:strCache>
                <c:ptCount val="10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</c:strCache>
            </c:strRef>
          </c:cat>
          <c:val>
            <c:numRef>
              <c:f>MTBF!$C$8:$C$17</c:f>
              <c:numCache>
                <c:formatCode>General</c:formatCode>
                <c:ptCount val="10"/>
                <c:pt idx="0">
                  <c:v>1.98</c:v>
                </c:pt>
                <c:pt idx="1">
                  <c:v>1.21</c:v>
                </c:pt>
                <c:pt idx="2">
                  <c:v>1.29</c:v>
                </c:pt>
                <c:pt idx="3">
                  <c:v>1.04</c:v>
                </c:pt>
                <c:pt idx="4">
                  <c:v>1.24</c:v>
                </c:pt>
                <c:pt idx="5">
                  <c:v>1.0900000000000001</c:v>
                </c:pt>
                <c:pt idx="6">
                  <c:v>1.23</c:v>
                </c:pt>
                <c:pt idx="7">
                  <c:v>1.31</c:v>
                </c:pt>
                <c:pt idx="8">
                  <c:v>1.1399999999999999</c:v>
                </c:pt>
                <c:pt idx="9">
                  <c:v>1.38</c:v>
                </c:pt>
              </c:numCache>
            </c:numRef>
          </c:val>
        </c:ser>
        <c:ser>
          <c:idx val="2"/>
          <c:order val="2"/>
          <c:tx>
            <c:strRef>
              <c:f>MTBF!$E$2</c:f>
              <c:strCache>
                <c:ptCount val="1"/>
                <c:pt idx="0">
                  <c:v>&lt;Failure h/da&gt;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684411436521988E-3"/>
                  <c:y val="5.32652275602140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684411436523149E-3"/>
                  <c:y val="5.22057848060128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8.8300220750551897E-2"/>
                </c:manualLayout>
              </c:layout>
              <c:tx>
                <c:rich>
                  <a:bodyPr/>
                  <a:lstStyle/>
                  <a:p>
                    <a:r>
                      <a:rPr lang="en-US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4.42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9.713024282560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6.808510638297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4145136190700127E-17"/>
                  <c:y val="6.85224839400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6.85224839400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5.7102069950035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8.5653104925053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9.9928622412562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MTBF!$A$8:$A$17</c:f>
              <c:strCache>
                <c:ptCount val="10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</c:strCache>
            </c:strRef>
          </c:cat>
          <c:val>
            <c:numRef>
              <c:f>MTBF!$E$8:$E$17</c:f>
              <c:numCache>
                <c:formatCode>0.00</c:formatCode>
                <c:ptCount val="10"/>
                <c:pt idx="0">
                  <c:v>6.3</c:v>
                </c:pt>
                <c:pt idx="1">
                  <c:v>3.8222222222222224</c:v>
                </c:pt>
                <c:pt idx="2">
                  <c:v>4.4171428571428573</c:v>
                </c:pt>
                <c:pt idx="3">
                  <c:v>3.6785714285714284</c:v>
                </c:pt>
                <c:pt idx="4">
                  <c:v>4.4588235294117649</c:v>
                </c:pt>
                <c:pt idx="5">
                  <c:v>3.1828571428571428</c:v>
                </c:pt>
                <c:pt idx="6">
                  <c:v>3.6928571428571431</c:v>
                </c:pt>
                <c:pt idx="7">
                  <c:v>3.0259740259740258</c:v>
                </c:pt>
                <c:pt idx="8">
                  <c:v>3.1493506493506493</c:v>
                </c:pt>
                <c:pt idx="9">
                  <c:v>3.1544117647058822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18491240"/>
        <c:axId val="318491632"/>
      </c:barChart>
      <c:catAx>
        <c:axId val="318491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defRPr>
            </a:pPr>
            <a:endParaRPr lang="en-US"/>
          </a:p>
        </c:txPr>
        <c:crossAx val="3184916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1849163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Hours (h)</a:t>
                </a:r>
              </a:p>
            </c:rich>
          </c:tx>
          <c:layout>
            <c:manualLayout>
              <c:xMode val="edge"/>
              <c:yMode val="edge"/>
              <c:x val="2.1801491681009755E-2"/>
              <c:y val="0.4282569817959049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defRPr>
            </a:pPr>
            <a:endParaRPr lang="en-US"/>
          </a:p>
        </c:txPr>
        <c:crossAx val="318491240"/>
        <c:crosses val="autoZero"/>
        <c:crossBetween val="between"/>
        <c:majorUnit val="2"/>
        <c:minorUnit val="1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2908775533493097"/>
          <c:y val="6.3669004265091853E-2"/>
          <c:w val="0.42914515203671832"/>
          <c:h val="5.403924081224322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RHIC Availability by Run[%]</a:t>
            </a:r>
          </a:p>
        </c:rich>
      </c:tx>
      <c:layout>
        <c:manualLayout>
          <c:xMode val="edge"/>
          <c:yMode val="edge"/>
          <c:x val="0.22937899272024959"/>
          <c:y val="4.225352112676056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229559748427673"/>
          <c:y val="3.676509186351707E-2"/>
          <c:w val="0.91648851087010341"/>
          <c:h val="0.31706943801142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Availability!$B$1</c:f>
              <c:strCache>
                <c:ptCount val="1"/>
                <c:pt idx="0">
                  <c:v>RHIC Availability by Run[%]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Availability!$A$2:$A$16</c:f>
              <c:strCache>
                <c:ptCount val="15"/>
                <c:pt idx="0">
                  <c:v>Run2</c:v>
                </c:pt>
                <c:pt idx="1">
                  <c:v>Run3</c:v>
                </c:pt>
                <c:pt idx="2">
                  <c:v>Run4</c:v>
                </c:pt>
                <c:pt idx="3">
                  <c:v>Run5</c:v>
                </c:pt>
                <c:pt idx="4">
                  <c:v>Run6</c:v>
                </c:pt>
                <c:pt idx="5">
                  <c:v>Run7</c:v>
                </c:pt>
                <c:pt idx="6">
                  <c:v>Run8</c:v>
                </c:pt>
                <c:pt idx="7">
                  <c:v>Run9</c:v>
                </c:pt>
                <c:pt idx="8">
                  <c:v>Run10</c:v>
                </c:pt>
                <c:pt idx="9">
                  <c:v>Run11</c:v>
                </c:pt>
                <c:pt idx="10">
                  <c:v>Run12</c:v>
                </c:pt>
                <c:pt idx="11">
                  <c:v>Run13</c:v>
                </c:pt>
                <c:pt idx="12">
                  <c:v>Run14</c:v>
                </c:pt>
                <c:pt idx="13">
                  <c:v>Run15</c:v>
                </c:pt>
                <c:pt idx="14">
                  <c:v>Run16</c:v>
                </c:pt>
              </c:strCache>
            </c:strRef>
          </c:cat>
          <c:val>
            <c:numRef>
              <c:f>Availability!$B$2:$B$16</c:f>
              <c:numCache>
                <c:formatCode>0.0%</c:formatCode>
                <c:ptCount val="15"/>
                <c:pt idx="0">
                  <c:v>0.82499999999999996</c:v>
                </c:pt>
                <c:pt idx="1">
                  <c:v>0.77900000000000003</c:v>
                </c:pt>
                <c:pt idx="2">
                  <c:v>0.80100000000000005</c:v>
                </c:pt>
                <c:pt idx="3">
                  <c:v>0.84699999999999998</c:v>
                </c:pt>
                <c:pt idx="4">
                  <c:v>0.80200000000000005</c:v>
                </c:pt>
                <c:pt idx="5">
                  <c:v>0.69799999999999995</c:v>
                </c:pt>
                <c:pt idx="6">
                  <c:v>0.83299999999999996</c:v>
                </c:pt>
                <c:pt idx="7">
                  <c:v>0.80300000000000005</c:v>
                </c:pt>
                <c:pt idx="8">
                  <c:v>0.82899999999999996</c:v>
                </c:pt>
                <c:pt idx="9">
                  <c:v>0.76300000000000001</c:v>
                </c:pt>
                <c:pt idx="10">
                  <c:v>0.85399999999999998</c:v>
                </c:pt>
                <c:pt idx="11">
                  <c:v>0.83699999999999997</c:v>
                </c:pt>
                <c:pt idx="12">
                  <c:v>0.86799999999999999</c:v>
                </c:pt>
                <c:pt idx="13">
                  <c:v>0.879</c:v>
                </c:pt>
                <c:pt idx="14">
                  <c:v>0.82699999999999996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8492416"/>
        <c:axId val="318802504"/>
      </c:barChart>
      <c:catAx>
        <c:axId val="318492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540000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802504"/>
        <c:crosses val="autoZero"/>
        <c:auto val="1"/>
        <c:lblAlgn val="ctr"/>
        <c:lblOffset val="100"/>
        <c:noMultiLvlLbl val="0"/>
      </c:catAx>
      <c:valAx>
        <c:axId val="318802504"/>
        <c:scaling>
          <c:orientation val="minMax"/>
          <c:min val="0.60000000000000009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492416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failure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 of Scheduled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924999999999999"/>
          <c:y val="4.166666666666666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795612445389333E-2"/>
          <c:y val="0.2488720683335415"/>
          <c:w val="0.79881926527960789"/>
          <c:h val="0.57301955591354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Sparkles16!$A$11</c:f>
              <c:strCache>
                <c:ptCount val="1"/>
                <c:pt idx="0">
                  <c:v>Experiments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cat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cat>
          <c:val>
            <c:numRef>
              <c:f>Sparkles16!$B$11:$K$11</c:f>
              <c:numCache>
                <c:formatCode>0.00%</c:formatCode>
                <c:ptCount val="10"/>
                <c:pt idx="0">
                  <c:v>3.5999999999999999E-3</c:v>
                </c:pt>
                <c:pt idx="1">
                  <c:v>6.8754055807916945E-3</c:v>
                </c:pt>
                <c:pt idx="3">
                  <c:v>4.7451343836886007E-3</c:v>
                </c:pt>
                <c:pt idx="5">
                  <c:v>6.1322589608224509E-3</c:v>
                </c:pt>
                <c:pt idx="6">
                  <c:v>1.2114568599717117E-2</c:v>
                </c:pt>
                <c:pt idx="7">
                  <c:v>6.8785471055618609E-3</c:v>
                </c:pt>
                <c:pt idx="8">
                  <c:v>9.7367062467733599E-3</c:v>
                </c:pt>
                <c:pt idx="9">
                  <c:v>9.2999999999999992E-3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8803288"/>
        <c:axId val="318803680"/>
      </c:barChart>
      <c:scatterChart>
        <c:scatterStyle val="lineMarker"/>
        <c:varyColors val="0"/>
        <c:ser>
          <c:idx val="1"/>
          <c:order val="1"/>
          <c:tx>
            <c:strRef>
              <c:f>Sparkles16!$A$2</c:f>
              <c:strCache>
                <c:ptCount val="1"/>
                <c:pt idx="0">
                  <c:v>#Species*#Energies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xVal>
          <c:yVal>
            <c:numRef>
              <c:f>Sparkles16!$B$2:$K$2</c:f>
              <c:numCache>
                <c:formatCode>General</c:formatCode>
                <c:ptCount val="10"/>
                <c:pt idx="0">
                  <c:v>2</c:v>
                </c:pt>
                <c:pt idx="1">
                  <c:v>12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  <c:pt idx="6">
                  <c:v>1</c:v>
                </c:pt>
                <c:pt idx="7">
                  <c:v>6</c:v>
                </c:pt>
                <c:pt idx="8">
                  <c:v>9</c:v>
                </c:pt>
                <c:pt idx="9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804464"/>
        <c:axId val="318804072"/>
      </c:scatterChart>
      <c:catAx>
        <c:axId val="318803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Fiscal year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803680"/>
        <c:crosses val="autoZero"/>
        <c:auto val="1"/>
        <c:lblAlgn val="ctr"/>
        <c:lblOffset val="100"/>
        <c:noMultiLvlLbl val="0"/>
      </c:catAx>
      <c:valAx>
        <c:axId val="318803680"/>
        <c:scaling>
          <c:orientation val="minMax"/>
          <c:max val="7.0000000000000007E-2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803288"/>
        <c:crosses val="autoZero"/>
        <c:crossBetween val="between"/>
        <c:majorUnit val="1.0000000000000002E-2"/>
      </c:valAx>
      <c:valAx>
        <c:axId val="31880407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#Species * # Energies</a:t>
                </a:r>
              </a:p>
            </c:rich>
          </c:tx>
          <c:layout>
            <c:manualLayout>
              <c:xMode val="edge"/>
              <c:yMode val="edge"/>
              <c:x val="0.93229158336398876"/>
              <c:y val="0.3451136343360242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804464"/>
        <c:crosses val="max"/>
        <c:crossBetween val="midCat"/>
        <c:majorUnit val="3"/>
      </c:valAx>
      <c:valAx>
        <c:axId val="318804464"/>
        <c:scaling>
          <c:orientation val="minMax"/>
        </c:scaling>
        <c:delete val="1"/>
        <c:axPos val="b"/>
        <c:majorTickMark val="out"/>
        <c:minorTickMark val="none"/>
        <c:tickLblPos val="nextTo"/>
        <c:crossAx val="318804072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RHIC Power Supply</a:t>
            </a:r>
            <a:r>
              <a:rPr lang="en-US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Failure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of Scheduled Ops</a:t>
            </a:r>
          </a:p>
        </c:rich>
      </c:tx>
      <c:layout>
        <c:manualLayout>
          <c:xMode val="edge"/>
          <c:yMode val="edge"/>
          <c:x val="0.20924999999999999"/>
          <c:y val="4.166666666666666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795612445389333E-2"/>
          <c:y val="0.2488720683335415"/>
          <c:w val="0.79881926527960789"/>
          <c:h val="0.57301955591354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Sparkles16!$A$6</c:f>
              <c:strCache>
                <c:ptCount val="1"/>
                <c:pt idx="0">
                  <c:v>PS_RHIC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cat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cat>
          <c:val>
            <c:numRef>
              <c:f>Sparkles16!$B$6:$K$6</c:f>
              <c:numCache>
                <c:formatCode>0.00%</c:formatCode>
                <c:ptCount val="10"/>
                <c:pt idx="0">
                  <c:v>6.3899999999999998E-2</c:v>
                </c:pt>
                <c:pt idx="1">
                  <c:v>2.45338524767467E-2</c:v>
                </c:pt>
                <c:pt idx="2">
                  <c:v>4.1589403973509936E-2</c:v>
                </c:pt>
                <c:pt idx="3">
                  <c:v>2.6160797034291011E-2</c:v>
                </c:pt>
                <c:pt idx="4">
                  <c:v>3.5142903805324185E-2</c:v>
                </c:pt>
                <c:pt idx="5">
                  <c:v>2.5040288969158098E-2</c:v>
                </c:pt>
                <c:pt idx="6">
                  <c:v>1.8504243281471003E-2</c:v>
                </c:pt>
                <c:pt idx="7">
                  <c:v>1.9089103291713962E-2</c:v>
                </c:pt>
                <c:pt idx="8">
                  <c:v>1.565049044914817E-2</c:v>
                </c:pt>
                <c:pt idx="9">
                  <c:v>2.35E-2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8805248"/>
        <c:axId val="318805640"/>
      </c:barChart>
      <c:scatterChart>
        <c:scatterStyle val="lineMarker"/>
        <c:varyColors val="0"/>
        <c:ser>
          <c:idx val="1"/>
          <c:order val="1"/>
          <c:tx>
            <c:strRef>
              <c:f>Sparkles16!$A$2</c:f>
              <c:strCache>
                <c:ptCount val="1"/>
                <c:pt idx="0">
                  <c:v>#Species*#Energies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xVal>
          <c:yVal>
            <c:numRef>
              <c:f>Sparkles16!$B$2:$K$2</c:f>
              <c:numCache>
                <c:formatCode>General</c:formatCode>
                <c:ptCount val="10"/>
                <c:pt idx="0">
                  <c:v>2</c:v>
                </c:pt>
                <c:pt idx="1">
                  <c:v>12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  <c:pt idx="6">
                  <c:v>1</c:v>
                </c:pt>
                <c:pt idx="7">
                  <c:v>6</c:v>
                </c:pt>
                <c:pt idx="8">
                  <c:v>9</c:v>
                </c:pt>
                <c:pt idx="9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9154464"/>
        <c:axId val="318806032"/>
      </c:scatterChart>
      <c:catAx>
        <c:axId val="318805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Fiscal year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805640"/>
        <c:crosses val="autoZero"/>
        <c:auto val="1"/>
        <c:lblAlgn val="ctr"/>
        <c:lblOffset val="100"/>
        <c:noMultiLvlLbl val="0"/>
      </c:catAx>
      <c:valAx>
        <c:axId val="318805640"/>
        <c:scaling>
          <c:orientation val="minMax"/>
          <c:max val="7.0000000000000007E-2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805248"/>
        <c:crosses val="autoZero"/>
        <c:crossBetween val="between"/>
        <c:majorUnit val="1.0000000000000002E-2"/>
      </c:valAx>
      <c:valAx>
        <c:axId val="31880603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#Species * # Energies</a:t>
                </a:r>
              </a:p>
            </c:rich>
          </c:tx>
          <c:layout>
            <c:manualLayout>
              <c:xMode val="edge"/>
              <c:yMode val="edge"/>
              <c:x val="0.93229158336398876"/>
              <c:y val="0.3451136343360242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9154464"/>
        <c:crosses val="max"/>
        <c:crossBetween val="midCat"/>
        <c:majorUnit val="3"/>
      </c:valAx>
      <c:valAx>
        <c:axId val="319154464"/>
        <c:scaling>
          <c:orientation val="minMax"/>
        </c:scaling>
        <c:delete val="1"/>
        <c:axPos val="b"/>
        <c:majorTickMark val="out"/>
        <c:minorTickMark val="none"/>
        <c:tickLblPos val="nextTo"/>
        <c:crossAx val="318806032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solidFill>
            <a:srgbClr val="FF0000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Rad Monitor Interlocks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% of Scheduled</a:t>
            </a:r>
            <a:r>
              <a:rPr lang="en-US" sz="12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Ops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924999999999999"/>
          <c:y val="4.166666666666666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795612445389333E-2"/>
          <c:y val="0.2488720683335415"/>
          <c:w val="0.79881926527960789"/>
          <c:h val="0.57301955591354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Sparkles16!$A$4</c:f>
              <c:strCache>
                <c:ptCount val="1"/>
                <c:pt idx="0">
                  <c:v>RadMonIntlk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cat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cat>
          <c:val>
            <c:numRef>
              <c:f>Sparkles16!$B$4:$K$4</c:f>
              <c:numCache>
                <c:formatCode>0.00%</c:formatCode>
                <c:ptCount val="10"/>
                <c:pt idx="0">
                  <c:v>4.1000000000000003E-3</c:v>
                </c:pt>
                <c:pt idx="1">
                  <c:v>6.2102530824140172E-3</c:v>
                </c:pt>
                <c:pt idx="2">
                  <c:v>1.7324758023433518E-2</c:v>
                </c:pt>
                <c:pt idx="3">
                  <c:v>1.4694161260426322E-2</c:v>
                </c:pt>
                <c:pt idx="4">
                  <c:v>1.3900048995590395E-2</c:v>
                </c:pt>
                <c:pt idx="5">
                  <c:v>5.8988607946651849E-3</c:v>
                </c:pt>
                <c:pt idx="6">
                  <c:v>9.4660537482319663E-3</c:v>
                </c:pt>
                <c:pt idx="7">
                  <c:v>5.0000000000000001E-4</c:v>
                </c:pt>
                <c:pt idx="8">
                  <c:v>6.9153329891584927E-3</c:v>
                </c:pt>
                <c:pt idx="9">
                  <c:v>8.2000000000000007E-3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9155640"/>
        <c:axId val="319156032"/>
      </c:barChart>
      <c:scatterChart>
        <c:scatterStyle val="lineMarker"/>
        <c:varyColors val="0"/>
        <c:ser>
          <c:idx val="1"/>
          <c:order val="1"/>
          <c:tx>
            <c:strRef>
              <c:f>Sparkles16!$A$2</c:f>
              <c:strCache>
                <c:ptCount val="1"/>
                <c:pt idx="0">
                  <c:v>#Species*#Energies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xVal>
          <c:yVal>
            <c:numRef>
              <c:f>Sparkles16!$B$2:$K$2</c:f>
              <c:numCache>
                <c:formatCode>General</c:formatCode>
                <c:ptCount val="10"/>
                <c:pt idx="0">
                  <c:v>2</c:v>
                </c:pt>
                <c:pt idx="1">
                  <c:v>12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  <c:pt idx="6">
                  <c:v>1</c:v>
                </c:pt>
                <c:pt idx="7">
                  <c:v>6</c:v>
                </c:pt>
                <c:pt idx="8">
                  <c:v>9</c:v>
                </c:pt>
                <c:pt idx="9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9156816"/>
        <c:axId val="319156424"/>
      </c:scatterChart>
      <c:catAx>
        <c:axId val="3191556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Fiscal year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9156032"/>
        <c:crosses val="autoZero"/>
        <c:auto val="1"/>
        <c:lblAlgn val="ctr"/>
        <c:lblOffset val="100"/>
        <c:noMultiLvlLbl val="0"/>
      </c:catAx>
      <c:valAx>
        <c:axId val="319156032"/>
        <c:scaling>
          <c:orientation val="minMax"/>
          <c:max val="7.0000000000000007E-2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9155640"/>
        <c:crosses val="autoZero"/>
        <c:crossBetween val="between"/>
        <c:majorUnit val="1.0000000000000002E-2"/>
      </c:valAx>
      <c:valAx>
        <c:axId val="31915642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#Species * # Energies</a:t>
                </a:r>
              </a:p>
            </c:rich>
          </c:tx>
          <c:layout>
            <c:manualLayout>
              <c:xMode val="edge"/>
              <c:yMode val="edge"/>
              <c:x val="0.93229158336398876"/>
              <c:y val="0.3451136343360242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9156816"/>
        <c:crosses val="max"/>
        <c:crossBetween val="midCat"/>
        <c:majorUnit val="3"/>
      </c:valAx>
      <c:valAx>
        <c:axId val="319156816"/>
        <c:scaling>
          <c:orientation val="minMax"/>
        </c:scaling>
        <c:delete val="1"/>
        <c:axPos val="b"/>
        <c:majorTickMark val="out"/>
        <c:minorTickMark val="none"/>
        <c:tickLblPos val="nextTo"/>
        <c:crossAx val="31915642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Human Error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% of Scheduled</a:t>
            </a:r>
            <a:r>
              <a:rPr lang="en-US" sz="12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Ops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924999999999999"/>
          <c:y val="4.166666666666666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795612445389333E-2"/>
          <c:y val="0.2488720683335415"/>
          <c:w val="0.79881926527960789"/>
          <c:h val="0.57301955591354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Sparkles16!$A$3</c:f>
              <c:strCache>
                <c:ptCount val="1"/>
                <c:pt idx="0">
                  <c:v>HumanError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cat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cat>
          <c:val>
            <c:numRef>
              <c:f>Sparkles16!$B$3:$K$3</c:f>
              <c:numCache>
                <c:formatCode>0.00%</c:formatCode>
                <c:ptCount val="10"/>
                <c:pt idx="0">
                  <c:v>7.9000000000000008E-3</c:v>
                </c:pt>
                <c:pt idx="1">
                  <c:v>1.6408176508760544E-2</c:v>
                </c:pt>
                <c:pt idx="2">
                  <c:v>1.0188487009679063E-2</c:v>
                </c:pt>
                <c:pt idx="3">
                  <c:v>1.430259499536608E-2</c:v>
                </c:pt>
                <c:pt idx="4">
                  <c:v>1.0431161195492405E-2</c:v>
                </c:pt>
                <c:pt idx="5">
                  <c:v>1.4167824395665461E-2</c:v>
                </c:pt>
                <c:pt idx="6">
                  <c:v>1.2613154172560113E-2</c:v>
                </c:pt>
                <c:pt idx="7">
                  <c:v>7.1594778660612939E-3</c:v>
                </c:pt>
                <c:pt idx="8">
                  <c:v>5.3020134228187916E-3</c:v>
                </c:pt>
                <c:pt idx="9">
                  <c:v>7.1999999999999998E-3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9157600"/>
        <c:axId val="319157992"/>
      </c:barChart>
      <c:scatterChart>
        <c:scatterStyle val="lineMarker"/>
        <c:varyColors val="0"/>
        <c:ser>
          <c:idx val="1"/>
          <c:order val="1"/>
          <c:tx>
            <c:strRef>
              <c:f>Sparkles16!$A$2</c:f>
              <c:strCache>
                <c:ptCount val="1"/>
                <c:pt idx="0">
                  <c:v>#Species*#Energies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xVal>
          <c:yVal>
            <c:numRef>
              <c:f>Sparkles16!$B$2:$K$2</c:f>
              <c:numCache>
                <c:formatCode>General</c:formatCode>
                <c:ptCount val="10"/>
                <c:pt idx="0">
                  <c:v>2</c:v>
                </c:pt>
                <c:pt idx="1">
                  <c:v>12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  <c:pt idx="6">
                  <c:v>1</c:v>
                </c:pt>
                <c:pt idx="7">
                  <c:v>6</c:v>
                </c:pt>
                <c:pt idx="8">
                  <c:v>9</c:v>
                </c:pt>
                <c:pt idx="9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856144"/>
        <c:axId val="318855752"/>
      </c:scatterChart>
      <c:catAx>
        <c:axId val="319157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Fiscal year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9157992"/>
        <c:crosses val="autoZero"/>
        <c:auto val="1"/>
        <c:lblAlgn val="ctr"/>
        <c:lblOffset val="100"/>
        <c:noMultiLvlLbl val="0"/>
      </c:catAx>
      <c:valAx>
        <c:axId val="319157992"/>
        <c:scaling>
          <c:orientation val="minMax"/>
          <c:max val="7.0000000000000007E-2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9157600"/>
        <c:crosses val="autoZero"/>
        <c:crossBetween val="between"/>
        <c:majorUnit val="1.0000000000000002E-2"/>
      </c:valAx>
      <c:valAx>
        <c:axId val="31885575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#Species * # Energies</a:t>
                </a:r>
              </a:p>
            </c:rich>
          </c:tx>
          <c:layout>
            <c:manualLayout>
              <c:xMode val="edge"/>
              <c:yMode val="edge"/>
              <c:x val="0.93229158336398876"/>
              <c:y val="0.3451136343360242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856144"/>
        <c:crosses val="max"/>
        <c:crossBetween val="midCat"/>
        <c:majorUnit val="3"/>
      </c:valAx>
      <c:valAx>
        <c:axId val="318856144"/>
        <c:scaling>
          <c:orientation val="minMax"/>
        </c:scaling>
        <c:delete val="1"/>
        <c:axPos val="b"/>
        <c:majorTickMark val="out"/>
        <c:minorTickMark val="none"/>
        <c:tickLblPos val="nextTo"/>
        <c:crossAx val="318855752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Controls Failures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 of Scheduled</a:t>
            </a:r>
            <a:r>
              <a:rPr lang="en-US" sz="1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7534188614354238"/>
          <c:y val="7.14285714285714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795612445389333E-2"/>
          <c:y val="0.2488720683335415"/>
          <c:w val="0.79881926527960789"/>
          <c:h val="0.57301955591354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Sparkles16!$A$10</c:f>
              <c:strCache>
                <c:ptCount val="1"/>
                <c:pt idx="0">
                  <c:v>Cntrls Hdwr RHIC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cat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cat>
          <c:val>
            <c:numRef>
              <c:f>Sparkles16!$B$10:$K$10</c:f>
              <c:numCache>
                <c:formatCode>General</c:formatCode>
                <c:ptCount val="10"/>
                <c:pt idx="0" formatCode="0.00%">
                  <c:v>8.9999999999999993E-3</c:v>
                </c:pt>
                <c:pt idx="3" formatCode="0.00%">
                  <c:v>5.7321594068582022E-3</c:v>
                </c:pt>
                <c:pt idx="5" formatCode="0.00%">
                  <c:v>4.6262850791886643E-3</c:v>
                </c:pt>
                <c:pt idx="6" formatCode="0.00%">
                  <c:v>9.1796322489391801E-3</c:v>
                </c:pt>
                <c:pt idx="7" formatCode="0.00%">
                  <c:v>5.2866061293984105E-3</c:v>
                </c:pt>
                <c:pt idx="9" formatCode="0.00%">
                  <c:v>6.4000000000000003E-3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8856928"/>
        <c:axId val="318857320"/>
      </c:barChart>
      <c:scatterChart>
        <c:scatterStyle val="lineMarker"/>
        <c:varyColors val="0"/>
        <c:ser>
          <c:idx val="1"/>
          <c:order val="1"/>
          <c:tx>
            <c:strRef>
              <c:f>Sparkles16!$A$2</c:f>
              <c:strCache>
                <c:ptCount val="1"/>
                <c:pt idx="0">
                  <c:v>#Species*#Energies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strRef>
              <c:f>Sparkles16!$B$1:$K$1</c:f>
              <c:strCache>
                <c:ptCount val="10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strCache>
            </c:strRef>
          </c:xVal>
          <c:yVal>
            <c:numRef>
              <c:f>Sparkles16!$B$2:$K$2</c:f>
              <c:numCache>
                <c:formatCode>General</c:formatCode>
                <c:ptCount val="10"/>
                <c:pt idx="0">
                  <c:v>2</c:v>
                </c:pt>
                <c:pt idx="1">
                  <c:v>12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  <c:pt idx="6">
                  <c:v>1</c:v>
                </c:pt>
                <c:pt idx="7">
                  <c:v>6</c:v>
                </c:pt>
                <c:pt idx="8">
                  <c:v>9</c:v>
                </c:pt>
                <c:pt idx="9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858104"/>
        <c:axId val="318857712"/>
      </c:scatterChart>
      <c:catAx>
        <c:axId val="318856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Fiscal year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857320"/>
        <c:crosses val="autoZero"/>
        <c:auto val="1"/>
        <c:lblAlgn val="ctr"/>
        <c:lblOffset val="100"/>
        <c:noMultiLvlLbl val="0"/>
      </c:catAx>
      <c:valAx>
        <c:axId val="318857320"/>
        <c:scaling>
          <c:orientation val="minMax"/>
          <c:max val="7.0000000000000007E-2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856928"/>
        <c:crosses val="autoZero"/>
        <c:crossBetween val="between"/>
        <c:majorUnit val="1.0000000000000002E-2"/>
      </c:valAx>
      <c:valAx>
        <c:axId val="31885771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#Species * # Energies</a:t>
                </a:r>
              </a:p>
            </c:rich>
          </c:tx>
          <c:layout>
            <c:manualLayout>
              <c:xMode val="edge"/>
              <c:yMode val="edge"/>
              <c:x val="0.93229158336398876"/>
              <c:y val="0.3451136343360242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18858104"/>
        <c:crosses val="max"/>
        <c:crossBetween val="midCat"/>
        <c:majorUnit val="3"/>
      </c:valAx>
      <c:valAx>
        <c:axId val="318858104"/>
        <c:scaling>
          <c:orientation val="minMax"/>
        </c:scaling>
        <c:delete val="1"/>
        <c:axPos val="b"/>
        <c:majorTickMark val="out"/>
        <c:minorTickMark val="none"/>
        <c:tickLblPos val="nextTo"/>
        <c:crossAx val="318857712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0.03774</cdr:x>
      <cdr:y>0.48529</cdr:y>
    </cdr:from>
    <cdr:to>
      <cdr:x>0.98113</cdr:x>
      <cdr:y>0.98529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0" y="2514600"/>
          <a:ext cx="3810000" cy="2590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 smtClean="0"/>
            <a:t>One might argue RHIC availability has not yet achieved a steady state.  Still …  lots of improvements have been made.</a:t>
          </a:r>
          <a:endParaRPr lang="en-US" sz="2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B7A03F1-9A8F-4AA4-8683-DB536FBD0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3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D5852CD-7B42-4093-8BCC-BDDC8D06C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17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fld id="{F9993786-6A5C-4DD5-9572-B5F8B19EC2D8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7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fld id="{9E28D6AB-C34D-4495-80A8-5D7EF3CFB5B0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10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52CD-7B42-4093-8BCC-BDDC8D06CCE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8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28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EF2F7-1AB0-4EE2-8823-91D858F51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DF14A-2D39-4853-BC1B-6F6A4C6EA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0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D5020-3D0E-4D2D-9B4C-353A3A93B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5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44E72-B9EB-4B30-B460-2DEB5C0D3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7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F7D8B-74AD-4181-9F26-F0B9B2688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4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9E010-D575-4824-B841-0E1294D92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33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6411E-BA67-43F2-8635-991E0979B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2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FB0FA-59D1-4089-BECA-73EA07D64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8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16F3F-F9BE-4AC7-9E76-D82F191C1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4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34635-C731-4230-A4F6-8A093BC0D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9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13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42B7F"/>
                </a:solidFill>
              </a:defRPr>
            </a:lvl1pPr>
          </a:lstStyle>
          <a:p>
            <a:pPr>
              <a:defRPr/>
            </a:pPr>
            <a:fld id="{F4D3C5A3-0315-4F0D-9FA5-789289807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-11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6172200" cy="2286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Challenges to RHIC Availability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6172200" cy="9906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Peter Ingrassia</a:t>
            </a:r>
          </a:p>
          <a:p>
            <a:pPr eaLnBrk="1" hangingPunct="1"/>
            <a:r>
              <a:rPr lang="en-US" altLang="en-US" dirty="0" smtClean="0"/>
              <a:t>JLAB </a:t>
            </a:r>
            <a:r>
              <a:rPr lang="en-US" altLang="en-US" dirty="0" err="1" smtClean="0"/>
              <a:t>Staytreat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28 June 2016.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en-US" dirty="0"/>
              <a:t>Working with system owners to improve reliability.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620000" cy="4419600"/>
          </a:xfrm>
        </p:spPr>
        <p:txBody>
          <a:bodyPr/>
          <a:lstStyle/>
          <a:p>
            <a:r>
              <a:rPr lang="en-US" dirty="0" smtClean="0"/>
              <a:t>At the weekly “Time Meeting” availability and equipment reliability data are shown.</a:t>
            </a:r>
          </a:p>
          <a:p>
            <a:r>
              <a:rPr lang="en-US" dirty="0" smtClean="0"/>
              <a:t>Daily “RHIC” meetings review significant faults for previous 24/48 hours.</a:t>
            </a:r>
          </a:p>
          <a:p>
            <a:r>
              <a:rPr lang="en-US" dirty="0" smtClean="0"/>
              <a:t>Reliability Improvement by Embarrassment!</a:t>
            </a:r>
          </a:p>
          <a:p>
            <a:r>
              <a:rPr lang="en-US" dirty="0" smtClean="0"/>
              <a:t>Dirty laundry is aired – no group wants to be cited.</a:t>
            </a:r>
          </a:p>
          <a:p>
            <a:r>
              <a:rPr lang="en-US" dirty="0" smtClean="0"/>
              <a:t>Repeat offenders cannot hide. </a:t>
            </a:r>
          </a:p>
          <a:p>
            <a:r>
              <a:rPr lang="en-US" dirty="0" smtClean="0"/>
              <a:t>System owners are proactive maintain high reliability rates with little prodding from management.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D5020-3D0E-4D2D-9B4C-353A3A93BA60}" type="slidenum">
              <a:rPr lang="en-US" smtClean="0"/>
              <a:pPr>
                <a:defRPr/>
              </a:pPr>
              <a:t>10</a:t>
            </a:fld>
            <a:r>
              <a:rPr lang="en-US" dirty="0" smtClean="0"/>
              <a:t>/33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1090613"/>
          </a:xfrm>
        </p:spPr>
        <p:txBody>
          <a:bodyPr/>
          <a:lstStyle/>
          <a:p>
            <a:pPr algn="ctr"/>
            <a:r>
              <a:rPr lang="en-US" dirty="0" smtClean="0"/>
              <a:t>RHIC + Injectors</a:t>
            </a:r>
            <a:br>
              <a:rPr lang="en-US" dirty="0" smtClean="0"/>
            </a:br>
            <a:r>
              <a:rPr lang="en-US" dirty="0" smtClean="0"/>
              <a:t>MTBF, MTTR, &lt;Failure hours/da&gt;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749644"/>
              </p:ext>
            </p:extLst>
          </p:nvPr>
        </p:nvGraphicFramePr>
        <p:xfrm>
          <a:off x="152400" y="1371600"/>
          <a:ext cx="8763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400" y="6172200"/>
            <a:ext cx="990600" cy="457200"/>
          </a:xfrm>
        </p:spPr>
        <p:txBody>
          <a:bodyPr/>
          <a:lstStyle/>
          <a:p>
            <a:pPr>
              <a:defRPr/>
            </a:pPr>
            <a:fld id="{AA7D5020-3D0E-4D2D-9B4C-353A3A93BA60}" type="slidenum">
              <a:rPr lang="en-US" smtClean="0"/>
              <a:pPr>
                <a:defRPr/>
              </a:pPr>
              <a:t>11</a:t>
            </a:fld>
            <a:r>
              <a:rPr lang="en-US" dirty="0" smtClean="0"/>
              <a:t>/33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38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1"/>
            <a:ext cx="8382000" cy="533399"/>
          </a:xfrm>
        </p:spPr>
        <p:txBody>
          <a:bodyPr/>
          <a:lstStyle/>
          <a:p>
            <a:pPr algn="ctr"/>
            <a:r>
              <a:rPr lang="en-US" dirty="0" smtClean="0"/>
              <a:t>“Burn In”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733800" cy="3886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Ken Baggett …’</a:t>
            </a:r>
            <a:r>
              <a:rPr lang="en-US" i="1" dirty="0" smtClean="0"/>
              <a:t>talk </a:t>
            </a:r>
            <a:r>
              <a:rPr lang="en-US" i="1" dirty="0"/>
              <a:t>to how things may have changed after start up (i.e. was there a "burn in" period required before your availability hit a steady state</a:t>
            </a:r>
            <a:r>
              <a:rPr lang="en-US" i="1" dirty="0" smtClean="0"/>
              <a:t>)’.</a:t>
            </a:r>
            <a:r>
              <a:rPr lang="en-US" i="1" dirty="0"/>
              <a:t/>
            </a:r>
            <a:br>
              <a:rPr lang="en-US" i="1" dirty="0"/>
            </a:b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D5020-3D0E-4D2D-9B4C-353A3A93BA60}" type="slidenum">
              <a:rPr lang="en-US" smtClean="0"/>
              <a:pPr>
                <a:defRPr/>
              </a:pPr>
              <a:t>12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8638979"/>
              </p:ext>
            </p:extLst>
          </p:nvPr>
        </p:nvGraphicFramePr>
        <p:xfrm>
          <a:off x="4572000" y="990600"/>
          <a:ext cx="4038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993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1090613"/>
          </a:xfrm>
        </p:spPr>
        <p:txBody>
          <a:bodyPr/>
          <a:lstStyle/>
          <a:p>
            <a:pPr algn="ctr"/>
            <a:r>
              <a:rPr lang="en-US" dirty="0" smtClean="0"/>
              <a:t>“Burn In” – Experiments</a:t>
            </a:r>
            <a:br>
              <a:rPr lang="en-US" dirty="0" smtClean="0"/>
            </a:br>
            <a:r>
              <a:rPr lang="en-US" dirty="0" smtClean="0"/>
              <a:t>trend in the wrong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91000" cy="5334000"/>
          </a:xfrm>
        </p:spPr>
        <p:txBody>
          <a:bodyPr/>
          <a:lstStyle/>
          <a:p>
            <a:r>
              <a:rPr lang="en-US" sz="2600" dirty="0" smtClean="0"/>
              <a:t>Experiments are embedded in the lattice.</a:t>
            </a:r>
            <a:endParaRPr lang="en-US" sz="2600" dirty="0"/>
          </a:p>
          <a:p>
            <a:r>
              <a:rPr lang="en-US" sz="2600" dirty="0" smtClean="0"/>
              <a:t>Evolved such that they are more complex and able to make measurements of greater precision.</a:t>
            </a:r>
          </a:p>
          <a:p>
            <a:r>
              <a:rPr lang="en-US" sz="2600" dirty="0" smtClean="0"/>
              <a:t>Si components more sensitive to damage. </a:t>
            </a:r>
          </a:p>
          <a:p>
            <a:r>
              <a:rPr lang="en-US" sz="2600" dirty="0" smtClean="0"/>
              <a:t>Run 16 CeCPoP</a:t>
            </a:r>
          </a:p>
          <a:p>
            <a:pPr marL="0" indent="0">
              <a:buNone/>
            </a:pPr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13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76546283"/>
              </p:ext>
            </p:extLst>
          </p:nvPr>
        </p:nvGraphicFramePr>
        <p:xfrm>
          <a:off x="4343400" y="1524000"/>
          <a:ext cx="4419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26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Challenge I </a:t>
            </a:r>
            <a:r>
              <a:rPr lang="en-US" dirty="0"/>
              <a:t>-- RHIC Power Supplies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304800" y="1143000"/>
            <a:ext cx="4114800" cy="4953000"/>
          </a:xfrm>
        </p:spPr>
        <p:txBody>
          <a:bodyPr/>
          <a:lstStyle/>
          <a:p>
            <a:r>
              <a:rPr lang="en-US" dirty="0" smtClean="0"/>
              <a:t>Supplies from vendors needed engineered improvements</a:t>
            </a:r>
          </a:p>
          <a:p>
            <a:r>
              <a:rPr lang="en-US" dirty="0" smtClean="0"/>
              <a:t>“Off Trips”</a:t>
            </a:r>
          </a:p>
          <a:p>
            <a:r>
              <a:rPr lang="en-US" dirty="0" smtClean="0"/>
              <a:t>Voltage Drop outs</a:t>
            </a:r>
          </a:p>
          <a:p>
            <a:r>
              <a:rPr lang="en-US" altLang="en-US" dirty="0"/>
              <a:t>Soft start circuit</a:t>
            </a:r>
          </a:p>
          <a:p>
            <a:pPr lvl="1"/>
            <a:r>
              <a:rPr lang="en-US" altLang="en-US" dirty="0" smtClean="0"/>
              <a:t>Doubled </a:t>
            </a:r>
            <a:r>
              <a:rPr lang="en-US" altLang="en-US" dirty="0"/>
              <a:t>FET resistors</a:t>
            </a:r>
          </a:p>
          <a:p>
            <a:pPr lvl="1"/>
            <a:r>
              <a:rPr lang="en-US" altLang="en-US" dirty="0" smtClean="0"/>
              <a:t>Replaced </a:t>
            </a:r>
            <a:r>
              <a:rPr lang="en-US" altLang="en-US" dirty="0"/>
              <a:t>FET fuses</a:t>
            </a:r>
          </a:p>
          <a:p>
            <a:pPr lvl="1"/>
            <a:r>
              <a:rPr lang="en-US" altLang="en-US" dirty="0"/>
              <a:t>One PC board replacing 3 PC boards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14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2905186"/>
              </p:ext>
            </p:extLst>
          </p:nvPr>
        </p:nvGraphicFramePr>
        <p:xfrm>
          <a:off x="4343400" y="1219200"/>
          <a:ext cx="4572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71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630" y="152400"/>
            <a:ext cx="8382000" cy="609600"/>
          </a:xfrm>
        </p:spPr>
        <p:txBody>
          <a:bodyPr/>
          <a:lstStyle/>
          <a:p>
            <a:pPr algn="ctr"/>
            <a:r>
              <a:rPr lang="en-US" dirty="0" smtClean="0"/>
              <a:t>“Burn In” -- RHIC Power Supplies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15</a:t>
            </a:fld>
            <a:r>
              <a:rPr lang="en-US" dirty="0" smtClean="0"/>
              <a:t>/33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8" y="704849"/>
            <a:ext cx="4419600" cy="265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8999"/>
            <a:ext cx="4433978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93" y="3428999"/>
            <a:ext cx="44820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93" y="704849"/>
            <a:ext cx="4482000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0" y="1142999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IR focus and steering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388619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trim dipoles, </a:t>
            </a:r>
            <a:r>
              <a:rPr lang="en-US" sz="1200" dirty="0" err="1" smtClean="0"/>
              <a:t>sextupoles</a:t>
            </a:r>
            <a:r>
              <a:rPr lang="en-US" sz="1200" dirty="0" smtClean="0"/>
              <a:t>, </a:t>
            </a:r>
            <a:r>
              <a:rPr lang="en-US" sz="1200" dirty="0" err="1" smtClean="0"/>
              <a:t>octupoles</a:t>
            </a:r>
            <a:r>
              <a:rPr lang="en-US" sz="1200" dirty="0" smtClean="0"/>
              <a:t> etc.</a:t>
            </a:r>
            <a:endParaRPr lang="en-US" sz="1200" dirty="0"/>
          </a:p>
        </p:txBody>
      </p:sp>
      <p:sp>
        <p:nvSpPr>
          <p:cNvPr id="6" name="Oval 5"/>
          <p:cNvSpPr/>
          <p:nvPr/>
        </p:nvSpPr>
        <p:spPr bwMode="auto">
          <a:xfrm>
            <a:off x="4800600" y="1000124"/>
            <a:ext cx="381000" cy="15239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49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Challenge II – Reproducibility</a:t>
            </a:r>
            <a:br>
              <a:rPr lang="en-US" dirty="0" smtClean="0"/>
            </a:br>
            <a:r>
              <a:rPr lang="en-US" dirty="0" smtClean="0"/>
              <a:t>BLM Interlocks &amp; Human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91000" cy="4724400"/>
          </a:xfrm>
        </p:spPr>
        <p:txBody>
          <a:bodyPr/>
          <a:lstStyle/>
          <a:p>
            <a:r>
              <a:rPr lang="en-US" dirty="0" smtClean="0"/>
              <a:t>“Feedbacks”</a:t>
            </a:r>
          </a:p>
          <a:p>
            <a:pPr lvl="2"/>
            <a:r>
              <a:rPr lang="en-US" sz="2800" dirty="0" smtClean="0"/>
              <a:t>Tune/Coupling</a:t>
            </a:r>
          </a:p>
          <a:p>
            <a:pPr lvl="2"/>
            <a:r>
              <a:rPr lang="en-US" sz="2800" dirty="0" smtClean="0"/>
              <a:t>Orbit</a:t>
            </a:r>
          </a:p>
          <a:p>
            <a:pPr lvl="1"/>
            <a:r>
              <a:rPr lang="en-US" sz="2800" dirty="0" smtClean="0"/>
              <a:t>Made the RHIC more reproducible</a:t>
            </a:r>
          </a:p>
          <a:p>
            <a:pPr lvl="1"/>
            <a:r>
              <a:rPr lang="en-US" sz="2800" dirty="0" smtClean="0"/>
              <a:t>Reduced Tuning/Setup times</a:t>
            </a:r>
          </a:p>
          <a:p>
            <a:pPr lvl="1"/>
            <a:r>
              <a:rPr lang="en-US" sz="2800" dirty="0" smtClean="0"/>
              <a:t>Reduced number of failed ramp attempts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16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804651"/>
              </p:ext>
            </p:extLst>
          </p:nvPr>
        </p:nvGraphicFramePr>
        <p:xfrm>
          <a:off x="4495800" y="1295400"/>
          <a:ext cx="39624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665691"/>
              </p:ext>
            </p:extLst>
          </p:nvPr>
        </p:nvGraphicFramePr>
        <p:xfrm>
          <a:off x="4648200" y="3657600"/>
          <a:ext cx="39624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96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Challenge II – Reproducibility</a:t>
            </a:r>
            <a:br>
              <a:rPr lang="en-US" dirty="0" smtClean="0"/>
            </a:br>
            <a:r>
              <a:rPr lang="en-US" dirty="0" smtClean="0"/>
              <a:t>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91000" cy="4724400"/>
          </a:xfrm>
        </p:spPr>
        <p:txBody>
          <a:bodyPr/>
          <a:lstStyle/>
          <a:p>
            <a:r>
              <a:rPr lang="en-US" dirty="0" smtClean="0"/>
              <a:t>Controls plays a large role with regard to reproducibility.</a:t>
            </a:r>
          </a:p>
          <a:p>
            <a:r>
              <a:rPr lang="en-US" dirty="0" smtClean="0"/>
              <a:t>Controls systems reliability is very good.</a:t>
            </a:r>
            <a:endParaRPr lang="en-US" dirty="0"/>
          </a:p>
          <a:p>
            <a:r>
              <a:rPr lang="en-US" dirty="0" smtClean="0"/>
              <a:t>Controls (hardware) challenged by intensity issues (more in Challenge III)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17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7049582"/>
              </p:ext>
            </p:extLst>
          </p:nvPr>
        </p:nvGraphicFramePr>
        <p:xfrm>
          <a:off x="4419600" y="1447800"/>
          <a:ext cx="44958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713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Challenge III – Pulsed Power </a:t>
            </a:r>
            <a:br>
              <a:rPr lang="en-US" dirty="0" smtClean="0"/>
            </a:br>
            <a:r>
              <a:rPr lang="en-US" dirty="0" smtClean="0"/>
              <a:t>Abort Kicker Pre-Fire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191000" cy="5105400"/>
          </a:xfrm>
        </p:spPr>
        <p:txBody>
          <a:bodyPr/>
          <a:lstStyle/>
          <a:p>
            <a:r>
              <a:rPr lang="en-US" sz="2600" dirty="0" smtClean="0"/>
              <a:t>Abort Kicker Pre-fire</a:t>
            </a:r>
          </a:p>
          <a:p>
            <a:pPr lvl="1"/>
            <a:r>
              <a:rPr lang="en-US" sz="2200" dirty="0" smtClean="0"/>
              <a:t>Power Supply charged (armed) for HOURS.</a:t>
            </a:r>
          </a:p>
          <a:p>
            <a:pPr lvl="2"/>
            <a:r>
              <a:rPr lang="en-US" dirty="0" smtClean="0"/>
              <a:t>21kA @ 33 kV</a:t>
            </a:r>
          </a:p>
          <a:p>
            <a:pPr lvl="1"/>
            <a:r>
              <a:rPr lang="en-US" sz="2200" dirty="0" smtClean="0"/>
              <a:t>Purpose to abort beam to protect RHIC (MPS) or prior to a re-fill</a:t>
            </a:r>
          </a:p>
          <a:p>
            <a:pPr lvl="1"/>
            <a:r>
              <a:rPr lang="en-US" sz="2200" dirty="0" smtClean="0"/>
              <a:t>Spontaneous discharge at the wrong time has caused damage to experiment detectors.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18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879974"/>
              </p:ext>
            </p:extLst>
          </p:nvPr>
        </p:nvGraphicFramePr>
        <p:xfrm>
          <a:off x="1524000" y="5410200"/>
          <a:ext cx="67056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smtClean="0">
                          <a:effectLst/>
                        </a:rPr>
                        <a:t>Summary of Abort Kicker Pre-Fire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smtClean="0">
                          <a:effectLst/>
                        </a:rPr>
                        <a:t>&lt;15/yr&gt;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smtClean="0">
                          <a:effectLst/>
                        </a:rPr>
                        <a:t>KAD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baseline="0" dirty="0" smtClean="0">
                          <a:effectLst/>
                        </a:rPr>
                        <a:t>Ring</a:t>
                      </a:r>
                      <a:endParaRPr lang="en-US" sz="1100" b="1" i="0" u="none" strike="noStrike" baseline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baseline="0" dirty="0" smtClean="0">
                          <a:effectLst/>
                        </a:rPr>
                        <a:t>FY08</a:t>
                      </a:r>
                      <a:endParaRPr lang="en-US" sz="1100" b="1" i="0" u="none" strike="noStrike" baseline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baseline="0" dirty="0" smtClean="0">
                          <a:effectLst/>
                        </a:rPr>
                        <a:t>FY09</a:t>
                      </a:r>
                      <a:endParaRPr lang="en-US" sz="1100" b="1" i="0" u="none" strike="noStrike" baseline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baseline="0" dirty="0" smtClean="0">
                          <a:effectLst/>
                        </a:rPr>
                        <a:t>FY10</a:t>
                      </a:r>
                      <a:endParaRPr lang="en-US" sz="1100" b="1" i="0" u="none" strike="noStrike" baseline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baseline="0" dirty="0" smtClean="0">
                          <a:effectLst/>
                        </a:rPr>
                        <a:t>FY11</a:t>
                      </a:r>
                      <a:endParaRPr lang="en-US" sz="1100" b="1" i="0" u="none" strike="noStrike" baseline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baseline="0" dirty="0" smtClean="0">
                          <a:effectLst/>
                        </a:rPr>
                        <a:t>FY12</a:t>
                      </a:r>
                      <a:endParaRPr lang="en-US" sz="1100" b="1" i="0" u="none" strike="noStrike" baseline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baseline="0" dirty="0" smtClean="0">
                          <a:effectLst/>
                        </a:rPr>
                        <a:t>FY13</a:t>
                      </a:r>
                      <a:endParaRPr lang="en-US" sz="1100" b="1" i="0" u="none" strike="noStrike" baseline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baseline="0" dirty="0" smtClean="0">
                          <a:effectLst/>
                        </a:rPr>
                        <a:t>FY14</a:t>
                      </a:r>
                      <a:endParaRPr lang="en-US" sz="1100" b="1" i="0" u="none" strike="noStrike" baseline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baseline="0" dirty="0" smtClean="0">
                          <a:effectLst/>
                        </a:rPr>
                        <a:t>FY15</a:t>
                      </a:r>
                      <a:endParaRPr lang="en-US" sz="1100" b="1" i="0" u="none" strike="noStrike" baseline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baseline="0" dirty="0" smtClean="0">
                          <a:effectLst/>
                        </a:rPr>
                        <a:t>FY16</a:t>
                      </a:r>
                      <a:endParaRPr lang="en-US" sz="1100" b="1" i="0" u="none" strike="noStrike" baseline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baseline="0" dirty="0" smtClean="0">
                          <a:effectLst/>
                        </a:rPr>
                        <a:t>Totals</a:t>
                      </a:r>
                      <a:endParaRPr lang="en-US" sz="1100" b="1" i="0" u="none" strike="noStrike" baseline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Blue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11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60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solidFill>
                            <a:srgbClr val="FF9900"/>
                          </a:solidFill>
                          <a:effectLst/>
                        </a:rPr>
                        <a:t>Yellow</a:t>
                      </a:r>
                      <a:endParaRPr lang="en-US" sz="1100" b="1" i="0" u="none" strike="noStrike" dirty="0">
                        <a:solidFill>
                          <a:srgbClr val="FF99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15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smtClean="0">
                          <a:effectLst/>
                        </a:rPr>
                        <a:t>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14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72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26466522"/>
              </p:ext>
            </p:extLst>
          </p:nvPr>
        </p:nvGraphicFramePr>
        <p:xfrm>
          <a:off x="4191000" y="1371600"/>
          <a:ext cx="4800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758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079" y="152400"/>
            <a:ext cx="8382000" cy="1090613"/>
          </a:xfrm>
        </p:spPr>
        <p:txBody>
          <a:bodyPr/>
          <a:lstStyle/>
          <a:p>
            <a:pPr algn="ctr"/>
            <a:r>
              <a:rPr lang="en-US" i="1" dirty="0" smtClean="0"/>
              <a:t>WHY</a:t>
            </a:r>
            <a:r>
              <a:rPr lang="en-US" dirty="0" smtClean="0"/>
              <a:t> PROTECTION BUMPS?</a:t>
            </a:r>
            <a:br>
              <a:rPr lang="en-US" dirty="0" smtClean="0"/>
            </a:br>
            <a:r>
              <a:rPr lang="en-US" dirty="0" smtClean="0"/>
              <a:t>PHENIX RUN15 MPC Damage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3655" y="2621486"/>
            <a:ext cx="9066551" cy="1990351"/>
            <a:chOff x="194233" y="2271111"/>
            <a:chExt cx="8669351" cy="1964714"/>
          </a:xfrm>
        </p:grpSpPr>
        <p:pic>
          <p:nvPicPr>
            <p:cNvPr id="4" name="Picture 3" descr="MPCMON_2_433290_cro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33" y="2286001"/>
              <a:ext cx="2166471" cy="1949824"/>
            </a:xfrm>
            <a:prstGeom prst="rect">
              <a:avLst/>
            </a:prstGeom>
          </p:spPr>
        </p:pic>
        <p:pic>
          <p:nvPicPr>
            <p:cNvPr id="5" name="Picture 4" descr="MPCMON_2_435368_cro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04" y="2271111"/>
              <a:ext cx="2166471" cy="1949824"/>
            </a:xfrm>
            <a:prstGeom prst="rect">
              <a:avLst/>
            </a:prstGeom>
          </p:spPr>
        </p:pic>
        <p:pic>
          <p:nvPicPr>
            <p:cNvPr id="6" name="Picture 5" descr="MPCMON_2_435818_c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642" y="2271111"/>
              <a:ext cx="2166471" cy="1949824"/>
            </a:xfrm>
            <a:prstGeom prst="rect">
              <a:avLst/>
            </a:prstGeom>
          </p:spPr>
        </p:pic>
        <p:pic>
          <p:nvPicPr>
            <p:cNvPr id="7" name="Picture 6" descr="MPCMON_2_435826_cro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113" y="2286001"/>
              <a:ext cx="2166471" cy="194982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-22745" y="4671750"/>
            <a:ext cx="9174349" cy="1927103"/>
            <a:chOff x="-521518" y="5206952"/>
            <a:chExt cx="9996268" cy="2298166"/>
          </a:xfrm>
        </p:grpSpPr>
        <p:pic>
          <p:nvPicPr>
            <p:cNvPr id="8" name="Picture 7" descr="MPCMON_4_433290_crop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1518" y="5206952"/>
              <a:ext cx="2553518" cy="2298166"/>
            </a:xfrm>
            <a:prstGeom prst="rect">
              <a:avLst/>
            </a:prstGeom>
          </p:spPr>
        </p:pic>
        <p:pic>
          <p:nvPicPr>
            <p:cNvPr id="9" name="Picture 8" descr="MPCMON_4_435368_crop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0" y="5206952"/>
              <a:ext cx="2553518" cy="2298166"/>
            </a:xfrm>
            <a:prstGeom prst="rect">
              <a:avLst/>
            </a:prstGeom>
          </p:spPr>
        </p:pic>
        <p:pic>
          <p:nvPicPr>
            <p:cNvPr id="10" name="Picture 9" descr="MPCMON_4_435818_crop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902" y="5206952"/>
              <a:ext cx="2553518" cy="2298166"/>
            </a:xfrm>
            <a:prstGeom prst="rect">
              <a:avLst/>
            </a:prstGeom>
          </p:spPr>
        </p:pic>
        <p:pic>
          <p:nvPicPr>
            <p:cNvPr id="11" name="Picture 10" descr="MPCMON_4_435826_crop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232" y="5206952"/>
              <a:ext cx="2553518" cy="2298166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302786" y="1316640"/>
            <a:ext cx="2037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19050</a:t>
            </a:r>
          </a:p>
          <a:p>
            <a:pPr algn="ctr"/>
            <a:r>
              <a:rPr lang="en-US" sz="2000" dirty="0" smtClean="0"/>
              <a:t>May 11</a:t>
            </a:r>
          </a:p>
          <a:p>
            <a:pPr algn="ctr"/>
            <a:r>
              <a:rPr lang="en-US" sz="2000" dirty="0" smtClean="0"/>
              <a:t>Damaged South</a:t>
            </a:r>
          </a:p>
          <a:p>
            <a:pPr algn="ctr"/>
            <a:r>
              <a:rPr lang="en-US" sz="2000" dirty="0" smtClean="0"/>
              <a:t>Impacted North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3432251" y="1316639"/>
            <a:ext cx="21948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19116/18</a:t>
            </a:r>
          </a:p>
          <a:p>
            <a:pPr algn="ctr"/>
            <a:r>
              <a:rPr lang="en-US" sz="2000" dirty="0" smtClean="0"/>
              <a:t>May 28</a:t>
            </a:r>
          </a:p>
          <a:p>
            <a:pPr algn="ctr"/>
            <a:r>
              <a:rPr lang="en-US" sz="2000" dirty="0" smtClean="0"/>
              <a:t>We got lucky</a:t>
            </a:r>
          </a:p>
          <a:p>
            <a:pPr algn="ctr"/>
            <a:r>
              <a:rPr lang="en-US" sz="2000" dirty="0" smtClean="0"/>
              <a:t>No </a:t>
            </a:r>
            <a:r>
              <a:rPr lang="en-US" sz="2000" dirty="0" err="1" smtClean="0"/>
              <a:t>addt’l</a:t>
            </a:r>
            <a:r>
              <a:rPr lang="en-US" sz="2000" dirty="0" smtClean="0"/>
              <a:t> damage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5880125" y="1313131"/>
            <a:ext cx="192392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19134</a:t>
            </a:r>
          </a:p>
          <a:p>
            <a:pPr algn="ctr"/>
            <a:r>
              <a:rPr lang="en-US" sz="2000" dirty="0" smtClean="0"/>
              <a:t>June 1</a:t>
            </a:r>
          </a:p>
          <a:p>
            <a:pPr algn="ctr"/>
            <a:r>
              <a:rPr lang="en-US" sz="2000" dirty="0" smtClean="0"/>
              <a:t>The end of the </a:t>
            </a:r>
            <a:br>
              <a:rPr lang="en-US" sz="2000" dirty="0" smtClean="0"/>
            </a:br>
            <a:r>
              <a:rPr lang="en-US" sz="2000" dirty="0" smtClean="0"/>
              <a:t>MPC in Run 15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7238163" y="3419522"/>
            <a:ext cx="11819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South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51141" y="5294604"/>
            <a:ext cx="118393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North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615" y="1422734"/>
            <a:ext cx="68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Store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740351" y="6493264"/>
            <a:ext cx="1300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Matin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L. Purschke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39643" y="1247092"/>
            <a:ext cx="8458200" cy="39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39643" y="1924733"/>
            <a:ext cx="8458200" cy="39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2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2000"/>
          </a:xfrm>
        </p:spPr>
        <p:txBody>
          <a:bodyPr/>
          <a:lstStyle/>
          <a:p>
            <a:pPr algn="ctr"/>
            <a:r>
              <a:rPr lang="en-US" dirty="0"/>
              <a:t>Collider-Accelerator Department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FB0FA-59D1-4089-BECA-73EA07D64F06}" type="slidenum">
              <a:rPr lang="en-US" smtClean="0"/>
              <a:pPr>
                <a:defRPr/>
              </a:pPr>
              <a:t>2</a:t>
            </a:fld>
            <a:r>
              <a:rPr lang="en-US" dirty="0" smtClean="0"/>
              <a:t>/33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4" y="838201"/>
            <a:ext cx="8865316" cy="5321858"/>
          </a:xfrm>
        </p:spPr>
      </p:pic>
      <p:sp>
        <p:nvSpPr>
          <p:cNvPr id="6" name="TextBox 5"/>
          <p:cNvSpPr txBox="1"/>
          <p:nvPr/>
        </p:nvSpPr>
        <p:spPr>
          <a:xfrm>
            <a:off x="5781675" y="5335294"/>
            <a:ext cx="1524000" cy="338554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TANDEMS</a:t>
            </a:r>
            <a:endParaRPr lang="en-US" sz="16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333625" y="4026902"/>
            <a:ext cx="2133600" cy="1371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467225" y="5398502"/>
            <a:ext cx="3305175" cy="2857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2333625" y="3956552"/>
            <a:ext cx="90487" cy="7035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696200" y="5596354"/>
            <a:ext cx="762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772400" y="5412789"/>
            <a:ext cx="0" cy="18356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95600" y="19050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e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-Lens</a:t>
            </a:r>
            <a:endParaRPr lang="en-US" sz="16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9800" y="19812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CeCPoP</a:t>
            </a:r>
            <a:endParaRPr lang="en-US" sz="16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43400" y="1783348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p</a:t>
            </a:r>
            <a:r>
              <a:rPr lang="en-US" sz="1600" dirty="0" err="1" smtClean="0">
                <a:solidFill>
                  <a:schemeClr val="bg1"/>
                </a:solidFill>
              </a:rPr>
              <a:t>olarimeter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1090613"/>
          </a:xfrm>
        </p:spPr>
        <p:txBody>
          <a:bodyPr/>
          <a:lstStyle/>
          <a:p>
            <a:pPr algn="ctr"/>
            <a:r>
              <a:rPr lang="en-US" dirty="0" smtClean="0"/>
              <a:t>Abort Kicker Pre-fire </a:t>
            </a:r>
            <a:r>
              <a:rPr lang="en-US" dirty="0"/>
              <a:t>Protection Bump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4953000"/>
          </a:xfrm>
        </p:spPr>
        <p:txBody>
          <a:bodyPr/>
          <a:lstStyle/>
          <a:p>
            <a:r>
              <a:rPr lang="en-US" sz="1800" dirty="0"/>
              <a:t>Bump generated in 11 o’clock arc pushes orbit to -21mm.  In a </a:t>
            </a:r>
            <a:r>
              <a:rPr lang="en-US" sz="1800" dirty="0" smtClean="0"/>
              <a:t>pre-fire </a:t>
            </a:r>
            <a:r>
              <a:rPr lang="en-US" sz="1800" dirty="0"/>
              <a:t>condition bunches kicked by the </a:t>
            </a:r>
            <a:r>
              <a:rPr lang="en-US" sz="1800" dirty="0" smtClean="0"/>
              <a:t>pre-firing </a:t>
            </a:r>
            <a:r>
              <a:rPr lang="en-US" sz="1800" dirty="0"/>
              <a:t>module will crash into the cryostat at that location, preventing damage to the experiments.  In 1 o’clock arc is a compensation bump to adjust for off-center orbit in quads and </a:t>
            </a:r>
            <a:r>
              <a:rPr lang="en-US" sz="1800" dirty="0" err="1"/>
              <a:t>sextupoles</a:t>
            </a:r>
            <a:r>
              <a:rPr lang="en-US" sz="1800" dirty="0"/>
              <a:t> in the </a:t>
            </a:r>
            <a:r>
              <a:rPr lang="en-US" sz="1800" dirty="0" smtClean="0"/>
              <a:t>pre-fire </a:t>
            </a:r>
            <a:r>
              <a:rPr lang="en-US" sz="1800" dirty="0"/>
              <a:t>bump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Chronic losses in the arc are due to </a:t>
            </a:r>
            <a:r>
              <a:rPr lang="en-US" sz="1800" dirty="0" smtClean="0"/>
              <a:t>Au</a:t>
            </a:r>
            <a:r>
              <a:rPr lang="en-US" sz="1800" b="1" baseline="30000" dirty="0" smtClean="0"/>
              <a:t>+78</a:t>
            </a:r>
            <a:r>
              <a:rPr lang="en-US" sz="1800" dirty="0" smtClean="0"/>
              <a:t> </a:t>
            </a:r>
            <a:r>
              <a:rPr lang="en-US" sz="1800" dirty="0"/>
              <a:t>beam created during collisions and off-momentum particles at the protection bump peak.  The peak loss is located at g10-lm20 loss monitor, located just downstream of dipole 19 where the failure occurred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62" y="1143000"/>
            <a:ext cx="4495800" cy="404673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28999"/>
            <a:ext cx="4572000" cy="31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4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Cryostat Cut Open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r>
              <a:rPr lang="en-US" dirty="0" smtClean="0">
                <a:solidFill>
                  <a:srgbClr val="FFFFFF"/>
                </a:solidFill>
              </a:rPr>
              <a:t>/33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2155"/>
            <a:ext cx="6705600" cy="503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1876425" y="53340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Cryogenic lines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2438400" y="2438400"/>
            <a:ext cx="76200" cy="2895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2514600" y="3886200"/>
            <a:ext cx="242835" cy="1447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4"/>
          <p:cNvSpPr txBox="1"/>
          <p:nvPr/>
        </p:nvSpPr>
        <p:spPr>
          <a:xfrm>
            <a:off x="3810000" y="553188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Beam Pipe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 flipV="1">
            <a:off x="3200400" y="3276600"/>
            <a:ext cx="990600" cy="22420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4"/>
          <p:cNvSpPr txBox="1"/>
          <p:nvPr/>
        </p:nvSpPr>
        <p:spPr>
          <a:xfrm>
            <a:off x="5600700" y="539338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End Volume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Containing Diode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4953000" y="3886200"/>
            <a:ext cx="1066800" cy="150718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1702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1"/>
          </a:xfrm>
        </p:spPr>
        <p:txBody>
          <a:bodyPr/>
          <a:lstStyle/>
          <a:p>
            <a:pPr algn="ctr"/>
            <a:r>
              <a:rPr lang="en-US" dirty="0" smtClean="0"/>
              <a:t>End Volume Cut Open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46760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5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Damaged Diode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114800" cy="4343400"/>
          </a:xfrm>
        </p:spPr>
        <p:txBody>
          <a:bodyPr/>
          <a:lstStyle/>
          <a:p>
            <a:r>
              <a:rPr lang="en-US" sz="2000" b="1" dirty="0" smtClean="0"/>
              <a:t>When a magnet coil is no longer superconducting (beam heating) the diode “turns on” and routes electrical current around  the normal conducting magnet in order to protect it.</a:t>
            </a:r>
            <a:endParaRPr lang="en-US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1F497D"/>
                </a:solidFill>
              </a:rPr>
              <a:pPr/>
              <a:t>23</a:t>
            </a:fld>
            <a:r>
              <a:rPr lang="en-US" dirty="0" smtClean="0">
                <a:solidFill>
                  <a:srgbClr val="1F497D"/>
                </a:solidFill>
              </a:rPr>
              <a:t>/33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" name="Picture 2" descr="C:\Users\mac\Documents\RHIC Repairs\2016\BO10D19 Diode Repair 160322\Photos\IMG_38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67200" y="1676400"/>
            <a:ext cx="46482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26003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9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" y="990600"/>
            <a:ext cx="9045241" cy="4953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153400" cy="2514599"/>
          </a:xfrm>
        </p:spPr>
        <p:txBody>
          <a:bodyPr/>
          <a:lstStyle/>
          <a:p>
            <a:r>
              <a:rPr lang="en-US" dirty="0"/>
              <a:t>“RHIC Alcoves” </a:t>
            </a:r>
            <a:r>
              <a:rPr lang="en-US" dirty="0" smtClean="0"/>
              <a:t>are a </a:t>
            </a:r>
            <a:r>
              <a:rPr lang="en-US" i="1" dirty="0" smtClean="0"/>
              <a:t>feature</a:t>
            </a:r>
            <a:r>
              <a:rPr lang="en-US" dirty="0" smtClean="0"/>
              <a:t> --</a:t>
            </a:r>
            <a:br>
              <a:rPr lang="en-US" dirty="0" smtClean="0"/>
            </a:br>
            <a:r>
              <a:rPr lang="en-US" dirty="0" smtClean="0"/>
              <a:t>(3 per sextant) </a:t>
            </a:r>
            <a:br>
              <a:rPr lang="en-US" dirty="0" smtClean="0"/>
            </a:br>
            <a:r>
              <a:rPr lang="en-US" dirty="0" smtClean="0"/>
              <a:t>house power supplies,</a:t>
            </a:r>
            <a:br>
              <a:rPr lang="en-US" dirty="0" smtClean="0"/>
            </a:br>
            <a:r>
              <a:rPr lang="en-US" dirty="0" smtClean="0"/>
              <a:t>front end computers,</a:t>
            </a:r>
            <a:br>
              <a:rPr lang="en-US" dirty="0" smtClean="0"/>
            </a:br>
            <a:r>
              <a:rPr lang="en-US" dirty="0" smtClean="0"/>
              <a:t> network switches,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D5020-3D0E-4D2D-9B4C-353A3A93BA60}" type="slidenum">
              <a:rPr lang="en-US" smtClean="0"/>
              <a:pPr>
                <a:defRPr/>
              </a:pPr>
              <a:t>24</a:t>
            </a:fld>
            <a:r>
              <a:rPr lang="en-US" dirty="0" smtClean="0"/>
              <a:t>/33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685800"/>
          </a:xfrm>
        </p:spPr>
        <p:txBody>
          <a:bodyPr/>
          <a:lstStyle/>
          <a:p>
            <a:pPr algn="ctr"/>
            <a:r>
              <a:rPr lang="en-US" dirty="0" smtClean="0"/>
              <a:t>Abort Kicker Pre-fire –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910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Run16</a:t>
            </a:r>
          </a:p>
          <a:p>
            <a:pPr marL="0" indent="0">
              <a:buNone/>
            </a:pPr>
            <a:r>
              <a:rPr lang="en-US" sz="2600" dirty="0" smtClean="0"/>
              <a:t>Chronic Losses due to protection bumps</a:t>
            </a:r>
          </a:p>
          <a:p>
            <a:r>
              <a:rPr lang="en-US" sz="2600" dirty="0" smtClean="0"/>
              <a:t>Plagued by trips radiation upsets of FEC memory</a:t>
            </a:r>
          </a:p>
          <a:p>
            <a:r>
              <a:rPr lang="en-US" sz="2600" dirty="0" smtClean="0"/>
              <a:t>Band Aid work around – reset front ends prior to each fill</a:t>
            </a:r>
          </a:p>
          <a:p>
            <a:r>
              <a:rPr lang="en-US" sz="2600" dirty="0" smtClean="0"/>
              <a:t>Top plot before Run16 diode failure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25</a:t>
            </a:fld>
            <a:r>
              <a:rPr lang="en-US" dirty="0" smtClean="0"/>
              <a:t>/33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62000"/>
            <a:ext cx="3733800" cy="280034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5200"/>
            <a:ext cx="3657599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685800"/>
          </a:xfrm>
        </p:spPr>
        <p:txBody>
          <a:bodyPr/>
          <a:lstStyle/>
          <a:p>
            <a:pPr algn="ctr"/>
            <a:r>
              <a:rPr lang="en-US" dirty="0" smtClean="0"/>
              <a:t>Abort Kicker </a:t>
            </a:r>
            <a:r>
              <a:rPr lang="en-US" dirty="0" err="1" smtClean="0"/>
              <a:t>Prefire</a:t>
            </a:r>
            <a:r>
              <a:rPr lang="en-US" dirty="0" smtClean="0"/>
              <a:t>–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910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Run16</a:t>
            </a:r>
          </a:p>
          <a:p>
            <a:pPr marL="0" indent="0">
              <a:buNone/>
            </a:pPr>
            <a:r>
              <a:rPr lang="en-US" sz="2600" dirty="0" smtClean="0"/>
              <a:t>Chronic losses due to protection bumps</a:t>
            </a:r>
          </a:p>
          <a:p>
            <a:r>
              <a:rPr lang="en-US" sz="2600" dirty="0" smtClean="0"/>
              <a:t>Plagued by resets of network switches</a:t>
            </a:r>
          </a:p>
          <a:p>
            <a:r>
              <a:rPr lang="en-US" sz="2600" dirty="0" smtClean="0"/>
              <a:t>Top plot before Run16</a:t>
            </a:r>
            <a:r>
              <a:rPr lang="en-US" sz="2600" dirty="0"/>
              <a:t> </a:t>
            </a:r>
            <a:r>
              <a:rPr lang="en-US" sz="2600" dirty="0" smtClean="0"/>
              <a:t>diode failure</a:t>
            </a:r>
          </a:p>
          <a:p>
            <a:r>
              <a:rPr lang="en-US" sz="2600" dirty="0" smtClean="0"/>
              <a:t>Bottom plot after peak bump displacement relocated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26</a:t>
            </a:fld>
            <a:r>
              <a:rPr lang="en-US" dirty="0" smtClean="0"/>
              <a:t>/33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62000"/>
            <a:ext cx="3733800" cy="280034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5052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4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838200"/>
          </a:xfrm>
        </p:spPr>
        <p:txBody>
          <a:bodyPr/>
          <a:lstStyle/>
          <a:p>
            <a:r>
              <a:rPr lang="en-US" dirty="0" smtClean="0"/>
              <a:t>Increased circulating beam current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D5020-3D0E-4D2D-9B4C-353A3A93BA60}" type="slidenum">
              <a:rPr lang="en-US" smtClean="0"/>
              <a:pPr>
                <a:defRPr/>
              </a:pPr>
              <a:t>27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2455856"/>
              </p:ext>
            </p:extLst>
          </p:nvPr>
        </p:nvGraphicFramePr>
        <p:xfrm>
          <a:off x="152400" y="914400"/>
          <a:ext cx="8763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568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1090613"/>
          </a:xfrm>
        </p:spPr>
        <p:txBody>
          <a:bodyPr/>
          <a:lstStyle/>
          <a:p>
            <a:pPr algn="ctr"/>
            <a:r>
              <a:rPr lang="en-US" dirty="0"/>
              <a:t>Challenge IV Intensity –– </a:t>
            </a:r>
            <a:r>
              <a:rPr lang="en-US" dirty="0" smtClean="0"/>
              <a:t>Cryogenics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91000" cy="5334000"/>
          </a:xfrm>
        </p:spPr>
        <p:txBody>
          <a:bodyPr/>
          <a:lstStyle/>
          <a:p>
            <a:r>
              <a:rPr lang="en-US" sz="2600" dirty="0" smtClean="0"/>
              <a:t>An early challenge</a:t>
            </a:r>
          </a:p>
          <a:p>
            <a:r>
              <a:rPr lang="en-US" sz="2600" dirty="0" smtClean="0"/>
              <a:t>Some Cryogenic Controls were located in alcoves in the tunnel.</a:t>
            </a:r>
          </a:p>
          <a:p>
            <a:r>
              <a:rPr lang="en-US" sz="2600" dirty="0" smtClean="0"/>
              <a:t>Too many radiation related upsets</a:t>
            </a:r>
          </a:p>
          <a:p>
            <a:r>
              <a:rPr lang="en-US" sz="2600" dirty="0" smtClean="0"/>
              <a:t>Moved 66% of controls out of the tunnel.</a:t>
            </a:r>
          </a:p>
          <a:p>
            <a:r>
              <a:rPr lang="en-US" sz="2600" dirty="0" smtClean="0"/>
              <a:t>Migration halted with added workload (ERL, 56MHz, </a:t>
            </a:r>
            <a:r>
              <a:rPr lang="en-US" sz="2600" dirty="0" err="1" smtClean="0"/>
              <a:t>CeC</a:t>
            </a:r>
            <a:r>
              <a:rPr lang="en-US" sz="2600" dirty="0" smtClean="0"/>
              <a:t>, </a:t>
            </a:r>
            <a:r>
              <a:rPr lang="en-US" sz="2600" dirty="0" err="1" smtClean="0"/>
              <a:t>sPHENIX</a:t>
            </a:r>
            <a:r>
              <a:rPr lang="en-US" sz="2600" dirty="0" smtClean="0"/>
              <a:t>)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28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68951772"/>
              </p:ext>
            </p:extLst>
          </p:nvPr>
        </p:nvGraphicFramePr>
        <p:xfrm>
          <a:off x="4419600" y="1219200"/>
          <a:ext cx="4343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889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Cryogenics</a:t>
            </a:r>
            <a:br>
              <a:rPr lang="en-US" dirty="0" smtClean="0"/>
            </a:br>
            <a:r>
              <a:rPr lang="en-US" dirty="0" err="1"/>
              <a:t>c</a:t>
            </a:r>
            <a:r>
              <a:rPr lang="en-US" dirty="0" err="1" smtClean="0"/>
              <a:t>ryo</a:t>
            </a:r>
            <a:r>
              <a:rPr lang="en-US" dirty="0" smtClean="0"/>
              <a:t> controls-free alcoves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8978678" cy="4800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29</a:t>
            </a:fld>
            <a:r>
              <a:rPr lang="en-US" dirty="0" smtClean="0"/>
              <a:t>/33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5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FB0FA-59D1-4089-BECA-73EA07D64F06}" type="slidenum">
              <a:rPr lang="en-US" smtClean="0"/>
              <a:pPr>
                <a:defRPr/>
              </a:pPr>
              <a:t>3</a:t>
            </a:fld>
            <a:r>
              <a:rPr lang="en-US" dirty="0" smtClean="0"/>
              <a:t>/33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399"/>
            <a:ext cx="8153400" cy="612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3352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diode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13716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Intensity (Au) Effects – RHIC </a:t>
            </a:r>
            <a:r>
              <a:rPr lang="en-US" dirty="0" err="1" smtClean="0"/>
              <a:t>Rf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910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RHIC Rf -- WARM</a:t>
            </a:r>
          </a:p>
          <a:p>
            <a:pPr marL="0" indent="0">
              <a:buNone/>
            </a:pPr>
            <a:r>
              <a:rPr lang="en-US" sz="2600" dirty="0" smtClean="0"/>
              <a:t>Primarily two Systems </a:t>
            </a:r>
          </a:p>
          <a:p>
            <a:r>
              <a:rPr lang="en-US" sz="2600" dirty="0" smtClean="0"/>
              <a:t>B&amp;Y Acceleration 2 each</a:t>
            </a:r>
          </a:p>
          <a:p>
            <a:r>
              <a:rPr lang="en-US" sz="2600" dirty="0" smtClean="0"/>
              <a:t>B&amp;Y Storage	5 each</a:t>
            </a:r>
          </a:p>
          <a:p>
            <a:pPr marL="0" indent="0">
              <a:buNone/>
            </a:pPr>
            <a:r>
              <a:rPr lang="en-US" sz="2600" dirty="0" smtClean="0"/>
              <a:t>Others </a:t>
            </a:r>
          </a:p>
          <a:p>
            <a:r>
              <a:rPr lang="en-US" sz="2600" dirty="0" smtClean="0"/>
              <a:t>Landaus</a:t>
            </a:r>
          </a:p>
          <a:p>
            <a:r>
              <a:rPr lang="en-US" sz="2600" dirty="0" smtClean="0"/>
              <a:t>9 MHz (proton ops)</a:t>
            </a:r>
          </a:p>
          <a:p>
            <a:pPr marL="0" indent="0">
              <a:buNone/>
            </a:pPr>
            <a:r>
              <a:rPr lang="en-US" sz="3000" dirty="0" smtClean="0"/>
              <a:t>SRF</a:t>
            </a:r>
          </a:p>
          <a:p>
            <a:r>
              <a:rPr lang="en-US" sz="3000" dirty="0" smtClean="0"/>
              <a:t>56 MHz (gold ops)</a:t>
            </a:r>
          </a:p>
          <a:p>
            <a:r>
              <a:rPr lang="en-US" sz="3000" dirty="0" smtClean="0"/>
              <a:t>CeCPoP (2)</a:t>
            </a:r>
            <a:endParaRPr lang="en-US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30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03897606"/>
              </p:ext>
            </p:extLst>
          </p:nvPr>
        </p:nvGraphicFramePr>
        <p:xfrm>
          <a:off x="4419600" y="1447800"/>
          <a:ext cx="44958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5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Intensity (Au) Effects – RHIC </a:t>
            </a:r>
            <a:r>
              <a:rPr lang="en-US" dirty="0" err="1" smtClean="0"/>
              <a:t>Rf</a:t>
            </a:r>
            <a:r>
              <a:rPr lang="en-US" smtClean="0"/>
              <a:t>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910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Run16</a:t>
            </a:r>
          </a:p>
          <a:p>
            <a:r>
              <a:rPr lang="en-US" sz="2600" dirty="0" smtClean="0"/>
              <a:t>Plagued by trips of storage cavities – beam loading.  Improvements did not keep pace with intensity increase.</a:t>
            </a:r>
          </a:p>
          <a:p>
            <a:r>
              <a:rPr lang="en-US" sz="2600" dirty="0" smtClean="0"/>
              <a:t>Group focus was on SRF (56 MHz &amp; CeCPoP 704MHz)</a:t>
            </a:r>
          </a:p>
          <a:p>
            <a:r>
              <a:rPr lang="en-US" sz="2600" dirty="0" smtClean="0"/>
              <a:t>Lost focus – forgot to condition cavities after 19 day diode replacement outage.</a:t>
            </a:r>
          </a:p>
          <a:p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31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45993414"/>
              </p:ext>
            </p:extLst>
          </p:nvPr>
        </p:nvGraphicFramePr>
        <p:xfrm>
          <a:off x="4648200" y="1524000"/>
          <a:ext cx="41910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14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Intensity (Au) Effects – Losses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91000" cy="5334000"/>
          </a:xfrm>
        </p:spPr>
        <p:txBody>
          <a:bodyPr/>
          <a:lstStyle/>
          <a:p>
            <a:r>
              <a:rPr lang="en-US" sz="2400" dirty="0" smtClean="0"/>
              <a:t>Au ion losses at injection affected controls (alcove 5A) for power supplies. </a:t>
            </a:r>
          </a:p>
          <a:p>
            <a:r>
              <a:rPr lang="en-US" sz="2400" dirty="0" smtClean="0"/>
              <a:t>Loss of control led to power supply trips and beam loss that caused a hole in a ceramic vacuum chamber associated with one of the injection kickers.</a:t>
            </a:r>
          </a:p>
          <a:p>
            <a:r>
              <a:rPr lang="en-US" sz="2400" dirty="0" smtClean="0"/>
              <a:t>“Leak checking with a flashlight”.</a:t>
            </a:r>
          </a:p>
          <a:p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F7D8B-74AD-4181-9F26-F0B9B2688C10}" type="slidenum">
              <a:rPr lang="en-US" smtClean="0"/>
              <a:pPr>
                <a:defRPr/>
              </a:pPr>
              <a:t>32</a:t>
            </a:fld>
            <a:r>
              <a:rPr lang="en-US" dirty="0" smtClean="0"/>
              <a:t>/33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81200"/>
            <a:ext cx="4468049" cy="2514600"/>
          </a:xfrm>
        </p:spPr>
      </p:pic>
    </p:spTree>
    <p:extLst>
      <p:ext uri="{BB962C8B-B14F-4D97-AF65-F5344CB8AC3E}">
        <p14:creationId xmlns:p14="http://schemas.microsoft.com/office/powerpoint/2010/main" val="395859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Issues and 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620000" cy="4267200"/>
          </a:xfrm>
        </p:spPr>
        <p:txBody>
          <a:bodyPr/>
          <a:lstStyle/>
          <a:p>
            <a:r>
              <a:rPr lang="en-US" dirty="0" smtClean="0"/>
              <a:t>Ever Higher per bunch Intensities</a:t>
            </a:r>
          </a:p>
          <a:p>
            <a:pPr lvl="1"/>
            <a:r>
              <a:rPr lang="en-US" dirty="0" smtClean="0"/>
              <a:t>Machine Protection</a:t>
            </a:r>
          </a:p>
          <a:p>
            <a:pPr lvl="1"/>
            <a:r>
              <a:rPr lang="en-US" dirty="0" smtClean="0"/>
              <a:t>Abort Kicker Pre-fire</a:t>
            </a:r>
          </a:p>
          <a:p>
            <a:pPr lvl="1"/>
            <a:r>
              <a:rPr lang="en-US" dirty="0" smtClean="0"/>
              <a:t>Experiment protection</a:t>
            </a:r>
          </a:p>
          <a:p>
            <a:pPr lvl="1"/>
            <a:r>
              <a:rPr lang="en-US" dirty="0" err="1" smtClean="0"/>
              <a:t>Rf</a:t>
            </a:r>
            <a:r>
              <a:rPr lang="en-US" dirty="0" smtClean="0"/>
              <a:t> system and beam loading</a:t>
            </a:r>
          </a:p>
          <a:p>
            <a:r>
              <a:rPr lang="en-US" dirty="0" smtClean="0"/>
              <a:t>Trying to do too many things…</a:t>
            </a:r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Rf</a:t>
            </a:r>
            <a:r>
              <a:rPr lang="en-US" dirty="0" smtClean="0"/>
              <a:t> &amp; Cryogenic groups focused on SRF for new electron machines.</a:t>
            </a:r>
          </a:p>
          <a:p>
            <a:r>
              <a:rPr lang="en-US" dirty="0" smtClean="0"/>
              <a:t>Electrical Infrastructure – lurking in the background</a:t>
            </a:r>
          </a:p>
          <a:p>
            <a:pPr lvl="1"/>
            <a:r>
              <a:rPr lang="en-US" dirty="0" smtClean="0"/>
              <a:t>AGS electrical feeders are decades old – Run11</a:t>
            </a:r>
          </a:p>
          <a:p>
            <a:pPr lvl="2"/>
            <a:r>
              <a:rPr lang="en-US" sz="2000" dirty="0" smtClean="0"/>
              <a:t>AGS first began operation in 1960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D5020-3D0E-4D2D-9B4C-353A3A93BA60}" type="slidenum">
              <a:rPr lang="en-US" smtClean="0"/>
              <a:pPr>
                <a:defRPr/>
              </a:pPr>
              <a:t>33</a:t>
            </a:fld>
            <a:r>
              <a:rPr lang="en-US" dirty="0" smtClean="0"/>
              <a:t>/33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382000" cy="533399"/>
          </a:xfrm>
        </p:spPr>
        <p:txBody>
          <a:bodyPr/>
          <a:lstStyle/>
          <a:p>
            <a:pPr algn="ctr"/>
            <a:r>
              <a:rPr lang="en-US" dirty="0" smtClean="0"/>
              <a:t>RHIC -- a “Capable” Hadron Collider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428704"/>
              </p:ext>
            </p:extLst>
          </p:nvPr>
        </p:nvGraphicFramePr>
        <p:xfrm>
          <a:off x="533400" y="609600"/>
          <a:ext cx="7620000" cy="5982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762000"/>
                <a:gridCol w="762000"/>
                <a:gridCol w="685800"/>
                <a:gridCol w="762000"/>
                <a:gridCol w="228600"/>
                <a:gridCol w="609600"/>
                <a:gridCol w="853440"/>
                <a:gridCol w="731520"/>
                <a:gridCol w="731520"/>
                <a:gridCol w="731520"/>
              </a:tblGrid>
              <a:tr h="414149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Run(FY)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 species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 species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en-US" sz="1200" b="1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[GeV/n]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en-US" sz="1200" b="1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[GeV/n]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Run (FY)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 species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 species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en-US" sz="1200" b="1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[GeV/n]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en-US" sz="1200" b="1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[GeV/n]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16-1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9-1A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249.9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249.9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16-2A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101.3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99.4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9-1B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16-2B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31.3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31.1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9-1C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16-2C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9.8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9.8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8-1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100.7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16-2D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19.6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19.4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8-2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15-1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8-3A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4.6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4.6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15-2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103.36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97.37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8-3B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15-3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Al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103.36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98.64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7-A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14-1A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7.3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7.3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7-B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4.6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4.6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14-1B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6-1A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14-2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He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103.9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6-1B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11.25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11.25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254.9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254.9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6-1C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12-1A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6-1D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12-1B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254.9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254.9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5-1A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12-2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238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238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96.4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96.4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5-1B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12-3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99.9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5-1C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12-4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5-2A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11-1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249.9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249.9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5-2B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204.9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204.9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11-2A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9.8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9.8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4-1A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11-2B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4-1B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11-2C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13.5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13.5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4-2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10-1A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3-1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100.7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10-1B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3-2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10-1C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19.5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19.5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2-1A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10-1D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3.85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3.85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2-1B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9.8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9.8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10-1E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5.75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5.75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2-2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10-1F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1-1A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27.9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27.9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1-1B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65.2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65.2</a:t>
                      </a:r>
                    </a:p>
                  </a:txBody>
                  <a:tcPr marL="9144" marR="9144" marT="9144" anchor="ctr" anchorCtr="1"/>
                </a:tc>
              </a:tr>
              <a:tr h="161455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4" marR="9144" marT="9144" anchor="ctr" anchorCtr="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1-2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p^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24.3</a:t>
                      </a:r>
                    </a:p>
                  </a:txBody>
                  <a:tcPr marL="9144" marR="9144" marT="9144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25.1</a:t>
                      </a:r>
                    </a:p>
                  </a:txBody>
                  <a:tcPr marL="9144" marR="9144" marT="9144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7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533400"/>
          </a:xfrm>
        </p:spPr>
        <p:txBody>
          <a:bodyPr/>
          <a:lstStyle/>
          <a:p>
            <a:pPr algn="ctr"/>
            <a:r>
              <a:rPr lang="en-US" sz="3200" dirty="0" smtClean="0"/>
              <a:t>This Presentation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7620000" cy="5791200"/>
          </a:xfrm>
        </p:spPr>
        <p:txBody>
          <a:bodyPr/>
          <a:lstStyle/>
          <a:p>
            <a:r>
              <a:rPr lang="en-US" sz="2000" dirty="0" smtClean="0"/>
              <a:t>Measuring Availability</a:t>
            </a:r>
          </a:p>
          <a:p>
            <a:pPr lvl="1"/>
            <a:r>
              <a:rPr lang="en-US" dirty="0" smtClean="0"/>
              <a:t>Availability </a:t>
            </a:r>
            <a:r>
              <a:rPr lang="en-US" dirty="0"/>
              <a:t>arithmetic</a:t>
            </a:r>
          </a:p>
          <a:p>
            <a:pPr lvl="1"/>
            <a:r>
              <a:rPr lang="en-US" dirty="0"/>
              <a:t>Run16 Availability</a:t>
            </a:r>
          </a:p>
          <a:p>
            <a:pPr lvl="1"/>
            <a:r>
              <a:rPr lang="en-US" dirty="0" smtClean="0"/>
              <a:t>RHIC Availability history from Run-2</a:t>
            </a:r>
          </a:p>
          <a:p>
            <a:r>
              <a:rPr lang="en-US" sz="2000" dirty="0" smtClean="0"/>
              <a:t>Major </a:t>
            </a:r>
            <a:r>
              <a:rPr lang="en-US" sz="2000" dirty="0"/>
              <a:t>System </a:t>
            </a:r>
            <a:r>
              <a:rPr lang="en-US" sz="2000" dirty="0" smtClean="0"/>
              <a:t>Reliability</a:t>
            </a:r>
          </a:p>
          <a:p>
            <a:pPr lvl="2"/>
            <a:r>
              <a:rPr lang="en-US" dirty="0"/>
              <a:t>Tracking 	Reliability</a:t>
            </a:r>
          </a:p>
          <a:p>
            <a:pPr lvl="2"/>
            <a:r>
              <a:rPr lang="en-US" dirty="0"/>
              <a:t>Working with system owners to improve reliability</a:t>
            </a:r>
          </a:p>
          <a:p>
            <a:pPr lvl="2"/>
            <a:r>
              <a:rPr lang="en-US" dirty="0"/>
              <a:t>MTBF review from Run-7  </a:t>
            </a:r>
            <a:endParaRPr lang="en-US" dirty="0" smtClean="0"/>
          </a:p>
          <a:p>
            <a:r>
              <a:rPr lang="en-US" sz="2000" dirty="0"/>
              <a:t>Specific Issues to reach </a:t>
            </a:r>
            <a:r>
              <a:rPr lang="en-US" sz="2000" dirty="0" smtClean="0"/>
              <a:t>reliability goals</a:t>
            </a:r>
            <a:endParaRPr lang="en-US" dirty="0"/>
          </a:p>
          <a:p>
            <a:pPr marL="685800" lvl="2" indent="-342900">
              <a:buSzPct val="110000"/>
              <a:buFont typeface="Wingdings" pitchFamily="-112" charset="2"/>
              <a:buChar char="§"/>
            </a:pPr>
            <a:r>
              <a:rPr lang="en-US" sz="2000" i="1" dirty="0" smtClean="0"/>
              <a:t> Challenge </a:t>
            </a:r>
            <a:r>
              <a:rPr lang="en-US" sz="2000" i="1" dirty="0"/>
              <a:t>I    </a:t>
            </a:r>
            <a:r>
              <a:rPr lang="en-US" sz="2000" dirty="0" smtClean="0"/>
              <a:t>		“</a:t>
            </a:r>
            <a:r>
              <a:rPr lang="en-US" sz="2000" dirty="0"/>
              <a:t>Burn in</a:t>
            </a:r>
            <a:r>
              <a:rPr lang="en-US" sz="2000" dirty="0" smtClean="0"/>
              <a:t>”   RHIC PS</a:t>
            </a:r>
            <a:endParaRPr lang="en-US" sz="2000" dirty="0"/>
          </a:p>
          <a:p>
            <a:pPr lvl="1"/>
            <a:r>
              <a:rPr lang="en-US" i="1" dirty="0" smtClean="0"/>
              <a:t>Challenge II </a:t>
            </a:r>
            <a:r>
              <a:rPr lang="en-US" dirty="0" smtClean="0"/>
              <a:t>		Reproducibility</a:t>
            </a:r>
          </a:p>
          <a:p>
            <a:pPr lvl="1"/>
            <a:r>
              <a:rPr lang="en-US" i="1" dirty="0" smtClean="0"/>
              <a:t>Challenge III   </a:t>
            </a:r>
            <a:r>
              <a:rPr lang="en-US" dirty="0" smtClean="0"/>
              <a:t>		Abort kicker pre-fire</a:t>
            </a:r>
          </a:p>
          <a:p>
            <a:pPr lvl="2"/>
            <a:r>
              <a:rPr lang="en-US" sz="2000" dirty="0" smtClean="0"/>
              <a:t>Experiment protection -- bumps</a:t>
            </a:r>
          </a:p>
          <a:p>
            <a:pPr lvl="2"/>
            <a:r>
              <a:rPr lang="en-US" sz="2000" dirty="0" err="1"/>
              <a:t>fec</a:t>
            </a:r>
            <a:r>
              <a:rPr lang="en-US" sz="2000" dirty="0"/>
              <a:t> (front end computer &amp; network switch) resets</a:t>
            </a:r>
          </a:p>
          <a:p>
            <a:pPr lvl="1"/>
            <a:r>
              <a:rPr lang="en-US" i="1" dirty="0" smtClean="0"/>
              <a:t>Challenge IV   </a:t>
            </a:r>
            <a:r>
              <a:rPr lang="en-US" dirty="0" smtClean="0"/>
              <a:t>		Intensity (Au) related issues</a:t>
            </a:r>
          </a:p>
          <a:p>
            <a:pPr lvl="2"/>
            <a:r>
              <a:rPr lang="en-US" sz="2000" dirty="0" err="1"/>
              <a:t>Cryo</a:t>
            </a:r>
            <a:r>
              <a:rPr lang="en-US" sz="2000" dirty="0"/>
              <a:t> PLC location</a:t>
            </a:r>
          </a:p>
          <a:p>
            <a:pPr lvl="2"/>
            <a:r>
              <a:rPr lang="en-US" sz="2000" dirty="0" err="1" smtClean="0"/>
              <a:t>Rf</a:t>
            </a:r>
            <a:r>
              <a:rPr lang="en-US" sz="2000" dirty="0" smtClean="0"/>
              <a:t> – beam loading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D5020-3D0E-4D2D-9B4C-353A3A93BA60}" type="slidenum">
              <a:rPr lang="en-US" smtClean="0"/>
              <a:pPr>
                <a:defRPr/>
              </a:pPr>
              <a:t>5</a:t>
            </a:fld>
            <a:r>
              <a:rPr lang="en-US" dirty="0" smtClean="0"/>
              <a:t>/33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8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28600"/>
            <a:ext cx="8686800" cy="1142999"/>
          </a:xfrm>
        </p:spPr>
        <p:txBody>
          <a:bodyPr/>
          <a:lstStyle/>
          <a:p>
            <a:pPr algn="ctr"/>
            <a:r>
              <a:rPr lang="en-US" dirty="0" smtClean="0"/>
              <a:t>Measuring Availability:</a:t>
            </a:r>
            <a:br>
              <a:rPr lang="en-US" dirty="0" smtClean="0"/>
            </a:br>
            <a:r>
              <a:rPr lang="en-US" dirty="0" smtClean="0"/>
              <a:t>  DOE Availability Arithmetic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700" y="13716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smtClean="0">
                <a:solidFill>
                  <a:srgbClr val="00B050"/>
                </a:solidFill>
              </a:rPr>
              <a:t>Availability</a:t>
            </a:r>
            <a:r>
              <a:rPr lang="en-US" dirty="0" smtClean="0"/>
              <a:t> =       </a:t>
            </a:r>
            <a:r>
              <a:rPr lang="en-US" sz="2000" dirty="0" smtClean="0"/>
              <a:t>(Research + Studies + Tuning/Setup)                    </a:t>
            </a:r>
            <a:r>
              <a:rPr lang="en-US" dirty="0" smtClean="0"/>
              <a:t>	</a:t>
            </a:r>
            <a:r>
              <a:rPr lang="en-US" sz="2000" dirty="0" smtClean="0"/>
              <a:t>                           (</a:t>
            </a:r>
            <a:r>
              <a:rPr lang="en-US" sz="2000" dirty="0"/>
              <a:t>Research + Studies + </a:t>
            </a:r>
            <a:r>
              <a:rPr lang="en-US" sz="2000" dirty="0" smtClean="0"/>
              <a:t>Tuning/Setup + Failure) </a:t>
            </a:r>
            <a:endParaRPr lang="en-US" sz="20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048000" y="1905000"/>
            <a:ext cx="533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D5020-3D0E-4D2D-9B4C-353A3A93BA60}" type="slidenum">
              <a:rPr lang="en-US" smtClean="0"/>
              <a:pPr>
                <a:defRPr/>
              </a:pPr>
              <a:t>6</a:t>
            </a:fld>
            <a:r>
              <a:rPr lang="en-US" dirty="0" smtClean="0"/>
              <a:t>/33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25706"/>
            <a:ext cx="8968191" cy="3694093"/>
          </a:xfrm>
        </p:spPr>
      </p:pic>
    </p:spTree>
    <p:extLst>
      <p:ext uri="{BB962C8B-B14F-4D97-AF65-F5344CB8AC3E}">
        <p14:creationId xmlns:p14="http://schemas.microsoft.com/office/powerpoint/2010/main" val="111389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1"/>
            <a:ext cx="8382000" cy="609600"/>
          </a:xfrm>
        </p:spPr>
        <p:txBody>
          <a:bodyPr/>
          <a:lstStyle/>
          <a:p>
            <a:pPr algn="ctr"/>
            <a:r>
              <a:rPr lang="en-US" dirty="0"/>
              <a:t>Run16 availability  82.7% </a:t>
            </a:r>
            <a:r>
              <a:rPr lang="en-US" b="0" dirty="0"/>
              <a:t/>
            </a:r>
            <a:br>
              <a:rPr lang="en-US" b="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D5020-3D0E-4D2D-9B4C-353A3A93BA60}" type="slidenum">
              <a:rPr lang="en-US" smtClean="0"/>
              <a:pPr>
                <a:defRPr/>
              </a:pPr>
              <a:t>7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882936"/>
              </p:ext>
            </p:extLst>
          </p:nvPr>
        </p:nvGraphicFramePr>
        <p:xfrm>
          <a:off x="76200" y="609600"/>
          <a:ext cx="88392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7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838200"/>
          </a:xfrm>
        </p:spPr>
        <p:txBody>
          <a:bodyPr/>
          <a:lstStyle/>
          <a:p>
            <a:pPr algn="ctr" eaLnBrk="1" hangingPunct="1"/>
            <a:r>
              <a:rPr lang="en-US" altLang="en-US" sz="3800" dirty="0" smtClean="0"/>
              <a:t>RHIC Availability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33800" y="6172200"/>
            <a:ext cx="990600" cy="457200"/>
          </a:xfrm>
        </p:spPr>
        <p:txBody>
          <a:bodyPr/>
          <a:lstStyle/>
          <a:p>
            <a:pPr>
              <a:defRPr/>
            </a:pPr>
            <a:fld id="{AA7D5020-3D0E-4D2D-9B4C-353A3A93BA60}" type="slidenum">
              <a:rPr lang="en-US" smtClean="0"/>
              <a:pPr>
                <a:defRPr/>
              </a:pPr>
              <a:t>8</a:t>
            </a:fld>
            <a:r>
              <a:rPr lang="en-US" dirty="0" smtClean="0"/>
              <a:t>/33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1573024"/>
              </p:ext>
            </p:extLst>
          </p:nvPr>
        </p:nvGraphicFramePr>
        <p:xfrm>
          <a:off x="228600" y="838200"/>
          <a:ext cx="86868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1"/>
            <a:ext cx="8382000" cy="838200"/>
          </a:xfrm>
        </p:spPr>
        <p:txBody>
          <a:bodyPr/>
          <a:lstStyle/>
          <a:p>
            <a:pPr algn="ctr"/>
            <a:r>
              <a:rPr lang="en-US" dirty="0" smtClean="0"/>
              <a:t>Systems Reliability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7620000" cy="5791200"/>
          </a:xfrm>
        </p:spPr>
        <p:txBody>
          <a:bodyPr/>
          <a:lstStyle/>
          <a:p>
            <a:r>
              <a:rPr lang="en-US" dirty="0" smtClean="0"/>
              <a:t>Tracking Reliability</a:t>
            </a:r>
          </a:p>
          <a:p>
            <a:pPr lvl="1"/>
            <a:r>
              <a:rPr lang="en-US" dirty="0" smtClean="0"/>
              <a:t>Operators make entries for each </a:t>
            </a:r>
            <a:r>
              <a:rPr lang="en-US" i="1" dirty="0" smtClean="0"/>
              <a:t>failure or state change </a:t>
            </a:r>
            <a:r>
              <a:rPr lang="en-US" dirty="0" smtClean="0"/>
              <a:t>to a database using </a:t>
            </a:r>
            <a:r>
              <a:rPr lang="en-US" i="1" dirty="0" err="1" smtClean="0"/>
              <a:t>OpLog</a:t>
            </a:r>
            <a:r>
              <a:rPr lang="en-US" dirty="0" smtClean="0"/>
              <a:t> application.</a:t>
            </a:r>
          </a:p>
          <a:p>
            <a:pPr lvl="1"/>
            <a:r>
              <a:rPr lang="en-US" dirty="0" smtClean="0"/>
              <a:t>Component level failures not recorded by operators – determination by the equipment owners.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err="1" smtClean="0"/>
              <a:t>Oplog</a:t>
            </a:r>
            <a:r>
              <a:rPr lang="en-US" dirty="0" smtClean="0"/>
              <a:t> is used to generate reports of failure statistics </a:t>
            </a:r>
          </a:p>
          <a:p>
            <a:pPr lvl="1"/>
            <a:r>
              <a:rPr lang="en-US" dirty="0" smtClean="0"/>
              <a:t>All the charts in this talk use data from </a:t>
            </a:r>
            <a:r>
              <a:rPr lang="en-US" dirty="0" err="1" smtClean="0"/>
              <a:t>Oplog</a:t>
            </a:r>
            <a:r>
              <a:rPr lang="en-US" dirty="0" smtClean="0"/>
              <a:t> reports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D5020-3D0E-4D2D-9B4C-353A3A93BA60}" type="slidenum">
              <a:rPr lang="en-US" smtClean="0"/>
              <a:pPr>
                <a:defRPr/>
              </a:pPr>
              <a:t>9</a:t>
            </a:fld>
            <a:r>
              <a:rPr lang="en-US" dirty="0" smtClean="0"/>
              <a:t>/33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9144000" cy="263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3907</TotalTime>
  <Words>1563</Words>
  <Application>Microsoft Office PowerPoint</Application>
  <PresentationFormat>On-screen Show (4:3)</PresentationFormat>
  <Paragraphs>573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Calibri</vt:lpstr>
      <vt:lpstr>Times</vt:lpstr>
      <vt:lpstr>Times New Roman</vt:lpstr>
      <vt:lpstr>Wingdings</vt:lpstr>
      <vt:lpstr>Blank Presentation</vt:lpstr>
      <vt:lpstr>Challenges to RHIC Availability </vt:lpstr>
      <vt:lpstr>Collider-Accelerator Department</vt:lpstr>
      <vt:lpstr>PowerPoint Presentation</vt:lpstr>
      <vt:lpstr>RHIC -- a “Capable” Hadron Collider</vt:lpstr>
      <vt:lpstr>This Presentation</vt:lpstr>
      <vt:lpstr>Measuring Availability:   DOE Availability Arithmetic</vt:lpstr>
      <vt:lpstr>Run16 availability  82.7%  </vt:lpstr>
      <vt:lpstr>RHIC Availability History</vt:lpstr>
      <vt:lpstr>Systems Reliability</vt:lpstr>
      <vt:lpstr>Working with system owners to improve reliability.</vt:lpstr>
      <vt:lpstr>RHIC + Injectors MTBF, MTTR, &lt;Failure hours/da&gt;</vt:lpstr>
      <vt:lpstr>“Burn In”</vt:lpstr>
      <vt:lpstr>“Burn In” – Experiments trend in the wrong direction</vt:lpstr>
      <vt:lpstr>Challenge I -- RHIC Power Supplies</vt:lpstr>
      <vt:lpstr>“Burn In” -- RHIC Power Supplies</vt:lpstr>
      <vt:lpstr>Challenge II – Reproducibility BLM Interlocks &amp; Human Error</vt:lpstr>
      <vt:lpstr>Challenge II – Reproducibility Controls</vt:lpstr>
      <vt:lpstr>Challenge III – Pulsed Power  Abort Kicker Pre-Fire</vt:lpstr>
      <vt:lpstr>WHY PROTECTION BUMPS? PHENIX RUN15 MPC Damage</vt:lpstr>
      <vt:lpstr>Abort Kicker Pre-fire Protection Bump</vt:lpstr>
      <vt:lpstr>Cryostat Cut Open</vt:lpstr>
      <vt:lpstr>End Volume Cut Open</vt:lpstr>
      <vt:lpstr>Damaged Diode</vt:lpstr>
      <vt:lpstr>“RHIC Alcoves” are a feature -- (3 per sextant)  house power supplies, front end computers,  network switches, etc.</vt:lpstr>
      <vt:lpstr>Abort Kicker Pre-fire – Controls</vt:lpstr>
      <vt:lpstr>Abort Kicker Prefire– Controls</vt:lpstr>
      <vt:lpstr>Increased circulating beam current</vt:lpstr>
      <vt:lpstr>Challenge IV Intensity –– Cryogenics </vt:lpstr>
      <vt:lpstr>Cryogenics cryo controls-free alcoves </vt:lpstr>
      <vt:lpstr>Intensity (Au) Effects – RHIC Rf (1)</vt:lpstr>
      <vt:lpstr>Intensity (Au) Effects – RHIC Rf (2)</vt:lpstr>
      <vt:lpstr>Intensity (Au) Effects – Losses</vt:lpstr>
      <vt:lpstr>Issues and Open Questions</vt:lpstr>
    </vt:vector>
  </TitlesOfParts>
  <Company>BNL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Gagnon</dc:creator>
  <cp:lastModifiedBy>JLab Conference Guest Account</cp:lastModifiedBy>
  <cp:revision>401</cp:revision>
  <cp:lastPrinted>2007-07-02T19:06:14Z</cp:lastPrinted>
  <dcterms:created xsi:type="dcterms:W3CDTF">2007-06-28T20:22:43Z</dcterms:created>
  <dcterms:modified xsi:type="dcterms:W3CDTF">2016-06-28T19:01:45Z</dcterms:modified>
</cp:coreProperties>
</file>