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79" r:id="rId5"/>
    <p:sldId id="276" r:id="rId6"/>
    <p:sldId id="280" r:id="rId7"/>
    <p:sldId id="282" r:id="rId8"/>
    <p:sldId id="292" r:id="rId9"/>
    <p:sldId id="285" r:id="rId10"/>
    <p:sldId id="284" r:id="rId11"/>
    <p:sldId id="270" r:id="rId12"/>
    <p:sldId id="269" r:id="rId13"/>
    <p:sldId id="273" r:id="rId14"/>
    <p:sldId id="266" r:id="rId15"/>
    <p:sldId id="287" r:id="rId16"/>
    <p:sldId id="289" r:id="rId17"/>
    <p:sldId id="281" r:id="rId18"/>
    <p:sldId id="265" r:id="rId19"/>
    <p:sldId id="264" r:id="rId20"/>
    <p:sldId id="277" r:id="rId21"/>
    <p:sldId id="291" r:id="rId2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575E8B69-0D58-4708-BFCD-223BA3E73F2E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BDA8A7D-501A-4FD1-A9CF-EA8C12ED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5" tIns="46187" rIns="92375" bIns="461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5" tIns="46187" rIns="92375" bIns="461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4-6 GeV CEBAF Reliability Overview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r>
              <a:rPr lang="en-US" dirty="0" err="1" smtClean="0"/>
              <a:t>StayTreat</a:t>
            </a:r>
            <a:endParaRPr lang="en-US" dirty="0" smtClean="0"/>
          </a:p>
          <a:p>
            <a:r>
              <a:rPr lang="en-US" dirty="0" smtClean="0"/>
              <a:t>6/28/16</a:t>
            </a:r>
          </a:p>
          <a:p>
            <a:r>
              <a:rPr lang="en-US" dirty="0" smtClean="0"/>
              <a:t>Steve Suhring</a:t>
            </a:r>
            <a:endParaRPr lang="en-US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Report </a:t>
            </a:r>
            <a:r>
              <a:rPr lang="en-US" i="1" dirty="0" smtClean="0"/>
              <a:t>Example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2500" r="19270" b="41299"/>
          <a:stretch>
            <a:fillRect/>
          </a:stretch>
        </p:blipFill>
        <p:spPr bwMode="auto">
          <a:xfrm>
            <a:off x="152400" y="1003300"/>
            <a:ext cx="88011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3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XX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28600"/>
            <a:ext cx="8770937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37554"/>
            <a:ext cx="9020175" cy="36504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Minion Pro"/>
              </a:rPr>
              <a:t>Summary </a:t>
            </a:r>
            <a:r>
              <a:rPr lang="en-US" sz="2800" i="1" dirty="0" smtClean="0">
                <a:latin typeface="Minion Pro"/>
              </a:rPr>
              <a:t>from </a:t>
            </a:r>
            <a:r>
              <a:rPr lang="en-US" sz="2800" b="1" i="1" dirty="0" smtClean="0">
                <a:solidFill>
                  <a:srgbClr val="0000FF"/>
                </a:solidFill>
                <a:latin typeface="Minion Pro"/>
              </a:rPr>
              <a:t>2002</a:t>
            </a:r>
            <a:r>
              <a:rPr lang="en-US" sz="2800" i="1" dirty="0" smtClean="0">
                <a:latin typeface="Minion Pro"/>
              </a:rPr>
              <a:t> Accelerator Reliability Workshop</a:t>
            </a:r>
            <a:endParaRPr lang="en-US" sz="2800" i="1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4500" y="847725"/>
            <a:ext cx="8394700" cy="5810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dirty="0" smtClean="0"/>
              <a:t>We do a good job responding to problems as they arise.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dirty="0" smtClean="0"/>
              <a:t>BUT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Engineering support is needed for expanded early warning (predictive) diagnostics.</a:t>
            </a:r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Detailed analysis of system failures is necessary to raise machine availability to &gt;80%.</a:t>
            </a:r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Maintaining machine availability over the long term will require significant resource commitment.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28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4/6GeV Availability Trend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868"/>
            <a:ext cx="8236177" cy="52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7"/>
          <a:stretch/>
        </p:blipFill>
        <p:spPr bwMode="auto">
          <a:xfrm>
            <a:off x="457200" y="194726"/>
            <a:ext cx="8229600" cy="53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7575" y="1485900"/>
            <a:ext cx="122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0L03-2 instability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8174" y="1669702"/>
            <a:ext cx="218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RF Separator Amp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1773019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Chopper 1Y vacuum interlock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5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2"/>
          <a:stretch/>
        </p:blipFill>
        <p:spPr bwMode="auto">
          <a:xfrm>
            <a:off x="457201" y="194725"/>
            <a:ext cx="8229600" cy="58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7050" y="121920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T3 replacement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2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1"/>
          <a:stretch/>
        </p:blipFill>
        <p:spPr bwMode="auto">
          <a:xfrm>
            <a:off x="457201" y="194726"/>
            <a:ext cx="8229600" cy="584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5499" y="1019174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1L04 Renaissance failure &amp; removal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58050" y="3928876"/>
            <a:ext cx="145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C100s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2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UPGRADE CAPTION CONTEST</a:t>
            </a:r>
            <a:endParaRPr lang="en-US" sz="4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1387625"/>
            <a:ext cx="8418513" cy="2921000"/>
            <a:chOff x="457200" y="1035200"/>
            <a:chExt cx="8418513" cy="2921000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" y="1035200"/>
              <a:ext cx="8418513" cy="2921000"/>
              <a:chOff x="457200" y="1006625"/>
              <a:chExt cx="8418513" cy="2921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006625"/>
                <a:ext cx="8418513" cy="292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124575" y="1190625"/>
                <a:ext cx="2333625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96012" y="1257300"/>
                <a:ext cx="209073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latin typeface="Arial Rounded MT Bold" panose="020F0704030504030204" pitchFamily="34" charset="0"/>
                  </a:rPr>
                  <a:t>THE BAD NEWS IS</a:t>
                </a:r>
              </a:p>
              <a:p>
                <a:r>
                  <a:rPr lang="en-US" sz="1300" b="1" dirty="0" smtClean="0">
                    <a:latin typeface="Arial Rounded MT Bold" panose="020F0704030504030204" pitchFamily="34" charset="0"/>
                  </a:rPr>
                  <a:t>THAT IT WILL BE BUILT ON THE BACK OF THE OLD 6GeV MACHINE.</a:t>
                </a:r>
                <a:endParaRPr lang="en-US" sz="13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05200" y="1323975"/>
                <a:ext cx="2190750" cy="1036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bg1"/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5200" y="1276350"/>
                <a:ext cx="21907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latin typeface="Arial Rounded MT Bold" panose="020F0704030504030204" pitchFamily="34" charset="0"/>
                  </a:rPr>
                  <a:t>THE GOOD NEWS IS</a:t>
                </a:r>
              </a:p>
              <a:p>
                <a:r>
                  <a:rPr lang="en-US" sz="1300" b="1" dirty="0" smtClean="0">
                    <a:latin typeface="Arial Rounded MT Bold" panose="020F0704030504030204" pitchFamily="34" charset="0"/>
                  </a:rPr>
                  <a:t>THAT THE DOE IS  GOING TO SPONSOR A 12 GeV UPGRADE.</a:t>
                </a:r>
                <a:endParaRPr lang="en-US" sz="1300" b="1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81012" y="3609975"/>
              <a:ext cx="3024188" cy="346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Issues and Open Questions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50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dirty="0" smtClean="0"/>
              <a:t>How </a:t>
            </a:r>
            <a:r>
              <a:rPr lang="en-US" sz="3200" dirty="0"/>
              <a:t>can the </a:t>
            </a:r>
            <a:r>
              <a:rPr lang="en-US" sz="3200" dirty="0" smtClean="0"/>
              <a:t>machine reliability and availability numbers be improved?</a:t>
            </a:r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endParaRPr lang="en-US" sz="32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Reliability Challenge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39825"/>
            <a:ext cx="819943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Early Challenges at CEBAF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50"/>
            <a:ext cx="8229600" cy="5291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inion Pro"/>
              </a:rPr>
              <a:t>New machine</a:t>
            </a:r>
            <a:endParaRPr lang="en-US" dirty="0"/>
          </a:p>
          <a:p>
            <a:pPr lvl="1"/>
            <a:r>
              <a:rPr lang="en-US" dirty="0" smtClean="0"/>
              <a:t>From the ground up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large scale application of SRF</a:t>
            </a:r>
          </a:p>
          <a:p>
            <a:pPr lvl="1"/>
            <a:r>
              <a:rPr lang="en-US" dirty="0" smtClean="0"/>
              <a:t>No ‘statistics’ on system/component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People</a:t>
            </a:r>
          </a:p>
          <a:p>
            <a:pPr lvl="1"/>
            <a:r>
              <a:rPr lang="en-US" dirty="0" smtClean="0"/>
              <a:t>No shared experience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Management </a:t>
            </a:r>
          </a:p>
          <a:p>
            <a:pPr lvl="1"/>
            <a:r>
              <a:rPr lang="en-US" dirty="0"/>
              <a:t>Clarity of vision</a:t>
            </a:r>
          </a:p>
          <a:p>
            <a:pPr lvl="1"/>
            <a:r>
              <a:rPr lang="en-US" dirty="0" smtClean="0"/>
              <a:t>Practices under development </a:t>
            </a:r>
          </a:p>
          <a:p>
            <a:pPr lvl="2"/>
            <a:r>
              <a:rPr lang="en-US" sz="2800" dirty="0"/>
              <a:t>HCO, on-call, repair escalation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2"/>
          <a:stretch/>
        </p:blipFill>
        <p:spPr bwMode="auto">
          <a:xfrm>
            <a:off x="457201" y="194726"/>
            <a:ext cx="8229600" cy="52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7924" y="1419225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MAM3S03 mismatch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181225"/>
            <a:ext cx="340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MARC4A / RSEP9A regulation</a:t>
            </a:r>
          </a:p>
          <a:p>
            <a:r>
              <a:rPr lang="en-US" sz="2000" dirty="0" smtClean="0"/>
              <a:t>Shunt airflow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2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Vocabulary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3250"/>
            <a:ext cx="8537713" cy="497949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Availability / Reliability </a:t>
            </a:r>
          </a:p>
          <a:p>
            <a:pPr lvl="1"/>
            <a:r>
              <a:rPr lang="en-US" sz="2600" dirty="0" smtClean="0"/>
              <a:t>Not cleanly understood</a:t>
            </a:r>
          </a:p>
          <a:p>
            <a:pPr lvl="1"/>
            <a:r>
              <a:rPr lang="en-US" sz="2600" dirty="0" smtClean="0"/>
              <a:t>Machine? System? Component?</a:t>
            </a:r>
          </a:p>
          <a:p>
            <a:pPr lvl="1"/>
            <a:endParaRPr lang="en-US" sz="2600" dirty="0" smtClean="0"/>
          </a:p>
          <a:p>
            <a:r>
              <a:rPr lang="en-US" sz="3000" dirty="0"/>
              <a:t>MTTR, </a:t>
            </a:r>
            <a:r>
              <a:rPr lang="en-US" sz="3000" dirty="0" smtClean="0"/>
              <a:t>MTBF*, etc</a:t>
            </a:r>
            <a:r>
              <a:rPr lang="en-US" sz="3000" dirty="0"/>
              <a:t>.</a:t>
            </a:r>
          </a:p>
          <a:p>
            <a:pPr lvl="1"/>
            <a:r>
              <a:rPr lang="en-US" sz="2600" dirty="0"/>
              <a:t>Theoretically useful</a:t>
            </a:r>
          </a:p>
          <a:p>
            <a:pPr lvl="1"/>
            <a:r>
              <a:rPr lang="en-US" sz="2600" dirty="0"/>
              <a:t>Difficult early on when statistics weren’t </a:t>
            </a:r>
            <a:r>
              <a:rPr lang="en-US" sz="2600" dirty="0" smtClean="0"/>
              <a:t>there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*Mean Time To Repair, Mean Time Between Failures</a:t>
            </a:r>
            <a:endParaRPr lang="en-US" sz="2600" dirty="0"/>
          </a:p>
          <a:p>
            <a:pPr marL="457200" lvl="1" indent="0">
              <a:buNone/>
            </a:pPr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	CEBAF Vocabulary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3250"/>
            <a:ext cx="8486775" cy="497949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00" dirty="0"/>
              <a:t>Lost </a:t>
            </a:r>
            <a:r>
              <a:rPr lang="en-US" sz="3000" dirty="0" smtClean="0"/>
              <a:t>Time: </a:t>
            </a:r>
            <a:r>
              <a:rPr lang="en-US" sz="2600" dirty="0" smtClean="0"/>
              <a:t>Not </a:t>
            </a:r>
            <a:r>
              <a:rPr lang="en-US" sz="2600" dirty="0"/>
              <a:t>doing Physics, for whatever reason</a:t>
            </a:r>
          </a:p>
          <a:p>
            <a:pPr lvl="1"/>
            <a:r>
              <a:rPr lang="en-US" sz="2600" dirty="0" smtClean="0"/>
              <a:t>New </a:t>
            </a:r>
            <a:r>
              <a:rPr lang="en-US" sz="2600" dirty="0"/>
              <a:t>phrase</a:t>
            </a:r>
          </a:p>
          <a:p>
            <a:pPr lvl="1"/>
            <a:r>
              <a:rPr lang="en-US" sz="2600" dirty="0" smtClean="0"/>
              <a:t>No </a:t>
            </a:r>
            <a:r>
              <a:rPr lang="en-US" sz="2600" dirty="0"/>
              <a:t>‘free ride’ for simultaneous </a:t>
            </a:r>
            <a:r>
              <a:rPr lang="en-US" sz="2600" dirty="0" smtClean="0"/>
              <a:t>failures</a:t>
            </a:r>
          </a:p>
          <a:p>
            <a:pPr lvl="1"/>
            <a:r>
              <a:rPr lang="en-US" sz="2600" dirty="0" smtClean="0"/>
              <a:t>Accountability </a:t>
            </a:r>
            <a:r>
              <a:rPr lang="en-US" sz="2600" dirty="0"/>
              <a:t>for Beam Studies </a:t>
            </a:r>
            <a:r>
              <a:rPr lang="en-US" sz="2600" dirty="0" smtClean="0"/>
              <a:t>time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dirty="0" smtClean="0"/>
              <a:t>Whack-a-Mole:  a. </a:t>
            </a:r>
            <a:r>
              <a:rPr lang="en-US" sz="2600" dirty="0" smtClean="0"/>
              <a:t>An ancient arcade game revolving around a mallet and a mole. 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3000" dirty="0"/>
              <a:t>b. </a:t>
            </a:r>
            <a:r>
              <a:rPr lang="en-US" sz="2600" dirty="0" smtClean="0"/>
              <a:t>CEBAF slang for putting effort where effort is due.</a:t>
            </a:r>
          </a:p>
          <a:p>
            <a:pPr lvl="1"/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1994 First Beam on Target at JLab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40326"/>
            <a:ext cx="777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Lost Time Tracking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: Dredging through paper logbooks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: Simple web interface for Operations to use</a:t>
            </a:r>
          </a:p>
          <a:p>
            <a:pPr lvl="1"/>
            <a:r>
              <a:rPr lang="en-US" dirty="0" smtClean="0"/>
              <a:t>Records dumped into an Excel spreadsheet.</a:t>
            </a:r>
          </a:p>
          <a:p>
            <a:pPr lvl="1"/>
            <a:r>
              <a:rPr lang="en-US" dirty="0" smtClean="0"/>
              <a:t>Labor intensive to edit, parse, use.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This effort resulted in a large database used 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to guide CEBAF improvement efforts, and 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800" dirty="0" smtClean="0"/>
              <a:t>b. for reliability statistics as </a:t>
            </a:r>
            <a:r>
              <a:rPr lang="en-US" sz="2800" dirty="0"/>
              <a:t>new machines were in the </a:t>
            </a:r>
            <a:r>
              <a:rPr lang="en-US" sz="2800" dirty="0" smtClean="0"/>
              <a:t> 	planning stages.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Lost Time Spreadsheet Eye Chart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47775"/>
            <a:ext cx="889476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Lost Time Spreadsheet Eye Chart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47775"/>
            <a:ext cx="889476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" y="2228850"/>
            <a:ext cx="884489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Lost Time Trending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50"/>
            <a:ext cx="8229600" cy="4525963"/>
          </a:xfrm>
        </p:spPr>
        <p:txBody>
          <a:bodyPr/>
          <a:lstStyle/>
          <a:p>
            <a:r>
              <a:rPr lang="en-US" dirty="0" smtClean="0"/>
              <a:t>Weekly Reports </a:t>
            </a:r>
          </a:p>
          <a:p>
            <a:pPr lvl="1"/>
            <a:r>
              <a:rPr lang="en-US" dirty="0" smtClean="0"/>
              <a:t>Recent Opportunities for Improvement</a:t>
            </a:r>
          </a:p>
          <a:p>
            <a:pPr lvl="1"/>
            <a:r>
              <a:rPr lang="en-US" dirty="0" smtClean="0"/>
              <a:t>Comparison to previous week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Lost Time Roll-Up</a:t>
            </a:r>
          </a:p>
          <a:p>
            <a:pPr lvl="1"/>
            <a:r>
              <a:rPr lang="en-US" dirty="0" smtClean="0"/>
              <a:t>Included Availability numbers taken from  DOE Metric / Contract definitions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30455</TotalTime>
  <Words>397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Minion Pro</vt:lpstr>
      <vt:lpstr>JLabPowerPointMain</vt:lpstr>
      <vt:lpstr>4-6 GeV CEBAF Reliability Overview</vt:lpstr>
      <vt:lpstr>Early Challenges at CEBAF</vt:lpstr>
      <vt:lpstr>Vocabulary</vt:lpstr>
      <vt:lpstr> CEBAF Vocabulary</vt:lpstr>
      <vt:lpstr>1994 First Beam on Target at JLab</vt:lpstr>
      <vt:lpstr>Lost Time Tracking</vt:lpstr>
      <vt:lpstr>Lost Time Spreadsheet Eye Chart</vt:lpstr>
      <vt:lpstr>Lost Time Spreadsheet Eye Chart</vt:lpstr>
      <vt:lpstr>Lost Time Trending</vt:lpstr>
      <vt:lpstr>Weekly Report Example</vt:lpstr>
      <vt:lpstr>XX</vt:lpstr>
      <vt:lpstr>Summary from 2002 Accelerator Reliability Workshop</vt:lpstr>
      <vt:lpstr>4/6GeV Availability Trend</vt:lpstr>
      <vt:lpstr>PowerPoint Presentation</vt:lpstr>
      <vt:lpstr>PowerPoint Presentation</vt:lpstr>
      <vt:lpstr>PowerPoint Presentation</vt:lpstr>
      <vt:lpstr>UPGRADE CAPTION CONTEST</vt:lpstr>
      <vt:lpstr>Issues and Open Questions</vt:lpstr>
      <vt:lpstr>The Reliability Challenge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Steve Suhring</dc:creator>
  <cp:lastModifiedBy>Crystal Baker</cp:lastModifiedBy>
  <cp:revision>61</cp:revision>
  <cp:lastPrinted>2016-06-23T16:51:01Z</cp:lastPrinted>
  <dcterms:created xsi:type="dcterms:W3CDTF">2016-05-26T14:48:26Z</dcterms:created>
  <dcterms:modified xsi:type="dcterms:W3CDTF">2016-06-24T19:04:22Z</dcterms:modified>
</cp:coreProperties>
</file>