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2" r:id="rId3"/>
    <p:sldId id="309" r:id="rId4"/>
    <p:sldId id="334" r:id="rId5"/>
    <p:sldId id="303" r:id="rId6"/>
    <p:sldId id="315" r:id="rId7"/>
    <p:sldId id="304" r:id="rId8"/>
    <p:sldId id="317" r:id="rId9"/>
    <p:sldId id="316" r:id="rId10"/>
    <p:sldId id="307" r:id="rId11"/>
    <p:sldId id="339" r:id="rId12"/>
    <p:sldId id="325" r:id="rId13"/>
    <p:sldId id="318" r:id="rId14"/>
    <p:sldId id="321" r:id="rId15"/>
    <p:sldId id="340" r:id="rId16"/>
    <p:sldId id="341" r:id="rId17"/>
    <p:sldId id="327" r:id="rId18"/>
    <p:sldId id="330" r:id="rId19"/>
    <p:sldId id="335" r:id="rId20"/>
    <p:sldId id="313" r:id="rId21"/>
    <p:sldId id="320" r:id="rId22"/>
    <p:sldId id="326" r:id="rId23"/>
    <p:sldId id="332" r:id="rId24"/>
    <p:sldId id="33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3FF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103" d="100"/>
          <a:sy n="103" d="100"/>
        </p:scale>
        <p:origin x="-100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ARD_DISC:Users:georgek:Documents:C100:2016StayTreat:projec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ARD_DISC:Users:georgek:Documents:C100:2016StayTreat:projec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Dose rates after 1 hour, 8 hours, 2 days, 1 week, 4 weeks, and 8 weeks of decay</a:t>
            </a:r>
          </a:p>
          <a:p>
            <a:pPr>
              <a:defRPr sz="1400"/>
            </a:pPr>
            <a:r>
              <a:rPr lang="en-US" sz="1400" dirty="0" smtClean="0"/>
              <a:t>Calculated rates are</a:t>
            </a:r>
            <a:r>
              <a:rPr lang="en-US" sz="1400" baseline="0" dirty="0" smtClean="0"/>
              <a:t> n</a:t>
            </a:r>
            <a:r>
              <a:rPr lang="en-US" sz="1400" dirty="0" smtClean="0"/>
              <a:t>ormali</a:t>
            </a:r>
            <a:r>
              <a:rPr lang="en-US" sz="1400" baseline="0" dirty="0" smtClean="0"/>
              <a:t>zed </a:t>
            </a:r>
            <a:r>
              <a:rPr lang="en-US" sz="1400" baseline="0" dirty="0"/>
              <a:t>to dose rates at 1L24 - 20 </a:t>
            </a:r>
            <a:r>
              <a:rPr lang="en-US" sz="1400" baseline="0" dirty="0" err="1"/>
              <a:t>mrem</a:t>
            </a:r>
            <a:r>
              <a:rPr lang="en-US" sz="1400" baseline="0" dirty="0"/>
              <a:t>/h after 1 hour decay</a:t>
            </a:r>
            <a:endParaRPr lang="en-US" sz="1400" dirty="0"/>
          </a:p>
        </c:rich>
      </c:tx>
      <c:layout>
        <c:manualLayout>
          <c:xMode val="edge"/>
          <c:yMode val="edge"/>
          <c:x val="0.108522771459123"/>
          <c:y val="0.030718707990864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178960827067"/>
          <c:y val="0.137018017867889"/>
          <c:w val="0.677258675998834"/>
          <c:h val="0.725774987875447"/>
        </c:manualLayout>
      </c:layout>
      <c:scatterChart>
        <c:scatterStyle val="lineMarker"/>
        <c:varyColors val="0"/>
        <c:ser>
          <c:idx val="0"/>
          <c:order val="0"/>
          <c:tx>
            <c:v>Calculated</c:v>
          </c:tx>
          <c:xVal>
            <c:numRef>
              <c:f>Sheet1!$R$2:$R$7</c:f>
              <c:numCache>
                <c:formatCode>General</c:formatCode>
                <c:ptCount val="6"/>
                <c:pt idx="0">
                  <c:v>0.0416666666666667</c:v>
                </c:pt>
                <c:pt idx="1">
                  <c:v>0.333333333333333</c:v>
                </c:pt>
                <c:pt idx="2">
                  <c:v>2.0</c:v>
                </c:pt>
                <c:pt idx="3">
                  <c:v>7.0</c:v>
                </c:pt>
                <c:pt idx="4">
                  <c:v>28.0</c:v>
                </c:pt>
                <c:pt idx="5">
                  <c:v>56.0</c:v>
                </c:pt>
              </c:numCache>
            </c:numRef>
          </c:xVal>
          <c:yVal>
            <c:numRef>
              <c:f>Sheet1!$P$2:$P$7</c:f>
              <c:numCache>
                <c:formatCode>0.0</c:formatCode>
                <c:ptCount val="6"/>
                <c:pt idx="0">
                  <c:v>19.9917216</c:v>
                </c:pt>
                <c:pt idx="1">
                  <c:v>17.98977383999996</c:v>
                </c:pt>
                <c:pt idx="2">
                  <c:v>14.29915104</c:v>
                </c:pt>
                <c:pt idx="3">
                  <c:v>10.66792608</c:v>
                </c:pt>
                <c:pt idx="4">
                  <c:v>7.676014319999994</c:v>
                </c:pt>
                <c:pt idx="5">
                  <c:v>5.93386272</c:v>
                </c:pt>
              </c:numCache>
            </c:numRef>
          </c:yVal>
          <c:smooth val="0"/>
        </c:ser>
        <c:ser>
          <c:idx val="1"/>
          <c:order val="1"/>
          <c:tx>
            <c:v>Measured 1L24</c:v>
          </c:tx>
          <c:spPr>
            <a:ln w="47625">
              <a:noFill/>
            </a:ln>
          </c:spPr>
          <c:marker>
            <c:symbol val="circle"/>
            <c:size val="6"/>
            <c:spPr>
              <a:solidFill>
                <a:srgbClr val="FF6600">
                  <a:alpha val="51000"/>
                </a:srgbClr>
              </a:solidFill>
              <a:ln>
                <a:solidFill>
                  <a:schemeClr val="accent2">
                    <a:shade val="95000"/>
                    <a:satMod val="105000"/>
                  </a:schemeClr>
                </a:solidFill>
              </a:ln>
            </c:spPr>
          </c:marker>
          <c:xVal>
            <c:numRef>
              <c:f>Sheet1!$S$10:$S$11</c:f>
              <c:numCache>
                <c:formatCode>General</c:formatCode>
                <c:ptCount val="2"/>
                <c:pt idx="0">
                  <c:v>0.0416666666666667</c:v>
                </c:pt>
                <c:pt idx="1">
                  <c:v>14.0</c:v>
                </c:pt>
              </c:numCache>
            </c:numRef>
          </c:xVal>
          <c:yVal>
            <c:numRef>
              <c:f>Sheet1!$T$10:$T$11</c:f>
              <c:numCache>
                <c:formatCode>General</c:formatCode>
                <c:ptCount val="2"/>
                <c:pt idx="0">
                  <c:v>20.0</c:v>
                </c:pt>
                <c:pt idx="1">
                  <c:v>6.3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3268376"/>
        <c:axId val="-2080854168"/>
      </c:scatterChart>
      <c:valAx>
        <c:axId val="-2073268376"/>
        <c:scaling>
          <c:orientation val="minMax"/>
          <c:max val="60.0"/>
          <c:min val="0.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Decay Time (days)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80854168"/>
        <c:crosses val="autoZero"/>
        <c:crossBetween val="midCat"/>
        <c:majorUnit val="5.0"/>
      </c:valAx>
      <c:valAx>
        <c:axId val="-2080854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>
                    <a:effectLst/>
                  </a:rPr>
                  <a:t>Equivalent Dose Rate (mrem/h at 30 cm)</a:t>
                </a:r>
                <a:endParaRPr lang="en-US">
                  <a:effectLst/>
                </a:endParaRP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32683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5719597550306"/>
          <c:y val="0.499532627031217"/>
          <c:w val="0.192404126567512"/>
          <c:h val="0.13943502509500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1 hour</c:v>
          </c:tx>
          <c:xVal>
            <c:numRef>
              <c:f>Sheet1!$AR$2:$AR$11</c:f>
              <c:numCache>
                <c:formatCode>General</c:formatCode>
                <c:ptCount val="10"/>
                <c:pt idx="0">
                  <c:v>4.00136892539357</c:v>
                </c:pt>
                <c:pt idx="1">
                  <c:v>10.00136892539357</c:v>
                </c:pt>
                <c:pt idx="2">
                  <c:v>16.00136892539357</c:v>
                </c:pt>
                <c:pt idx="3">
                  <c:v>22.00136892539357</c:v>
                </c:pt>
                <c:pt idx="4">
                  <c:v>28.00136892539357</c:v>
                </c:pt>
                <c:pt idx="5">
                  <c:v>34.00136892539354</c:v>
                </c:pt>
                <c:pt idx="6">
                  <c:v>40.00136892539354</c:v>
                </c:pt>
                <c:pt idx="7">
                  <c:v>46.00136892539354</c:v>
                </c:pt>
                <c:pt idx="8">
                  <c:v>52.00136892539354</c:v>
                </c:pt>
                <c:pt idx="9">
                  <c:v>58.00136892539354</c:v>
                </c:pt>
              </c:numCache>
            </c:numRef>
          </c:xVal>
          <c:yVal>
            <c:numRef>
              <c:f>Sheet1!$AS$2:$AS$11</c:f>
              <c:numCache>
                <c:formatCode>0.0</c:formatCode>
                <c:ptCount val="10"/>
                <c:pt idx="0">
                  <c:v>19.9917216</c:v>
                </c:pt>
                <c:pt idx="1">
                  <c:v>22.8376368</c:v>
                </c:pt>
                <c:pt idx="2">
                  <c:v>24.2902008</c:v>
                </c:pt>
                <c:pt idx="3">
                  <c:v>25.17284160000001</c:v>
                </c:pt>
                <c:pt idx="4">
                  <c:v>25.7464656</c:v>
                </c:pt>
                <c:pt idx="5">
                  <c:v>26.1239472</c:v>
                </c:pt>
                <c:pt idx="6">
                  <c:v>26.3756016</c:v>
                </c:pt>
                <c:pt idx="7">
                  <c:v>26.543988</c:v>
                </c:pt>
                <c:pt idx="8">
                  <c:v>26.655012</c:v>
                </c:pt>
                <c:pt idx="9">
                  <c:v>26.73087840000001</c:v>
                </c:pt>
              </c:numCache>
            </c:numRef>
          </c:yVal>
          <c:smooth val="0"/>
        </c:ser>
        <c:ser>
          <c:idx val="1"/>
          <c:order val="1"/>
          <c:tx>
            <c:v>8 hour</c:v>
          </c:tx>
          <c:xVal>
            <c:numRef>
              <c:f>Sheet1!$AO$2:$AO$11</c:f>
              <c:numCache>
                <c:formatCode>General</c:formatCode>
                <c:ptCount val="10"/>
                <c:pt idx="0">
                  <c:v>4.010951403148528</c:v>
                </c:pt>
                <c:pt idx="1">
                  <c:v>10.01095140314853</c:v>
                </c:pt>
                <c:pt idx="2">
                  <c:v>16.01095140314852</c:v>
                </c:pt>
                <c:pt idx="3">
                  <c:v>22.01095140314852</c:v>
                </c:pt>
                <c:pt idx="4">
                  <c:v>28.01095140314852</c:v>
                </c:pt>
                <c:pt idx="5">
                  <c:v>34.01095140314848</c:v>
                </c:pt>
                <c:pt idx="6">
                  <c:v>40.01095140314848</c:v>
                </c:pt>
                <c:pt idx="7">
                  <c:v>46.01095140314848</c:v>
                </c:pt>
                <c:pt idx="8">
                  <c:v>52.01095140314848</c:v>
                </c:pt>
                <c:pt idx="9">
                  <c:v>58.01095140314848</c:v>
                </c:pt>
              </c:numCache>
            </c:numRef>
          </c:xVal>
          <c:yVal>
            <c:numRef>
              <c:f>Sheet1!$AP$2:$AP$11</c:f>
              <c:numCache>
                <c:formatCode>0.0</c:formatCode>
                <c:ptCount val="10"/>
                <c:pt idx="0">
                  <c:v>17.98977383999996</c:v>
                </c:pt>
                <c:pt idx="1">
                  <c:v>20.8318032</c:v>
                </c:pt>
                <c:pt idx="2">
                  <c:v>22.28251679999997</c:v>
                </c:pt>
                <c:pt idx="3">
                  <c:v>23.167008</c:v>
                </c:pt>
                <c:pt idx="4">
                  <c:v>23.7387816</c:v>
                </c:pt>
                <c:pt idx="5">
                  <c:v>24.1162632</c:v>
                </c:pt>
                <c:pt idx="6">
                  <c:v>24.36791759999999</c:v>
                </c:pt>
                <c:pt idx="7">
                  <c:v>24.5344536</c:v>
                </c:pt>
                <c:pt idx="8">
                  <c:v>24.64732800000001</c:v>
                </c:pt>
                <c:pt idx="9">
                  <c:v>24.7231944</c:v>
                </c:pt>
              </c:numCache>
            </c:numRef>
          </c:yVal>
          <c:smooth val="0"/>
        </c:ser>
        <c:ser>
          <c:idx val="2"/>
          <c:order val="2"/>
          <c:tx>
            <c:v>48 hour</c:v>
          </c:tx>
          <c:xVal>
            <c:numRef>
              <c:f>Sheet1!$AL$2:$AL$11</c:f>
              <c:numCache>
                <c:formatCode>General</c:formatCode>
                <c:ptCount val="10"/>
                <c:pt idx="0">
                  <c:v>4.06570841889117</c:v>
                </c:pt>
                <c:pt idx="1">
                  <c:v>10.06570841889117</c:v>
                </c:pt>
                <c:pt idx="2">
                  <c:v>16.06570841889117</c:v>
                </c:pt>
                <c:pt idx="3">
                  <c:v>22.06570841889117</c:v>
                </c:pt>
                <c:pt idx="4">
                  <c:v>28.06570841889117</c:v>
                </c:pt>
                <c:pt idx="5">
                  <c:v>34.06570841889117</c:v>
                </c:pt>
                <c:pt idx="6">
                  <c:v>40.06570841889117</c:v>
                </c:pt>
                <c:pt idx="7">
                  <c:v>46.06570841889117</c:v>
                </c:pt>
                <c:pt idx="8">
                  <c:v>52.06570841889117</c:v>
                </c:pt>
                <c:pt idx="9">
                  <c:v>58.06570841889117</c:v>
                </c:pt>
              </c:numCache>
            </c:numRef>
          </c:xVal>
          <c:yVal>
            <c:numRef>
              <c:f>Sheet1!$AM$2:$AM$11</c:f>
              <c:numCache>
                <c:formatCode>0.0</c:formatCode>
                <c:ptCount val="10"/>
                <c:pt idx="0">
                  <c:v>14.29915104</c:v>
                </c:pt>
                <c:pt idx="1">
                  <c:v>17.11934568</c:v>
                </c:pt>
                <c:pt idx="2">
                  <c:v>18.5632128</c:v>
                </c:pt>
                <c:pt idx="3">
                  <c:v>19.4440032</c:v>
                </c:pt>
                <c:pt idx="4">
                  <c:v>20.012076</c:v>
                </c:pt>
                <c:pt idx="5">
                  <c:v>20.3895576</c:v>
                </c:pt>
                <c:pt idx="6">
                  <c:v>20.6393616</c:v>
                </c:pt>
                <c:pt idx="7">
                  <c:v>20.80589760000001</c:v>
                </c:pt>
                <c:pt idx="8">
                  <c:v>20.918772</c:v>
                </c:pt>
                <c:pt idx="9">
                  <c:v>20.9946384</c:v>
                </c:pt>
              </c:numCache>
            </c:numRef>
          </c:yVal>
          <c:smooth val="0"/>
        </c:ser>
        <c:ser>
          <c:idx val="3"/>
          <c:order val="3"/>
          <c:tx>
            <c:v>1 week</c:v>
          </c:tx>
          <c:xVal>
            <c:numRef>
              <c:f>Sheet1!$AI$2:$AI$11</c:f>
              <c:numCache>
                <c:formatCode>General</c:formatCode>
                <c:ptCount val="10"/>
                <c:pt idx="0">
                  <c:v>4.229979466119095</c:v>
                </c:pt>
                <c:pt idx="1">
                  <c:v>10.2299794661191</c:v>
                </c:pt>
                <c:pt idx="2">
                  <c:v>16.2299794661191</c:v>
                </c:pt>
                <c:pt idx="3">
                  <c:v>22.2299794661191</c:v>
                </c:pt>
                <c:pt idx="4">
                  <c:v>28.2299794661191</c:v>
                </c:pt>
                <c:pt idx="5">
                  <c:v>34.2299794661191</c:v>
                </c:pt>
                <c:pt idx="6">
                  <c:v>40.2299794661191</c:v>
                </c:pt>
                <c:pt idx="7">
                  <c:v>46.2299794661191</c:v>
                </c:pt>
                <c:pt idx="8">
                  <c:v>52.2299794661191</c:v>
                </c:pt>
                <c:pt idx="9">
                  <c:v>58.2299794661191</c:v>
                </c:pt>
              </c:numCache>
            </c:numRef>
          </c:xVal>
          <c:yVal>
            <c:numRef>
              <c:f>Sheet1!$AJ$2:$AJ$11</c:f>
              <c:numCache>
                <c:formatCode>0.0</c:formatCode>
                <c:ptCount val="10"/>
                <c:pt idx="0">
                  <c:v>10.66792608</c:v>
                </c:pt>
                <c:pt idx="1">
                  <c:v>13.4255772</c:v>
                </c:pt>
                <c:pt idx="2">
                  <c:v>14.84797968</c:v>
                </c:pt>
                <c:pt idx="3">
                  <c:v>15.71692752</c:v>
                </c:pt>
                <c:pt idx="4">
                  <c:v>16.28018927999996</c:v>
                </c:pt>
                <c:pt idx="5">
                  <c:v>16.65230472</c:v>
                </c:pt>
                <c:pt idx="6">
                  <c:v>16.8997032</c:v>
                </c:pt>
                <c:pt idx="7">
                  <c:v>17.06512896</c:v>
                </c:pt>
                <c:pt idx="8">
                  <c:v>17.17596792</c:v>
                </c:pt>
                <c:pt idx="9">
                  <c:v>17.25035400000001</c:v>
                </c:pt>
              </c:numCache>
            </c:numRef>
          </c:yVal>
          <c:smooth val="0"/>
        </c:ser>
        <c:ser>
          <c:idx val="4"/>
          <c:order val="4"/>
          <c:tx>
            <c:v>4 week</c:v>
          </c:tx>
          <c:xVal>
            <c:numRef>
              <c:f>Sheet1!$AF$2:$AF$11</c:f>
              <c:numCache>
                <c:formatCode>General</c:formatCode>
                <c:ptCount val="10"/>
                <c:pt idx="0">
                  <c:v>4.919917864476385</c:v>
                </c:pt>
                <c:pt idx="1">
                  <c:v>10.9199178644764</c:v>
                </c:pt>
                <c:pt idx="2">
                  <c:v>16.91991786447639</c:v>
                </c:pt>
                <c:pt idx="3">
                  <c:v>22.91991786447639</c:v>
                </c:pt>
                <c:pt idx="4">
                  <c:v>28.91991786447639</c:v>
                </c:pt>
                <c:pt idx="5">
                  <c:v>34.91991786447637</c:v>
                </c:pt>
                <c:pt idx="6">
                  <c:v>40.91991786447637</c:v>
                </c:pt>
                <c:pt idx="7">
                  <c:v>46.91991786447637</c:v>
                </c:pt>
                <c:pt idx="8">
                  <c:v>52.91991786447637</c:v>
                </c:pt>
                <c:pt idx="9">
                  <c:v>58.91991786447637</c:v>
                </c:pt>
              </c:numCache>
            </c:numRef>
          </c:xVal>
          <c:yVal>
            <c:numRef>
              <c:f>Sheet1!$AG$2:$AG$11</c:f>
              <c:numCache>
                <c:formatCode>0.0</c:formatCode>
                <c:ptCount val="10"/>
                <c:pt idx="0">
                  <c:v>7.676014319999994</c:v>
                </c:pt>
                <c:pt idx="1">
                  <c:v>10.19366856</c:v>
                </c:pt>
                <c:pt idx="2">
                  <c:v>11.53021248</c:v>
                </c:pt>
                <c:pt idx="3">
                  <c:v>12.35530584</c:v>
                </c:pt>
                <c:pt idx="4">
                  <c:v>12.89192184</c:v>
                </c:pt>
                <c:pt idx="5">
                  <c:v>13.2470136</c:v>
                </c:pt>
                <c:pt idx="6">
                  <c:v>13.48330968</c:v>
                </c:pt>
                <c:pt idx="7">
                  <c:v>13.6411488</c:v>
                </c:pt>
                <c:pt idx="8">
                  <c:v>13.74699168</c:v>
                </c:pt>
                <c:pt idx="9">
                  <c:v>13.81823208</c:v>
                </c:pt>
              </c:numCache>
            </c:numRef>
          </c:yVal>
          <c:smooth val="0"/>
        </c:ser>
        <c:ser>
          <c:idx val="5"/>
          <c:order val="5"/>
          <c:tx>
            <c:v>8 week</c:v>
          </c:tx>
          <c:xVal>
            <c:numRef>
              <c:f>Sheet1!$AC$2:$AC$11</c:f>
              <c:numCache>
                <c:formatCode>General</c:formatCode>
                <c:ptCount val="10"/>
                <c:pt idx="0">
                  <c:v>5.839835728952772</c:v>
                </c:pt>
                <c:pt idx="1">
                  <c:v>11.83983572895277</c:v>
                </c:pt>
                <c:pt idx="2">
                  <c:v>17.83983572895277</c:v>
                </c:pt>
                <c:pt idx="3">
                  <c:v>23.83983572895277</c:v>
                </c:pt>
                <c:pt idx="4">
                  <c:v>29.83983572895277</c:v>
                </c:pt>
                <c:pt idx="5">
                  <c:v>35.83983572895277</c:v>
                </c:pt>
                <c:pt idx="6">
                  <c:v>41.83983572895277</c:v>
                </c:pt>
                <c:pt idx="7">
                  <c:v>47.83983572895277</c:v>
                </c:pt>
                <c:pt idx="8">
                  <c:v>53.83983572895277</c:v>
                </c:pt>
                <c:pt idx="9">
                  <c:v>59.83983572895277</c:v>
                </c:pt>
              </c:numCache>
            </c:numRef>
          </c:xVal>
          <c:yVal>
            <c:numRef>
              <c:f>Sheet1!$AD$2:$AD$11</c:f>
              <c:numCache>
                <c:formatCode>0.0</c:formatCode>
                <c:ptCount val="10"/>
                <c:pt idx="0">
                  <c:v>5.93386272</c:v>
                </c:pt>
                <c:pt idx="1">
                  <c:v>8.18043336</c:v>
                </c:pt>
                <c:pt idx="2">
                  <c:v>9.414095040000001</c:v>
                </c:pt>
                <c:pt idx="3">
                  <c:v>10.18497168</c:v>
                </c:pt>
                <c:pt idx="4">
                  <c:v>10.68828048</c:v>
                </c:pt>
                <c:pt idx="5">
                  <c:v>11.02172256</c:v>
                </c:pt>
                <c:pt idx="6">
                  <c:v>11.24377056</c:v>
                </c:pt>
                <c:pt idx="7">
                  <c:v>11.39217264</c:v>
                </c:pt>
                <c:pt idx="8">
                  <c:v>11.49172416</c:v>
                </c:pt>
                <c:pt idx="9">
                  <c:v>11.55889368</c:v>
                </c:pt>
              </c:numCache>
            </c:numRef>
          </c:yVal>
          <c:smooth val="0"/>
        </c:ser>
        <c:ser>
          <c:idx val="6"/>
          <c:order val="6"/>
          <c:tx>
            <c:v>RF ON/OFF</c:v>
          </c:tx>
          <c:marker>
            <c:symbol val="none"/>
          </c:marker>
          <c:xVal>
            <c:numRef>
              <c:f>Sheet1!$W$2:$W$41</c:f>
              <c:numCache>
                <c:formatCode>General</c:formatCode>
                <c:ptCount val="40"/>
                <c:pt idx="0">
                  <c:v>0.0</c:v>
                </c:pt>
                <c:pt idx="1">
                  <c:v>4.0</c:v>
                </c:pt>
                <c:pt idx="2">
                  <c:v>4.01</c:v>
                </c:pt>
                <c:pt idx="3">
                  <c:v>5.99</c:v>
                </c:pt>
                <c:pt idx="4">
                  <c:v>6.0</c:v>
                </c:pt>
                <c:pt idx="5">
                  <c:v>10.0</c:v>
                </c:pt>
                <c:pt idx="6">
                  <c:v>10.01</c:v>
                </c:pt>
                <c:pt idx="7">
                  <c:v>11.99</c:v>
                </c:pt>
                <c:pt idx="8">
                  <c:v>12.0</c:v>
                </c:pt>
                <c:pt idx="9">
                  <c:v>16.0</c:v>
                </c:pt>
                <c:pt idx="10">
                  <c:v>16.01000000000001</c:v>
                </c:pt>
                <c:pt idx="11">
                  <c:v>17.98999999999998</c:v>
                </c:pt>
                <c:pt idx="12">
                  <c:v>18.0</c:v>
                </c:pt>
                <c:pt idx="13">
                  <c:v>22.0</c:v>
                </c:pt>
                <c:pt idx="14">
                  <c:v>22.01</c:v>
                </c:pt>
                <c:pt idx="15">
                  <c:v>23.99</c:v>
                </c:pt>
                <c:pt idx="16">
                  <c:v>24.0</c:v>
                </c:pt>
                <c:pt idx="17">
                  <c:v>28.0</c:v>
                </c:pt>
                <c:pt idx="18">
                  <c:v>28.01</c:v>
                </c:pt>
                <c:pt idx="19">
                  <c:v>29.99</c:v>
                </c:pt>
                <c:pt idx="20">
                  <c:v>30.0</c:v>
                </c:pt>
                <c:pt idx="21">
                  <c:v>34.0</c:v>
                </c:pt>
                <c:pt idx="22">
                  <c:v>34.01</c:v>
                </c:pt>
                <c:pt idx="23">
                  <c:v>35.99</c:v>
                </c:pt>
                <c:pt idx="24">
                  <c:v>36.0</c:v>
                </c:pt>
                <c:pt idx="25">
                  <c:v>40.0</c:v>
                </c:pt>
                <c:pt idx="26">
                  <c:v>40.01</c:v>
                </c:pt>
                <c:pt idx="27">
                  <c:v>41.99</c:v>
                </c:pt>
                <c:pt idx="28">
                  <c:v>42.0</c:v>
                </c:pt>
                <c:pt idx="29">
                  <c:v>46.0</c:v>
                </c:pt>
                <c:pt idx="30">
                  <c:v>46.01</c:v>
                </c:pt>
                <c:pt idx="31">
                  <c:v>47.99</c:v>
                </c:pt>
                <c:pt idx="32">
                  <c:v>48.0</c:v>
                </c:pt>
                <c:pt idx="33">
                  <c:v>52.0</c:v>
                </c:pt>
                <c:pt idx="34">
                  <c:v>52.01</c:v>
                </c:pt>
                <c:pt idx="35">
                  <c:v>53.99</c:v>
                </c:pt>
                <c:pt idx="36">
                  <c:v>54.0</c:v>
                </c:pt>
                <c:pt idx="37">
                  <c:v>58.0</c:v>
                </c:pt>
                <c:pt idx="38">
                  <c:v>58.01</c:v>
                </c:pt>
                <c:pt idx="39">
                  <c:v>62.01</c:v>
                </c:pt>
              </c:numCache>
            </c:numRef>
          </c:xVal>
          <c:yVal>
            <c:numRef>
              <c:f>Sheet1!$X$2:$X$41</c:f>
              <c:numCache>
                <c:formatCode>General</c:formatCode>
                <c:ptCount val="40"/>
                <c:pt idx="0">
                  <c:v>5.0</c:v>
                </c:pt>
                <c:pt idx="1">
                  <c:v>5.0</c:v>
                </c:pt>
                <c:pt idx="2">
                  <c:v>0.0</c:v>
                </c:pt>
                <c:pt idx="3">
                  <c:v>0.0</c:v>
                </c:pt>
                <c:pt idx="4">
                  <c:v>5.0</c:v>
                </c:pt>
                <c:pt idx="5">
                  <c:v>5.0</c:v>
                </c:pt>
                <c:pt idx="6">
                  <c:v>0.0</c:v>
                </c:pt>
                <c:pt idx="7">
                  <c:v>0.0</c:v>
                </c:pt>
                <c:pt idx="8">
                  <c:v>5.0</c:v>
                </c:pt>
                <c:pt idx="9">
                  <c:v>5.0</c:v>
                </c:pt>
                <c:pt idx="10">
                  <c:v>0.0</c:v>
                </c:pt>
                <c:pt idx="11">
                  <c:v>0.0</c:v>
                </c:pt>
                <c:pt idx="12">
                  <c:v>5.0</c:v>
                </c:pt>
                <c:pt idx="13">
                  <c:v>5.0</c:v>
                </c:pt>
                <c:pt idx="14">
                  <c:v>0.0</c:v>
                </c:pt>
                <c:pt idx="15">
                  <c:v>0.0</c:v>
                </c:pt>
                <c:pt idx="16">
                  <c:v>5.0</c:v>
                </c:pt>
                <c:pt idx="17">
                  <c:v>5.0</c:v>
                </c:pt>
                <c:pt idx="18">
                  <c:v>0.0</c:v>
                </c:pt>
                <c:pt idx="19">
                  <c:v>0.0</c:v>
                </c:pt>
                <c:pt idx="20">
                  <c:v>5.0</c:v>
                </c:pt>
                <c:pt idx="21">
                  <c:v>5.0</c:v>
                </c:pt>
                <c:pt idx="22">
                  <c:v>0.0</c:v>
                </c:pt>
                <c:pt idx="23">
                  <c:v>0.0</c:v>
                </c:pt>
                <c:pt idx="24">
                  <c:v>5.0</c:v>
                </c:pt>
                <c:pt idx="25">
                  <c:v>5.0</c:v>
                </c:pt>
                <c:pt idx="26">
                  <c:v>0.0</c:v>
                </c:pt>
                <c:pt idx="27">
                  <c:v>0.0</c:v>
                </c:pt>
                <c:pt idx="28">
                  <c:v>5.0</c:v>
                </c:pt>
                <c:pt idx="29">
                  <c:v>5.0</c:v>
                </c:pt>
                <c:pt idx="30">
                  <c:v>0.0</c:v>
                </c:pt>
                <c:pt idx="31">
                  <c:v>0.0</c:v>
                </c:pt>
                <c:pt idx="32">
                  <c:v>5.0</c:v>
                </c:pt>
                <c:pt idx="33">
                  <c:v>5.0</c:v>
                </c:pt>
                <c:pt idx="34">
                  <c:v>0.0</c:v>
                </c:pt>
                <c:pt idx="35">
                  <c:v>0.0</c:v>
                </c:pt>
                <c:pt idx="36">
                  <c:v>5.0</c:v>
                </c:pt>
                <c:pt idx="37">
                  <c:v>5.0</c:v>
                </c:pt>
                <c:pt idx="38">
                  <c:v>0.0</c:v>
                </c:pt>
                <c:pt idx="39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3867336"/>
        <c:axId val="-2073872856"/>
      </c:scatterChart>
      <c:valAx>
        <c:axId val="-2073867336"/>
        <c:scaling>
          <c:orientation val="minMax"/>
          <c:max val="60.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Time (months)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3872856"/>
        <c:crosses val="autoZero"/>
        <c:crossBetween val="midCat"/>
        <c:majorUnit val="12.0"/>
        <c:minorUnit val="2.0"/>
      </c:valAx>
      <c:valAx>
        <c:axId val="-2073872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Equivalent Dose Rate (mrem/h</a:t>
                </a:r>
                <a:r>
                  <a:rPr lang="en-US" sz="1600" baseline="0"/>
                  <a:t> at 30 cm)</a:t>
                </a:r>
                <a:endParaRPr lang="en-US" sz="160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73867336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E3E02-D1BB-304E-BABF-DCB33028F5C0}" type="datetime1">
              <a:rPr lang="en-US" smtClean="0"/>
              <a:t>9/2/16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EEBFD-0806-A143-B25F-DF630EDFA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93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296F4-B307-CD4F-998A-1B08B7FC6900}" type="datetime1">
              <a:rPr lang="en-US" smtClean="0"/>
              <a:t>9/2/16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1DE24-5F93-414B-B4BB-D5F834695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57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CD38C-E2B0-A948-8A8E-FE3D2A3BDD79}" type="datetimeFigureOut">
              <a:rPr lang="en-US" smtClean="0"/>
              <a:pPr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153" y="3738880"/>
            <a:ext cx="5201008" cy="2407920"/>
          </a:xfrm>
          <a:prstGeom prst="rect">
            <a:avLst/>
          </a:prstGeom>
          <a:solidFill>
            <a:srgbClr val="98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153" y="853439"/>
            <a:ext cx="5201008" cy="2885440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C100 Activation Status and Projections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3200" b="1" i="1" dirty="0" smtClean="0">
                <a:solidFill>
                  <a:schemeClr val="bg1"/>
                </a:solidFill>
              </a:rPr>
              <a:t>JLab  Ops </a:t>
            </a:r>
            <a:r>
              <a:rPr lang="en-US" sz="3200" b="1" i="1" dirty="0" err="1" smtClean="0">
                <a:solidFill>
                  <a:schemeClr val="bg1"/>
                </a:solidFill>
              </a:rPr>
              <a:t>Staytreat</a:t>
            </a:r>
            <a:r>
              <a:rPr lang="en-US" sz="3200" b="1" i="1" dirty="0" smtClean="0">
                <a:solidFill>
                  <a:schemeClr val="bg1"/>
                </a:solidFill>
              </a:rPr>
              <a:t> 2016</a:t>
            </a:r>
            <a:endParaRPr lang="en-US" sz="4000" i="1" spc="190" dirty="0">
              <a:solidFill>
                <a:schemeClr val="bg1"/>
              </a:solidFill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154" y="3738879"/>
            <a:ext cx="5201007" cy="240792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sz="11200" dirty="0"/>
              <a:t> </a:t>
            </a:r>
            <a:r>
              <a:rPr lang="en-US" sz="9600" b="1" dirty="0" smtClean="0">
                <a:solidFill>
                  <a:schemeClr val="bg1"/>
                </a:solidFill>
              </a:rPr>
              <a:t>P</a:t>
            </a:r>
            <a:r>
              <a:rPr lang="en-US" sz="9600" b="1" dirty="0">
                <a:solidFill>
                  <a:schemeClr val="bg1"/>
                </a:solidFill>
              </a:rPr>
              <a:t>. Degtiarenko</a:t>
            </a:r>
            <a:r>
              <a:rPr lang="en-US" sz="9600" b="1" dirty="0" smtClean="0">
                <a:solidFill>
                  <a:schemeClr val="bg1"/>
                </a:solidFill>
              </a:rPr>
              <a:t>, D. </a:t>
            </a:r>
            <a:r>
              <a:rPr lang="en-US" sz="9600" b="1" dirty="0" err="1" smtClean="0">
                <a:solidFill>
                  <a:schemeClr val="bg1"/>
                </a:solidFill>
              </a:rPr>
              <a:t>Hamlette</a:t>
            </a:r>
            <a:r>
              <a:rPr lang="en-US" sz="9600" b="1" dirty="0" smtClean="0">
                <a:solidFill>
                  <a:schemeClr val="bg1"/>
                </a:solidFill>
              </a:rPr>
              <a:t>,                 </a:t>
            </a:r>
            <a:r>
              <a:rPr lang="en-US" sz="9600" b="1" u="sng" dirty="0" smtClean="0">
                <a:solidFill>
                  <a:schemeClr val="bg1"/>
                </a:solidFill>
              </a:rPr>
              <a:t>G</a:t>
            </a:r>
            <a:r>
              <a:rPr lang="en-US" sz="9600" b="1" u="sng" dirty="0">
                <a:solidFill>
                  <a:schemeClr val="bg1"/>
                </a:solidFill>
              </a:rPr>
              <a:t>. Kharashvili</a:t>
            </a:r>
            <a:r>
              <a:rPr lang="en-US" sz="9600" b="1" dirty="0">
                <a:solidFill>
                  <a:schemeClr val="bg1"/>
                </a:solidFill>
              </a:rPr>
              <a:t>, V. Vylet, </a:t>
            </a:r>
            <a:r>
              <a:rPr lang="en-US" sz="9600" b="1" dirty="0" smtClean="0">
                <a:solidFill>
                  <a:schemeClr val="bg1"/>
                </a:solidFill>
              </a:rPr>
              <a:t>K</a:t>
            </a:r>
            <a:r>
              <a:rPr lang="en-US" sz="9600" b="1" dirty="0">
                <a:solidFill>
                  <a:schemeClr val="bg1"/>
                </a:solidFill>
              </a:rPr>
              <a:t>. </a:t>
            </a:r>
            <a:r>
              <a:rPr lang="en-US" sz="9600" b="1" dirty="0" smtClean="0">
                <a:solidFill>
                  <a:schemeClr val="bg1"/>
                </a:solidFill>
              </a:rPr>
              <a:t>Welch,        M. Washington</a:t>
            </a:r>
          </a:p>
          <a:p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en-US" sz="96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/>
              </a:rPr>
              <a:t>Radiation Control </a:t>
            </a:r>
            <a:r>
              <a:rPr lang="en-US" sz="96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/>
              </a:rPr>
              <a:t>Department</a:t>
            </a:r>
            <a:endParaRPr lang="en-US" sz="9600" i="1" dirty="0">
              <a:solidFill>
                <a:schemeClr val="accent5">
                  <a:lumMod val="40000"/>
                  <a:lumOff val="60000"/>
                </a:scheme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Autofit/>
          </a:bodyPr>
          <a:lstStyle/>
          <a:p>
            <a:r>
              <a:rPr lang="en-US" sz="28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projection of activation over next 5 years</a:t>
            </a:r>
            <a:endParaRPr lang="en-US" sz="28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356"/>
            <a:ext cx="8229600" cy="5046563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If C100 field emissions remain at current levels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, during the next 5 years: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hort-term (&lt; 2 days) dose rates will increase by ~30%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Long-term (weeks) dose rates will increase by ~ factor of 2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All C100 zones are subject to becoming radiation areas on permanent basis 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No high radiation areas are anticipated due to the field-emissions at current levels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10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1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Autofit/>
          </a:bodyPr>
          <a:lstStyle/>
          <a:p>
            <a:r>
              <a:rPr lang="en-US" sz="36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radiation damage</a:t>
            </a:r>
            <a:endParaRPr lang="en-US" sz="36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11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6200" y="838200"/>
            <a:ext cx="8991601" cy="5562600"/>
            <a:chOff x="0" y="304800"/>
            <a:chExt cx="9491553" cy="6172200"/>
          </a:xfrm>
        </p:grpSpPr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2381250" y="2325688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3436938" y="2328863"/>
              <a:ext cx="1206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2381250" y="2667000"/>
              <a:ext cx="27590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0" y="304800"/>
              <a:ext cx="9491553" cy="6172200"/>
              <a:chOff x="0" y="304800"/>
              <a:chExt cx="9491553" cy="6172200"/>
            </a:xfrm>
          </p:grpSpPr>
          <p:sp>
            <p:nvSpPr>
              <p:cNvPr id="50" name="Rectangle 3"/>
              <p:cNvSpPr>
                <a:spLocks noChangeArrowheads="1"/>
              </p:cNvSpPr>
              <p:nvPr/>
            </p:nvSpPr>
            <p:spPr bwMode="auto">
              <a:xfrm>
                <a:off x="1682751" y="4315376"/>
                <a:ext cx="7808802" cy="6118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sz="15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5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5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1E1  1E2  1E3  1E4  1E5  1E6  1E7  1E8  1E9  1E10 1E11  </a:t>
                </a:r>
                <a:r>
                  <a:rPr lang="en-US" sz="15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Gy</a:t>
                </a:r>
                <a:endPara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15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5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1E12 1E13 1E14 1E15 1E16 1E17 1E18 1E19 1E20 1E21 1E22   n/cm</a:t>
                </a:r>
                <a:r>
                  <a:rPr lang="en-US" sz="1500" b="1" baseline="30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endParaRPr lang="en-US" sz="1500" b="1" baseline="30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0" y="304800"/>
                <a:ext cx="9107488" cy="6172200"/>
                <a:chOff x="0" y="304800"/>
                <a:chExt cx="9107488" cy="6172200"/>
              </a:xfrm>
            </p:grpSpPr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5105400" y="5257800"/>
                  <a:ext cx="4002088" cy="8286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sz="1600" b="1" dirty="0"/>
                    <a:t>!!! Assumption !!!</a:t>
                  </a:r>
                  <a:br>
                    <a:rPr lang="en-US" sz="1600" b="1" dirty="0"/>
                  </a:br>
                  <a:r>
                    <a:rPr lang="en-US" sz="1600" b="1" dirty="0"/>
                    <a:t>(depends on particle energy spectra)</a:t>
                  </a:r>
                  <a:br>
                    <a:rPr lang="en-US" sz="1600" b="1" dirty="0"/>
                  </a:br>
                  <a:r>
                    <a:rPr lang="en-US" sz="1600" dirty="0"/>
                    <a:t>1 neutron (1MeV) /cm</a:t>
                  </a:r>
                  <a:r>
                    <a:rPr lang="en-US" sz="1600" baseline="30000" dirty="0"/>
                    <a:t>2</a:t>
                  </a:r>
                  <a:r>
                    <a:rPr lang="en-US" sz="1600" dirty="0"/>
                    <a:t> ~ 3.3E-11 </a:t>
                  </a:r>
                  <a:r>
                    <a:rPr lang="en-US" sz="1600" dirty="0" err="1"/>
                    <a:t>Gy</a:t>
                  </a:r>
                  <a:endParaRPr lang="en-US" sz="1600" dirty="0"/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0" y="304800"/>
                  <a:ext cx="8582025" cy="6172200"/>
                  <a:chOff x="0" y="304800"/>
                  <a:chExt cx="8582025" cy="6172200"/>
                </a:xfrm>
              </p:grpSpPr>
              <p:sp>
                <p:nvSpPr>
                  <p:cNvPr id="54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1682750" y="5105400"/>
                    <a:ext cx="1975059" cy="81676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r>
                      <a:rPr lang="en-US" sz="1400" dirty="0"/>
                      <a:t>- no damage</a:t>
                    </a:r>
                  </a:p>
                  <a:p>
                    <a:r>
                      <a:rPr lang="en-US" sz="1400" dirty="0"/>
                      <a:t>- mild to severe damage</a:t>
                    </a:r>
                  </a:p>
                  <a:p>
                    <a:r>
                      <a:rPr lang="en-US" sz="1400" dirty="0"/>
                      <a:t>- destruction</a:t>
                    </a:r>
                  </a:p>
                </p:txBody>
              </p:sp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0" y="304800"/>
                    <a:ext cx="8582025" cy="6172200"/>
                    <a:chOff x="0" y="304800"/>
                    <a:chExt cx="8582025" cy="6172200"/>
                  </a:xfrm>
                </p:grpSpPr>
                <p:sp>
                  <p:nvSpPr>
                    <p:cNvPr id="56" name="Rectangle 2"/>
                    <p:cNvSpPr txBox="1">
                      <a:spLocks noChangeArrowheads="1"/>
                    </p:cNvSpPr>
                    <p:nvPr/>
                  </p:nvSpPr>
                  <p:spPr>
                    <a:xfrm>
                      <a:off x="685800" y="304800"/>
                      <a:ext cx="7772400" cy="609600"/>
                    </a:xfrm>
                    <a:prstGeom prst="rect">
                      <a:avLst/>
                    </a:prstGeom>
                  </p:spPr>
                  <p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3600" kern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Dose &amp; Displacement Damage</a:t>
                      </a:r>
                    </a:p>
                  </p:txBody>
                </p:sp>
                <p:grpSp>
                  <p:nvGrpSpPr>
                    <p:cNvPr id="57" name="Group 56"/>
                    <p:cNvGrpSpPr/>
                    <p:nvPr/>
                  </p:nvGrpSpPr>
                  <p:grpSpPr>
                    <a:xfrm>
                      <a:off x="0" y="990600"/>
                      <a:ext cx="8582025" cy="5486400"/>
                      <a:chOff x="0" y="990600"/>
                      <a:chExt cx="8582025" cy="5486400"/>
                    </a:xfrm>
                  </p:grpSpPr>
                  <p:sp>
                    <p:nvSpPr>
                      <p:cNvPr id="58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05000" y="990600"/>
                        <a:ext cx="5445125" cy="454025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90488" tIns="44450" rIns="90488" bIns="44450">
                        <a:spAutoFit/>
                      </a:bodyPr>
                      <a:lstStyle/>
                      <a:p>
                        <a:r>
                          <a:rPr lang="en-US" dirty="0"/>
                          <a:t>Radiation Damage to Materials/Electronics</a:t>
                        </a:r>
                      </a:p>
                    </p:txBody>
                  </p:sp>
                  <p:grpSp>
                    <p:nvGrpSpPr>
                      <p:cNvPr id="59" name="Group 58"/>
                      <p:cNvGrpSpPr/>
                      <p:nvPr/>
                    </p:nvGrpSpPr>
                    <p:grpSpPr>
                      <a:xfrm>
                        <a:off x="0" y="1519238"/>
                        <a:ext cx="8582025" cy="4957762"/>
                        <a:chOff x="0" y="1519238"/>
                        <a:chExt cx="8582025" cy="4957762"/>
                      </a:xfrm>
                    </p:grpSpPr>
                    <p:grpSp>
                      <p:nvGrpSpPr>
                        <p:cNvPr id="60" name="Group 59"/>
                        <p:cNvGrpSpPr/>
                        <p:nvPr/>
                      </p:nvGrpSpPr>
                      <p:grpSpPr>
                        <a:xfrm>
                          <a:off x="0" y="1992313"/>
                          <a:ext cx="8582025" cy="4484687"/>
                          <a:chOff x="0" y="1992313"/>
                          <a:chExt cx="8582025" cy="4484687"/>
                        </a:xfrm>
                      </p:grpSpPr>
                      <p:sp>
                        <p:nvSpPr>
                          <p:cNvPr id="62" name="Rectangle 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60836" y="1992313"/>
                            <a:ext cx="3863883" cy="372810"/>
                          </a:xfrm>
                          <a:prstGeom prst="rect">
                            <a:avLst/>
                          </a:prstGeom>
                          <a:noFill/>
                          <a:ln w="12700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lIns="90488" tIns="44450" rIns="90488" bIns="44450">
                            <a:spAutoFit/>
                          </a:bodyPr>
                          <a:lstStyle/>
                          <a:p>
                            <a:r>
                              <a:rPr lang="en-US" sz="1600" dirty="0"/>
                              <a:t>commercial COTS      hardened electronics</a:t>
                            </a:r>
                          </a:p>
                        </p:txBody>
                      </p:sp>
                      <p:grpSp>
                        <p:nvGrpSpPr>
                          <p:cNvPr id="63" name="Group 62"/>
                          <p:cNvGrpSpPr/>
                          <p:nvPr/>
                        </p:nvGrpSpPr>
                        <p:grpSpPr>
                          <a:xfrm>
                            <a:off x="0" y="2360613"/>
                            <a:ext cx="8582025" cy="4116387"/>
                            <a:chOff x="0" y="2360613"/>
                            <a:chExt cx="8582025" cy="4116387"/>
                          </a:xfrm>
                        </p:grpSpPr>
                        <p:sp>
                          <p:nvSpPr>
                            <p:cNvPr id="64" name="Rectangle 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046413" y="2360613"/>
                              <a:ext cx="1383038" cy="406961"/>
                            </a:xfrm>
                            <a:prstGeom prst="rect">
                              <a:avLst/>
                            </a:prstGeom>
                            <a:noFill/>
                            <a:ln w="12700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wrap="none" lIns="90488" tIns="44450" rIns="90488" bIns="44450">
                              <a:spAutoFit/>
                            </a:bodyPr>
                            <a:lstStyle/>
                            <a:p>
                              <a:r>
                                <a:rPr lang="en-US" i="1" dirty="0"/>
                                <a:t>accelerators</a:t>
                              </a:r>
                            </a:p>
                          </p:txBody>
                        </p:sp>
                        <p:grpSp>
                          <p:nvGrpSpPr>
                            <p:cNvPr id="65" name="Group 64"/>
                            <p:cNvGrpSpPr/>
                            <p:nvPr/>
                          </p:nvGrpSpPr>
                          <p:grpSpPr>
                            <a:xfrm>
                              <a:off x="0" y="2751138"/>
                              <a:ext cx="8582025" cy="3725862"/>
                              <a:chOff x="0" y="2751138"/>
                              <a:chExt cx="8582025" cy="3725862"/>
                            </a:xfrm>
                          </p:grpSpPr>
                          <p:sp>
                            <p:nvSpPr>
                              <p:cNvPr id="66" name="Rectangle 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9763" y="2751138"/>
                                <a:ext cx="1424497" cy="1572349"/>
                              </a:xfrm>
                              <a:prstGeom prst="rect">
                                <a:avLst/>
                              </a:prstGeom>
                              <a:noFill/>
                              <a:ln w="12700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lIns="90488" tIns="44450" rIns="90488" bIns="44450">
                                <a:spAutoFit/>
                              </a:bodyPr>
                              <a:lstStyle/>
                              <a:p>
                                <a:pPr>
                                  <a:lnSpc>
                                    <a:spcPct val="120000"/>
                                  </a:lnSpc>
                                </a:pPr>
                                <a:r>
                                  <a:rPr lang="en-US" sz="1250" b="1" dirty="0"/>
                                  <a:t>Semiconductors  </a:t>
                                </a:r>
                              </a:p>
                              <a:p>
                                <a:pPr>
                                  <a:lnSpc>
                                    <a:spcPct val="120000"/>
                                  </a:lnSpc>
                                </a:pPr>
                                <a:endParaRPr lang="en-US" sz="1250" b="1" dirty="0"/>
                              </a:p>
                              <a:p>
                                <a:pPr>
                                  <a:lnSpc>
                                    <a:spcPct val="90000"/>
                                  </a:lnSpc>
                                </a:pPr>
                                <a:r>
                                  <a:rPr lang="en-US" sz="1250" b="1" dirty="0"/>
                                  <a:t>Polymers</a:t>
                                </a:r>
                              </a:p>
                              <a:p>
                                <a:pPr>
                                  <a:lnSpc>
                                    <a:spcPct val="90000"/>
                                  </a:lnSpc>
                                </a:pPr>
                                <a:endParaRPr lang="en-US" sz="1250" b="1" dirty="0"/>
                              </a:p>
                              <a:p>
                                <a:pPr>
                                  <a:lnSpc>
                                    <a:spcPct val="90000"/>
                                  </a:lnSpc>
                                </a:pPr>
                                <a:r>
                                  <a:rPr lang="en-US" sz="1250" b="1" dirty="0"/>
                                  <a:t>Ceramics</a:t>
                                </a:r>
                              </a:p>
                              <a:p>
                                <a:pPr>
                                  <a:lnSpc>
                                    <a:spcPct val="90000"/>
                                  </a:lnSpc>
                                </a:pPr>
                                <a:endParaRPr lang="en-US" sz="1250" b="1" dirty="0"/>
                              </a:p>
                              <a:p>
                                <a:pPr>
                                  <a:lnSpc>
                                    <a:spcPct val="90000"/>
                                  </a:lnSpc>
                                </a:pPr>
                                <a:r>
                                  <a:rPr lang="en-US" sz="1250" b="1" dirty="0"/>
                                  <a:t>Metals and alloys</a:t>
                                </a:r>
                              </a:p>
                            </p:txBody>
                          </p:sp>
                          <p:grpSp>
                            <p:nvGrpSpPr>
                              <p:cNvPr id="67" name="Group 66"/>
                              <p:cNvGrpSpPr/>
                              <p:nvPr/>
                            </p:nvGrpSpPr>
                            <p:grpSpPr>
                              <a:xfrm>
                                <a:off x="0" y="2822575"/>
                                <a:ext cx="8582025" cy="3654425"/>
                                <a:chOff x="0" y="2822575"/>
                                <a:chExt cx="8582025" cy="3654425"/>
                              </a:xfrm>
                            </p:grpSpPr>
                            <p:grpSp>
                              <p:nvGrpSpPr>
                                <p:cNvPr id="68" name="Group 67"/>
                                <p:cNvGrpSpPr/>
                                <p:nvPr/>
                              </p:nvGrpSpPr>
                              <p:grpSpPr>
                                <a:xfrm>
                                  <a:off x="627063" y="2822575"/>
                                  <a:ext cx="7954962" cy="3095626"/>
                                  <a:chOff x="627063" y="2822575"/>
                                  <a:chExt cx="7954962" cy="3095626"/>
                                </a:xfrm>
                              </p:grpSpPr>
                              <p:grpSp>
                                <p:nvGrpSpPr>
                                  <p:cNvPr id="70" name="Group 69"/>
                                  <p:cNvGrpSpPr/>
                                  <p:nvPr/>
                                </p:nvGrpSpPr>
                                <p:grpSpPr>
                                  <a:xfrm>
                                    <a:off x="627063" y="5114925"/>
                                    <a:ext cx="1008062" cy="803276"/>
                                    <a:chOff x="627063" y="5114925"/>
                                    <a:chExt cx="1008062" cy="803276"/>
                                  </a:xfrm>
                                </p:grpSpPr>
                                <p:sp>
                                  <p:nvSpPr>
                                    <p:cNvPr id="84" name="Rectangle 5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33413" y="5114925"/>
                                      <a:ext cx="1001712" cy="22542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 w="12700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  <p:sp>
                                  <p:nvSpPr>
                                    <p:cNvPr id="85" name="Rectangle 6" descr="Light upward diagonal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31825" y="5399088"/>
                                      <a:ext cx="1001712" cy="22383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n w="12700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  <p:sp>
                                  <p:nvSpPr>
                                    <p:cNvPr id="86" name="Rectangle 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627063" y="5694363"/>
                                      <a:ext cx="1001712" cy="22383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33CC"/>
                                    </a:solidFill>
                                    <a:ln w="12700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71" name="Group 70"/>
                                  <p:cNvGrpSpPr/>
                                  <p:nvPr/>
                                </p:nvGrpSpPr>
                                <p:grpSpPr>
                                  <a:xfrm>
                                    <a:off x="2414588" y="2822575"/>
                                    <a:ext cx="6167437" cy="1477963"/>
                                    <a:chOff x="2414588" y="2822575"/>
                                    <a:chExt cx="6167437" cy="1477963"/>
                                  </a:xfrm>
                                </p:grpSpPr>
                                <p:sp>
                                  <p:nvSpPr>
                                    <p:cNvPr id="72" name="Rectangle 1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6338" y="2822575"/>
                                      <a:ext cx="6135687" cy="24288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33CC"/>
                                    </a:solidFill>
                                    <a:ln w="12700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  <p:sp>
                                  <p:nvSpPr>
                                    <p:cNvPr id="73" name="Rectangle 12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78088" y="3273425"/>
                                      <a:ext cx="6088062" cy="22383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33CC"/>
                                    </a:solidFill>
                                    <a:ln w="12700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  <p:sp>
                                  <p:nvSpPr>
                                    <p:cNvPr id="74" name="Rectangle 1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73325" y="3651250"/>
                                      <a:ext cx="6088062" cy="241300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rgbClr val="FF33CC"/>
                                    </a:solidFill>
                                    <a:ln w="12700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  <p:sp>
                                  <p:nvSpPr>
                                    <p:cNvPr id="75" name="Rectangle 14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30463" y="4064000"/>
                                      <a:ext cx="6140450" cy="23653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 w="12700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  <p:sp>
                                  <p:nvSpPr>
                                    <p:cNvPr id="76" name="Rectangle 15" descr="Light upward diagonal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713038" y="2822575"/>
                                      <a:ext cx="1995487" cy="24288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n w="12700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  <p:sp>
                                  <p:nvSpPr>
                                    <p:cNvPr id="77" name="Rectangle 16" descr="Light upward diagonal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394075" y="3268663"/>
                                      <a:ext cx="1916112" cy="23177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n w="12700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  <p:sp>
                                  <p:nvSpPr>
                                    <p:cNvPr id="78" name="Rectangle 17" descr="Light upward diagonal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294188" y="3656013"/>
                                      <a:ext cx="1995487" cy="23653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n w="12700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  <p:sp>
                                  <p:nvSpPr>
                                    <p:cNvPr id="79" name="Rectangle 18" descr="Light upward diagonal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7188200" y="4064000"/>
                                      <a:ext cx="1385887" cy="23653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n w="12700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  <p:sp>
                                  <p:nvSpPr>
                                    <p:cNvPr id="80" name="Rectangle 1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30463" y="2822575"/>
                                      <a:ext cx="287337" cy="242888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 w="12700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  <p:sp>
                                  <p:nvSpPr>
                                    <p:cNvPr id="81" name="Rectangle 20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14588" y="3268663"/>
                                      <a:ext cx="966787" cy="23177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 w="12700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  <p:sp>
                                  <p:nvSpPr>
                                    <p:cNvPr id="82" name="Rectangle 21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30463" y="3656013"/>
                                      <a:ext cx="1851025" cy="238125"/>
                                    </a:xfrm>
                                    <a:prstGeom prst="rect">
                                      <a:avLst/>
                                    </a:prstGeom>
                                    <a:solidFill>
                                      <a:schemeClr val="bg1"/>
                                    </a:solidFill>
                                    <a:ln w="12700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GB"/>
                                    </a:p>
                                  </p:txBody>
                                </p:sp>
                                <p:sp>
                                  <p:nvSpPr>
                                    <p:cNvPr id="83" name="Line 22"/>
                                    <p:cNvSpPr>
                                      <a:spLocks noChangeShapeType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048000" y="3689350"/>
                                      <a:ext cx="3175" cy="0"/>
                                    </a:xfrm>
                                    <a:prstGeom prst="line">
                                      <a:avLst/>
                                    </a:prstGeom>
                                    <a:noFill/>
                                    <a:ln w="12700">
                                      <a:solidFill>
                                        <a:schemeClr val="tx1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</p:grpSp>
                            <p:sp>
                              <p:nvSpPr>
                                <p:cNvPr id="69" name="TextBox 55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0" y="6107113"/>
                                  <a:ext cx="2146300" cy="369887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wrap="none">
                                  <a:spAutoFit/>
                                </a:bodyPr>
                                <a:lstStyle/>
                                <a:p>
                                  <a:r>
                                    <a:rPr lang="en-US" sz="1800" i="1"/>
                                    <a:t>© Lockheed Martin</a:t>
                                  </a:r>
                                  <a:endParaRPr lang="en-GB" sz="1800" i="1"/>
                                </a:p>
                              </p:txBody>
                            </p:sp>
                          </p:grpSp>
                        </p:grpSp>
                      </p:grpSp>
                    </p:grpSp>
                    <p:sp>
                      <p:nvSpPr>
                        <p:cNvPr id="61" name="TextBox 5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14563" y="1519238"/>
                          <a:ext cx="4643437" cy="4619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!!! A Rough Overview Only !!!</a:t>
                          </a:r>
                          <a:endParaRPr lang="en-GB" b="1" dirty="0">
                            <a:solidFill>
                              <a:srgbClr val="C00000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cxnSp>
          <p:nvCxnSpPr>
            <p:cNvPr id="47" name="Straight Connector 46"/>
            <p:cNvCxnSpPr/>
            <p:nvPr/>
          </p:nvCxnSpPr>
          <p:spPr>
            <a:xfrm rot="5400000">
              <a:off x="1649766" y="38862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3639844" y="38862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555287" y="4114800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839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7" y="0"/>
            <a:ext cx="8591363" cy="964841"/>
          </a:xfrm>
        </p:spPr>
        <p:txBody>
          <a:bodyPr>
            <a:noAutofit/>
          </a:bodyPr>
          <a:lstStyle/>
          <a:p>
            <a:r>
              <a:rPr lang="en-US" sz="2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high range passive </a:t>
            </a:r>
            <a:r>
              <a:rPr lang="en-US" sz="24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dosimetry</a:t>
            </a:r>
            <a:r>
              <a:rPr lang="en-US" sz="2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– march-</a:t>
            </a:r>
            <a:r>
              <a:rPr lang="en-US" sz="24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april</a:t>
            </a:r>
            <a:r>
              <a:rPr lang="en-US" sz="2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 </a:t>
            </a:r>
            <a:r>
              <a:rPr lang="en-US" sz="2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2016</a:t>
            </a:r>
            <a:endParaRPr lang="en-US" sz="2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96" y="2170644"/>
            <a:ext cx="8392556" cy="30758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12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437" y="893385"/>
            <a:ext cx="8591363" cy="964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1L24 – 1L25 and 2L23 – 2L24</a:t>
            </a:r>
            <a:r>
              <a:rPr lang="en-US" sz="2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 were monitored</a:t>
            </a:r>
            <a:endParaRPr lang="en-US" sz="2400" cap="small" dirty="0" smtClean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35731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472129"/>
              </p:ext>
            </p:extLst>
          </p:nvPr>
        </p:nvGraphicFramePr>
        <p:xfrm>
          <a:off x="2857730" y="266555"/>
          <a:ext cx="5968797" cy="594268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059477"/>
                <a:gridCol w="1188136"/>
                <a:gridCol w="1322501"/>
                <a:gridCol w="1053771"/>
                <a:gridCol w="1344912"/>
              </a:tblGrid>
              <a:tr h="10503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Location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1L25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Dose </a:t>
                      </a:r>
                      <a:r>
                        <a:rPr lang="en-US" sz="16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(</a:t>
                      </a:r>
                      <a:r>
                        <a:rPr lang="en-US" sz="1600" b="1" dirty="0" err="1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krad</a:t>
                      </a:r>
                      <a:r>
                        <a:rPr lang="en-US" sz="16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1L25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Avg</a:t>
                      </a:r>
                      <a:r>
                        <a:rPr lang="en-US" sz="16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dose rate (rad/h)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2L24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Dose </a:t>
                      </a:r>
                      <a:r>
                        <a:rPr lang="en-US" sz="16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(</a:t>
                      </a:r>
                      <a:r>
                        <a:rPr lang="en-US" sz="1600" b="1" dirty="0" err="1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krad</a:t>
                      </a:r>
                      <a:r>
                        <a:rPr lang="en-US" sz="16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2L24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Avg</a:t>
                      </a:r>
                      <a:r>
                        <a:rPr lang="en-US" sz="16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dose rate (rad/h)</a:t>
                      </a:r>
                    </a:p>
                  </a:txBody>
                  <a:tcPr marL="68580" marR="68580" marT="0" marB="0" anchor="ctr"/>
                </a:tc>
              </a:tr>
              <a:tr h="61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C1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184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372</a:t>
                      </a:r>
                    </a:p>
                  </a:txBody>
                  <a:tcPr marL="68580" marR="68580" marT="0" marB="0" anchor="ctr"/>
                </a:tc>
              </a:tr>
              <a:tr h="61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C3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416</a:t>
                      </a:r>
                    </a:p>
                  </a:txBody>
                  <a:tcPr marL="68580" marR="68580" marT="0" marB="0" anchor="ctr"/>
                </a:tc>
              </a:tr>
              <a:tr h="61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C4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144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242</a:t>
                      </a:r>
                    </a:p>
                  </a:txBody>
                  <a:tcPr marL="68580" marR="68580" marT="0" marB="0" anchor="ctr"/>
                </a:tc>
              </a:tr>
              <a:tr h="61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C6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394</a:t>
                      </a:r>
                    </a:p>
                  </a:txBody>
                  <a:tcPr marL="68580" marR="68580" marT="0" marB="0" anchor="ctr"/>
                </a:tc>
              </a:tr>
              <a:tr h="61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C7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388</a:t>
                      </a:r>
                    </a:p>
                  </a:txBody>
                  <a:tcPr marL="68580" marR="68580" marT="0" marB="0" anchor="ctr"/>
                </a:tc>
              </a:tr>
              <a:tr h="61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C9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299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430</a:t>
                      </a:r>
                    </a:p>
                  </a:txBody>
                  <a:tcPr marL="68580" marR="68580" marT="0" marB="0" anchor="ctr"/>
                </a:tc>
              </a:tr>
              <a:tr h="61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C11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296</a:t>
                      </a:r>
                    </a:p>
                  </a:txBody>
                  <a:tcPr marL="68580" marR="68580" marT="0" marB="0" anchor="ctr"/>
                </a:tc>
              </a:tr>
              <a:tr h="611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C12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300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36489" y="1144212"/>
            <a:ext cx="2621241" cy="3247586"/>
            <a:chOff x="709987" y="1142175"/>
            <a:chExt cx="3046730" cy="371856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987" y="1142175"/>
              <a:ext cx="3046730" cy="3718560"/>
            </a:xfrm>
            <a:prstGeom prst="rect">
              <a:avLst/>
            </a:prstGeom>
          </p:spPr>
        </p:pic>
        <p:sp>
          <p:nvSpPr>
            <p:cNvPr id="28" name="Text Box 23"/>
            <p:cNvSpPr txBox="1"/>
            <p:nvPr/>
          </p:nvSpPr>
          <p:spPr>
            <a:xfrm>
              <a:off x="2694366" y="2423256"/>
              <a:ext cx="184150" cy="16319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rPr>
                <a:t>C1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9" name="Text Box 24"/>
            <p:cNvSpPr txBox="1"/>
            <p:nvPr/>
          </p:nvSpPr>
          <p:spPr>
            <a:xfrm>
              <a:off x="1734246" y="4103466"/>
              <a:ext cx="184150" cy="16319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rPr>
                <a:t>C7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0" name="Text Box 25"/>
            <p:cNvSpPr txBox="1"/>
            <p:nvPr/>
          </p:nvSpPr>
          <p:spPr>
            <a:xfrm>
              <a:off x="1311336" y="3231611"/>
              <a:ext cx="184150" cy="16319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rPr>
                <a:t>C9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1" name="Text Box 26"/>
            <p:cNvSpPr txBox="1"/>
            <p:nvPr/>
          </p:nvSpPr>
          <p:spPr>
            <a:xfrm>
              <a:off x="1731707" y="2428971"/>
              <a:ext cx="381554" cy="23549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rPr>
                <a:t>C11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2" name="Text Box 27"/>
            <p:cNvSpPr txBox="1"/>
            <p:nvPr/>
          </p:nvSpPr>
          <p:spPr>
            <a:xfrm>
              <a:off x="3166806" y="3270981"/>
              <a:ext cx="184150" cy="16319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rPr>
                <a:t>C3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3" name="Text Box 28"/>
            <p:cNvSpPr txBox="1"/>
            <p:nvPr/>
          </p:nvSpPr>
          <p:spPr>
            <a:xfrm>
              <a:off x="2696906" y="4068541"/>
              <a:ext cx="184150" cy="16319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rPr>
                <a:t>C4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4" name="Text Box 29"/>
            <p:cNvSpPr txBox="1"/>
            <p:nvPr/>
          </p:nvSpPr>
          <p:spPr>
            <a:xfrm>
              <a:off x="2202876" y="4228561"/>
              <a:ext cx="184150" cy="163195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rPr>
                <a:t>C6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5" name="Text Box 30"/>
            <p:cNvSpPr txBox="1"/>
            <p:nvPr/>
          </p:nvSpPr>
          <p:spPr>
            <a:xfrm>
              <a:off x="2202876" y="2307051"/>
              <a:ext cx="391454" cy="20034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rPr>
                <a:t>C12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02933" y="4391798"/>
            <a:ext cx="232498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 smtClean="0"/>
              <a:t>Detector placement around C100 CM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13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0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148171"/>
              </p:ext>
            </p:extLst>
          </p:nvPr>
        </p:nvGraphicFramePr>
        <p:xfrm>
          <a:off x="3652897" y="744404"/>
          <a:ext cx="4960735" cy="464948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788111"/>
                <a:gridCol w="1586312"/>
                <a:gridCol w="1586312"/>
              </a:tblGrid>
              <a:tr h="7123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Location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Dose (</a:t>
                      </a:r>
                      <a:r>
                        <a:rPr lang="en-US" sz="1600" b="1" dirty="0" err="1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krad</a:t>
                      </a:r>
                      <a:r>
                        <a:rPr lang="en-US" sz="16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)**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Avg</a:t>
                      </a:r>
                      <a:r>
                        <a:rPr lang="en-US" sz="1600" b="1" dirty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 dose rate (rad/h)</a:t>
                      </a:r>
                    </a:p>
                  </a:txBody>
                  <a:tcPr marL="68580" marR="68580" marT="0" marB="0"/>
                </a:tc>
              </a:tr>
              <a:tr h="49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1L24 - B1</a:t>
                      </a:r>
                      <a:endParaRPr lang="en-US" sz="2000" b="1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10,000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14,000</a:t>
                      </a:r>
                    </a:p>
                  </a:txBody>
                  <a:tcPr marL="68580" marR="68580" marT="0" marB="0"/>
                </a:tc>
              </a:tr>
              <a:tr h="49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1L24 - B2</a:t>
                      </a:r>
                      <a:endParaRPr lang="en-US" sz="2000" b="1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3532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5000</a:t>
                      </a:r>
                    </a:p>
                  </a:txBody>
                  <a:tcPr marL="68580" marR="68580" marT="0" marB="0"/>
                </a:tc>
              </a:tr>
              <a:tr h="49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1L24 - B3</a:t>
                      </a:r>
                      <a:endParaRPr lang="en-US" sz="2000" b="1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2916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4166</a:t>
                      </a:r>
                    </a:p>
                  </a:txBody>
                  <a:tcPr marL="68580" marR="68580" marT="0" marB="0"/>
                </a:tc>
              </a:tr>
              <a:tr h="49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1L24 - B4</a:t>
                      </a:r>
                      <a:endParaRPr lang="en-US" sz="2000" b="1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3614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5163</a:t>
                      </a:r>
                    </a:p>
                  </a:txBody>
                  <a:tcPr marL="68580" marR="68580" marT="0" marB="0"/>
                </a:tc>
              </a:tr>
              <a:tr h="49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2L23 - B1</a:t>
                      </a:r>
                      <a:endParaRPr lang="en-US" sz="2000" b="1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3243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4659</a:t>
                      </a:r>
                    </a:p>
                  </a:txBody>
                  <a:tcPr marL="68580" marR="68580" marT="0" marB="0" anchor="ctr"/>
                </a:tc>
              </a:tr>
              <a:tr h="49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2L23 - B2</a:t>
                      </a:r>
                      <a:endParaRPr lang="en-US" sz="2000" b="1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3123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4487</a:t>
                      </a:r>
                    </a:p>
                  </a:txBody>
                  <a:tcPr marL="68580" marR="68580" marT="0" marB="0" anchor="ctr"/>
                </a:tc>
              </a:tr>
              <a:tr h="49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2L23 - B3</a:t>
                      </a:r>
                      <a:endParaRPr lang="en-US" sz="2000" b="1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2334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3353</a:t>
                      </a:r>
                    </a:p>
                  </a:txBody>
                  <a:tcPr marL="68580" marR="68580" marT="0" marB="0" anchor="ctr"/>
                </a:tc>
              </a:tr>
              <a:tr h="4921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2L23 - B4</a:t>
                      </a:r>
                      <a:endParaRPr lang="en-US" sz="2000" b="1" dirty="0">
                        <a:effectLst/>
                        <a:latin typeface="Century Gothic"/>
                        <a:ea typeface="Calibri"/>
                        <a:cs typeface="Century Gothic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2961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entury Gothic"/>
                          <a:ea typeface="Calibri"/>
                          <a:cs typeface="Century Gothic"/>
                        </a:rPr>
                        <a:t>4254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79070" y="728130"/>
            <a:ext cx="2630569" cy="3630885"/>
            <a:chOff x="668083" y="1355947"/>
            <a:chExt cx="2809875" cy="371856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t="15765"/>
            <a:stretch/>
          </p:blipFill>
          <p:spPr bwMode="auto">
            <a:xfrm>
              <a:off x="668083" y="1355947"/>
              <a:ext cx="2809875" cy="37185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Text Box 19"/>
            <p:cNvSpPr txBox="1"/>
            <p:nvPr/>
          </p:nvSpPr>
          <p:spPr>
            <a:xfrm>
              <a:off x="1873123" y="3315223"/>
              <a:ext cx="432435" cy="2794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FF0000"/>
                  </a:solidFill>
                  <a:effectLst/>
                  <a:ea typeface="Calibri"/>
                  <a:cs typeface="Times New Roman"/>
                </a:rPr>
                <a:t>B1</a:t>
              </a:r>
              <a:endParaRPr lang="en-US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8" name="Text Box 20"/>
            <p:cNvSpPr txBox="1"/>
            <p:nvPr/>
          </p:nvSpPr>
          <p:spPr>
            <a:xfrm>
              <a:off x="2305558" y="3822905"/>
              <a:ext cx="561073" cy="2794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 smtClean="0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rPr>
                <a:t>B2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30628" y="3881008"/>
              <a:ext cx="45085" cy="163195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Text Box 21"/>
            <p:cNvSpPr txBox="1"/>
            <p:nvPr/>
          </p:nvSpPr>
          <p:spPr>
            <a:xfrm>
              <a:off x="1885823" y="4244228"/>
              <a:ext cx="497584" cy="2794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rPr>
                <a:t>B3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Text Box 22"/>
            <p:cNvSpPr txBox="1"/>
            <p:nvPr/>
          </p:nvSpPr>
          <p:spPr>
            <a:xfrm>
              <a:off x="1493393" y="3818143"/>
              <a:ext cx="519429" cy="27940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b="1" dirty="0">
                  <a:solidFill>
                    <a:srgbClr val="FF0000"/>
                  </a:solidFill>
                  <a:effectLst/>
                  <a:latin typeface="Calibri"/>
                  <a:ea typeface="Calibri"/>
                  <a:cs typeface="Times New Roman"/>
                </a:rPr>
                <a:t>B4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12823" y="3594623"/>
              <a:ext cx="45085" cy="16319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15363" y="4095003"/>
              <a:ext cx="45085" cy="163195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21053" y="3879103"/>
              <a:ext cx="45085" cy="163195"/>
            </a:xfrm>
            <a:prstGeom prst="rect">
              <a:avLst/>
            </a:prstGeom>
            <a:solidFill>
              <a:srgbClr val="FFFF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55531" y="5529807"/>
            <a:ext cx="5902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FF6600"/>
                </a:solidFill>
                <a:latin typeface="Century Gothic"/>
                <a:cs typeface="Century Gothic"/>
              </a:rPr>
              <a:t>**All doses are above the range of the device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1577" y="4391796"/>
            <a:ext cx="3053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 smtClean="0"/>
              <a:t>Detector placement around Beamline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14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0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Autofit/>
          </a:bodyPr>
          <a:lstStyle/>
          <a:p>
            <a:r>
              <a:rPr lang="en-US" sz="36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radiation damage</a:t>
            </a:r>
            <a:endParaRPr lang="en-US" sz="36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6200" y="2359045"/>
            <a:ext cx="8991601" cy="4041755"/>
            <a:chOff x="0" y="1992313"/>
            <a:chExt cx="9491553" cy="4484687"/>
          </a:xfrm>
        </p:grpSpPr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2381250" y="2325688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3436938" y="2328863"/>
              <a:ext cx="1206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2381250" y="2667000"/>
              <a:ext cx="27590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0" y="1992313"/>
              <a:ext cx="9491553" cy="4484687"/>
              <a:chOff x="0" y="1992313"/>
              <a:chExt cx="9491553" cy="4484687"/>
            </a:xfrm>
          </p:grpSpPr>
          <p:sp>
            <p:nvSpPr>
              <p:cNvPr id="50" name="Rectangle 3"/>
              <p:cNvSpPr>
                <a:spLocks noChangeArrowheads="1"/>
              </p:cNvSpPr>
              <p:nvPr/>
            </p:nvSpPr>
            <p:spPr bwMode="auto">
              <a:xfrm>
                <a:off x="1682751" y="4315376"/>
                <a:ext cx="7808802" cy="6118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sz="15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5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5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1E1  1E2  1E3  1E4  1E5  1E6  1E7  1E8  1E9  1E10 1E11  </a:t>
                </a:r>
                <a:r>
                  <a:rPr lang="en-US" sz="15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Gy</a:t>
                </a:r>
                <a:endPara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15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5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1E12 1E13 1E14 1E15 1E16 1E17 1E18 1E19 1E20 1E21 1E22   n/cm</a:t>
                </a:r>
                <a:r>
                  <a:rPr lang="en-US" sz="1500" b="1" baseline="30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endParaRPr lang="en-US" sz="1500" b="1" baseline="30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0" y="1992313"/>
                <a:ext cx="9107488" cy="4484687"/>
                <a:chOff x="0" y="1992313"/>
                <a:chExt cx="9107488" cy="4484687"/>
              </a:xfrm>
            </p:grpSpPr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5105400" y="5257800"/>
                  <a:ext cx="4002088" cy="8286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sz="1600" b="1" dirty="0"/>
                    <a:t>!!! Assumption !!!</a:t>
                  </a:r>
                  <a:br>
                    <a:rPr lang="en-US" sz="1600" b="1" dirty="0"/>
                  </a:br>
                  <a:r>
                    <a:rPr lang="en-US" sz="1600" b="1" dirty="0"/>
                    <a:t>(depends on particle energy spectra)</a:t>
                  </a:r>
                  <a:br>
                    <a:rPr lang="en-US" sz="1600" b="1" dirty="0"/>
                  </a:br>
                  <a:r>
                    <a:rPr lang="en-US" sz="1600" dirty="0"/>
                    <a:t>1 neutron (1MeV) /cm</a:t>
                  </a:r>
                  <a:r>
                    <a:rPr lang="en-US" sz="1600" baseline="30000" dirty="0"/>
                    <a:t>2</a:t>
                  </a:r>
                  <a:r>
                    <a:rPr lang="en-US" sz="1600" dirty="0"/>
                    <a:t> ~ 3.3E-11 </a:t>
                  </a:r>
                  <a:r>
                    <a:rPr lang="en-US" sz="1600" dirty="0" err="1"/>
                    <a:t>Gy</a:t>
                  </a:r>
                  <a:endParaRPr lang="en-US" sz="1600" dirty="0"/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0" y="1992313"/>
                  <a:ext cx="8582025" cy="4484687"/>
                  <a:chOff x="0" y="1992313"/>
                  <a:chExt cx="8582025" cy="4484687"/>
                </a:xfrm>
              </p:grpSpPr>
              <p:sp>
                <p:nvSpPr>
                  <p:cNvPr id="54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1682750" y="5105400"/>
                    <a:ext cx="1975059" cy="81676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r>
                      <a:rPr lang="en-US" sz="1400" dirty="0"/>
                      <a:t>- no damage</a:t>
                    </a:r>
                  </a:p>
                  <a:p>
                    <a:r>
                      <a:rPr lang="en-US" sz="1400" dirty="0"/>
                      <a:t>- mild to severe damage</a:t>
                    </a:r>
                  </a:p>
                  <a:p>
                    <a:r>
                      <a:rPr lang="en-US" sz="1400" dirty="0"/>
                      <a:t>- destruction</a:t>
                    </a:r>
                  </a:p>
                </p:txBody>
              </p:sp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0" y="1992313"/>
                    <a:ext cx="8582025" cy="4484687"/>
                    <a:chOff x="0" y="1992313"/>
                    <a:chExt cx="8582025" cy="4484687"/>
                  </a:xfrm>
                </p:grpSpPr>
                <p:sp>
                  <p:nvSpPr>
                    <p:cNvPr id="62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0836" y="1992313"/>
                      <a:ext cx="3863883" cy="37281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r>
                        <a:rPr lang="en-US" sz="1600" dirty="0"/>
                        <a:t>commercial COTS      hardened electronics</a:t>
                      </a:r>
                    </a:p>
                  </p:txBody>
                </p:sp>
                <p:grpSp>
                  <p:nvGrpSpPr>
                    <p:cNvPr id="63" name="Group 62"/>
                    <p:cNvGrpSpPr/>
                    <p:nvPr/>
                  </p:nvGrpSpPr>
                  <p:grpSpPr>
                    <a:xfrm>
                      <a:off x="0" y="2360613"/>
                      <a:ext cx="8582025" cy="4116387"/>
                      <a:chOff x="0" y="2360613"/>
                      <a:chExt cx="8582025" cy="4116387"/>
                    </a:xfrm>
                  </p:grpSpPr>
                  <p:sp>
                    <p:nvSpPr>
                      <p:cNvPr id="64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6413" y="2360613"/>
                        <a:ext cx="1383038" cy="40696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90488" tIns="44450" rIns="90488" bIns="44450">
                        <a:spAutoFit/>
                      </a:bodyPr>
                      <a:lstStyle/>
                      <a:p>
                        <a:r>
                          <a:rPr lang="en-US" i="1" dirty="0"/>
                          <a:t>accelerators</a:t>
                        </a:r>
                      </a:p>
                    </p:txBody>
                  </p:sp>
                  <p:grpSp>
                    <p:nvGrpSpPr>
                      <p:cNvPr id="65" name="Group 64"/>
                      <p:cNvGrpSpPr/>
                      <p:nvPr/>
                    </p:nvGrpSpPr>
                    <p:grpSpPr>
                      <a:xfrm>
                        <a:off x="0" y="2751138"/>
                        <a:ext cx="8582025" cy="3725862"/>
                        <a:chOff x="0" y="2751138"/>
                        <a:chExt cx="8582025" cy="3725862"/>
                      </a:xfrm>
                    </p:grpSpPr>
                    <p:sp>
                      <p:nvSpPr>
                        <p:cNvPr id="66" name="Rectangle 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763" y="2751138"/>
                          <a:ext cx="1424497" cy="1572349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90488" tIns="44450" rIns="90488" bIns="44450">
                          <a:spAutoFit/>
                        </a:bodyPr>
                        <a:lstStyle/>
                        <a:p>
                          <a:pPr>
                            <a:lnSpc>
                              <a:spcPct val="120000"/>
                            </a:lnSpc>
                          </a:pPr>
                          <a:r>
                            <a:rPr lang="en-US" sz="1250" b="1" dirty="0"/>
                            <a:t>Semiconductors  </a:t>
                          </a:r>
                        </a:p>
                        <a:p>
                          <a:pPr>
                            <a:lnSpc>
                              <a:spcPct val="120000"/>
                            </a:lnSpc>
                          </a:pPr>
                          <a:endParaRPr lang="en-US" sz="1250" b="1" dirty="0"/>
                        </a:p>
                        <a:p>
                          <a:pPr>
                            <a:lnSpc>
                              <a:spcPct val="90000"/>
                            </a:lnSpc>
                          </a:pPr>
                          <a:r>
                            <a:rPr lang="en-US" sz="1250" b="1" dirty="0"/>
                            <a:t>Polymers</a:t>
                          </a:r>
                        </a:p>
                        <a:p>
                          <a:pPr>
                            <a:lnSpc>
                              <a:spcPct val="90000"/>
                            </a:lnSpc>
                          </a:pPr>
                          <a:endParaRPr lang="en-US" sz="1250" b="1" dirty="0"/>
                        </a:p>
                        <a:p>
                          <a:pPr>
                            <a:lnSpc>
                              <a:spcPct val="90000"/>
                            </a:lnSpc>
                          </a:pPr>
                          <a:r>
                            <a:rPr lang="en-US" sz="1250" b="1" dirty="0"/>
                            <a:t>Ceramics</a:t>
                          </a:r>
                        </a:p>
                        <a:p>
                          <a:pPr>
                            <a:lnSpc>
                              <a:spcPct val="90000"/>
                            </a:lnSpc>
                          </a:pPr>
                          <a:endParaRPr lang="en-US" sz="1250" b="1" dirty="0"/>
                        </a:p>
                        <a:p>
                          <a:pPr>
                            <a:lnSpc>
                              <a:spcPct val="90000"/>
                            </a:lnSpc>
                          </a:pPr>
                          <a:r>
                            <a:rPr lang="en-US" sz="1250" b="1" dirty="0"/>
                            <a:t>Metals and alloys</a:t>
                          </a:r>
                        </a:p>
                      </p:txBody>
                    </p:sp>
                    <p:grpSp>
                      <p:nvGrpSpPr>
                        <p:cNvPr id="67" name="Group 66"/>
                        <p:cNvGrpSpPr/>
                        <p:nvPr/>
                      </p:nvGrpSpPr>
                      <p:grpSpPr>
                        <a:xfrm>
                          <a:off x="0" y="2822575"/>
                          <a:ext cx="8582025" cy="3654425"/>
                          <a:chOff x="0" y="2822575"/>
                          <a:chExt cx="8582025" cy="3654425"/>
                        </a:xfrm>
                      </p:grpSpPr>
                      <p:grpSp>
                        <p:nvGrpSpPr>
                          <p:cNvPr id="68" name="Group 67"/>
                          <p:cNvGrpSpPr/>
                          <p:nvPr/>
                        </p:nvGrpSpPr>
                        <p:grpSpPr>
                          <a:xfrm>
                            <a:off x="627063" y="2822575"/>
                            <a:ext cx="7954962" cy="3095626"/>
                            <a:chOff x="627063" y="2822575"/>
                            <a:chExt cx="7954962" cy="3095626"/>
                          </a:xfrm>
                        </p:grpSpPr>
                        <p:grpSp>
                          <p:nvGrpSpPr>
                            <p:cNvPr id="70" name="Group 69"/>
                            <p:cNvGrpSpPr/>
                            <p:nvPr/>
                          </p:nvGrpSpPr>
                          <p:grpSpPr>
                            <a:xfrm>
                              <a:off x="627063" y="5114925"/>
                              <a:ext cx="1008062" cy="803276"/>
                              <a:chOff x="627063" y="5114925"/>
                              <a:chExt cx="1008062" cy="803276"/>
                            </a:xfrm>
                          </p:grpSpPr>
                          <p:sp>
                            <p:nvSpPr>
                              <p:cNvPr id="84" name="Rectangle 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3413" y="5114925"/>
                                <a:ext cx="1001712" cy="22542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85" name="Rectangle 6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1825" y="5399088"/>
                                <a:ext cx="1001712" cy="22383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86" name="Rectangle 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7063" y="5694363"/>
                                <a:ext cx="1001712" cy="22383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33CC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grpSp>
                          <p:nvGrpSpPr>
                            <p:cNvPr id="71" name="Group 70"/>
                            <p:cNvGrpSpPr/>
                            <p:nvPr/>
                          </p:nvGrpSpPr>
                          <p:grpSpPr>
                            <a:xfrm>
                              <a:off x="2414588" y="2822575"/>
                              <a:ext cx="6167437" cy="1477963"/>
                              <a:chOff x="2414588" y="2822575"/>
                              <a:chExt cx="6167437" cy="1477963"/>
                            </a:xfrm>
                          </p:grpSpPr>
                          <p:sp>
                            <p:nvSpPr>
                              <p:cNvPr id="72" name="Rectangle 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46338" y="2822575"/>
                                <a:ext cx="6135687" cy="24288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33CC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73" name="Rectangle 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78088" y="3273425"/>
                                <a:ext cx="6088062" cy="22383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33CC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74" name="Rectangle 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73325" y="3651250"/>
                                <a:ext cx="6088062" cy="2413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33CC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75" name="Rectangle 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30463" y="4064000"/>
                                <a:ext cx="6140450" cy="23653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76" name="Rectangle 15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713038" y="2822575"/>
                                <a:ext cx="1995487" cy="24288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77" name="Rectangle 16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394075" y="3268663"/>
                                <a:ext cx="1916112" cy="23177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78" name="Rectangle 17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94188" y="3656013"/>
                                <a:ext cx="1995487" cy="23653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79" name="Rectangle 18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88200" y="4064000"/>
                                <a:ext cx="1385887" cy="23653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80" name="Rectangle 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30463" y="2822575"/>
                                <a:ext cx="287337" cy="24288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81" name="Rectangle 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14588" y="3268663"/>
                                <a:ext cx="966787" cy="23177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82" name="Rectangl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30463" y="3656013"/>
                                <a:ext cx="1851025" cy="23812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83" name="Line 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048000" y="3689350"/>
                                <a:ext cx="3175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69" name="TextBox 5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6107113"/>
                            <a:ext cx="2146300" cy="3698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en-US" sz="1800" i="1"/>
                              <a:t>© Lockheed Martin</a:t>
                            </a:r>
                            <a:endParaRPr lang="en-GB" sz="1800" i="1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cxnSp>
          <p:nvCxnSpPr>
            <p:cNvPr id="47" name="Straight Connector 46"/>
            <p:cNvCxnSpPr/>
            <p:nvPr/>
          </p:nvCxnSpPr>
          <p:spPr>
            <a:xfrm rot="5400000">
              <a:off x="1649766" y="38862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3639844" y="38862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555287" y="4114800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/>
          <p:cNvCxnSpPr/>
          <p:nvPr/>
        </p:nvCxnSpPr>
        <p:spPr>
          <a:xfrm flipH="1">
            <a:off x="4107507" y="1683897"/>
            <a:ext cx="36691" cy="279647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506498" y="1721916"/>
            <a:ext cx="0" cy="27707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670035" y="1699930"/>
            <a:ext cx="13083" cy="2772316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629098" y="1488223"/>
            <a:ext cx="721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7933C"/>
                </a:solidFill>
              </a:rPr>
              <a:t>10 Y</a:t>
            </a:r>
            <a:endParaRPr lang="en-US" sz="2400" b="1" dirty="0">
              <a:solidFill>
                <a:srgbClr val="77933C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24407" y="1553083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1 Y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087824" y="1297592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 Y</a:t>
            </a:r>
            <a:endParaRPr lang="en-US" sz="2400" b="1" dirty="0"/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464493" y="585027"/>
            <a:ext cx="8229600" cy="964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8 months per year @ 300 rad/h</a:t>
            </a:r>
            <a:endParaRPr lang="en-US" sz="28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38621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Autofit/>
          </a:bodyPr>
          <a:lstStyle/>
          <a:p>
            <a:r>
              <a:rPr lang="en-US" sz="36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radiation damage</a:t>
            </a:r>
            <a:endParaRPr lang="en-US" sz="36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6200" y="2359045"/>
            <a:ext cx="8991601" cy="4041755"/>
            <a:chOff x="0" y="1992313"/>
            <a:chExt cx="9491553" cy="4484687"/>
          </a:xfrm>
        </p:grpSpPr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2381250" y="2325688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3436938" y="2328863"/>
              <a:ext cx="1206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2381250" y="2667000"/>
              <a:ext cx="27590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0" y="1992313"/>
              <a:ext cx="9491553" cy="4484687"/>
              <a:chOff x="0" y="1992313"/>
              <a:chExt cx="9491553" cy="4484687"/>
            </a:xfrm>
          </p:grpSpPr>
          <p:sp>
            <p:nvSpPr>
              <p:cNvPr id="50" name="Rectangle 3"/>
              <p:cNvSpPr>
                <a:spLocks noChangeArrowheads="1"/>
              </p:cNvSpPr>
              <p:nvPr/>
            </p:nvSpPr>
            <p:spPr bwMode="auto">
              <a:xfrm>
                <a:off x="1682751" y="4315376"/>
                <a:ext cx="7808802" cy="6118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sz="15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sz="15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5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1E1  1E2  1E3  1E4  1E5  1E6  1E7  1E8  1E9  1E10 1E11  </a:t>
                </a:r>
                <a:r>
                  <a:rPr lang="en-US" sz="15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Gy</a:t>
                </a:r>
                <a:endParaRPr lang="en-US" sz="15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15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5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1E12 1E13 1E14 1E15 1E16 1E17 1E18 1E19 1E20 1E21 1E22   n/cm</a:t>
                </a:r>
                <a:r>
                  <a:rPr lang="en-US" sz="1500" b="1" baseline="30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</a:t>
                </a:r>
                <a:endParaRPr lang="en-US" sz="1500" b="1" baseline="30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0" y="1992313"/>
                <a:ext cx="9107488" cy="4484687"/>
                <a:chOff x="0" y="1992313"/>
                <a:chExt cx="9107488" cy="4484687"/>
              </a:xfrm>
            </p:grpSpPr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5105400" y="5257800"/>
                  <a:ext cx="4002088" cy="8286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sz="1600" b="1" dirty="0"/>
                    <a:t>!!! Assumption !!!</a:t>
                  </a:r>
                  <a:br>
                    <a:rPr lang="en-US" sz="1600" b="1" dirty="0"/>
                  </a:br>
                  <a:r>
                    <a:rPr lang="en-US" sz="1600" b="1" dirty="0"/>
                    <a:t>(depends on particle energy spectra)</a:t>
                  </a:r>
                  <a:br>
                    <a:rPr lang="en-US" sz="1600" b="1" dirty="0"/>
                  </a:br>
                  <a:r>
                    <a:rPr lang="en-US" sz="1600" dirty="0"/>
                    <a:t>1 neutron (1MeV) /cm</a:t>
                  </a:r>
                  <a:r>
                    <a:rPr lang="en-US" sz="1600" baseline="30000" dirty="0"/>
                    <a:t>2</a:t>
                  </a:r>
                  <a:r>
                    <a:rPr lang="en-US" sz="1600" dirty="0"/>
                    <a:t> ~ 3.3E-11 </a:t>
                  </a:r>
                  <a:r>
                    <a:rPr lang="en-US" sz="1600" dirty="0" err="1"/>
                    <a:t>Gy</a:t>
                  </a:r>
                  <a:endParaRPr lang="en-US" sz="1600" dirty="0"/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0" y="1992313"/>
                  <a:ext cx="8582025" cy="4484687"/>
                  <a:chOff x="0" y="1992313"/>
                  <a:chExt cx="8582025" cy="4484687"/>
                </a:xfrm>
              </p:grpSpPr>
              <p:sp>
                <p:nvSpPr>
                  <p:cNvPr id="54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1682750" y="5105400"/>
                    <a:ext cx="1975059" cy="816767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r>
                      <a:rPr lang="en-US" sz="1400" dirty="0"/>
                      <a:t>- no damage</a:t>
                    </a:r>
                  </a:p>
                  <a:p>
                    <a:r>
                      <a:rPr lang="en-US" sz="1400" dirty="0"/>
                      <a:t>- mild to severe damage</a:t>
                    </a:r>
                  </a:p>
                  <a:p>
                    <a:r>
                      <a:rPr lang="en-US" sz="1400" dirty="0"/>
                      <a:t>- destruction</a:t>
                    </a:r>
                  </a:p>
                </p:txBody>
              </p:sp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0" y="1992313"/>
                    <a:ext cx="8582025" cy="4484687"/>
                    <a:chOff x="0" y="1992313"/>
                    <a:chExt cx="8582025" cy="4484687"/>
                  </a:xfrm>
                </p:grpSpPr>
                <p:sp>
                  <p:nvSpPr>
                    <p:cNvPr id="62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0836" y="1992313"/>
                      <a:ext cx="3863883" cy="372810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r>
                        <a:rPr lang="en-US" sz="1600" dirty="0"/>
                        <a:t>commercial COTS      hardened electronics</a:t>
                      </a:r>
                    </a:p>
                  </p:txBody>
                </p:sp>
                <p:grpSp>
                  <p:nvGrpSpPr>
                    <p:cNvPr id="63" name="Group 62"/>
                    <p:cNvGrpSpPr/>
                    <p:nvPr/>
                  </p:nvGrpSpPr>
                  <p:grpSpPr>
                    <a:xfrm>
                      <a:off x="0" y="2360613"/>
                      <a:ext cx="8582025" cy="4116387"/>
                      <a:chOff x="0" y="2360613"/>
                      <a:chExt cx="8582025" cy="4116387"/>
                    </a:xfrm>
                  </p:grpSpPr>
                  <p:sp>
                    <p:nvSpPr>
                      <p:cNvPr id="64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46413" y="2360613"/>
                        <a:ext cx="1383038" cy="406961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 lIns="90488" tIns="44450" rIns="90488" bIns="44450">
                        <a:spAutoFit/>
                      </a:bodyPr>
                      <a:lstStyle/>
                      <a:p>
                        <a:r>
                          <a:rPr lang="en-US" i="1" dirty="0"/>
                          <a:t>accelerators</a:t>
                        </a:r>
                      </a:p>
                    </p:txBody>
                  </p:sp>
                  <p:grpSp>
                    <p:nvGrpSpPr>
                      <p:cNvPr id="65" name="Group 64"/>
                      <p:cNvGrpSpPr/>
                      <p:nvPr/>
                    </p:nvGrpSpPr>
                    <p:grpSpPr>
                      <a:xfrm>
                        <a:off x="0" y="2751138"/>
                        <a:ext cx="8582025" cy="3725862"/>
                        <a:chOff x="0" y="2751138"/>
                        <a:chExt cx="8582025" cy="3725862"/>
                      </a:xfrm>
                    </p:grpSpPr>
                    <p:sp>
                      <p:nvSpPr>
                        <p:cNvPr id="66" name="Rectangle 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39763" y="2751138"/>
                          <a:ext cx="1424497" cy="1572349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wrap="none" lIns="90488" tIns="44450" rIns="90488" bIns="44450">
                          <a:spAutoFit/>
                        </a:bodyPr>
                        <a:lstStyle/>
                        <a:p>
                          <a:pPr>
                            <a:lnSpc>
                              <a:spcPct val="120000"/>
                            </a:lnSpc>
                          </a:pPr>
                          <a:r>
                            <a:rPr lang="en-US" sz="1250" b="1" dirty="0"/>
                            <a:t>Semiconductors  </a:t>
                          </a:r>
                        </a:p>
                        <a:p>
                          <a:pPr>
                            <a:lnSpc>
                              <a:spcPct val="120000"/>
                            </a:lnSpc>
                          </a:pPr>
                          <a:endParaRPr lang="en-US" sz="1250" b="1" dirty="0"/>
                        </a:p>
                        <a:p>
                          <a:pPr>
                            <a:lnSpc>
                              <a:spcPct val="90000"/>
                            </a:lnSpc>
                          </a:pPr>
                          <a:r>
                            <a:rPr lang="en-US" sz="1250" b="1" dirty="0"/>
                            <a:t>Polymers</a:t>
                          </a:r>
                        </a:p>
                        <a:p>
                          <a:pPr>
                            <a:lnSpc>
                              <a:spcPct val="90000"/>
                            </a:lnSpc>
                          </a:pPr>
                          <a:endParaRPr lang="en-US" sz="1250" b="1" dirty="0"/>
                        </a:p>
                        <a:p>
                          <a:pPr>
                            <a:lnSpc>
                              <a:spcPct val="90000"/>
                            </a:lnSpc>
                          </a:pPr>
                          <a:r>
                            <a:rPr lang="en-US" sz="1250" b="1" dirty="0"/>
                            <a:t>Ceramics</a:t>
                          </a:r>
                        </a:p>
                        <a:p>
                          <a:pPr>
                            <a:lnSpc>
                              <a:spcPct val="90000"/>
                            </a:lnSpc>
                          </a:pPr>
                          <a:endParaRPr lang="en-US" sz="1250" b="1" dirty="0"/>
                        </a:p>
                        <a:p>
                          <a:pPr>
                            <a:lnSpc>
                              <a:spcPct val="90000"/>
                            </a:lnSpc>
                          </a:pPr>
                          <a:r>
                            <a:rPr lang="en-US" sz="1250" b="1" dirty="0"/>
                            <a:t>Metals and alloys</a:t>
                          </a:r>
                        </a:p>
                      </p:txBody>
                    </p:sp>
                    <p:grpSp>
                      <p:nvGrpSpPr>
                        <p:cNvPr id="67" name="Group 66"/>
                        <p:cNvGrpSpPr/>
                        <p:nvPr/>
                      </p:nvGrpSpPr>
                      <p:grpSpPr>
                        <a:xfrm>
                          <a:off x="0" y="2822575"/>
                          <a:ext cx="8582025" cy="3654425"/>
                          <a:chOff x="0" y="2822575"/>
                          <a:chExt cx="8582025" cy="3654425"/>
                        </a:xfrm>
                      </p:grpSpPr>
                      <p:grpSp>
                        <p:nvGrpSpPr>
                          <p:cNvPr id="68" name="Group 67"/>
                          <p:cNvGrpSpPr/>
                          <p:nvPr/>
                        </p:nvGrpSpPr>
                        <p:grpSpPr>
                          <a:xfrm>
                            <a:off x="627063" y="2822575"/>
                            <a:ext cx="7954962" cy="3095626"/>
                            <a:chOff x="627063" y="2822575"/>
                            <a:chExt cx="7954962" cy="3095626"/>
                          </a:xfrm>
                        </p:grpSpPr>
                        <p:grpSp>
                          <p:nvGrpSpPr>
                            <p:cNvPr id="70" name="Group 69"/>
                            <p:cNvGrpSpPr/>
                            <p:nvPr/>
                          </p:nvGrpSpPr>
                          <p:grpSpPr>
                            <a:xfrm>
                              <a:off x="627063" y="5114925"/>
                              <a:ext cx="1008062" cy="803276"/>
                              <a:chOff x="627063" y="5114925"/>
                              <a:chExt cx="1008062" cy="803276"/>
                            </a:xfrm>
                          </p:grpSpPr>
                          <p:sp>
                            <p:nvSpPr>
                              <p:cNvPr id="84" name="Rectangle 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3413" y="5114925"/>
                                <a:ext cx="1001712" cy="22542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85" name="Rectangle 6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31825" y="5399088"/>
                                <a:ext cx="1001712" cy="22383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86" name="Rectangle 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27063" y="5694363"/>
                                <a:ext cx="1001712" cy="22383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33CC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</p:grpSp>
                        <p:grpSp>
                          <p:nvGrpSpPr>
                            <p:cNvPr id="71" name="Group 70"/>
                            <p:cNvGrpSpPr/>
                            <p:nvPr/>
                          </p:nvGrpSpPr>
                          <p:grpSpPr>
                            <a:xfrm>
                              <a:off x="2414588" y="2822575"/>
                              <a:ext cx="6167437" cy="1477963"/>
                              <a:chOff x="2414588" y="2822575"/>
                              <a:chExt cx="6167437" cy="1477963"/>
                            </a:xfrm>
                          </p:grpSpPr>
                          <p:sp>
                            <p:nvSpPr>
                              <p:cNvPr id="72" name="Rectangle 1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46338" y="2822575"/>
                                <a:ext cx="6135687" cy="24288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33CC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73" name="Rectangle 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78088" y="3273425"/>
                                <a:ext cx="6088062" cy="223838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33CC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74" name="Rectangle 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73325" y="3651250"/>
                                <a:ext cx="6088062" cy="2413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33CC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75" name="Rectangle 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30463" y="4064000"/>
                                <a:ext cx="6140450" cy="23653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76" name="Rectangle 15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713038" y="2822575"/>
                                <a:ext cx="1995487" cy="24288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77" name="Rectangle 16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394075" y="3268663"/>
                                <a:ext cx="1916112" cy="23177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78" name="Rectangle 17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94188" y="3656013"/>
                                <a:ext cx="1995487" cy="23653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79" name="Rectangle 18" descr="Light upward diagonal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7188200" y="4064000"/>
                                <a:ext cx="1385887" cy="23653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80" name="Rectangle 1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30463" y="2822575"/>
                                <a:ext cx="287337" cy="24288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81" name="Rectangle 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14588" y="3268663"/>
                                <a:ext cx="966787" cy="23177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82" name="Rectangl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30463" y="3656013"/>
                                <a:ext cx="1851025" cy="238125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GB"/>
                              </a:p>
                            </p:txBody>
                          </p:sp>
                          <p:sp>
                            <p:nvSpPr>
                              <p:cNvPr id="83" name="Line 2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3048000" y="3689350"/>
                                <a:ext cx="3175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69" name="TextBox 5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6107113"/>
                            <a:ext cx="2146300" cy="36988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r>
                              <a:rPr lang="en-US" sz="1800" i="1"/>
                              <a:t>© Lockheed Martin</a:t>
                            </a:r>
                            <a:endParaRPr lang="en-GB" sz="1800" i="1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cxnSp>
          <p:nvCxnSpPr>
            <p:cNvPr id="47" name="Straight Connector 46"/>
            <p:cNvCxnSpPr/>
            <p:nvPr/>
          </p:nvCxnSpPr>
          <p:spPr>
            <a:xfrm rot="5400000">
              <a:off x="1649766" y="38862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3639844" y="3886200"/>
              <a:ext cx="2133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555287" y="4114800"/>
              <a:ext cx="1676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/>
          <p:cNvCxnSpPr/>
          <p:nvPr/>
        </p:nvCxnSpPr>
        <p:spPr>
          <a:xfrm>
            <a:off x="4815444" y="1707577"/>
            <a:ext cx="0" cy="2770780"/>
          </a:xfrm>
          <a:prstGeom prst="line">
            <a:avLst/>
          </a:prstGeom>
          <a:ln w="38100" cmpd="sng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209599" y="1706041"/>
            <a:ext cx="0" cy="27707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371241" y="1706041"/>
            <a:ext cx="0" cy="277078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371241" y="1472256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7933C"/>
                </a:solidFill>
              </a:rPr>
              <a:t>10 Y</a:t>
            </a:r>
            <a:endParaRPr lang="en-US" sz="2400" b="1" dirty="0">
              <a:solidFill>
                <a:srgbClr val="77933C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425517" y="1243635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1 Y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918493" y="1245912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 Y</a:t>
            </a:r>
            <a:endParaRPr lang="en-US" sz="2400" b="1" dirty="0"/>
          </a:p>
        </p:txBody>
      </p:sp>
      <p:sp>
        <p:nvSpPr>
          <p:cNvPr id="94" name="Title 1"/>
          <p:cNvSpPr txBox="1">
            <a:spLocks/>
          </p:cNvSpPr>
          <p:nvPr/>
        </p:nvSpPr>
        <p:spPr>
          <a:xfrm>
            <a:off x="464493" y="585027"/>
            <a:ext cx="8229600" cy="964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8 months per year @ 4000 rad/h</a:t>
            </a:r>
            <a:endParaRPr lang="en-US" sz="28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31934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28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damage </a:t>
            </a:r>
            <a:r>
              <a:rPr lang="en-US" sz="28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projections in adhesives </a:t>
            </a:r>
            <a:r>
              <a:rPr lang="en-US" sz="28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– c100 circumference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64" y="850960"/>
            <a:ext cx="7471235" cy="4794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6424" y="5751747"/>
            <a:ext cx="431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CERN Rad. Damage Report, 2001</a:t>
            </a:r>
            <a:br>
              <a:rPr lang="en-US" dirty="0" smtClean="0"/>
            </a:br>
            <a:r>
              <a:rPr lang="en-US" dirty="0" smtClean="0"/>
              <a:t> F. </a:t>
            </a:r>
            <a:r>
              <a:rPr lang="en-US" dirty="0" err="1" smtClean="0"/>
              <a:t>Guarino</a:t>
            </a:r>
            <a:r>
              <a:rPr lang="en-US" dirty="0" smtClean="0"/>
              <a:t>, C. </a:t>
            </a:r>
            <a:r>
              <a:rPr lang="en-US" dirty="0" err="1" smtClean="0"/>
              <a:t>Hauviller</a:t>
            </a:r>
            <a:r>
              <a:rPr lang="en-US" dirty="0" smtClean="0"/>
              <a:t>, M. </a:t>
            </a:r>
            <a:r>
              <a:rPr lang="en-US" dirty="0" err="1" smtClean="0"/>
              <a:t>Tavlet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257763" y="964841"/>
            <a:ext cx="0" cy="345917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679572" y="964841"/>
            <a:ext cx="0" cy="345917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6872" y="975457"/>
            <a:ext cx="0" cy="343572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16729" y="847177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10 Y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2516" y="860005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1 Y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8466" y="975457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 Y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17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28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damage projections in adhesives – warm regions between c</a:t>
            </a:r>
            <a:r>
              <a:rPr lang="en-US" sz="24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100</a:t>
            </a:r>
            <a:r>
              <a:rPr lang="en-US" sz="28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48" y="953584"/>
            <a:ext cx="7471235" cy="4794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6424" y="5751747"/>
            <a:ext cx="431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CERN Rad. Damage Report, 2001</a:t>
            </a:r>
            <a:br>
              <a:rPr lang="en-US" dirty="0" smtClean="0"/>
            </a:br>
            <a:r>
              <a:rPr lang="en-US" dirty="0" smtClean="0"/>
              <a:t> F. </a:t>
            </a:r>
            <a:r>
              <a:rPr lang="en-US" dirty="0" err="1" smtClean="0"/>
              <a:t>Guarino</a:t>
            </a:r>
            <a:r>
              <a:rPr lang="en-US" dirty="0" smtClean="0"/>
              <a:t>, C. </a:t>
            </a:r>
            <a:r>
              <a:rPr lang="en-US" dirty="0" err="1" smtClean="0"/>
              <a:t>Hauviller</a:t>
            </a:r>
            <a:r>
              <a:rPr lang="en-US" dirty="0" smtClean="0"/>
              <a:t>, M. </a:t>
            </a:r>
            <a:r>
              <a:rPr lang="en-US" dirty="0" err="1" smtClean="0"/>
              <a:t>Tavlet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99213" y="1051434"/>
            <a:ext cx="0" cy="345917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21022" y="1054637"/>
            <a:ext cx="0" cy="345917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14341" y="1071671"/>
            <a:ext cx="0" cy="343572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58179" y="821521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10 Y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1002" y="1090837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1 Y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9916" y="975457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 Y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02698" y="65467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18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9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4471" y="5490237"/>
            <a:ext cx="431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CERN Rad. Damage Data, 1982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62031" y="14356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10 Y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7308" y="6548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1 Y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9519" y="0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 Y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18" y="397658"/>
            <a:ext cx="3853691" cy="58745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2698" y="65467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19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605118" y="2515114"/>
            <a:ext cx="3853691" cy="283566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19519" y="397658"/>
            <a:ext cx="0" cy="39999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44052" y="397658"/>
            <a:ext cx="0" cy="399998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2031" y="397658"/>
            <a:ext cx="0" cy="3999983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833395" y="468213"/>
            <a:ext cx="3723404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damage projections in </a:t>
            </a:r>
            <a:r>
              <a:rPr lang="en-US" sz="28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materials </a:t>
            </a:r>
            <a:r>
              <a:rPr lang="en-US" sz="28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– </a:t>
            </a:r>
            <a:r>
              <a:rPr lang="en-US" sz="28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at C100 circumference</a:t>
            </a:r>
          </a:p>
          <a:p>
            <a:pPr marL="285750" indent="-285750">
              <a:buFont typeface="Arial"/>
              <a:buChar char="•"/>
            </a:pPr>
            <a:r>
              <a:rPr lang="en-US" sz="28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note that </a:t>
            </a:r>
            <a:r>
              <a:rPr lang="en-US" sz="28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mylar</a:t>
            </a:r>
            <a:r>
              <a:rPr lang="en-US" sz="28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 superinsulation is almost certainly exposed to higher dose rates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729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19" y="0"/>
            <a:ext cx="8666295" cy="964841"/>
          </a:xfrm>
        </p:spPr>
        <p:txBody>
          <a:bodyPr>
            <a:noAutofit/>
          </a:bodyPr>
          <a:lstStyle/>
          <a:p>
            <a:r>
              <a:rPr lang="en-US" sz="3200" cap="small" dirty="0" smtClean="0">
                <a:latin typeface="Minion Pro"/>
                <a:cs typeface="Minion Pro"/>
              </a:rPr>
              <a:t>concerns related to field emitted radiation </a:t>
            </a:r>
            <a:endParaRPr lang="en-US" sz="3200" cap="small" dirty="0"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356"/>
            <a:ext cx="8229600" cy="5046563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Activation: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ALARA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Complicates machine maintenance and other work in the affected areas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Future accelerators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Decommissioning</a:t>
            </a:r>
          </a:p>
          <a:p>
            <a:pPr marL="457200" lvl="1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Radiation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damage: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Material degradation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Damage to semiconductor electronics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2 </a:t>
            </a:r>
            <a:r>
              <a:rPr lang="en-US" sz="1200" b="1" i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3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26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damaged </a:t>
            </a:r>
            <a:r>
              <a:rPr lang="en-US" sz="26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db</a:t>
            </a:r>
            <a:r>
              <a:rPr lang="en-US" sz="26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 magnet – picture from </a:t>
            </a:r>
            <a:r>
              <a:rPr lang="en-US" sz="26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david</a:t>
            </a:r>
            <a:r>
              <a:rPr lang="en-US" sz="26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 </a:t>
            </a:r>
            <a:r>
              <a:rPr lang="en-US" sz="2600" cap="sm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gelhaar</a:t>
            </a:r>
            <a:endParaRPr lang="en-US" sz="26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3616" r="13525"/>
          <a:stretch/>
        </p:blipFill>
        <p:spPr>
          <a:xfrm rot="5400000">
            <a:off x="2346521" y="-464104"/>
            <a:ext cx="4567658" cy="81129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20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8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29" y="0"/>
            <a:ext cx="8774232" cy="964841"/>
          </a:xfrm>
        </p:spPr>
        <p:txBody>
          <a:bodyPr>
            <a:normAutofit/>
          </a:bodyPr>
          <a:lstStyle/>
          <a:p>
            <a:r>
              <a:rPr lang="en-US" sz="2400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a</a:t>
            </a:r>
            <a:r>
              <a:rPr lang="en-US" sz="2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ctive radiation monitoring around c</a:t>
            </a:r>
            <a:r>
              <a:rPr lang="en-US" sz="2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100</a:t>
            </a:r>
            <a:r>
              <a:rPr lang="en-US" sz="2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 cryomodules - </a:t>
            </a:r>
            <a: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800" dirty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n</a:t>
            </a:r>
            <a:endParaRPr lang="en-US" sz="28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850960"/>
            <a:ext cx="8229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latin typeface="Century Gothic"/>
                <a:cs typeface="Century Gothic"/>
              </a:rPr>
              <a:t>Dose rates observed at 1 </a:t>
            </a:r>
            <a:r>
              <a:rPr lang="en-US" sz="2200" dirty="0" err="1">
                <a:latin typeface="Century Gothic"/>
                <a:cs typeface="Century Gothic"/>
              </a:rPr>
              <a:t>ft</a:t>
            </a:r>
            <a:r>
              <a:rPr lang="en-US" sz="2200" dirty="0">
                <a:latin typeface="Century Gothic"/>
                <a:cs typeface="Century Gothic"/>
              </a:rPr>
              <a:t> : </a:t>
            </a:r>
            <a:r>
              <a:rPr lang="en-US" sz="2200" dirty="0">
                <a:solidFill>
                  <a:srgbClr val="FF0000"/>
                </a:solidFill>
                <a:latin typeface="Century Gothic"/>
                <a:cs typeface="Century Gothic"/>
              </a:rPr>
              <a:t>~100 rad/</a:t>
            </a:r>
            <a:r>
              <a:rPr lang="en-US" sz="2200" dirty="0" smtClean="0">
                <a:solidFill>
                  <a:srgbClr val="FF0000"/>
                </a:solidFill>
                <a:latin typeface="Century Gothic"/>
                <a:cs typeface="Century Gothic"/>
              </a:rPr>
              <a:t>h 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US" sz="2200" dirty="0" smtClean="0">
                <a:solidFill>
                  <a:srgbClr val="FF0000"/>
                </a:solidFill>
                <a:latin typeface="Century Gothic"/>
                <a:cs typeface="Century Gothic"/>
              </a:rPr>
              <a:t>, </a:t>
            </a:r>
            <a:r>
              <a:rPr lang="en-US" sz="2200" dirty="0">
                <a:solidFill>
                  <a:srgbClr val="FF0000"/>
                </a:solidFill>
                <a:latin typeface="Century Gothic"/>
                <a:cs typeface="Century Gothic"/>
              </a:rPr>
              <a:t>~10 rem/h n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latin typeface="Century Gothic"/>
                <a:cs typeface="Century Gothic"/>
              </a:rPr>
              <a:t>JLab standard CARM probes do not survive for long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latin typeface="Century Gothic"/>
                <a:cs typeface="Century Gothic"/>
              </a:rPr>
              <a:t>Need </a:t>
            </a:r>
            <a:r>
              <a:rPr lang="en-US" sz="2200" dirty="0" smtClean="0">
                <a:latin typeface="Century Gothic"/>
                <a:cs typeface="Century Gothic"/>
              </a:rPr>
              <a:t>for </a:t>
            </a:r>
            <a:r>
              <a:rPr lang="en-US" sz="2200" dirty="0">
                <a:latin typeface="Century Gothic"/>
                <a:cs typeface="Century Gothic"/>
              </a:rPr>
              <a:t>radiation-hard Ionization Chambers with remote front-end and DAQ electronics, using long cables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latin typeface="Century Gothic"/>
                <a:cs typeface="Century Gothic"/>
              </a:rPr>
              <a:t>Typical neutron proportional counters won’t work:          long cables, high rates, sensitivity to gammas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200" dirty="0">
                <a:latin typeface="Century Gothic"/>
                <a:cs typeface="Century Gothic"/>
              </a:rPr>
              <a:t>Need </a:t>
            </a:r>
            <a:r>
              <a:rPr lang="en-US" sz="2200" dirty="0" smtClean="0">
                <a:latin typeface="Century Gothic"/>
                <a:cs typeface="Century Gothic"/>
              </a:rPr>
              <a:t>for </a:t>
            </a:r>
            <a:r>
              <a:rPr lang="en-US" sz="2200" dirty="0">
                <a:latin typeface="Century Gothic"/>
                <a:cs typeface="Century Gothic"/>
              </a:rPr>
              <a:t>neutron-sensitive Ion chambers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6251" y="3632434"/>
            <a:ext cx="8663109" cy="2725699"/>
            <a:chOff x="95149" y="3946034"/>
            <a:chExt cx="8663109" cy="27256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3" r="6240" b="-1060"/>
            <a:stretch/>
          </p:blipFill>
          <p:spPr>
            <a:xfrm>
              <a:off x="187325" y="4206240"/>
              <a:ext cx="4028976" cy="24654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3" r="5688" b="-1089"/>
            <a:stretch/>
          </p:blipFill>
          <p:spPr>
            <a:xfrm>
              <a:off x="4651276" y="4185361"/>
              <a:ext cx="4035425" cy="246943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06410" y="4648198"/>
              <a:ext cx="2130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Decline of sensitivity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46877" y="5403146"/>
              <a:ext cx="885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Failure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0378" y="5096932"/>
              <a:ext cx="885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Failure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149" y="3946034"/>
              <a:ext cx="1047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Gammas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57545" y="3946034"/>
              <a:ext cx="12489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Neutrons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57331" y="5067297"/>
              <a:ext cx="1047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Probe #1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93508" y="5070115"/>
              <a:ext cx="464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#</a:t>
              </a:r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21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8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02041" y="201391"/>
            <a:ext cx="4739316" cy="373550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LND 50413 </a:t>
            </a:r>
            <a:r>
              <a:rPr lang="en-US" sz="2600" baseline="30000" dirty="0" smtClean="0"/>
              <a:t>10</a:t>
            </a:r>
            <a:r>
              <a:rPr lang="en-US" sz="2600" dirty="0" smtClean="0"/>
              <a:t>Boron-lined IC:           too big (18x40 cm), expensive</a:t>
            </a:r>
          </a:p>
          <a:p>
            <a:r>
              <a:rPr lang="en-US" sz="2600" dirty="0" smtClean="0"/>
              <a:t>Other manufacturers?</a:t>
            </a:r>
          </a:p>
          <a:p>
            <a:r>
              <a:rPr lang="en-US" sz="2600" dirty="0" smtClean="0"/>
              <a:t>Propose to use two small LND ICs, filled with </a:t>
            </a:r>
            <a:r>
              <a:rPr lang="en-US" sz="2600" baseline="30000" dirty="0" smtClean="0">
                <a:solidFill>
                  <a:srgbClr val="FF99FF"/>
                </a:solidFill>
              </a:rPr>
              <a:t>3</a:t>
            </a:r>
            <a:r>
              <a:rPr lang="en-US" sz="2600" dirty="0" smtClean="0">
                <a:solidFill>
                  <a:srgbClr val="FF99FF"/>
                </a:solidFill>
              </a:rPr>
              <a:t>He</a:t>
            </a:r>
            <a:r>
              <a:rPr lang="en-US" sz="2600" dirty="0" smtClean="0"/>
              <a:t> and </a:t>
            </a:r>
            <a:r>
              <a:rPr lang="en-US" sz="2600" baseline="30000" dirty="0" smtClean="0">
                <a:solidFill>
                  <a:srgbClr val="6666FF"/>
                </a:solidFill>
              </a:rPr>
              <a:t>4</a:t>
            </a:r>
            <a:r>
              <a:rPr lang="en-US" sz="2600" dirty="0" smtClean="0">
                <a:solidFill>
                  <a:srgbClr val="6666FF"/>
                </a:solidFill>
              </a:rPr>
              <a:t>He</a:t>
            </a:r>
            <a:r>
              <a:rPr lang="en-US" sz="2600" dirty="0" smtClean="0"/>
              <a:t>, placed together in a poly moderator, with lead or tungsten shield (</a:t>
            </a:r>
            <a:r>
              <a:rPr lang="en-US" sz="2600" dirty="0" smtClean="0">
                <a:solidFill>
                  <a:srgbClr val="FF0000"/>
                </a:solidFill>
              </a:rPr>
              <a:t>1 </a:t>
            </a:r>
            <a:r>
              <a:rPr lang="en-US" sz="2600" dirty="0" err="1" smtClean="0">
                <a:solidFill>
                  <a:srgbClr val="FF0000"/>
                </a:solidFill>
              </a:rPr>
              <a:t>atm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gas)</a:t>
            </a:r>
          </a:p>
          <a:p>
            <a:r>
              <a:rPr lang="en-US" sz="2600" baseline="30000" dirty="0" smtClean="0">
                <a:solidFill>
                  <a:srgbClr val="FF99FF"/>
                </a:solidFill>
              </a:rPr>
              <a:t>3</a:t>
            </a:r>
            <a:r>
              <a:rPr lang="en-US" sz="2600" dirty="0" smtClean="0">
                <a:solidFill>
                  <a:srgbClr val="FF99FF"/>
                </a:solidFill>
              </a:rPr>
              <a:t>He</a:t>
            </a:r>
            <a:r>
              <a:rPr lang="en-US" sz="2600" dirty="0" smtClean="0"/>
              <a:t> and </a:t>
            </a:r>
            <a:r>
              <a:rPr lang="en-US" sz="2600" baseline="30000" dirty="0" smtClean="0">
                <a:solidFill>
                  <a:srgbClr val="6666FF"/>
                </a:solidFill>
              </a:rPr>
              <a:t>4</a:t>
            </a:r>
            <a:r>
              <a:rPr lang="en-US" sz="2600" dirty="0" smtClean="0">
                <a:solidFill>
                  <a:srgbClr val="6666FF"/>
                </a:solidFill>
              </a:rPr>
              <a:t>He</a:t>
            </a:r>
            <a:r>
              <a:rPr lang="en-US" sz="2600" dirty="0" smtClean="0"/>
              <a:t>: </a:t>
            </a:r>
            <a:r>
              <a:rPr lang="en-US" sz="2600" dirty="0" smtClean="0">
                <a:solidFill>
                  <a:srgbClr val="FF0000"/>
                </a:solidFill>
              </a:rPr>
              <a:t>~0.1 </a:t>
            </a:r>
            <a:r>
              <a:rPr lang="en-US" sz="2600" dirty="0" err="1" smtClean="0">
                <a:solidFill>
                  <a:srgbClr val="FF0000"/>
                </a:solidFill>
              </a:rPr>
              <a:t>pA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in </a:t>
            </a:r>
            <a:r>
              <a:rPr lang="en-US" sz="2600" dirty="0" smtClean="0">
                <a:solidFill>
                  <a:srgbClr val="FF0000"/>
                </a:solidFill>
              </a:rPr>
              <a:t>1 rad/h</a:t>
            </a:r>
            <a:r>
              <a:rPr lang="en-US" sz="2600" dirty="0">
                <a:solidFill>
                  <a:srgbClr val="FF0000"/>
                </a:solidFill>
                <a:latin typeface="Symbol" panose="05050102010706020507" pitchFamily="18" charset="2"/>
              </a:rPr>
              <a:t> g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600" baseline="30000" dirty="0" smtClean="0">
                <a:solidFill>
                  <a:srgbClr val="FF99FF"/>
                </a:solidFill>
              </a:rPr>
              <a:t>3</a:t>
            </a:r>
            <a:r>
              <a:rPr lang="en-US" sz="2600" dirty="0" smtClean="0">
                <a:solidFill>
                  <a:srgbClr val="FF99FF"/>
                </a:solidFill>
              </a:rPr>
              <a:t>He</a:t>
            </a:r>
            <a:r>
              <a:rPr lang="en-US" sz="2600" dirty="0" smtClean="0"/>
              <a:t>: </a:t>
            </a:r>
            <a:r>
              <a:rPr lang="en-US" sz="2600" dirty="0" smtClean="0">
                <a:solidFill>
                  <a:srgbClr val="FF0000"/>
                </a:solidFill>
              </a:rPr>
              <a:t>~10 </a:t>
            </a:r>
            <a:r>
              <a:rPr lang="en-US" sz="2600" dirty="0" err="1" smtClean="0">
                <a:solidFill>
                  <a:srgbClr val="FF0000"/>
                </a:solidFill>
              </a:rPr>
              <a:t>pA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in </a:t>
            </a:r>
            <a:r>
              <a:rPr lang="en-US" sz="2600" dirty="0" smtClean="0">
                <a:solidFill>
                  <a:srgbClr val="FF0000"/>
                </a:solidFill>
              </a:rPr>
              <a:t>1 rem/h n</a:t>
            </a:r>
            <a:r>
              <a:rPr lang="en-US" sz="2600" dirty="0" smtClean="0"/>
              <a:t> field</a:t>
            </a:r>
            <a:endParaRPr lang="en-US" sz="2600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0282" y="177049"/>
            <a:ext cx="8840258" cy="6251667"/>
            <a:chOff x="150282" y="286809"/>
            <a:chExt cx="8840258" cy="625166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016" y="3488106"/>
              <a:ext cx="4049183" cy="299956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357" y="286809"/>
              <a:ext cx="4049183" cy="299490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82" y="4040304"/>
              <a:ext cx="4404784" cy="249817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766484" y="5892145"/>
              <a:ext cx="21505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>
                  <a:solidFill>
                    <a:srgbClr val="FF99FF"/>
                  </a:solidFill>
                </a:rPr>
                <a:t>3</a:t>
              </a:r>
              <a:r>
                <a:rPr lang="en-US" dirty="0" smtClean="0">
                  <a:solidFill>
                    <a:srgbClr val="FF99FF"/>
                  </a:solidFill>
                </a:rPr>
                <a:t>He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rgbClr val="FF0000"/>
                  </a:solidFill>
                </a:rPr>
                <a:t>$950 </a:t>
              </a:r>
              <a:r>
                <a:rPr lang="en-US" dirty="0" smtClean="0"/>
                <a:t>at 1 </a:t>
              </a:r>
              <a:r>
                <a:rPr lang="en-US" dirty="0" err="1" smtClean="0"/>
                <a:t>atm</a:t>
              </a:r>
              <a:r>
                <a:rPr lang="en-US" dirty="0" smtClean="0"/>
                <a:t> </a:t>
              </a:r>
            </a:p>
            <a:p>
              <a:r>
                <a:rPr lang="en-US" baseline="30000" dirty="0" smtClean="0">
                  <a:solidFill>
                    <a:srgbClr val="6666FF"/>
                  </a:solidFill>
                </a:rPr>
                <a:t>4</a:t>
              </a:r>
              <a:r>
                <a:rPr lang="en-US" dirty="0" smtClean="0">
                  <a:solidFill>
                    <a:srgbClr val="6666FF"/>
                  </a:solidFill>
                </a:rPr>
                <a:t>He</a:t>
              </a:r>
              <a:r>
                <a:rPr lang="en-US" dirty="0"/>
                <a:t>: </a:t>
              </a:r>
              <a:r>
                <a:rPr lang="en-US" dirty="0" smtClean="0">
                  <a:solidFill>
                    <a:srgbClr val="FF0000"/>
                  </a:solidFill>
                </a:rPr>
                <a:t>$750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92158" y="1062564"/>
              <a:ext cx="1396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Poly cylinder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18692" y="5707479"/>
              <a:ext cx="1396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Poly cylinder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61873" y="3104469"/>
              <a:ext cx="132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Lead shield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37" idx="3"/>
            </p:cNvCxnSpPr>
            <p:nvPr/>
          </p:nvCxnSpPr>
          <p:spPr>
            <a:xfrm>
              <a:off x="6486429" y="3289135"/>
              <a:ext cx="515504" cy="153686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3"/>
            </p:cNvCxnSpPr>
            <p:nvPr/>
          </p:nvCxnSpPr>
          <p:spPr>
            <a:xfrm flipV="1">
              <a:off x="6486429" y="2074333"/>
              <a:ext cx="515504" cy="121480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319861" y="2074333"/>
              <a:ext cx="676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>
                  <a:solidFill>
                    <a:srgbClr val="6666FF"/>
                  </a:solidFill>
                </a:rPr>
                <a:t>4</a:t>
              </a:r>
              <a:r>
                <a:rPr lang="en-US" dirty="0" smtClean="0">
                  <a:solidFill>
                    <a:srgbClr val="6666FF"/>
                  </a:solidFill>
                </a:rPr>
                <a:t>He</a:t>
              </a:r>
              <a:endParaRPr lang="en-US" dirty="0">
                <a:solidFill>
                  <a:srgbClr val="6666FF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88200" y="5285745"/>
              <a:ext cx="676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>
                  <a:solidFill>
                    <a:srgbClr val="6666FF"/>
                  </a:solidFill>
                </a:rPr>
                <a:t>4</a:t>
              </a:r>
              <a:r>
                <a:rPr lang="en-US" dirty="0" smtClean="0">
                  <a:solidFill>
                    <a:srgbClr val="6666FF"/>
                  </a:solidFill>
                </a:rPr>
                <a:t>He</a:t>
              </a:r>
              <a:endParaRPr lang="en-US" dirty="0">
                <a:solidFill>
                  <a:srgbClr val="6666FF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19861" y="1294138"/>
              <a:ext cx="676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>
                  <a:solidFill>
                    <a:srgbClr val="FF99FF"/>
                  </a:solidFill>
                </a:rPr>
                <a:t>3</a:t>
              </a:r>
              <a:r>
                <a:rPr lang="en-US" dirty="0" smtClean="0">
                  <a:solidFill>
                    <a:srgbClr val="FF99FF"/>
                  </a:solidFill>
                </a:rPr>
                <a:t>He</a:t>
              </a:r>
              <a:endParaRPr lang="en-US" dirty="0">
                <a:solidFill>
                  <a:srgbClr val="FF99FF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88200" y="4519621"/>
              <a:ext cx="676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30000" dirty="0" smtClean="0">
                  <a:solidFill>
                    <a:srgbClr val="FF99FF"/>
                  </a:solidFill>
                </a:rPr>
                <a:t>3</a:t>
              </a:r>
              <a:r>
                <a:rPr lang="en-US" dirty="0" smtClean="0">
                  <a:solidFill>
                    <a:srgbClr val="FF99FF"/>
                  </a:solidFill>
                </a:rPr>
                <a:t>He</a:t>
              </a:r>
              <a:endParaRPr lang="en-US" dirty="0">
                <a:solidFill>
                  <a:srgbClr val="FF99FF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0" idx="1"/>
            </p:cNvCxnSpPr>
            <p:nvPr/>
          </p:nvCxnSpPr>
          <p:spPr>
            <a:xfrm flipH="1" flipV="1">
              <a:off x="7116713" y="1955003"/>
              <a:ext cx="203148" cy="30399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1"/>
            </p:cNvCxnSpPr>
            <p:nvPr/>
          </p:nvCxnSpPr>
          <p:spPr>
            <a:xfrm flipH="1" flipV="1">
              <a:off x="7116713" y="5195060"/>
              <a:ext cx="71487" cy="27535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3" idx="1"/>
            </p:cNvCxnSpPr>
            <p:nvPr/>
          </p:nvCxnSpPr>
          <p:spPr>
            <a:xfrm flipH="1">
              <a:off x="7112000" y="4704287"/>
              <a:ext cx="76200" cy="30610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7120467" y="1478804"/>
              <a:ext cx="207861" cy="28706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169812" y="3794317"/>
            <a:ext cx="139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LND 52120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22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2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summary</a:t>
            </a:r>
            <a:endParaRPr lang="en-US" sz="32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23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64841"/>
            <a:ext cx="8229600" cy="52950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latin typeface="Century Gothic"/>
                <a:cs typeface="Century Gothic"/>
              </a:rPr>
              <a:t>Multiple attempts to monitor activation and dose rates: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latin typeface="Century Gothic"/>
                <a:cs typeface="Century Gothic"/>
              </a:rPr>
              <a:t>Useful data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latin typeface="Century Gothic"/>
                <a:cs typeface="Century Gothic"/>
              </a:rPr>
              <a:t>Detector failures due to high radiation fields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latin typeface="Century Gothic"/>
                <a:cs typeface="Century Gothic"/>
              </a:rPr>
              <a:t>Attempts to relate the field emitted radiation to the operating </a:t>
            </a:r>
            <a:r>
              <a:rPr lang="en-US" sz="1900" dirty="0" smtClean="0">
                <a:latin typeface="Century Gothic"/>
                <a:cs typeface="Century Gothic"/>
              </a:rPr>
              <a:t>parameters have not been successful</a:t>
            </a:r>
            <a:endParaRPr lang="en-US" sz="19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>
                <a:latin typeface="Century Gothic"/>
                <a:cs typeface="Century Gothic"/>
              </a:rPr>
              <a:t>Current </a:t>
            </a:r>
            <a:r>
              <a:rPr lang="en-US" sz="1900" dirty="0" err="1" smtClean="0">
                <a:latin typeface="Century Gothic"/>
                <a:cs typeface="Century Gothic"/>
              </a:rPr>
              <a:t>RadCon</a:t>
            </a:r>
            <a:r>
              <a:rPr lang="en-US" sz="1900" dirty="0" smtClean="0">
                <a:latin typeface="Century Gothic"/>
                <a:cs typeface="Century Gothic"/>
              </a:rPr>
              <a:t> activities: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>
                <a:latin typeface="Century Gothic"/>
                <a:cs typeface="Century Gothic"/>
              </a:rPr>
              <a:t>Surveys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>
                <a:latin typeface="Century Gothic"/>
                <a:cs typeface="Century Gothic"/>
              </a:rPr>
              <a:t>Periodic </a:t>
            </a:r>
            <a:r>
              <a:rPr lang="en-US" sz="1900" dirty="0">
                <a:latin typeface="Century Gothic"/>
                <a:cs typeface="Century Gothic"/>
              </a:rPr>
              <a:t>monitoring of </a:t>
            </a:r>
            <a:r>
              <a:rPr lang="en-US" sz="1900" dirty="0" smtClean="0">
                <a:latin typeface="Century Gothic"/>
                <a:cs typeface="Century Gothic"/>
              </a:rPr>
              <a:t>activation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latin typeface="Century Gothic"/>
                <a:cs typeface="Century Gothic"/>
              </a:rPr>
              <a:t>O</a:t>
            </a:r>
            <a:r>
              <a:rPr lang="en-US" sz="1900" dirty="0" smtClean="0">
                <a:latin typeface="Century Gothic"/>
                <a:cs typeface="Century Gothic"/>
              </a:rPr>
              <a:t>ccasional </a:t>
            </a:r>
            <a:r>
              <a:rPr lang="en-US" sz="1900" dirty="0">
                <a:latin typeface="Century Gothic"/>
                <a:cs typeface="Century Gothic"/>
              </a:rPr>
              <a:t>prompt dose rate </a:t>
            </a:r>
            <a:r>
              <a:rPr lang="en-US" sz="1900" dirty="0" smtClean="0">
                <a:latin typeface="Century Gothic"/>
                <a:cs typeface="Century Gothic"/>
              </a:rPr>
              <a:t>measurements</a:t>
            </a:r>
            <a:endParaRPr lang="en-US" sz="1900" dirty="0"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>
                <a:latin typeface="Century Gothic"/>
                <a:cs typeface="Century Gothic"/>
              </a:rPr>
              <a:t>Future continuous gamma and neutron monitoring: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>
                <a:latin typeface="Century Gothic"/>
                <a:cs typeface="Century Gothic"/>
              </a:rPr>
              <a:t>Gradient team (Bob Legg) is working on deployment of high range ion chambers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 smtClean="0">
                <a:latin typeface="Century Gothic"/>
                <a:cs typeface="Century Gothic"/>
              </a:rPr>
              <a:t>We </a:t>
            </a:r>
            <a:r>
              <a:rPr lang="en-US" sz="1900" dirty="0">
                <a:latin typeface="Century Gothic"/>
                <a:cs typeface="Century Gothic"/>
              </a:rPr>
              <a:t>suggest to find or develop radiation hard </a:t>
            </a:r>
            <a:r>
              <a:rPr lang="en-US" sz="1900" dirty="0" smtClean="0">
                <a:latin typeface="Century Gothic"/>
                <a:cs typeface="Century Gothic"/>
              </a:rPr>
              <a:t>neutron monitors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900" b="1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Field emitted </a:t>
            </a:r>
            <a:r>
              <a:rPr lang="en-US" sz="1900" b="1" i="1" dirty="0">
                <a:solidFill>
                  <a:srgbClr val="FF0000"/>
                </a:solidFill>
                <a:latin typeface="Century Gothic"/>
                <a:cs typeface="Century Gothic"/>
              </a:rPr>
              <a:t>radiation and activation </a:t>
            </a:r>
            <a:r>
              <a:rPr lang="en-US" sz="1900" b="1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should </a:t>
            </a:r>
            <a:r>
              <a:rPr lang="en-US" sz="1900" b="1" i="1" dirty="0">
                <a:solidFill>
                  <a:srgbClr val="FF0000"/>
                </a:solidFill>
                <a:latin typeface="Century Gothic"/>
                <a:cs typeface="Century Gothic"/>
              </a:rPr>
              <a:t>be taken into account in the gradient </a:t>
            </a:r>
            <a:r>
              <a:rPr lang="en-US" sz="1900" b="1" i="1" dirty="0" smtClean="0">
                <a:solidFill>
                  <a:srgbClr val="FF0000"/>
                </a:solidFill>
                <a:latin typeface="Century Gothic"/>
                <a:cs typeface="Century Gothic"/>
              </a:rPr>
              <a:t>optimization process</a:t>
            </a:r>
            <a:endParaRPr lang="en-US" sz="1900" b="1" i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19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80766" y="23602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8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open issues / concerns</a:t>
            </a:r>
            <a:endParaRPr lang="en-US" sz="32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24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64841"/>
            <a:ext cx="8229600" cy="52950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Material degradation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Inability to do real time monitoring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Upgrades and design of other machines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80766" y="23602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what happens to field emitted electrons</a:t>
            </a:r>
            <a:endParaRPr lang="en-US" sz="32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08533" y="1594436"/>
            <a:ext cx="7467025" cy="3876069"/>
            <a:chOff x="1050257" y="996710"/>
            <a:chExt cx="6786931" cy="320950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257" y="1368794"/>
              <a:ext cx="6704204" cy="1799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50257" y="996710"/>
              <a:ext cx="3999320" cy="45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Low energy electrons below photonuclear reaction thresholds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61733" y="3282888"/>
              <a:ext cx="21633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Electrons capable of accelerating up to the full gradient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97460" y="3039474"/>
              <a:ext cx="792694" cy="25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Iris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581360" y="1495321"/>
              <a:ext cx="1450923" cy="607434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sm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18935" y="1199541"/>
              <a:ext cx="3018253" cy="25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Electromagnetic cascade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84724" y="1919923"/>
              <a:ext cx="365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400" dirty="0" smtClean="0"/>
                <a:t>҉</a:t>
              </a:r>
              <a:endParaRPr lang="en-US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1514" y="5576383"/>
            <a:ext cx="6743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C100s cascade can propagate from cavity to cavity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71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19" y="0"/>
            <a:ext cx="8666295" cy="964841"/>
          </a:xfrm>
        </p:spPr>
        <p:txBody>
          <a:bodyPr>
            <a:noAutofit/>
          </a:bodyPr>
          <a:lstStyle/>
          <a:p>
            <a:r>
              <a:rPr lang="en-US" sz="3200" cap="small" dirty="0" smtClean="0">
                <a:latin typeface="Minion Pro"/>
                <a:cs typeface="Minion Pro"/>
              </a:rPr>
              <a:t>C100</a:t>
            </a:r>
            <a:endParaRPr lang="en-US" sz="3200" cap="small" dirty="0"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4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6370"/>
          <a:stretch/>
        </p:blipFill>
        <p:spPr>
          <a:xfrm>
            <a:off x="0" y="772427"/>
            <a:ext cx="8945077" cy="55706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406317" y="3176337"/>
            <a:ext cx="6641430" cy="93365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507387" y="3185962"/>
            <a:ext cx="6453735" cy="88392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43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1L24 GRADIENTS JAN-APR 2016</a:t>
            </a:r>
            <a:endParaRPr lang="en-US" sz="32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495" y="905389"/>
            <a:ext cx="6803449" cy="359640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4648461"/>
            <a:ext cx="8441643" cy="1469449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Survey results: 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20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mrem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/h at 30 cm ~1h after the end of the run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6.3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mrem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/h at 30 cm ~2 weeks after the end of run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6593306" y="1443789"/>
            <a:ext cx="1424933" cy="298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98897" y="1232034"/>
            <a:ext cx="1497527" cy="433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759" y="1443789"/>
            <a:ext cx="70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99 MeV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18239" y="1596189"/>
            <a:ext cx="70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94 MeV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017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ALL C100s JAN-APR 2016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15169"/>
            <a:ext cx="8229600" cy="1775495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Survey results: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Up to 37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mrem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/h at 30 cm after ~1 hour of decay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Up to 8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mrem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/h at 30 cm after ~ 2 weeks of decay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Radiation areas (&gt; 5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mrem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/h) persisted for days and in some cases - weeks</a:t>
            </a:r>
          </a:p>
          <a:p>
            <a:pPr marL="457200" lvl="1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417" y="964841"/>
            <a:ext cx="6824167" cy="3470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6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24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typical gamma spectrum near activated c100 cm</a:t>
            </a:r>
            <a:endParaRPr lang="en-US" sz="24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9744" y="850960"/>
            <a:ext cx="8920593" cy="5530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886060" y="1370694"/>
            <a:ext cx="118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CCFFCC"/>
                </a:solidFill>
              </a:rPr>
              <a:t>51</a:t>
            </a:r>
            <a:r>
              <a:rPr lang="en-US" dirty="0" smtClean="0">
                <a:solidFill>
                  <a:srgbClr val="CCFFCC"/>
                </a:solidFill>
              </a:rPr>
              <a:t>Cr – 28 d 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278024" y="1221792"/>
            <a:ext cx="147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CCFFCC"/>
                </a:solidFill>
              </a:rPr>
              <a:t>57</a:t>
            </a:r>
            <a:r>
              <a:rPr lang="en-US" dirty="0" smtClean="0">
                <a:solidFill>
                  <a:srgbClr val="CCFFCC"/>
                </a:solidFill>
              </a:rPr>
              <a:t>Co – 271 d 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625873" y="1661481"/>
            <a:ext cx="140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CCFFCC"/>
                </a:solidFill>
              </a:rPr>
              <a:t>58</a:t>
            </a:r>
            <a:r>
              <a:rPr lang="en-US" dirty="0" smtClean="0">
                <a:solidFill>
                  <a:srgbClr val="CCFFCC"/>
                </a:solidFill>
              </a:rPr>
              <a:t>Co –  71 d 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218537" y="1986868"/>
            <a:ext cx="118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511 </a:t>
            </a:r>
            <a:r>
              <a:rPr lang="en-US" dirty="0" err="1" smtClean="0">
                <a:solidFill>
                  <a:srgbClr val="CCFFCC"/>
                </a:solidFill>
              </a:rPr>
              <a:t>keV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105959" y="4226045"/>
            <a:ext cx="1554952" cy="518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60"/>
              </a:lnSpc>
            </a:pPr>
            <a:r>
              <a:rPr lang="en-US" baseline="30000" dirty="0" smtClean="0">
                <a:solidFill>
                  <a:srgbClr val="CCFFCC"/>
                </a:solidFill>
              </a:rPr>
              <a:t>54</a:t>
            </a:r>
            <a:r>
              <a:rPr lang="en-US" dirty="0" smtClean="0">
                <a:solidFill>
                  <a:srgbClr val="CCFFCC"/>
                </a:solidFill>
              </a:rPr>
              <a:t>Mn –  312 d</a:t>
            </a:r>
          </a:p>
          <a:p>
            <a:r>
              <a:rPr lang="en-US" baseline="30000" dirty="0" smtClean="0">
                <a:solidFill>
                  <a:srgbClr val="CCFFCC"/>
                </a:solidFill>
              </a:rPr>
              <a:t>56</a:t>
            </a:r>
            <a:r>
              <a:rPr lang="en-US" dirty="0" smtClean="0">
                <a:solidFill>
                  <a:srgbClr val="CCFFCC"/>
                </a:solidFill>
              </a:rPr>
              <a:t>Co -  77 d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830072" y="1475021"/>
            <a:ext cx="170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rgbClr val="CCFFCC"/>
                </a:solidFill>
              </a:rPr>
              <a:t>92m</a:t>
            </a:r>
            <a:r>
              <a:rPr lang="en-US" dirty="0" smtClean="0">
                <a:solidFill>
                  <a:srgbClr val="CCFFCC"/>
                </a:solidFill>
              </a:rPr>
              <a:t>Nb –  10.15 d 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03143" y="2196094"/>
            <a:ext cx="140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rgbClr val="CCFFCC"/>
                </a:solidFill>
              </a:rPr>
              <a:t>56</a:t>
            </a:r>
            <a:r>
              <a:rPr lang="en-US" dirty="0">
                <a:solidFill>
                  <a:srgbClr val="CCFFCC"/>
                </a:solidFill>
              </a:rPr>
              <a:t>Co -  77 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891090" y="3476302"/>
            <a:ext cx="529176" cy="602902"/>
          </a:xfrm>
          <a:prstGeom prst="straightConnector1">
            <a:avLst/>
          </a:prstGeom>
          <a:ln>
            <a:solidFill>
              <a:srgbClr val="BBE0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3540757" y="2577388"/>
            <a:ext cx="140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>
                <a:solidFill>
                  <a:srgbClr val="CCFFCC"/>
                </a:solidFill>
              </a:rPr>
              <a:t>56</a:t>
            </a:r>
            <a:r>
              <a:rPr lang="en-US" dirty="0">
                <a:solidFill>
                  <a:srgbClr val="CCFFCC"/>
                </a:solidFill>
              </a:rPr>
              <a:t>Co -  77 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0107" y="1216881"/>
            <a:ext cx="274544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Other notable nuclides:</a:t>
            </a:r>
          </a:p>
          <a:p>
            <a:pPr algn="r"/>
            <a:r>
              <a:rPr lang="en-US" b="1" baseline="30000" dirty="0" smtClean="0">
                <a:solidFill>
                  <a:srgbClr val="FFFF00"/>
                </a:solidFill>
              </a:rPr>
              <a:t>60</a:t>
            </a:r>
            <a:r>
              <a:rPr lang="en-US" b="1" dirty="0" smtClean="0">
                <a:solidFill>
                  <a:srgbClr val="FFFF00"/>
                </a:solidFill>
              </a:rPr>
              <a:t>Co – 5.27 y</a:t>
            </a:r>
          </a:p>
          <a:p>
            <a:pPr algn="r"/>
            <a:r>
              <a:rPr lang="en-US" b="1" baseline="30000" dirty="0" smtClean="0">
                <a:solidFill>
                  <a:srgbClr val="FFFF00"/>
                </a:solidFill>
              </a:rPr>
              <a:t>57</a:t>
            </a:r>
            <a:r>
              <a:rPr lang="en-US" b="1" dirty="0" smtClean="0">
                <a:solidFill>
                  <a:srgbClr val="FFFF00"/>
                </a:solidFill>
              </a:rPr>
              <a:t>Ni – 35.6 h</a:t>
            </a:r>
          </a:p>
          <a:p>
            <a:pPr algn="r"/>
            <a:r>
              <a:rPr lang="en-US" b="1" baseline="30000" dirty="0" smtClean="0">
                <a:solidFill>
                  <a:srgbClr val="FFFF00"/>
                </a:solidFill>
              </a:rPr>
              <a:t>56</a:t>
            </a:r>
            <a:r>
              <a:rPr lang="en-US" b="1" dirty="0" smtClean="0">
                <a:solidFill>
                  <a:srgbClr val="FFFF00"/>
                </a:solidFill>
              </a:rPr>
              <a:t>Ni </a:t>
            </a:r>
            <a:r>
              <a:rPr lang="en-US" b="1" dirty="0">
                <a:solidFill>
                  <a:srgbClr val="FFFF00"/>
                </a:solidFill>
              </a:rPr>
              <a:t>– </a:t>
            </a:r>
            <a:r>
              <a:rPr lang="en-US" b="1" dirty="0" smtClean="0">
                <a:solidFill>
                  <a:srgbClr val="FFFF00"/>
                </a:solidFill>
              </a:rPr>
              <a:t>6.1 d</a:t>
            </a:r>
          </a:p>
          <a:p>
            <a:pPr algn="r"/>
            <a:r>
              <a:rPr lang="en-US" b="1" baseline="30000" dirty="0" smtClean="0">
                <a:solidFill>
                  <a:srgbClr val="FFFF00"/>
                </a:solidFill>
              </a:rPr>
              <a:t>52</a:t>
            </a:r>
            <a:r>
              <a:rPr lang="en-US" b="1" dirty="0" smtClean="0">
                <a:solidFill>
                  <a:srgbClr val="FFFF00"/>
                </a:solidFill>
              </a:rPr>
              <a:t>Mn </a:t>
            </a:r>
            <a:r>
              <a:rPr lang="en-US" b="1" dirty="0">
                <a:solidFill>
                  <a:srgbClr val="FFFF00"/>
                </a:solidFill>
              </a:rPr>
              <a:t>– </a:t>
            </a:r>
            <a:r>
              <a:rPr lang="en-US" b="1" dirty="0" smtClean="0">
                <a:solidFill>
                  <a:srgbClr val="FFFF00"/>
                </a:solidFill>
              </a:rPr>
              <a:t>5.6 d</a:t>
            </a:r>
          </a:p>
          <a:p>
            <a:pPr algn="r"/>
            <a:r>
              <a:rPr lang="en-US" b="1" baseline="30000" dirty="0" smtClean="0">
                <a:solidFill>
                  <a:srgbClr val="FFFF00"/>
                </a:solidFill>
              </a:rPr>
              <a:t>24</a:t>
            </a:r>
            <a:r>
              <a:rPr lang="en-US" b="1" dirty="0" smtClean="0">
                <a:solidFill>
                  <a:srgbClr val="FFFF00"/>
                </a:solidFill>
              </a:rPr>
              <a:t>Na – 15 h</a:t>
            </a:r>
          </a:p>
          <a:p>
            <a:pPr algn="r"/>
            <a:r>
              <a:rPr lang="en-US" b="1" baseline="30000" dirty="0" smtClean="0">
                <a:solidFill>
                  <a:srgbClr val="FFFF00"/>
                </a:solidFill>
              </a:rPr>
              <a:t>55</a:t>
            </a:r>
            <a:r>
              <a:rPr lang="en-US" b="1" dirty="0" smtClean="0">
                <a:solidFill>
                  <a:srgbClr val="FFFF00"/>
                </a:solidFill>
              </a:rPr>
              <a:t>Co </a:t>
            </a:r>
            <a:r>
              <a:rPr lang="en-US" b="1" dirty="0">
                <a:solidFill>
                  <a:srgbClr val="FFFF00"/>
                </a:solidFill>
              </a:rPr>
              <a:t>– </a:t>
            </a:r>
            <a:r>
              <a:rPr lang="en-US" b="1" dirty="0" smtClean="0">
                <a:solidFill>
                  <a:srgbClr val="FFFF00"/>
                </a:solidFill>
              </a:rPr>
              <a:t>17.5 h</a:t>
            </a:r>
          </a:p>
          <a:p>
            <a:pPr algn="r"/>
            <a:r>
              <a:rPr lang="en-US" b="1" baseline="30000" dirty="0" smtClean="0">
                <a:solidFill>
                  <a:srgbClr val="FFFF00"/>
                </a:solidFill>
              </a:rPr>
              <a:t>48</a:t>
            </a:r>
            <a:r>
              <a:rPr lang="en-US" b="1" dirty="0">
                <a:solidFill>
                  <a:srgbClr val="FFFF00"/>
                </a:solidFill>
              </a:rPr>
              <a:t>V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– </a:t>
            </a:r>
            <a:r>
              <a:rPr lang="en-US" b="1" dirty="0" smtClean="0">
                <a:solidFill>
                  <a:srgbClr val="FFFF00"/>
                </a:solidFill>
              </a:rPr>
              <a:t> 16 d</a:t>
            </a:r>
          </a:p>
          <a:p>
            <a:pPr algn="r"/>
            <a:r>
              <a:rPr lang="en-US" b="1" baseline="30000" dirty="0" smtClean="0">
                <a:solidFill>
                  <a:srgbClr val="FFFF00"/>
                </a:solidFill>
              </a:rPr>
              <a:t>44m</a:t>
            </a:r>
            <a:r>
              <a:rPr lang="en-US" b="1" dirty="0" smtClean="0">
                <a:solidFill>
                  <a:srgbClr val="FFFF00"/>
                </a:solidFill>
              </a:rPr>
              <a:t>Sc – 58.6 h</a:t>
            </a:r>
            <a:endParaRPr lang="en-US" b="1" baseline="30000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CCFFCC"/>
              </a:solidFill>
            </a:endParaRPr>
          </a:p>
          <a:p>
            <a:endParaRPr lang="en-US" dirty="0">
              <a:solidFill>
                <a:srgbClr val="CCFFCC"/>
              </a:solidFill>
            </a:endParaRPr>
          </a:p>
          <a:p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7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9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dose rates after </a:t>
            </a:r>
            <a:r>
              <a:rPr lang="en-US" sz="28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3-4</a:t>
            </a:r>
            <a:r>
              <a:rPr lang="en-US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 months of running </a:t>
            </a:r>
            <a:endParaRPr lang="en-US" sz="32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560802"/>
              </p:ext>
            </p:extLst>
          </p:nvPr>
        </p:nvGraphicFramePr>
        <p:xfrm>
          <a:off x="457200" y="964840"/>
          <a:ext cx="8229600" cy="537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4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4841"/>
          </a:xfrm>
        </p:spPr>
        <p:txBody>
          <a:bodyPr>
            <a:normAutofit/>
          </a:bodyPr>
          <a:lstStyle/>
          <a:p>
            <a:r>
              <a:rPr lang="en-US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5</a:t>
            </a:r>
            <a:r>
              <a:rPr lang="en-US" sz="40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 year projections</a:t>
            </a:r>
            <a:endParaRPr lang="en-US" sz="400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49372"/>
            <a:ext cx="82296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564284"/>
              </p:ext>
            </p:extLst>
          </p:nvPr>
        </p:nvGraphicFramePr>
        <p:xfrm>
          <a:off x="457200" y="1165331"/>
          <a:ext cx="8037836" cy="5199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96435" y="2452093"/>
            <a:ext cx="138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times: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698" y="878320"/>
            <a:ext cx="690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RF: 4 months ON, </a:t>
            </a:r>
            <a:r>
              <a:rPr lang="en-US" dirty="0"/>
              <a:t>2</a:t>
            </a:r>
            <a:r>
              <a:rPr lang="en-US" dirty="0" smtClean="0"/>
              <a:t> months OFF, </a:t>
            </a:r>
            <a:r>
              <a:rPr lang="en-US" dirty="0"/>
              <a:t>4 months ON, 2 months OFF</a:t>
            </a:r>
            <a:r>
              <a:rPr lang="en-US" dirty="0" smtClean="0"/>
              <a:t>, 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59" y="6532879"/>
            <a:ext cx="6830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JLab Ops </a:t>
            </a:r>
            <a:r>
              <a:rPr lang="en-US" sz="1200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Staytreat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6/28/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2016			Slide </a:t>
            </a:r>
            <a:r>
              <a:rPr lang="en-US" sz="12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12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of 24</a:t>
            </a:r>
            <a:endParaRPr lang="en-US" sz="1200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7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resentation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JLabPresentation_3</Template>
  <TotalTime>10733</TotalTime>
  <Words>1588</Words>
  <Application>Microsoft Macintosh PowerPoint</Application>
  <PresentationFormat>On-screen Show (4:3)</PresentationFormat>
  <Paragraphs>360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JLabPresentation_3</vt:lpstr>
      <vt:lpstr>C100 Activation Status and Projections  JLab  Ops Staytreat 2016</vt:lpstr>
      <vt:lpstr>concerns related to field emitted radiation </vt:lpstr>
      <vt:lpstr>what happens to field emitted electrons</vt:lpstr>
      <vt:lpstr>C100</vt:lpstr>
      <vt:lpstr>1L24 GRADIENTS JAN-APR 2016</vt:lpstr>
      <vt:lpstr>ALL C100s JAN-APR 2016</vt:lpstr>
      <vt:lpstr>typical gamma spectrum near activated c100 cm</vt:lpstr>
      <vt:lpstr>dose rates after 3-4 months of running </vt:lpstr>
      <vt:lpstr>5 year projections</vt:lpstr>
      <vt:lpstr>projection of activation over next 5 years</vt:lpstr>
      <vt:lpstr>radiation damage</vt:lpstr>
      <vt:lpstr>high range passive dosimetry– march-april 2016</vt:lpstr>
      <vt:lpstr>PowerPoint Presentation</vt:lpstr>
      <vt:lpstr>PowerPoint Presentation</vt:lpstr>
      <vt:lpstr>radiation damage</vt:lpstr>
      <vt:lpstr>radiation damage</vt:lpstr>
      <vt:lpstr>damage projections in adhesives – c100 circumference</vt:lpstr>
      <vt:lpstr>damage projections in adhesives – warm regions between c100s</vt:lpstr>
      <vt:lpstr>PowerPoint Presentation</vt:lpstr>
      <vt:lpstr>damaged db magnet – picture from david gelhaar</vt:lpstr>
      <vt:lpstr>active radiation monitoring around c100 cryomodules - g, n</vt:lpstr>
      <vt:lpstr>PowerPoint Presentation</vt:lpstr>
      <vt:lpstr>summary</vt:lpstr>
      <vt:lpstr>open issues / concerns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georgek</dc:creator>
  <cp:lastModifiedBy>George</cp:lastModifiedBy>
  <cp:revision>188</cp:revision>
  <dcterms:created xsi:type="dcterms:W3CDTF">2013-06-13T12:39:13Z</dcterms:created>
  <dcterms:modified xsi:type="dcterms:W3CDTF">2016-09-02T17:17:43Z</dcterms:modified>
</cp:coreProperties>
</file>