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69" r:id="rId2"/>
    <p:sldId id="270" r:id="rId3"/>
    <p:sldId id="291" r:id="rId4"/>
    <p:sldId id="288" r:id="rId5"/>
    <p:sldId id="287" r:id="rId6"/>
    <p:sldId id="286" r:id="rId7"/>
    <p:sldId id="289" r:id="rId8"/>
    <p:sldId id="290" r:id="rId9"/>
    <p:sldId id="275" r:id="rId10"/>
    <p:sldId id="283" r:id="rId11"/>
    <p:sldId id="292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llas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ACC3F2"/>
    <a:srgbClr val="4B87B5"/>
    <a:srgbClr val="C5E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88" autoAdjust="0"/>
    <p:restoredTop sz="95623" autoAdjust="0"/>
  </p:normalViewPr>
  <p:slideViewPr>
    <p:cSldViewPr>
      <p:cViewPr varScale="1">
        <p:scale>
          <a:sx n="85" d="100"/>
          <a:sy n="85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7" tIns="46653" rIns="93307" bIns="466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07" tIns="46653" rIns="93307" bIns="46653" rtlCol="0"/>
          <a:lstStyle>
            <a:lvl1pPr algn="r">
              <a:defRPr sz="1200"/>
            </a:lvl1pPr>
          </a:lstStyle>
          <a:p>
            <a:fld id="{A60FF40A-EF49-42A8-8DB9-8731A7BC2D08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7" tIns="46653" rIns="93307" bIns="466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07" tIns="46653" rIns="93307" bIns="466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07" tIns="46653" rIns="93307" bIns="466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07" tIns="46653" rIns="93307" bIns="46653" rtlCol="0" anchor="b"/>
          <a:lstStyle>
            <a:lvl1pPr algn="r">
              <a:defRPr sz="1200"/>
            </a:lvl1pPr>
          </a:lstStyle>
          <a:p>
            <a:fld id="{4BFFFDB4-2FFE-441F-B083-66E6E94DA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0E622-35C3-4374-9235-4FEE6A55840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8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Accelerator Operations Tactical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Accelerator Operations Tactical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ARR Readiness                             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Briefing M Dallas  October 2010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jlab.org/indico/event/109/session/6/contribution/34/material/slides/1.pd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19600" y="6553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Warm Region Radiation </a:t>
            </a:r>
            <a:br>
              <a:rPr lang="en-US" sz="3600" dirty="0" smtClean="0">
                <a:latin typeface="Arial" charset="0"/>
                <a:cs typeface="Arial" charset="0"/>
              </a:rPr>
            </a:br>
            <a:r>
              <a:rPr lang="en-US" sz="3600" dirty="0" smtClean="0">
                <a:latin typeface="Arial" charset="0"/>
                <a:cs typeface="Arial" charset="0"/>
              </a:rPr>
              <a:t>Damage and Plans</a:t>
            </a:r>
          </a:p>
        </p:txBody>
      </p:sp>
      <p:sp>
        <p:nvSpPr>
          <p:cNvPr id="34820" name="Subtitle 4"/>
          <p:cNvSpPr>
            <a:spLocks noGrp="1"/>
          </p:cNvSpPr>
          <p:nvPr>
            <p:ph type="subTitle" idx="1"/>
          </p:nvPr>
        </p:nvSpPr>
        <p:spPr>
          <a:xfrm>
            <a:off x="1333500" y="4191000"/>
            <a:ext cx="6400800" cy="1447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Keith Cole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6/28/2016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Region Radiation Damage and </a:t>
            </a:r>
            <a:r>
              <a:rPr lang="en-US" dirty="0" smtClean="0"/>
              <a:t>Plans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410200"/>
          </a:xfrm>
        </p:spPr>
        <p:txBody>
          <a:bodyPr/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800" dirty="0" smtClean="0"/>
              <a:t>Jim Coleman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Debbie </a:t>
            </a:r>
            <a:r>
              <a:rPr lang="en-US" sz="1800" dirty="0" err="1"/>
              <a:t>Bruhwel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Anthony </a:t>
            </a:r>
            <a:r>
              <a:rPr lang="en-US" sz="1800" dirty="0" err="1"/>
              <a:t>DiPette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Eric Diggs</a:t>
            </a:r>
          </a:p>
          <a:p>
            <a:pPr marL="0" indent="0" algn="ctr">
              <a:buNone/>
            </a:pPr>
            <a:r>
              <a:rPr lang="en-US" sz="1800" dirty="0"/>
              <a:t>Pete Francis</a:t>
            </a:r>
          </a:p>
          <a:p>
            <a:pPr marL="0" indent="0" algn="ctr">
              <a:buNone/>
            </a:pPr>
            <a:r>
              <a:rPr lang="en-US" sz="1800" dirty="0"/>
              <a:t>George Greenfield</a:t>
            </a:r>
          </a:p>
          <a:p>
            <a:pPr marL="0" indent="0" algn="ctr">
              <a:buNone/>
            </a:pPr>
            <a:r>
              <a:rPr lang="en-US" sz="1800" dirty="0"/>
              <a:t>Debbie Griffith</a:t>
            </a:r>
          </a:p>
          <a:p>
            <a:pPr marL="0" indent="0" algn="ctr">
              <a:buNone/>
            </a:pPr>
            <a:r>
              <a:rPr lang="en-US" sz="1800" dirty="0"/>
              <a:t>Leo Ketchum</a:t>
            </a:r>
          </a:p>
          <a:p>
            <a:pPr marL="0" indent="0" algn="ctr">
              <a:buNone/>
            </a:pPr>
            <a:r>
              <a:rPr lang="en-US" sz="1800" dirty="0"/>
              <a:t>Jim Kortze</a:t>
            </a:r>
          </a:p>
          <a:p>
            <a:pPr marL="0" indent="0" algn="ctr">
              <a:buNone/>
            </a:pPr>
            <a:r>
              <a:rPr lang="en-US" sz="1800" dirty="0"/>
              <a:t>Greg Marble</a:t>
            </a:r>
          </a:p>
          <a:p>
            <a:pPr marL="0" indent="0" algn="ctr">
              <a:buNone/>
            </a:pPr>
            <a:r>
              <a:rPr lang="en-US" sz="1800" dirty="0"/>
              <a:t>Joe </a:t>
            </a:r>
            <a:r>
              <a:rPr lang="en-US" sz="1800" dirty="0" smtClean="0"/>
              <a:t>Meyers</a:t>
            </a:r>
          </a:p>
          <a:p>
            <a:pPr marL="0" indent="0" algn="ctr">
              <a:buNone/>
            </a:pPr>
            <a:r>
              <a:rPr lang="en-US" sz="1800" dirty="0" smtClean="0"/>
              <a:t>Elliott </a:t>
            </a:r>
            <a:r>
              <a:rPr lang="en-US" sz="1800" dirty="0" err="1" smtClean="0"/>
              <a:t>Smythe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Steve </a:t>
            </a:r>
            <a:r>
              <a:rPr lang="en-US" sz="1800" dirty="0" err="1" smtClean="0"/>
              <a:t>Suhring</a:t>
            </a:r>
            <a:endParaRPr lang="en-US" sz="1800" dirty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753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Preventive Maintenance issues will require more </a:t>
            </a:r>
            <a:r>
              <a:rPr lang="en-US" dirty="0" smtClean="0"/>
              <a:t>resources as </a:t>
            </a:r>
            <a:r>
              <a:rPr lang="en-US" dirty="0"/>
              <a:t>the </a:t>
            </a:r>
            <a:r>
              <a:rPr lang="en-US" dirty="0" smtClean="0"/>
              <a:t>machine </a:t>
            </a:r>
            <a:r>
              <a:rPr lang="en-US" dirty="0"/>
              <a:t>hardware </a:t>
            </a:r>
            <a:r>
              <a:rPr lang="en-US" dirty="0" smtClean="0"/>
              <a:t>ages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Managing hardware failure rates 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BPM and Magnet cables still </a:t>
            </a:r>
            <a:r>
              <a:rPr lang="en-US" dirty="0"/>
              <a:t>in close </a:t>
            </a:r>
            <a:r>
              <a:rPr lang="en-US" dirty="0" smtClean="0"/>
              <a:t>proximity to beam pipe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Researching radiation tolerant cable </a:t>
            </a:r>
            <a:r>
              <a:rPr lang="en-US" dirty="0"/>
              <a:t>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Region Radiation </a:t>
            </a:r>
            <a:r>
              <a:rPr lang="en-US" dirty="0" smtClean="0"/>
              <a:t>Damage Status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818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Affected Engineering Systems C100 areas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251" r="7300" b="3063"/>
          <a:stretch/>
        </p:blipFill>
        <p:spPr>
          <a:xfrm>
            <a:off x="838200" y="1674707"/>
            <a:ext cx="7040880" cy="457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76200" y="1752600"/>
            <a:ext cx="2057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Vacuum- VBV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position switches, solenoids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" pitchFamily="18" charset="0"/>
              </a:rPr>
              <a:t>		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00800" y="1612899"/>
            <a:ext cx="2209800" cy="10541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DC Power –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DB Corrector, visible cable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damage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371600" y="2667000"/>
            <a:ext cx="838200" cy="16764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790700" y="3528907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038600" y="2514600"/>
            <a:ext cx="2362200" cy="11430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H="1">
            <a:off x="3048000" y="4495800"/>
            <a:ext cx="3962400" cy="762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>
            <a:off x="6019800" y="4495800"/>
            <a:ext cx="990600" cy="7620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6629400" y="3799841"/>
            <a:ext cx="2286000" cy="6959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I&amp;C –  Vacuum &amp; BPM cable damage</a:t>
            </a:r>
            <a:endParaRPr kumimoji="0" 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Region Radiation Damage </a:t>
            </a: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Relocate hardware and cabling using distance to our advantage </a:t>
            </a:r>
          </a:p>
          <a:p>
            <a:r>
              <a:rPr lang="en-US" dirty="0" smtClean="0"/>
              <a:t>Install shielding to protect hardware</a:t>
            </a:r>
          </a:p>
          <a:p>
            <a:r>
              <a:rPr lang="en-US" dirty="0" smtClean="0"/>
              <a:t>Preemptive cable replacement to avoid lost time, maintenance function</a:t>
            </a:r>
          </a:p>
          <a:p>
            <a:r>
              <a:rPr lang="en-US" dirty="0" smtClean="0"/>
              <a:t>Cable jumpers that can be quickly replaced</a:t>
            </a:r>
          </a:p>
          <a:p>
            <a:r>
              <a:rPr lang="en-US" dirty="0" smtClean="0"/>
              <a:t>Use radiation tolerant components when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2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Region Radiation Damage Plans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Vacuum Group</a:t>
            </a:r>
            <a:r>
              <a:rPr lang="en-US" dirty="0" smtClean="0"/>
              <a:t>                                                      </a:t>
            </a:r>
          </a:p>
          <a:p>
            <a:r>
              <a:rPr lang="en-US" sz="2000" dirty="0" smtClean="0"/>
              <a:t>Valve solenoid failures at zones NL24, 25, 26, SL23, 25</a:t>
            </a:r>
          </a:p>
          <a:p>
            <a:endParaRPr lang="en-US" sz="2000" dirty="0" smtClean="0"/>
          </a:p>
          <a:p>
            <a:r>
              <a:rPr lang="en-US" sz="2000" dirty="0" smtClean="0"/>
              <a:t>Install new solenoids,    relocate to floor of tunnel</a:t>
            </a:r>
          </a:p>
          <a:p>
            <a:pPr marL="0" indent="0">
              <a:buNone/>
            </a:pPr>
            <a:r>
              <a:rPr lang="en-US" sz="2000" dirty="0" smtClean="0"/>
              <a:t>     and install lead shielding </a:t>
            </a:r>
          </a:p>
          <a:p>
            <a:pPr marL="0" indent="0">
              <a:buNone/>
            </a:pPr>
            <a:r>
              <a:rPr lang="en-US" sz="2000" dirty="0" smtClean="0"/>
              <a:t>      (G. Marble) Summer 2016</a:t>
            </a:r>
          </a:p>
          <a:p>
            <a:endParaRPr lang="en-US" sz="2000" dirty="0"/>
          </a:p>
          <a:p>
            <a:r>
              <a:rPr lang="en-US" sz="2000" dirty="0" smtClean="0"/>
              <a:t>18 High temp valve position switches left to be replaced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  <a:p>
            <a:r>
              <a:rPr lang="en-US" sz="1600" dirty="0" err="1" smtClean="0">
                <a:hlinkClick r:id="rId2"/>
              </a:rPr>
              <a:t>DiPette</a:t>
            </a:r>
            <a:r>
              <a:rPr lang="en-US" sz="1600" dirty="0" smtClean="0">
                <a:hlinkClick r:id="rId2"/>
              </a:rPr>
              <a:t> Stay-treat 2015 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762000" cy="609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t="2559" r="21705" b="12516"/>
          <a:stretch/>
        </p:blipFill>
        <p:spPr>
          <a:xfrm rot="5400000">
            <a:off x="4266353" y="1270847"/>
            <a:ext cx="4834467" cy="44263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cxnSp>
        <p:nvCxnSpPr>
          <p:cNvPr id="18" name="Straight Arrow Connector 17"/>
          <p:cNvCxnSpPr/>
          <p:nvPr/>
        </p:nvCxnSpPr>
        <p:spPr bwMode="auto">
          <a:xfrm flipV="1">
            <a:off x="4953000" y="5219700"/>
            <a:ext cx="1066800" cy="1905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>
            <a:off x="7010400" y="3429000"/>
            <a:ext cx="1282700" cy="7620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 bwMode="auto">
          <a:xfrm>
            <a:off x="3352800" y="5715000"/>
            <a:ext cx="17526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Valve Solenoid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" pitchFamily="18" charset="0"/>
              </a:rPr>
              <a:t>		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416800" y="2514600"/>
            <a:ext cx="17526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High temp Valve position switch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" pitchFamily="18" charset="0"/>
              </a:rPr>
              <a:t>		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Region Radiation Damage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			DC Power Group</a:t>
            </a:r>
            <a:endParaRPr lang="en-US" b="1" dirty="0"/>
          </a:p>
          <a:p>
            <a:r>
              <a:rPr lang="en-US" sz="2000" dirty="0"/>
              <a:t>Inspect </a:t>
            </a:r>
            <a:r>
              <a:rPr lang="en-US" sz="2000" dirty="0" smtClean="0"/>
              <a:t>magnets during </a:t>
            </a:r>
            <a:r>
              <a:rPr lang="en-US" sz="2000" dirty="0"/>
              <a:t>Summer SAD and develop a </a:t>
            </a:r>
            <a:r>
              <a:rPr lang="en-US" sz="2000" dirty="0" smtClean="0"/>
              <a:t>plan </a:t>
            </a:r>
            <a:endParaRPr lang="en-US" sz="2000" dirty="0"/>
          </a:p>
          <a:p>
            <a:r>
              <a:rPr lang="en-US" sz="2000" dirty="0" smtClean="0"/>
              <a:t>6 spares on hand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6002867" cy="33766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57200" y="2743200"/>
            <a:ext cx="2057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MDB2L26V corrector before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replacement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" pitchFamily="18" charset="0"/>
              </a:rPr>
              <a:t>		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867400" y="2819400"/>
            <a:ext cx="1066800" cy="6858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Region Radiation Damage Plans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b="1" dirty="0"/>
              <a:t>I&amp;C Group</a:t>
            </a:r>
          </a:p>
          <a:p>
            <a:r>
              <a:rPr lang="en-US" sz="1800" dirty="0" smtClean="0"/>
              <a:t>Valve position cable in NL24 failed </a:t>
            </a:r>
          </a:p>
          <a:p>
            <a:endParaRPr lang="en-US" sz="1800" dirty="0" smtClean="0"/>
          </a:p>
          <a:p>
            <a:r>
              <a:rPr lang="en-US" sz="1800" dirty="0" smtClean="0"/>
              <a:t>Cables in NL24, 25, 26, SL24, 25 show signs of damage</a:t>
            </a:r>
          </a:p>
          <a:p>
            <a:endParaRPr lang="en-US" sz="1800" dirty="0" smtClean="0"/>
          </a:p>
          <a:p>
            <a:r>
              <a:rPr lang="en-US" sz="1800" dirty="0" smtClean="0"/>
              <a:t>Replace </a:t>
            </a:r>
            <a:r>
              <a:rPr lang="en-US" sz="1800" dirty="0"/>
              <a:t>damaged </a:t>
            </a:r>
            <a:r>
              <a:rPr lang="en-US" sz="1800" dirty="0" smtClean="0"/>
              <a:t>Valve position </a:t>
            </a:r>
            <a:r>
              <a:rPr lang="en-US" sz="1800" dirty="0"/>
              <a:t>and HV cables with jumpers that can be quickly </a:t>
            </a:r>
            <a:r>
              <a:rPr lang="en-US" sz="1800" dirty="0" smtClean="0"/>
              <a:t>replaced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/>
              <a:t>     (G. </a:t>
            </a:r>
            <a:r>
              <a:rPr lang="en-US" sz="1800" dirty="0" smtClean="0"/>
              <a:t>Greenfield) Summer 2016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ALARA</a:t>
            </a:r>
            <a:r>
              <a:rPr lang="en-US" sz="1800" dirty="0"/>
              <a:t>, maintenance function in C100 Zones, reroute to </a:t>
            </a:r>
            <a:r>
              <a:rPr lang="en-US" sz="1800" dirty="0" smtClean="0"/>
              <a:t>avoid proximity to beam </a:t>
            </a:r>
            <a:r>
              <a:rPr lang="en-US" sz="1800" dirty="0"/>
              <a:t>pipe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C50 valve cable replacement complete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	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33" y="1397000"/>
            <a:ext cx="2714050" cy="391417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6096000" y="1828799"/>
            <a:ext cx="1881476" cy="3810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VBV2L25B</a:t>
            </a:r>
            <a:endParaRPr kumimoji="0" 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858000" y="2971800"/>
            <a:ext cx="990600" cy="6858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Region Radiation Damage Plans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26" y="3759199"/>
            <a:ext cx="3428999" cy="24384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4" y="3759199"/>
            <a:ext cx="4337916" cy="2438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21802" r="20401" b="15095"/>
          <a:stretch/>
        </p:blipFill>
        <p:spPr>
          <a:xfrm>
            <a:off x="521951" y="990600"/>
            <a:ext cx="4354849" cy="2319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13103" r="1887" b="10726"/>
          <a:stretch/>
        </p:blipFill>
        <p:spPr>
          <a:xfrm>
            <a:off x="5334000" y="990601"/>
            <a:ext cx="3525925" cy="231986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2209800" y="4038600"/>
            <a:ext cx="1143000" cy="4572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914400" y="1143001"/>
            <a:ext cx="2057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NL24 Valve cable</a:t>
            </a:r>
            <a:endParaRPr kumimoji="0" 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" y="4978399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NL24 HV cable</a:t>
            </a:r>
            <a:endParaRPr kumimoji="0" 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Region Radiation Damage Plans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I&amp;C Group</a:t>
            </a:r>
          </a:p>
          <a:p>
            <a:r>
              <a:rPr lang="en-US" sz="2000" dirty="0" smtClean="0"/>
              <a:t>Relocate BPM RF Modules to top of cable tray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Route cables away from beam pipe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(</a:t>
            </a:r>
            <a:r>
              <a:rPr lang="en-US" sz="2000" dirty="0"/>
              <a:t>Pete Francis) Summer 2016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8761" y="1659466"/>
            <a:ext cx="3377477" cy="39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6781800" y="2971800"/>
            <a:ext cx="1066800" cy="685800"/>
          </a:xfrm>
          <a:prstGeom prst="straightConnector1">
            <a:avLst/>
          </a:prstGeom>
          <a:ln>
            <a:solidFill>
              <a:srgbClr val="66FF66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and Costs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410200"/>
          </a:xfrm>
        </p:spPr>
        <p:txBody>
          <a:bodyPr/>
          <a:lstStyle/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Vacuum – Parts $6K   Labor 3Wks </a:t>
            </a:r>
          </a:p>
          <a:p>
            <a:r>
              <a:rPr lang="en-US" sz="2000" b="1" dirty="0" smtClean="0"/>
              <a:t>I&amp;C –  Parts $7K    Labor 6 </a:t>
            </a:r>
            <a:r>
              <a:rPr lang="en-US" sz="2000" b="1" dirty="0" err="1" smtClean="0"/>
              <a:t>Wks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DC Power - $1K for new DB magnet 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70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14747</TotalTime>
  <Words>299</Words>
  <Application>Microsoft Office PowerPoint</Application>
  <PresentationFormat>On-screen Show (4:3)</PresentationFormat>
  <Paragraphs>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</vt:lpstr>
      <vt:lpstr>3_JLab_PowerPoint1</vt:lpstr>
      <vt:lpstr>Warm Region Radiation  Damage and Plans</vt:lpstr>
      <vt:lpstr>Warm Region Radiation Damage Status</vt:lpstr>
      <vt:lpstr>Warm Region Radiation Damage Plans</vt:lpstr>
      <vt:lpstr>Warm Region Radiation Damage Plans</vt:lpstr>
      <vt:lpstr>Warm Region Radiation Damage Plans</vt:lpstr>
      <vt:lpstr>Warm Region Radiation Damage Plans</vt:lpstr>
      <vt:lpstr>Warm Region Radiation Damage Plans</vt:lpstr>
      <vt:lpstr>Warm Region Radiation Damage Plans</vt:lpstr>
      <vt:lpstr>Labor and Costs</vt:lpstr>
      <vt:lpstr>Warm Region Radiation Damage and Plans</vt:lpstr>
      <vt:lpstr>Issues and Open Questions</vt:lpstr>
    </vt:vector>
  </TitlesOfParts>
  <Company>Jefferson Science Associates,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stewartm</dc:creator>
  <cp:lastModifiedBy>Crystal Baker</cp:lastModifiedBy>
  <cp:revision>468</cp:revision>
  <cp:lastPrinted>2016-06-22T19:48:56Z</cp:lastPrinted>
  <dcterms:created xsi:type="dcterms:W3CDTF">2010-06-08T15:26:47Z</dcterms:created>
  <dcterms:modified xsi:type="dcterms:W3CDTF">2016-06-24T19:34:35Z</dcterms:modified>
</cp:coreProperties>
</file>