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77" r:id="rId3"/>
    <p:sldId id="386" r:id="rId4"/>
    <p:sldId id="388" r:id="rId5"/>
    <p:sldId id="396" r:id="rId6"/>
    <p:sldId id="397" r:id="rId7"/>
    <p:sldId id="398" r:id="rId8"/>
    <p:sldId id="391" r:id="rId9"/>
    <p:sldId id="392" r:id="rId10"/>
    <p:sldId id="393" r:id="rId11"/>
    <p:sldId id="394" r:id="rId12"/>
    <p:sldId id="400" r:id="rId13"/>
    <p:sldId id="385" r:id="rId14"/>
    <p:sldId id="374" r:id="rId15"/>
    <p:sldId id="399" r:id="rId16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5pPr>
    <a:lvl6pPr marL="22860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6pPr>
    <a:lvl7pPr marL="27432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7pPr>
    <a:lvl8pPr marL="32004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8pPr>
    <a:lvl9pPr marL="3657600" algn="l" defTabSz="457200" rtl="0" eaLnBrk="1" latinLnBrk="0" hangingPunct="1">
      <a:defRPr sz="24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8308"/>
    <a:srgbClr val="0000FF"/>
    <a:srgbClr val="FF0000"/>
    <a:srgbClr val="6DB66D"/>
    <a:srgbClr val="081E64"/>
    <a:srgbClr val="006C31"/>
    <a:srgbClr val="FF6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31" autoAdjust="0"/>
    <p:restoredTop sz="96186" autoAdjust="0"/>
  </p:normalViewPr>
  <p:slideViewPr>
    <p:cSldViewPr>
      <p:cViewPr>
        <p:scale>
          <a:sx n="100" d="100"/>
          <a:sy n="100" d="100"/>
        </p:scale>
        <p:origin x="-562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19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pPr>
              <a:defRPr/>
            </a:pPr>
            <a:fld id="{F9B3935D-B75E-4B48-AD35-87FE28926C28}" type="datetime1">
              <a:rPr lang="en-US"/>
              <a:pPr>
                <a:defRPr/>
              </a:pPr>
              <a:t>7/1/2016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pPr>
              <a:defRPr/>
            </a:pPr>
            <a:fld id="{242F487D-96B2-0046-BD96-63257F325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780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pPr>
              <a:defRPr/>
            </a:pPr>
            <a:fld id="{A6889092-528A-8E44-9006-F12F491B0623}" type="datetime1">
              <a:rPr lang="en-US"/>
              <a:pPr>
                <a:defRPr/>
              </a:pPr>
              <a:t>7/1/2016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pPr>
              <a:defRPr/>
            </a:pPr>
            <a:fld id="{F3EA2FB7-6715-8244-9F0E-1599E0271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9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A2FB7-6715-8244-9F0E-1599E02716F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92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685" y="4420207"/>
            <a:ext cx="5620105" cy="418909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685" y="4420207"/>
            <a:ext cx="5620105" cy="418909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685" y="4420207"/>
            <a:ext cx="5620105" cy="418909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685" y="4420207"/>
            <a:ext cx="5620105" cy="418909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685" y="4420207"/>
            <a:ext cx="5620105" cy="418909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685" y="4420207"/>
            <a:ext cx="5620105" cy="418909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685" y="4420207"/>
            <a:ext cx="5620105" cy="418909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685" y="4420207"/>
            <a:ext cx="5620105" cy="418909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685" y="4420207"/>
            <a:ext cx="5620105" cy="418909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685" y="4420207"/>
            <a:ext cx="5620105" cy="418909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685" y="4420207"/>
            <a:ext cx="5620105" cy="418909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685" y="4420207"/>
            <a:ext cx="5620105" cy="418909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685" y="4420207"/>
            <a:ext cx="5620105" cy="418909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685" y="4420207"/>
            <a:ext cx="5620105" cy="418909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9188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5592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6855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2596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07226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3787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649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4104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23988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469151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ime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62797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charset="0"/>
              </a:rPr>
              <a:t>Click to edit Master text styles</a:t>
            </a:r>
          </a:p>
          <a:p>
            <a:pPr lvl="1"/>
            <a:r>
              <a:rPr lang="en-US">
                <a:sym typeface="Times" charset="0"/>
              </a:rPr>
              <a:t>Second level</a:t>
            </a:r>
          </a:p>
          <a:p>
            <a:pPr lvl="2"/>
            <a:r>
              <a:rPr lang="en-US">
                <a:sym typeface="Times" charset="0"/>
              </a:rPr>
              <a:t>Third level</a:t>
            </a:r>
          </a:p>
          <a:p>
            <a:pPr lvl="3"/>
            <a:r>
              <a:rPr lang="en-US">
                <a:sym typeface="Times" charset="0"/>
              </a:rPr>
              <a:t>Fourth level</a:t>
            </a:r>
          </a:p>
          <a:p>
            <a:pPr lvl="4"/>
            <a:r>
              <a:rPr lang="en-US">
                <a:sym typeface="Time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  <a:sym typeface="Times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charset="0"/>
          <a:ea typeface="ヒラギノ明朝 ProN W6" charset="0"/>
          <a:cs typeface="ヒラギノ明朝 ProN W6" charset="0"/>
          <a:sym typeface="Times" charset="0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SzPct val="100000"/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Times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3pPr>
      <a:lvl4pPr marL="15890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Times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4pPr>
      <a:lvl5pPr marL="20462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Times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5pPr>
      <a:lvl6pPr marL="2503488" indent="-228600" algn="l" rtl="0" fontAlgn="base">
        <a:spcBef>
          <a:spcPts val="600"/>
        </a:spcBef>
        <a:spcAft>
          <a:spcPct val="0"/>
        </a:spcAft>
        <a:buSzPct val="100000"/>
        <a:buFont typeface="Times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6pPr>
      <a:lvl7pPr marL="2960688" indent="-228600" algn="l" rtl="0" fontAlgn="base">
        <a:spcBef>
          <a:spcPts val="600"/>
        </a:spcBef>
        <a:spcAft>
          <a:spcPct val="0"/>
        </a:spcAft>
        <a:buSzPct val="100000"/>
        <a:buFont typeface="Times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7pPr>
      <a:lvl8pPr marL="3417888" indent="-228600" algn="l" rtl="0" fontAlgn="base">
        <a:spcBef>
          <a:spcPts val="600"/>
        </a:spcBef>
        <a:spcAft>
          <a:spcPct val="0"/>
        </a:spcAft>
        <a:buSzPct val="100000"/>
        <a:buFont typeface="Times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8pPr>
      <a:lvl9pPr marL="3875088" indent="-228600" algn="l" rtl="0" fontAlgn="base">
        <a:spcBef>
          <a:spcPts val="600"/>
        </a:spcBef>
        <a:spcAft>
          <a:spcPct val="0"/>
        </a:spcAft>
        <a:buSzPct val="100000"/>
        <a:buFont typeface="Times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Time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emf"/><Relationship Id="rId5" Type="http://schemas.openxmlformats.org/officeDocument/2006/relationships/package" Target="../embeddings/Microsoft_Excel_Worksheet2.xlsx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3.xml"/><Relationship Id="rId7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328025" cy="19812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Plans for improved reliability and margin of the 5th pass separators</a:t>
            </a:r>
            <a:r>
              <a:rPr lang="en-US" sz="32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en-US" sz="32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</a:br>
            <a:endParaRPr lang="en-US" sz="3200" dirty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  <a:ea typeface="ヒラギノ角ゴ ProN W3" charset="0"/>
              <a:cs typeface="Candara"/>
              <a:sym typeface="Papyrus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idx="1"/>
          </p:nvPr>
        </p:nvSpPr>
        <p:spPr>
          <a:xfrm>
            <a:off x="609600" y="2362200"/>
            <a:ext cx="8001000" cy="1600200"/>
          </a:xfrm>
        </p:spPr>
        <p:txBody>
          <a:bodyPr rIns="132080"/>
          <a:lstStyle/>
          <a:p>
            <a:pPr marL="39688" indent="0" algn="ctr" eaLnBrk="1" hangingPunct="1">
              <a:buFont typeface="Times" charset="0"/>
              <a:buNone/>
              <a:defRPr/>
            </a:pPr>
            <a:r>
              <a:rPr lang="en-US" dirty="0" smtClean="0">
                <a:solidFill>
                  <a:schemeClr val="accent1">
                    <a:lumMod val="25000"/>
                  </a:schemeClr>
                </a:solidFill>
                <a:latin typeface="Candara"/>
                <a:cs typeface="Candara"/>
                <a:sym typeface="Papyrus" charset="0"/>
              </a:rPr>
              <a:t>Tomasz</a:t>
            </a:r>
            <a:r>
              <a:rPr lang="en-US" b="1" dirty="0" smtClean="0">
                <a:solidFill>
                  <a:schemeClr val="accent1">
                    <a:lumMod val="25000"/>
                  </a:schemeClr>
                </a:solidFill>
                <a:latin typeface="Candara"/>
                <a:cs typeface="Candara"/>
                <a:sym typeface="Papyrus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25000"/>
                  </a:schemeClr>
                </a:solidFill>
                <a:latin typeface="Candara"/>
                <a:cs typeface="Candara"/>
                <a:sym typeface="Papyrus" charset="0"/>
              </a:rPr>
              <a:t>Plawski</a:t>
            </a:r>
            <a:endParaRPr lang="en-US" dirty="0">
              <a:solidFill>
                <a:schemeClr val="accent1">
                  <a:lumMod val="25000"/>
                </a:schemeClr>
              </a:solidFill>
              <a:latin typeface="Candara"/>
              <a:ea typeface="ヒラギノ角ゴ ProN W3" charset="0"/>
              <a:cs typeface="Candara"/>
              <a:sym typeface="Papyrus" charset="0"/>
            </a:endParaRPr>
          </a:p>
          <a:p>
            <a:pPr marL="39688" indent="0" algn="ctr" eaLnBrk="1" hangingPunct="1">
              <a:lnSpc>
                <a:spcPct val="80000"/>
              </a:lnSpc>
              <a:buFont typeface="Times" charset="0"/>
              <a:buNone/>
              <a:defRPr/>
            </a:pPr>
            <a:r>
              <a:rPr lang="en-US" dirty="0" smtClean="0">
                <a:solidFill>
                  <a:schemeClr val="accent1">
                    <a:lumMod val="25000"/>
                  </a:schemeClr>
                </a:solidFill>
                <a:latin typeface="Candara"/>
                <a:cs typeface="Candara"/>
                <a:sym typeface="Papyrus" charset="0"/>
              </a:rPr>
              <a:t> Jefferson Lab</a:t>
            </a:r>
            <a:endParaRPr lang="en-US" sz="1600" dirty="0">
              <a:solidFill>
                <a:schemeClr val="accent1">
                  <a:lumMod val="25000"/>
                </a:schemeClr>
              </a:solidFill>
              <a:latin typeface="Candara"/>
              <a:cs typeface="Candara"/>
              <a:sym typeface="Papyrus" charset="0"/>
            </a:endParaRPr>
          </a:p>
          <a:p>
            <a:pPr marL="39688" indent="0" algn="ctr" eaLnBrk="1" hangingPunct="1">
              <a:buFont typeface="Times" charset="0"/>
              <a:buNone/>
              <a:defRPr/>
            </a:pPr>
            <a:r>
              <a:rPr lang="en-US" dirty="0" smtClean="0">
                <a:solidFill>
                  <a:schemeClr val="accent1">
                    <a:lumMod val="25000"/>
                  </a:schemeClr>
                </a:solidFill>
                <a:latin typeface="Candara"/>
                <a:cs typeface="Candara"/>
                <a:sym typeface="Papyrus" charset="0"/>
              </a:rPr>
              <a:t>OPS </a:t>
            </a:r>
            <a:r>
              <a:rPr lang="en-US" dirty="0" err="1" smtClean="0">
                <a:solidFill>
                  <a:schemeClr val="accent1">
                    <a:lumMod val="25000"/>
                  </a:schemeClr>
                </a:solidFill>
                <a:latin typeface="Candara"/>
                <a:cs typeface="Candara"/>
                <a:sym typeface="Papyrus" charset="0"/>
              </a:rPr>
              <a:t>Staytreat</a:t>
            </a:r>
            <a:r>
              <a:rPr lang="en-US" dirty="0" smtClean="0">
                <a:solidFill>
                  <a:schemeClr val="accent1">
                    <a:lumMod val="25000"/>
                  </a:schemeClr>
                </a:solidFill>
                <a:latin typeface="Candara"/>
                <a:cs typeface="Candara"/>
                <a:sym typeface="Papyrus" charset="0"/>
              </a:rPr>
              <a:t>, June 29, 2016</a:t>
            </a:r>
            <a:endParaRPr lang="en-US" dirty="0">
              <a:solidFill>
                <a:schemeClr val="accent1">
                  <a:lumMod val="25000"/>
                </a:schemeClr>
              </a:solidFill>
              <a:latin typeface="Candara"/>
              <a:ea typeface="ヒラギノ角ゴ ProN W3" charset="0"/>
              <a:cs typeface="Candara"/>
              <a:sym typeface="Papyrus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3962400"/>
            <a:ext cx="7696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>
            <a:lvl1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  <a:sym typeface="Times" charset="0"/>
              </a:defRPr>
            </a:lvl1pPr>
            <a:lvl2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" charset="0"/>
                <a:ea typeface="ヒラギノ明朝 ProN W6" charset="0"/>
                <a:cs typeface="ヒラギノ明朝 ProN W6" charset="0"/>
                <a:sym typeface="Times" charset="0"/>
              </a:defRPr>
            </a:lvl2pPr>
            <a:lvl3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" charset="0"/>
                <a:ea typeface="ヒラギノ明朝 ProN W6" charset="0"/>
                <a:cs typeface="ヒラギノ明朝 ProN W6" charset="0"/>
                <a:sym typeface="Times" charset="0"/>
              </a:defRPr>
            </a:lvl3pPr>
            <a:lvl4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" charset="0"/>
                <a:ea typeface="ヒラギノ明朝 ProN W6" charset="0"/>
                <a:cs typeface="ヒラギノ明朝 ProN W6" charset="0"/>
                <a:sym typeface="Times" charset="0"/>
              </a:defRPr>
            </a:lvl4pPr>
            <a:lvl5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" charset="0"/>
                <a:ea typeface="ヒラギノ明朝 ProN W6" charset="0"/>
                <a:cs typeface="ヒラギノ明朝 ProN W6" charset="0"/>
                <a:sym typeface="Times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" charset="0"/>
                <a:ea typeface="ヒラギノ明朝 ProN W6" charset="0"/>
                <a:cs typeface="ヒラギノ明朝 ProN W6" charset="0"/>
                <a:sym typeface="Times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" charset="0"/>
                <a:ea typeface="ヒラギノ明朝 ProN W6" charset="0"/>
                <a:cs typeface="ヒラギノ明朝 ProN W6" charset="0"/>
                <a:sym typeface="Times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" charset="0"/>
                <a:ea typeface="ヒラギノ明朝 ProN W6" charset="0"/>
                <a:cs typeface="ヒラギノ明朝 ProN W6" charset="0"/>
                <a:sym typeface="Times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" charset="0"/>
                <a:ea typeface="ヒラギノ明朝 ProN W6" charset="0"/>
                <a:cs typeface="ヒラギノ明朝 ProN W6" charset="0"/>
                <a:sym typeface="Times" charset="0"/>
              </a:defRPr>
            </a:lvl9pPr>
          </a:lstStyle>
          <a:p>
            <a:pPr algn="l"/>
            <a:endParaRPr lang="en-US" sz="1800" b="0" kern="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l"/>
            <a:endParaRPr lang="en-US" sz="1800" b="0" kern="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0" kern="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800" b="0" kern="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Arne </a:t>
            </a:r>
            <a:r>
              <a:rPr lang="en-US" sz="1800" b="0" kern="0" dirty="0" err="1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Freyberger</a:t>
            </a:r>
            <a:r>
              <a:rPr lang="en-US" sz="1800" b="0" kern="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US" sz="1800" b="0" kern="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Ives </a:t>
            </a:r>
            <a:r>
              <a:rPr lang="en-US" sz="1800" b="0" kern="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Roblin, Anna </a:t>
            </a:r>
            <a:r>
              <a:rPr lang="en-US" sz="1800" b="0" kern="0" dirty="0" err="1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Solopova</a:t>
            </a:r>
            <a:r>
              <a:rPr lang="en-US" sz="1800" b="0" kern="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, Mike </a:t>
            </a:r>
            <a:r>
              <a:rPr lang="en-US" sz="1800" b="0" kern="0" dirty="0" err="1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Spata</a:t>
            </a:r>
            <a:r>
              <a:rPr lang="en-US" sz="1800" b="0" kern="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US" sz="1800" b="0" kern="0" dirty="0" err="1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Haipeng</a:t>
            </a:r>
            <a:r>
              <a:rPr lang="en-US" sz="1800" b="0" kern="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 Wang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0" kern="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Brian </a:t>
            </a:r>
            <a:r>
              <a:rPr lang="en-US" sz="1800" b="0" kern="0" dirty="0" err="1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Bevins</a:t>
            </a:r>
            <a:r>
              <a:rPr lang="en-US" sz="1800" b="0" kern="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US" sz="1800" b="0" kern="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Reza </a:t>
            </a:r>
            <a:r>
              <a:rPr lang="en-US" sz="1800" b="0" kern="0" dirty="0" err="1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Kazimi</a:t>
            </a:r>
            <a:r>
              <a:rPr lang="en-US" sz="1800" b="0" kern="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US" sz="1800" b="0" kern="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George Lahti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0" kern="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Rama </a:t>
            </a:r>
            <a:r>
              <a:rPr lang="en-US" sz="1800" b="0" kern="0" dirty="0" err="1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Bachimanchi</a:t>
            </a:r>
            <a:r>
              <a:rPr lang="en-US" sz="1800" b="0" kern="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, Larry </a:t>
            </a:r>
            <a:r>
              <a:rPr lang="en-US" sz="1800" b="0" kern="0" dirty="0" err="1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Farrish</a:t>
            </a:r>
            <a:r>
              <a:rPr lang="en-US" sz="1800" b="0" kern="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US" sz="1800" b="0" kern="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Curt </a:t>
            </a:r>
            <a:r>
              <a:rPr lang="en-US" sz="1800" b="0" kern="0" dirty="0" err="1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Hovater</a:t>
            </a:r>
            <a:r>
              <a:rPr lang="en-US" sz="1800" b="0" kern="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, Clyde Mounts, Rick Nelson </a:t>
            </a:r>
            <a:r>
              <a:rPr lang="en-US" sz="1800" b="0" kern="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, Mark </a:t>
            </a:r>
            <a:r>
              <a:rPr lang="en-US" sz="1800" b="0" kern="0" dirty="0" err="1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Wissmann</a:t>
            </a:r>
            <a:endParaRPr lang="en-US" sz="1800" b="0" kern="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0" kern="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Anthony </a:t>
            </a:r>
            <a:r>
              <a:rPr lang="en-US" sz="1800" b="0" kern="0" dirty="0" err="1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DiPette</a:t>
            </a:r>
            <a:endParaRPr lang="en-US" sz="1800" b="0" kern="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0" kern="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0" kern="0" dirty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0" kern="0" dirty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152400"/>
            <a:ext cx="7807325" cy="533400"/>
          </a:xfrm>
        </p:spPr>
        <p:txBody>
          <a:bodyPr tIns="15998">
            <a:noAutofit/>
          </a:bodyPr>
          <a:lstStyle/>
          <a:p>
            <a:pPr indent="0" eaLnBrk="1" hangingPunct="1">
              <a:lnSpc>
                <a:spcPct val="95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</a:tabLst>
              <a:defRPr/>
            </a:pPr>
            <a:r>
              <a:rPr lang="en-US" sz="28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/>
                <a:cs typeface="Candara"/>
              </a:rPr>
              <a:t>Resonance Control System Modification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2514600" y="685800"/>
            <a:ext cx="6553200" cy="28956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Increase heater power form 4.5 kW to 6 kW  - in progress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Use  more precise LCW valve  ( future ?)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Pre-detune cavity to operate it at higher temperature (this summer)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Control software modification in order to minimize recovery time: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Better valve linearization ( this summer)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Replace Smith Predictor with Model Predictive Controller (future)</a:t>
            </a:r>
            <a:r>
              <a:rPr lang="en-US" sz="16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	</a:t>
            </a: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	  </a:t>
            </a:r>
            <a:endParaRPr lang="en-US" sz="16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39688" indent="0" algn="just">
              <a:lnSpc>
                <a:spcPct val="150000"/>
              </a:lnSpc>
              <a:buNone/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	</a:t>
            </a:r>
          </a:p>
          <a:p>
            <a:pPr marL="39688" indent="0" algn="just">
              <a:buNone/>
            </a:pPr>
            <a:endParaRPr lang="en-US" sz="16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600" dirty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3421254"/>
            <a:ext cx="3048000" cy="297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8" y="838201"/>
            <a:ext cx="2376652" cy="250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02138"/>
            <a:ext cx="5562600" cy="292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117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152400"/>
            <a:ext cx="7807325" cy="533400"/>
          </a:xfrm>
        </p:spPr>
        <p:txBody>
          <a:bodyPr tIns="15998">
            <a:noAutofit/>
          </a:bodyPr>
          <a:lstStyle/>
          <a:p>
            <a:pPr indent="0" eaLnBrk="1" hangingPunct="1">
              <a:lnSpc>
                <a:spcPct val="95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</a:tabLst>
              <a:defRPr/>
            </a:pPr>
            <a:r>
              <a:rPr lang="en-US" sz="2800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/>
                <a:cs typeface="Candara"/>
              </a:rPr>
              <a:t>Other Possible 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/>
                <a:cs typeface="Candara"/>
              </a:rPr>
              <a:t>Improvements</a:t>
            </a:r>
          </a:p>
        </p:txBody>
      </p: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381000" y="1447800"/>
            <a:ext cx="8077200" cy="2895600"/>
          </a:xfrm>
        </p:spPr>
        <p:txBody>
          <a:bodyPr/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Close Loop Cooling System – expensive but will significantly improve cavity performance </a:t>
            </a:r>
            <a:r>
              <a:rPr lang="en-US" sz="16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	</a:t>
            </a:r>
            <a:endParaRPr lang="en-US" sz="16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Silver Plated Cavities – increased electrical conductivity but a lot of uncertainness hence requires research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5</a:t>
            </a:r>
            <a:r>
              <a:rPr lang="en-US" sz="1600" baseline="300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th</a:t>
            </a: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 cavity  - we have 4 kW amplifier but infrastructure, LLRF, resonance control need to be build 	  </a:t>
            </a:r>
            <a:endParaRPr lang="en-US" sz="16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39688" indent="0" algn="just">
              <a:lnSpc>
                <a:spcPct val="150000"/>
              </a:lnSpc>
              <a:buNone/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	</a:t>
            </a:r>
          </a:p>
          <a:p>
            <a:pPr marL="39688" indent="0" algn="just">
              <a:buNone/>
            </a:pPr>
            <a:endParaRPr lang="en-US" sz="16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600" dirty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852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228600"/>
            <a:ext cx="7807325" cy="366713"/>
          </a:xfrm>
        </p:spPr>
        <p:txBody>
          <a:bodyPr tIns="15998">
            <a:noAutofit/>
          </a:bodyPr>
          <a:lstStyle/>
          <a:p>
            <a:pPr indent="0" eaLnBrk="1" hangingPunct="1">
              <a:lnSpc>
                <a:spcPct val="95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</a:tabLst>
              <a:defRPr/>
            </a:pPr>
            <a:r>
              <a:rPr lang="en-US" sz="2800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/>
                <a:cs typeface="Candara"/>
              </a:rPr>
              <a:t>Summary</a:t>
            </a:r>
            <a:endParaRPr lang="en-US" sz="28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ndara"/>
              <a:cs typeface="Candara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4953000"/>
            <a:ext cx="7924800" cy="11430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This summer we are looking for 18-19% of performance improvement but 10 % depends on unknown IOT reliability</a:t>
            </a:r>
          </a:p>
          <a:p>
            <a:pPr marL="39688" indent="0" algn="just">
              <a:lnSpc>
                <a:spcPct val="150000"/>
              </a:lnSpc>
              <a:buNone/>
            </a:pP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	</a:t>
            </a:r>
          </a:p>
          <a:p>
            <a:pPr marL="39688" indent="0" algn="just">
              <a:buNone/>
            </a:pPr>
            <a:endParaRPr lang="en-US" sz="18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800" dirty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958599"/>
              </p:ext>
            </p:extLst>
          </p:nvPr>
        </p:nvGraphicFramePr>
        <p:xfrm>
          <a:off x="247650" y="990600"/>
          <a:ext cx="866775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1" name="Worksheet" r:id="rId5" imgW="10393680" imgH="3230880" progId="Excel.Sheet.12">
                  <p:embed/>
                </p:oleObj>
              </mc:Choice>
              <mc:Fallback>
                <p:oleObj name="Worksheet" r:id="rId5" imgW="10393680" imgH="32308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650" y="990600"/>
                        <a:ext cx="8667750" cy="396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2802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68686"/>
              </a:clrFrom>
              <a:clrTo>
                <a:srgbClr val="86868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924800" cy="5570795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0" y="2819400"/>
            <a:ext cx="5562600" cy="762000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1">
                    <a:lumMod val="25000"/>
                  </a:schemeClr>
                </a:solidFill>
              </a:rPr>
              <a:t>Thank you for your attention !</a:t>
            </a:r>
            <a:endParaRPr lang="en-US" sz="3200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35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2986087"/>
            <a:ext cx="7807325" cy="366713"/>
          </a:xfrm>
        </p:spPr>
        <p:txBody>
          <a:bodyPr tIns="15998">
            <a:noAutofit/>
          </a:bodyPr>
          <a:lstStyle/>
          <a:p>
            <a:pPr indent="0" eaLnBrk="1" hangingPunct="1">
              <a:lnSpc>
                <a:spcPct val="95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</a:tabLst>
              <a:defRPr/>
            </a:pPr>
            <a:r>
              <a:rPr lang="en-US" sz="2800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/>
                <a:cs typeface="Candara"/>
              </a:rPr>
              <a:t>Backup Slides</a:t>
            </a:r>
            <a:endParaRPr lang="en-US" sz="28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6269934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2499"/>
            <a:ext cx="8547238" cy="529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739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807325" cy="533400"/>
          </a:xfrm>
        </p:spPr>
        <p:txBody>
          <a:bodyPr tIns="15998">
            <a:noAutofit/>
          </a:bodyPr>
          <a:lstStyle/>
          <a:p>
            <a:pPr indent="0" eaLnBrk="1" hangingPunct="1">
              <a:lnSpc>
                <a:spcPct val="95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</a:tabLst>
              <a:defRPr/>
            </a:pPr>
            <a:r>
              <a:rPr lang="en-US" sz="2800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/>
                <a:cs typeface="Candara"/>
              </a:rPr>
              <a:t>Outline</a:t>
            </a:r>
            <a:endParaRPr lang="en-US" sz="28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ndara"/>
              <a:cs typeface="Candar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40658"/>
            <a:ext cx="8458200" cy="53340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750 MHz Cavity Design and Performance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December 2015 Commissioning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April 2016 Re-Commissioning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Candara"/>
                <a:cs typeface="Candara"/>
              </a:rPr>
              <a:t>May 26 2016 Cavity Test</a:t>
            </a:r>
            <a:endParaRPr lang="en-US" sz="22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Plans f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or Larger 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D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eflection 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A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ngle and Improved 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R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eliability</a:t>
            </a:r>
          </a:p>
          <a:p>
            <a:pPr marL="39688" indent="0" algn="just">
              <a:lnSpc>
                <a:spcPct val="150000"/>
              </a:lnSpc>
              <a:buNone/>
            </a:pP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	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- Cavities Testing, Reworking and Move</a:t>
            </a:r>
          </a:p>
          <a:p>
            <a:pPr marL="39688" indent="0" algn="just">
              <a:lnSpc>
                <a:spcPct val="150000"/>
              </a:lnSpc>
              <a:buNone/>
            </a:pP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	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- IOT Strengthening and RF Power Distribution Improvements</a:t>
            </a:r>
          </a:p>
          <a:p>
            <a:pPr marL="39688" indent="0" algn="just">
              <a:lnSpc>
                <a:spcPct val="150000"/>
              </a:lnSpc>
              <a:buNone/>
            </a:pP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	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- Resonance Control System Modification</a:t>
            </a:r>
          </a:p>
          <a:p>
            <a:pPr marL="39688" indent="0" algn="just">
              <a:lnSpc>
                <a:spcPct val="150000"/>
              </a:lnSpc>
              <a:buNone/>
            </a:pP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	</a:t>
            </a: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- Other Possible Improvements	  </a:t>
            </a:r>
            <a:endParaRPr lang="en-US" sz="22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39688" indent="0" algn="just">
              <a:lnSpc>
                <a:spcPct val="150000"/>
              </a:lnSpc>
              <a:buNone/>
            </a:pP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	</a:t>
            </a:r>
          </a:p>
          <a:p>
            <a:pPr marL="39688" indent="0" algn="just">
              <a:buNone/>
            </a:pPr>
            <a:endParaRPr lang="en-US" sz="22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8047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152400"/>
            <a:ext cx="7807325" cy="533400"/>
          </a:xfrm>
        </p:spPr>
        <p:txBody>
          <a:bodyPr tIns="15998">
            <a:noAutofit/>
          </a:bodyPr>
          <a:lstStyle/>
          <a:p>
            <a:pPr indent="0" eaLnBrk="1" hangingPunct="1">
              <a:lnSpc>
                <a:spcPct val="95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</a:tabLst>
              <a:defRPr/>
            </a:pPr>
            <a:r>
              <a:rPr lang="en-US" sz="28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/>
                <a:cs typeface="Candara"/>
              </a:rPr>
              <a:t>750 MHz Cavity Design and Performance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840645"/>
            <a:ext cx="3372742" cy="28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:\tomek\prezentacje\OPS StayTreat\OpStayTreat16\pictures\cav_in_tunn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3733800"/>
            <a:ext cx="3402590" cy="263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995315"/>
              </p:ext>
            </p:extLst>
          </p:nvPr>
        </p:nvGraphicFramePr>
        <p:xfrm>
          <a:off x="4419600" y="990600"/>
          <a:ext cx="4022726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Worksheet" r:id="rId7" imgW="2011680" imgH="1104846" progId="Excel.Sheet.12">
                  <p:embed/>
                </p:oleObj>
              </mc:Choice>
              <mc:Fallback>
                <p:oleObj name="Worksheet" r:id="rId7" imgW="2011680" imgH="110484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19600" y="990600"/>
                        <a:ext cx="4022726" cy="22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7" descr="C:\Documents and Settings\sahmed\Desktop\P1010179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419600" y="3721052"/>
            <a:ext cx="3541990" cy="2649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16779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152400"/>
            <a:ext cx="7807325" cy="533400"/>
          </a:xfrm>
        </p:spPr>
        <p:txBody>
          <a:bodyPr tIns="15998">
            <a:noAutofit/>
          </a:bodyPr>
          <a:lstStyle/>
          <a:p>
            <a:pPr indent="0" eaLnBrk="1" hangingPunct="1">
              <a:lnSpc>
                <a:spcPct val="95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</a:tabLst>
              <a:defRPr/>
            </a:pPr>
            <a:r>
              <a:rPr lang="en-US" sz="2800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/>
                <a:cs typeface="Candara"/>
              </a:rPr>
              <a:t>December 16  </a:t>
            </a:r>
            <a:r>
              <a:rPr lang="en-US" sz="28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/>
                <a:cs typeface="Candara"/>
              </a:rPr>
              <a:t>2015 Commissioning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" y="914400"/>
            <a:ext cx="3319463" cy="24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14400"/>
            <a:ext cx="2962275" cy="24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04800" y="3319550"/>
            <a:ext cx="8458200" cy="3040117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Separation was below 16.5 mm but beams were getting through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Small beam size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RF power from IOT – 10.95 kW </a:t>
            </a:r>
            <a:r>
              <a:rPr lang="en-US" sz="22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	</a:t>
            </a:r>
            <a:endParaRPr lang="en-US" sz="22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  <a:cs typeface="Candara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Resonance Control parameters within specification window	  </a:t>
            </a:r>
            <a:endParaRPr lang="en-US" sz="22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39688" indent="0" algn="just">
              <a:lnSpc>
                <a:spcPct val="150000"/>
              </a:lnSpc>
              <a:buNone/>
            </a:pPr>
            <a:r>
              <a:rPr lang="en-US" sz="22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	</a:t>
            </a:r>
          </a:p>
          <a:p>
            <a:pPr marL="39688" indent="0" algn="just">
              <a:buNone/>
            </a:pPr>
            <a:endParaRPr lang="en-US" sz="22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442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152400"/>
            <a:ext cx="7807325" cy="533400"/>
          </a:xfrm>
        </p:spPr>
        <p:txBody>
          <a:bodyPr tIns="15998">
            <a:noAutofit/>
          </a:bodyPr>
          <a:lstStyle/>
          <a:p>
            <a:pPr indent="0" eaLnBrk="1" hangingPunct="1">
              <a:lnSpc>
                <a:spcPct val="95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</a:tabLst>
              <a:defRPr/>
            </a:pPr>
            <a:r>
              <a:rPr lang="en-US" sz="2800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/>
                <a:cs typeface="Candara"/>
              </a:rPr>
              <a:t>April 12 2016 Re-Commissioning</a:t>
            </a:r>
            <a:endParaRPr lang="en-US" sz="28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ndara"/>
              <a:cs typeface="Candara"/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28600" y="3429000"/>
            <a:ext cx="8001000" cy="28956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Shunt impedance measurements for the four 750 MHz cavities ( average for all four cavities  - 89 </a:t>
            </a:r>
            <a:r>
              <a:rPr lang="en-US" sz="1800" dirty="0" err="1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MOhms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Larger (compare to December commissioning)  beam size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RF power from IOT – 11.65 kW </a:t>
            </a:r>
            <a:r>
              <a:rPr lang="en-US" sz="18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	</a:t>
            </a:r>
            <a:endParaRPr lang="en-US" sz="18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  <a:cs typeface="Candara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Water Skid Resonance Control ( for cavity 3 and 4)  below critical 500 W and full LCW flow – not reliable operation !	  </a:t>
            </a:r>
            <a:endParaRPr lang="en-US" sz="18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39688" indent="0" algn="just">
              <a:lnSpc>
                <a:spcPct val="150000"/>
              </a:lnSpc>
              <a:buNone/>
            </a:pP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	</a:t>
            </a:r>
          </a:p>
          <a:p>
            <a:pPr marL="39688" indent="0" algn="just">
              <a:buNone/>
            </a:pPr>
            <a:endParaRPr lang="en-US" sz="18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800" dirty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8" y="838200"/>
            <a:ext cx="416735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53966"/>
            <a:ext cx="3021938" cy="26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0271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346075" y="152400"/>
            <a:ext cx="7807325" cy="533400"/>
          </a:xfrm>
        </p:spPr>
        <p:txBody>
          <a:bodyPr tIns="15998">
            <a:noAutofit/>
          </a:bodyPr>
          <a:lstStyle/>
          <a:p>
            <a:pPr indent="0" eaLnBrk="1" hangingPunct="1">
              <a:lnSpc>
                <a:spcPct val="95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</a:tabLst>
              <a:defRPr/>
            </a:pPr>
            <a:r>
              <a:rPr lang="en-US" sz="2800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/>
                <a:cs typeface="Candara"/>
              </a:rPr>
              <a:t>May 26 2016 Cavity Test</a:t>
            </a:r>
            <a:endParaRPr lang="en-US" sz="28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ndara"/>
              <a:cs typeface="Candara"/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89338" y="4191000"/>
            <a:ext cx="8749862" cy="21336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1</a:t>
            </a:r>
            <a:r>
              <a:rPr lang="en-US" sz="1600" baseline="300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st</a:t>
            </a: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 pass beam into 5</a:t>
            </a:r>
            <a:r>
              <a:rPr lang="en-US" sz="1600" baseline="300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th</a:t>
            </a: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 pass beamline 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Deflection measured separately for every cavity at multiple RF power levels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Measured </a:t>
            </a:r>
            <a:r>
              <a:rPr lang="en-US" sz="1600" dirty="0" err="1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Rsh</a:t>
            </a: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 is about 15% higher then estimated based on beam deflection for all four cavities !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Phasing error,   imprecise vector sum compensation during phasing 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We need to investigate this discrepancy during next commissioning</a:t>
            </a:r>
          </a:p>
          <a:p>
            <a:pPr marL="39688" indent="0" algn="just">
              <a:lnSpc>
                <a:spcPct val="150000"/>
              </a:lnSpc>
              <a:buNone/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	</a:t>
            </a:r>
          </a:p>
          <a:p>
            <a:pPr marL="39688" indent="0" algn="just">
              <a:buNone/>
            </a:pPr>
            <a:endParaRPr lang="en-US" sz="16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600" dirty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2590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 bwMode="auto">
              <a:xfrm>
                <a:off x="2514600" y="744194"/>
                <a:ext cx="6629400" cy="10846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50800" tIns="50800" rIns="91440" bIns="50800" numCol="1" anchor="t" anchorCtr="0" compatLnSpc="1">
                <a:prstTxWarp prst="textNoShape">
                  <a:avLst/>
                </a:prstTxWarp>
              </a:bodyPr>
              <a:lstStyle>
                <a:lvl1pPr marL="382588" indent="-34290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SzPct val="100000"/>
                  <a:buFont typeface="Times" charset="0"/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charset="0"/>
                  </a:defRPr>
                </a:lvl1pPr>
                <a:lvl2pPr marL="731838" indent="-28575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SzPct val="100000"/>
                  <a:buFont typeface="Times" charset="0"/>
                  <a:buChar char="–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charset="0"/>
                  </a:defRPr>
                </a:lvl2pPr>
                <a:lvl3pPr marL="1131888" indent="-22860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SzPct val="100000"/>
                  <a:buFont typeface="Times" charset="0"/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charset="0"/>
                  </a:defRPr>
                </a:lvl3pPr>
                <a:lvl4pPr marL="1589088" indent="-22860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SzPct val="100000"/>
                  <a:buFont typeface="Times" charset="0"/>
                  <a:buChar char="–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charset="0"/>
                  </a:defRPr>
                </a:lvl4pPr>
                <a:lvl5pPr marL="2046288" indent="-22860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SzPct val="100000"/>
                  <a:buFont typeface="Times" charset="0"/>
                  <a:buChar char="»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charset="0"/>
                  </a:defRPr>
                </a:lvl5pPr>
                <a:lvl6pPr marL="2503488" indent="-228600" algn="l" rtl="0" fontAlgn="base">
                  <a:spcBef>
                    <a:spcPts val="600"/>
                  </a:spcBef>
                  <a:spcAft>
                    <a:spcPct val="0"/>
                  </a:spcAft>
                  <a:buSzPct val="100000"/>
                  <a:buFont typeface="Times" charset="0"/>
                  <a:buChar char="»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charset="0"/>
                  </a:defRPr>
                </a:lvl6pPr>
                <a:lvl7pPr marL="2960688" indent="-228600" algn="l" rtl="0" fontAlgn="base">
                  <a:spcBef>
                    <a:spcPts val="600"/>
                  </a:spcBef>
                  <a:spcAft>
                    <a:spcPct val="0"/>
                  </a:spcAft>
                  <a:buSzPct val="100000"/>
                  <a:buFont typeface="Times" charset="0"/>
                  <a:buChar char="»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charset="0"/>
                  </a:defRPr>
                </a:lvl7pPr>
                <a:lvl8pPr marL="3417888" indent="-228600" algn="l" rtl="0" fontAlgn="base">
                  <a:spcBef>
                    <a:spcPts val="600"/>
                  </a:spcBef>
                  <a:spcAft>
                    <a:spcPct val="0"/>
                  </a:spcAft>
                  <a:buSzPct val="100000"/>
                  <a:buFont typeface="Times" charset="0"/>
                  <a:buChar char="»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charset="0"/>
                  </a:defRPr>
                </a:lvl8pPr>
                <a:lvl9pPr marL="3875088" indent="-228600" algn="l" rtl="0" fontAlgn="base">
                  <a:spcBef>
                    <a:spcPts val="600"/>
                  </a:spcBef>
                  <a:spcAft>
                    <a:spcPct val="0"/>
                  </a:spcAft>
                  <a:buSzPct val="100000"/>
                  <a:buFont typeface="Times" charset="0"/>
                  <a:buChar char="»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Times" charset="0"/>
                  </a:defRPr>
                </a:lvl9pPr>
              </a:lstStyle>
              <a:p>
                <a:pPr marL="0" indent="0" algn="ctr">
                  <a:buFont typeface="Times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smtClean="0">
                          <a:latin typeface="Cambria Math"/>
                        </a:rPr>
                        <m:t>𝑃</m:t>
                      </m:r>
                      <m:r>
                        <a:rPr lang="en-US" sz="1400" i="1" kern="0" smtClean="0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1400" i="1" kern="0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400" i="1" kern="0" smtClean="0">
                              <a:latin typeface="Cambria Math"/>
                            </a:rPr>
                            <m:t>𝑊</m:t>
                          </m:r>
                        </m:e>
                      </m:d>
                      <m:r>
                        <a:rPr lang="en-US" sz="1400" i="1" kern="0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1400" i="1" kern="0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 ker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 ker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 kern="0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  <m:r>
                                    <a:rPr lang="en-US" sz="1400" i="1" kern="0" smtClean="0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d>
                                    <m:dPr>
                                      <m:ctrlPr>
                                        <a:rPr lang="en-US" sz="1400" i="1" kern="0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i="1" kern="0" smtClean="0">
                                          <a:latin typeface="Cambria Math"/>
                                          <a:ea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sz="1400" i="1" kern="0" smtClean="0">
                                          <a:latin typeface="Cambria Math"/>
                                          <a:ea typeface="Cambria Math"/>
                                        </a:rPr>
                                        <m:t>𝑟𝑎𝑑</m:t>
                                      </m:r>
                                    </m:e>
                                  </m:d>
                                  <m:r>
                                    <a:rPr lang="en-US" sz="1400" i="1" kern="0" smtClean="0">
                                      <a:latin typeface="Cambria Math"/>
                                      <a:ea typeface="Cambria Math"/>
                                    </a:rPr>
                                    <m:t>×</m:t>
                                  </m:r>
                                  <m:r>
                                    <a:rPr lang="en-US" sz="1400" i="1" kern="0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  <m:r>
                                    <a:rPr lang="en-US" sz="1400" i="1" kern="0" smtClean="0">
                                      <a:latin typeface="Cambria Math"/>
                                      <a:ea typeface="Cambria Math"/>
                                    </a:rPr>
                                    <m:t> ( </m:t>
                                  </m:r>
                                  <m:r>
                                    <a:rPr lang="en-US" sz="1400" i="1" kern="0" smtClean="0">
                                      <a:latin typeface="Cambria Math"/>
                                      <a:ea typeface="Cambria Math"/>
                                    </a:rPr>
                                    <m:t>𝑀𝑒𝑉</m:t>
                                  </m:r>
                                  <m:r>
                                    <a:rPr lang="en-US" sz="1400" i="1" kern="0" smtClean="0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00" i="1" kern="0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i="1" kern="0" smtClean="0">
                              <a:latin typeface="Cambria Math"/>
                            </a:rPr>
                            <m:t>𝑅</m:t>
                          </m:r>
                          <m:r>
                            <a:rPr lang="en-US" sz="1400" i="1" kern="0" smtClean="0">
                              <a:latin typeface="Cambria Math"/>
                            </a:rPr>
                            <m:t> (</m:t>
                          </m:r>
                          <m:r>
                            <a:rPr lang="en-US" sz="1400" i="1" kern="0" smtClean="0">
                              <a:latin typeface="Cambria Math"/>
                            </a:rPr>
                            <m:t>𝑂h𝑚𝑠</m:t>
                          </m:r>
                          <m:r>
                            <a:rPr lang="en-US" sz="1400" i="1" kern="0" smtClean="0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n-US" sz="1400" i="1" kern="0" smtClean="0"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en-US" sz="1400" i="1" ker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en-US" sz="1400" i="1" kern="0"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en-US" sz="1400" i="1" ker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400" i="1" ker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 ker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  <m:r>
                                <a:rPr lang="en-US" sz="1400" i="1" kern="0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r>
                                <a:rPr lang="en-US" sz="1400" i="1" ker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lang="en-US" sz="1400" kern="0" dirty="0"/>
                            <m:t> </m:t>
                          </m:r>
                        </m:num>
                        <m:den>
                          <m:r>
                            <a:rPr lang="en-US" sz="1400" i="1" kern="0">
                              <a:latin typeface="Cambria Math"/>
                              <a:ea typeface="Cambria Math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sz="1400" kern="0" dirty="0" smtClean="0"/>
              </a:p>
              <a:p>
                <a:pPr marL="0" indent="0" algn="ctr">
                  <a:buFont typeface="Times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1400" i="1" kern="0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sz="1400" i="1" kern="0" smtClean="0"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ctrlPr>
                            <a:rPr lang="en-US" sz="1400" i="1" kern="0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400" i="1" kern="0" smtClean="0">
                              <a:latin typeface="Cambria Math"/>
                              <a:ea typeface="Cambria Math"/>
                            </a:rPr>
                            <m:t>𝑚𝑚</m:t>
                          </m:r>
                        </m:e>
                      </m:d>
                      <m:r>
                        <a:rPr lang="en-US" sz="1400" i="1" kern="0" smtClean="0">
                          <a:latin typeface="Cambria Math"/>
                          <a:ea typeface="Cambria Math"/>
                        </a:rPr>
                        <m:t>= ∆</m:t>
                      </m:r>
                      <m:r>
                        <a:rPr lang="en-US" sz="1400" i="1" kern="0" smtClean="0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US" sz="1400" i="1" kern="0" smtClean="0"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ctrlPr>
                            <a:rPr lang="en-US" sz="1400" i="1" kern="0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400" i="1" kern="0" smtClean="0">
                              <a:latin typeface="Cambria Math"/>
                              <a:ea typeface="Cambria Math"/>
                            </a:rPr>
                            <m:t>𝑚𝑚</m:t>
                          </m:r>
                        </m:e>
                      </m:d>
                      <m:r>
                        <a:rPr lang="en-US" sz="1400" i="1" kern="0" smtClean="0">
                          <a:latin typeface="Cambria Math"/>
                          <a:ea typeface="Cambria Math"/>
                        </a:rPr>
                        <m:t>×</m:t>
                      </m:r>
                      <m:func>
                        <m:funcPr>
                          <m:ctrlPr>
                            <a:rPr lang="en-US" sz="1400" i="1" kern="0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kern="0" smtClean="0">
                              <a:latin typeface="Cambria Math"/>
                              <a:ea typeface="Cambria Math"/>
                            </a:rPr>
                            <m:t>tan</m:t>
                          </m:r>
                        </m:fName>
                        <m:e>
                          <m:r>
                            <a:rPr lang="en-US" sz="1400" i="1" kern="0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1400" i="1" kern="0" smtClean="0">
                              <a:latin typeface="Cambria Math"/>
                              <a:ea typeface="Cambria Math"/>
                            </a:rPr>
                            <m:t>≈∆</m:t>
                          </m:r>
                          <m:r>
                            <a:rPr lang="en-US" sz="1400" i="1" kern="0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  <m:r>
                            <a:rPr lang="en-US" sz="1400" i="1" kern="0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400" i="1" kern="0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400" i="1" kern="0" smtClean="0">
                                  <a:latin typeface="Cambria Math"/>
                                  <a:ea typeface="Cambria Math"/>
                                </a:rPr>
                                <m:t>𝑚𝑚</m:t>
                              </m:r>
                            </m:e>
                          </m:d>
                          <m:r>
                            <a:rPr lang="en-US" sz="1400" i="1" kern="0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1400" i="1" kern="0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sz="1400" i="1" kern="0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1400" i="1" ker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1400" i="1" kern="0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US" sz="1400" i="1" kern="0"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ctrlPr>
                            <a:rPr lang="en-US" sz="1400" i="1" ker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1400" i="1" kern="0">
                              <a:latin typeface="Cambria Math"/>
                              <a:ea typeface="Cambria Math"/>
                            </a:rPr>
                            <m:t>𝑚𝑚</m:t>
                          </m:r>
                        </m:e>
                      </m:d>
                      <m:r>
                        <a:rPr lang="en-US" sz="1400" i="1" ker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1400" i="1" ker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400" i="1" ker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i="1" ker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  <m:r>
                                <a:rPr lang="en-US" sz="1400" i="1" kern="0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r>
                                <a:rPr lang="en-US" sz="1400" i="1" ker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lang="en-US" sz="1400" kern="0" dirty="0"/>
                            <m:t> </m:t>
                          </m:r>
                        </m:num>
                        <m:den>
                          <m:r>
                            <a:rPr lang="en-US" sz="1400" i="1" kern="0">
                              <a:latin typeface="Cambria Math"/>
                              <a:ea typeface="Cambria Math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sz="1400" kern="0" dirty="0" smtClean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600" y="744194"/>
                <a:ext cx="6629400" cy="108460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6400800" cy="2553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05600" y="3429000"/>
                <a:ext cx="1960730" cy="3693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𝑅</m:t>
                      </m:r>
                      <m:r>
                        <a:rPr kumimoji="0" lang="en-US" sz="1800" b="0" i="1" u="none" strike="noStrike" kern="0" cap="none" spc="0" normalizeH="0" baseline="-2500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𝑠</m:t>
                      </m:r>
                      <m:r>
                        <a:rPr kumimoji="0" lang="en-US" sz="1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=104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±2 </m:t>
                      </m:r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𝑀</m:t>
                      </m:r>
                      <m:r>
                        <m:rPr>
                          <m:sty m:val="p"/>
                        </m:rPr>
                        <a:rPr kumimoji="0" lang="el-GR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Ω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3429000"/>
                <a:ext cx="196073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9309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5486400" cy="533400"/>
          </a:xfrm>
        </p:spPr>
        <p:txBody>
          <a:bodyPr tIns="15998">
            <a:noAutofit/>
          </a:bodyPr>
          <a:lstStyle/>
          <a:p>
            <a:pPr indent="0" eaLnBrk="1" hangingPunct="1">
              <a:lnSpc>
                <a:spcPct val="95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</a:tabLst>
              <a:defRPr/>
            </a:pPr>
            <a:r>
              <a:rPr lang="en-US" sz="2800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/>
                <a:cs typeface="Candara"/>
              </a:rPr>
              <a:t>Cavities Move</a:t>
            </a:r>
            <a:endParaRPr lang="en-US" sz="28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ndara"/>
              <a:cs typeface="Candara"/>
            </a:endParaRPr>
          </a:p>
        </p:txBody>
      </p:sp>
      <p:pic>
        <p:nvPicPr>
          <p:cNvPr id="11266" name="Picture 2" descr="J:\tomek\prezentacje\OPS StayTreat\OpStayTreat16\from_Anthony\ISO 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514894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04274" y="4191000"/>
            <a:ext cx="7391400" cy="1828800"/>
          </a:xfrm>
        </p:spPr>
        <p:txBody>
          <a:bodyPr/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Two of the four girders will be modified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4 cavities will be consolidated onto two girders</a:t>
            </a:r>
            <a:r>
              <a:rPr lang="en-US" sz="16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	</a:t>
            </a:r>
            <a:endParaRPr lang="en-US" sz="16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Larger distance to quad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  <a:cs typeface="Candara"/>
              </a:rPr>
              <a:t>Expected deflection improvement: 8 %	  </a:t>
            </a:r>
            <a:endParaRPr lang="en-US" sz="16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39688" indent="0" algn="just">
              <a:lnSpc>
                <a:spcPct val="150000"/>
              </a:lnSpc>
              <a:buNone/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	</a:t>
            </a:r>
          </a:p>
          <a:p>
            <a:pPr marL="39688" indent="0" algn="just">
              <a:buNone/>
            </a:pPr>
            <a:endParaRPr lang="en-US" sz="16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600" dirty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757863"/>
              </p:ext>
            </p:extLst>
          </p:nvPr>
        </p:nvGraphicFramePr>
        <p:xfrm>
          <a:off x="5181600" y="845820"/>
          <a:ext cx="3314700" cy="4991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2800"/>
                <a:gridCol w="609600"/>
                <a:gridCol w="609600"/>
                <a:gridCol w="673100"/>
                <a:gridCol w="609600"/>
              </a:tblGrid>
              <a:tr h="443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AsFound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Proposed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Proposed: decrease RF kick, maintain 16.5mm, maintain quad setting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Sort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ctr"/>
                </a:tc>
              </a:tr>
              <a:tr h="44386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81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750MHz angular kick (rad)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1.50E-04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1.50E-04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1.37E-04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1.50E-04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ctr"/>
                </a:tc>
              </a:tr>
              <a:tr h="1276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</a:tr>
              <a:tr h="3181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Required Separation at AE02(mm)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16.5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16.5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16.5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16.5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ctr"/>
                </a:tc>
              </a:tr>
              <a:tr h="1276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</a:tr>
              <a:tr h="3181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Sep(CG) to Quad(mm)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11899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13631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13631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12106.5751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ctr"/>
                </a:tc>
              </a:tr>
              <a:tr h="1276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</a:tr>
              <a:tr h="3181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Beam offset at Quad (mm)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1.78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2.04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1.87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1.82E+00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ctr"/>
                </a:tc>
              </a:tr>
              <a:tr h="1276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</a:tr>
              <a:tr h="3181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Quad to YA (mm)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18264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18264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18264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18264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ctr"/>
                </a:tc>
              </a:tr>
              <a:tr h="1276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</a:tr>
              <a:tr h="3181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Angle after quad (rad)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3.54E-04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3.84E-04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3.50E-04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3.58E-04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</a:tr>
              <a:tr h="3181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Quad kick(rad)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2.04E-04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2.34E-04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2.13E-04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2.08E-04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</a:tr>
              <a:tr h="1276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</a:tr>
              <a:tr h="3181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Maximum Separation at YA(mm)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16.5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18.1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16.5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16.7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</a:tr>
              <a:tr h="12763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Gain(%)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9.70%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8.70%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1.20%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Gain(mm)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15240" marB="1524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882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807325" cy="533400"/>
          </a:xfrm>
        </p:spPr>
        <p:txBody>
          <a:bodyPr tIns="15998">
            <a:noAutofit/>
          </a:bodyPr>
          <a:lstStyle/>
          <a:p>
            <a:pPr indent="0" eaLnBrk="1" hangingPunct="1">
              <a:lnSpc>
                <a:spcPct val="95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</a:tabLst>
              <a:defRPr/>
            </a:pPr>
            <a:r>
              <a:rPr lang="en-US" sz="2800" dirty="0" smtClean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/>
                <a:cs typeface="Candara"/>
              </a:rPr>
              <a:t>Cavities Testing and Reworking</a:t>
            </a:r>
            <a:endParaRPr lang="en-US" sz="28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ndara"/>
              <a:cs typeface="Candara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04800" y="762000"/>
            <a:ext cx="7772400" cy="25146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Q</a:t>
            </a:r>
            <a:r>
              <a:rPr lang="en-US" sz="1800" baseline="-250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L</a:t>
            </a: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 at different temperatures test   - done </a:t>
            </a:r>
            <a:endParaRPr lang="en-US" sz="1800" baseline="-250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Coupler relocation ( imposed by cavities moving) – in progress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Critical coupling, tuner plates positioning, field flatness  – in progress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Parameters variance between cavities explanation – in progress</a:t>
            </a:r>
          </a:p>
          <a:p>
            <a:pPr marL="39688" indent="0" algn="just">
              <a:lnSpc>
                <a:spcPct val="150000"/>
              </a:lnSpc>
              <a:buNone/>
            </a:pPr>
            <a:endParaRPr lang="en-US" sz="18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2698822"/>
            <a:ext cx="4269830" cy="309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J:\tomek\prezentacje\OPS StayTreat\OpStayTreat16\pictures\750MHZ1002-5_S21Q_1-92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91162"/>
            <a:ext cx="2333297" cy="14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17380" y="4815243"/>
            <a:ext cx="240949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 lvl="0" algn="just" eaLnBrk="0" hangingPunct="0">
              <a:spcBef>
                <a:spcPts val="600"/>
              </a:spcBef>
              <a:buSzPct val="100000"/>
            </a:pPr>
            <a:r>
              <a:rPr lang="en-US" sz="1800" kern="0" dirty="0">
                <a:solidFill>
                  <a:srgbClr val="BBE0E3">
                    <a:lumMod val="25000"/>
                  </a:srgbClr>
                </a:solidFill>
                <a:latin typeface="Candara" panose="020E0502030303020204" pitchFamily="34" charset="0"/>
              </a:rPr>
              <a:t>T1=92 F     Q</a:t>
            </a:r>
            <a:r>
              <a:rPr lang="en-US" sz="1800" kern="0" baseline="-25000" dirty="0">
                <a:solidFill>
                  <a:srgbClr val="BBE0E3">
                    <a:lumMod val="25000"/>
                  </a:srgbClr>
                </a:solidFill>
                <a:latin typeface="Candara" panose="020E0502030303020204" pitchFamily="34" charset="0"/>
              </a:rPr>
              <a:t>L</a:t>
            </a:r>
            <a:r>
              <a:rPr lang="en-US" sz="1800" kern="0" dirty="0">
                <a:solidFill>
                  <a:srgbClr val="BBE0E3">
                    <a:lumMod val="25000"/>
                  </a:srgbClr>
                </a:solidFill>
                <a:latin typeface="Candara" panose="020E0502030303020204" pitchFamily="34" charset="0"/>
              </a:rPr>
              <a:t> = 3032</a:t>
            </a:r>
          </a:p>
          <a:p>
            <a:pPr marL="39688" lvl="0" algn="just" eaLnBrk="0" hangingPunct="0">
              <a:spcBef>
                <a:spcPts val="600"/>
              </a:spcBef>
              <a:buSzPct val="100000"/>
            </a:pPr>
            <a:r>
              <a:rPr lang="en-US" sz="1800" kern="0" dirty="0">
                <a:solidFill>
                  <a:srgbClr val="BBE0E3">
                    <a:lumMod val="25000"/>
                  </a:srgbClr>
                </a:solidFill>
                <a:latin typeface="Candara" panose="020E0502030303020204" pitchFamily="34" charset="0"/>
              </a:rPr>
              <a:t>T2= 130 F   Q</a:t>
            </a:r>
            <a:r>
              <a:rPr lang="en-US" sz="1800" kern="0" baseline="-25000" dirty="0">
                <a:solidFill>
                  <a:srgbClr val="BBE0E3">
                    <a:lumMod val="25000"/>
                  </a:srgbClr>
                </a:solidFill>
                <a:latin typeface="Candara" panose="020E0502030303020204" pitchFamily="34" charset="0"/>
              </a:rPr>
              <a:t>L</a:t>
            </a:r>
            <a:r>
              <a:rPr lang="en-US" sz="1800" kern="0" dirty="0">
                <a:solidFill>
                  <a:srgbClr val="BBE0E3">
                    <a:lumMod val="25000"/>
                  </a:srgbClr>
                </a:solidFill>
                <a:latin typeface="Candara" panose="020E0502030303020204" pitchFamily="34" charset="0"/>
              </a:rPr>
              <a:t> = 3010 </a:t>
            </a:r>
          </a:p>
        </p:txBody>
      </p:sp>
      <p:pic>
        <p:nvPicPr>
          <p:cNvPr id="7172" name="Picture 4" descr="J:\tomek\prezentacje\OPS StayTreat\OpStayTreat16\pictures\cav_bead_pul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" y="2698822"/>
            <a:ext cx="4390697" cy="192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8418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533400"/>
          </a:xfrm>
        </p:spPr>
        <p:txBody>
          <a:bodyPr tIns="15998">
            <a:noAutofit/>
          </a:bodyPr>
          <a:lstStyle/>
          <a:p>
            <a:pPr indent="0" eaLnBrk="1" hangingPunct="1">
              <a:lnSpc>
                <a:spcPct val="95000"/>
              </a:lnSpc>
              <a:tabLst>
                <a:tab pos="656514" algn="l"/>
                <a:tab pos="1313025" algn="l"/>
                <a:tab pos="1969541" algn="l"/>
                <a:tab pos="2626055" algn="l"/>
                <a:tab pos="3282566" algn="l"/>
                <a:tab pos="3939082" algn="l"/>
                <a:tab pos="4595595" algn="l"/>
                <a:tab pos="5252108" algn="l"/>
                <a:tab pos="5908622" algn="l"/>
                <a:tab pos="6565136" algn="l"/>
                <a:tab pos="7221649" algn="l"/>
              </a:tabLst>
              <a:defRPr/>
            </a:pPr>
            <a:r>
              <a:rPr lang="en-US" sz="2600" dirty="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/>
                <a:cs typeface="Candara"/>
              </a:rPr>
              <a:t>IOT Strengthening and RF Power Distribution Improvements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895600"/>
            <a:ext cx="1524000" cy="361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2895601"/>
            <a:ext cx="2363794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2387266"/>
            <a:ext cx="4495800" cy="39373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609600"/>
            <a:ext cx="8839200" cy="1777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High Voltage transformer adjustment  - IOT RF power 15 kW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1 </a:t>
            </a:r>
            <a:r>
              <a:rPr lang="en-US" sz="16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5/8" </a:t>
            </a:r>
            <a:r>
              <a:rPr lang="en-US" sz="1600" dirty="0" err="1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Heliax</a:t>
            </a:r>
            <a:r>
              <a:rPr lang="en-US" sz="16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cable adjustment </a:t>
            </a:r>
            <a:r>
              <a:rPr lang="en-US" sz="1600" dirty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and placement on modified </a:t>
            </a: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girder  - this summer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High Power Phase Shifter rework – this summer , replacement (future)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25000"/>
                  </a:schemeClr>
                </a:solidFill>
                <a:latin typeface="Candara" panose="020E0502030303020204" pitchFamily="34" charset="0"/>
              </a:rPr>
              <a:t>New FPGA based IOT/HV interlock/monitor system –  winter ? </a:t>
            </a:r>
            <a:endParaRPr lang="en-US" sz="1600" dirty="0">
              <a:solidFill>
                <a:schemeClr val="accent1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77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owerPoint1">
  <a:themeElements>
    <a:clrScheme name="JLab_PowerPoint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Lab_PowerPoint1">
      <a:majorFont>
        <a:latin typeface="Times"/>
        <a:ea typeface="ヒラギノ明朝 ProN W6"/>
        <a:cs typeface="ヒラギノ明朝 ProN W6"/>
      </a:majorFont>
      <a:minorFont>
        <a:latin typeface="Time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0"/>
            <a:cs typeface="ヒラギノ明朝 ProN W3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0"/>
            <a:cs typeface="ヒラギノ明朝 ProN W3" charset="0"/>
            <a:sym typeface="Times" charset="0"/>
          </a:defRPr>
        </a:defPPr>
      </a:lstStyle>
    </a:lnDef>
  </a:objectDefaults>
  <a:extraClrSchemeLst>
    <a:extraClrScheme>
      <a:clrScheme name="JLab_PowerPoin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46958</TotalTime>
  <Pages>0</Pages>
  <Words>622</Words>
  <Characters>0</Characters>
  <Application>Microsoft Office PowerPoint</Application>
  <PresentationFormat>On-screen Show (4:3)</PresentationFormat>
  <Lines>0</Lines>
  <Paragraphs>174</Paragraphs>
  <Slides>15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JLab_PowerPoint1</vt:lpstr>
      <vt:lpstr>Worksheet</vt:lpstr>
      <vt:lpstr>Plans for improved reliability and margin of the 5th pass separators </vt:lpstr>
      <vt:lpstr>Outline</vt:lpstr>
      <vt:lpstr>750 MHz Cavity Design and Performance</vt:lpstr>
      <vt:lpstr>December 16  2015 Commissioning</vt:lpstr>
      <vt:lpstr>April 12 2016 Re-Commissioning</vt:lpstr>
      <vt:lpstr>May 26 2016 Cavity Test</vt:lpstr>
      <vt:lpstr>Cavities Move</vt:lpstr>
      <vt:lpstr>Cavities Testing and Reworking</vt:lpstr>
      <vt:lpstr>IOT Strengthening and RF Power Distribution Improvements</vt:lpstr>
      <vt:lpstr>Resonance Control System Modification</vt:lpstr>
      <vt:lpstr>Other Possible Improvements</vt:lpstr>
      <vt:lpstr>Summary</vt:lpstr>
      <vt:lpstr>Thank you for your attention !</vt:lpstr>
      <vt:lpstr>Backup Slides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yzhang</dc:creator>
  <cp:lastModifiedBy>Thomasz Plawski</cp:lastModifiedBy>
  <cp:revision>1232</cp:revision>
  <cp:lastPrinted>2016-06-22T17:50:02Z</cp:lastPrinted>
  <dcterms:modified xsi:type="dcterms:W3CDTF">2016-07-01T18:55:16Z</dcterms:modified>
</cp:coreProperties>
</file>