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89" r:id="rId3"/>
    <p:sldId id="317" r:id="rId4"/>
    <p:sldId id="293" r:id="rId5"/>
    <p:sldId id="318" r:id="rId6"/>
    <p:sldId id="291" r:id="rId7"/>
  </p:sldIdLst>
  <p:sldSz cx="9144000" cy="6858000" type="screen4x3"/>
  <p:notesSz cx="6997700" cy="9271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5" autoAdjust="0"/>
    <p:restoredTop sz="83697" autoAdjust="0"/>
  </p:normalViewPr>
  <p:slideViewPr>
    <p:cSldViewPr>
      <p:cViewPr varScale="1">
        <p:scale>
          <a:sx n="78" d="100"/>
          <a:sy n="78" d="100"/>
        </p:scale>
        <p:origin x="96" y="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4" y="0"/>
            <a:ext cx="3032337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CA6DF04D-885E-4BA3-9596-C80B65FC29DA}" type="datetimeFigureOut">
              <a:rPr lang="en-US" smtClean="0"/>
              <a:pPr/>
              <a:t>11/21/2016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0" y="4403725"/>
            <a:ext cx="5598160" cy="4171950"/>
          </a:xfrm>
          <a:prstGeom prst="rect">
            <a:avLst/>
          </a:prstGeom>
        </p:spPr>
        <p:txBody>
          <a:bodyPr vert="horz" lIns="92958" tIns="46479" rIns="92958" bIns="4647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41"/>
            <a:ext cx="3032337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4" y="8805841"/>
            <a:ext cx="3032337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6D74E7DE-598A-403F-AB8C-D55BC59F488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447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4E7DE-598A-403F-AB8C-D55BC59F488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46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	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4E7DE-598A-403F-AB8C-D55BC59F488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6186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	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4E7DE-598A-403F-AB8C-D55BC59F488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806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	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4E7DE-598A-403F-AB8C-D55BC59F488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0206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	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4E7DE-598A-403F-AB8C-D55BC59F488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2160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	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4E7DE-598A-403F-AB8C-D55BC59F488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224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76200"/>
            <a:ext cx="19431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76200"/>
            <a:ext cx="56769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066800"/>
            <a:ext cx="3810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3810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066800"/>
            <a:ext cx="7772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if…</a:t>
            </a:r>
            <a:br>
              <a:rPr lang="en-US" dirty="0" smtClean="0"/>
            </a:br>
            <a:r>
              <a:rPr lang="en-US" sz="1800" b="0" i="1" dirty="0" smtClean="0"/>
              <a:t>You could prevent a problem before it occurred?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Michele Joyce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152400"/>
            <a:ext cx="7772400" cy="1066800"/>
          </a:xfrm>
        </p:spPr>
        <p:txBody>
          <a:bodyPr/>
          <a:lstStyle/>
          <a:p>
            <a:r>
              <a:rPr lang="en-US" sz="3200" dirty="0" smtClean="0">
                <a:latin typeface="Arial"/>
                <a:cs typeface="Arial"/>
              </a:rPr>
              <a:t>Operational vs. Expert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09600" y="1143000"/>
            <a:ext cx="7772400" cy="5181600"/>
          </a:xfrm>
        </p:spPr>
        <p:txBody>
          <a:bodyPr/>
          <a:lstStyle/>
          <a:p>
            <a:r>
              <a:rPr lang="en-US" sz="3200" dirty="0" smtClean="0">
                <a:latin typeface="Arial"/>
                <a:cs typeface="Arial"/>
              </a:rPr>
              <a:t>Operational alarms</a:t>
            </a:r>
          </a:p>
          <a:p>
            <a:endParaRPr lang="en-US" sz="3200" dirty="0" smtClean="0">
              <a:latin typeface="Arial"/>
              <a:cs typeface="Arial"/>
            </a:endParaRPr>
          </a:p>
          <a:p>
            <a:pPr lvl="1"/>
            <a:r>
              <a:rPr lang="en-US" sz="3200" b="1" dirty="0" smtClean="0">
                <a:latin typeface="Arial"/>
                <a:cs typeface="Arial"/>
              </a:rPr>
              <a:t>Clear alarm handler</a:t>
            </a:r>
          </a:p>
          <a:p>
            <a:pPr lvl="2"/>
            <a:r>
              <a:rPr lang="en-US" sz="3200" dirty="0" smtClean="0">
                <a:latin typeface="Arial"/>
                <a:cs typeface="Arial"/>
              </a:rPr>
              <a:t>Explicit guidance to manage and mitigate </a:t>
            </a:r>
            <a:r>
              <a:rPr lang="en-US" sz="3200" b="1" dirty="0" smtClean="0">
                <a:latin typeface="Arial"/>
                <a:cs typeface="Arial"/>
              </a:rPr>
              <a:t>meaningful</a:t>
            </a:r>
            <a:r>
              <a:rPr lang="en-US" sz="3200" dirty="0" smtClean="0">
                <a:latin typeface="Arial"/>
                <a:cs typeface="Arial"/>
              </a:rPr>
              <a:t> alarms</a:t>
            </a:r>
          </a:p>
          <a:p>
            <a:pPr lvl="2"/>
            <a:r>
              <a:rPr lang="en-US" sz="3200" dirty="0" smtClean="0">
                <a:latin typeface="Arial"/>
                <a:cs typeface="Arial"/>
              </a:rPr>
              <a:t>Action must be taken</a:t>
            </a:r>
          </a:p>
          <a:p>
            <a:pPr lvl="2"/>
            <a:r>
              <a:rPr lang="en-US" sz="3200" dirty="0" smtClean="0">
                <a:latin typeface="Arial"/>
                <a:cs typeface="Arial"/>
              </a:rPr>
              <a:t>Approved by Ops</a:t>
            </a:r>
          </a:p>
        </p:txBody>
      </p:sp>
    </p:spTree>
    <p:extLst>
      <p:ext uri="{BB962C8B-B14F-4D97-AF65-F5344CB8AC3E}">
        <p14:creationId xmlns:p14="http://schemas.microsoft.com/office/powerpoint/2010/main" val="93195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152400"/>
            <a:ext cx="7772400" cy="1066800"/>
          </a:xfrm>
        </p:spPr>
        <p:txBody>
          <a:bodyPr/>
          <a:lstStyle/>
          <a:p>
            <a:r>
              <a:rPr lang="en-US" sz="3200" dirty="0" smtClean="0">
                <a:latin typeface="Arial"/>
                <a:cs typeface="Arial"/>
              </a:rPr>
              <a:t>Operational vs. Expert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09600" y="1143000"/>
            <a:ext cx="7772400" cy="5181600"/>
          </a:xfrm>
        </p:spPr>
        <p:txBody>
          <a:bodyPr/>
          <a:lstStyle/>
          <a:p>
            <a:r>
              <a:rPr lang="en-US" sz="3200" dirty="0" smtClean="0">
                <a:latin typeface="Arial"/>
                <a:cs typeface="Arial"/>
              </a:rPr>
              <a:t>Expert “Alarms”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3200" dirty="0" smtClean="0">
                <a:latin typeface="Arial"/>
                <a:cs typeface="Arial"/>
              </a:rPr>
              <a:t>Local</a:t>
            </a:r>
          </a:p>
          <a:p>
            <a:pPr lvl="1"/>
            <a:r>
              <a:rPr lang="en-US" sz="3200" dirty="0" smtClean="0">
                <a:latin typeface="Arial"/>
                <a:cs typeface="Arial"/>
              </a:rPr>
              <a:t>Notification</a:t>
            </a:r>
          </a:p>
          <a:p>
            <a:pPr lvl="1"/>
            <a:r>
              <a:rPr lang="en-US" sz="3200" dirty="0" smtClean="0">
                <a:latin typeface="Arial"/>
                <a:cs typeface="Arial"/>
              </a:rPr>
              <a:t>Logging</a:t>
            </a:r>
          </a:p>
          <a:p>
            <a:pPr lvl="1"/>
            <a:r>
              <a:rPr lang="en-US" sz="3200" dirty="0" smtClean="0">
                <a:latin typeface="Arial"/>
                <a:cs typeface="Arial"/>
              </a:rPr>
              <a:t>No impact on Operations</a:t>
            </a:r>
          </a:p>
        </p:txBody>
      </p:sp>
    </p:spTree>
    <p:extLst>
      <p:ext uri="{BB962C8B-B14F-4D97-AF65-F5344CB8AC3E}">
        <p14:creationId xmlns:p14="http://schemas.microsoft.com/office/powerpoint/2010/main" val="111440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Discussion..</a:t>
            </a:r>
            <a:r>
              <a:rPr lang="en-US" dirty="0">
                <a:solidFill>
                  <a:srgbClr val="000000"/>
                </a:solidFill>
              </a:rPr>
              <a:t/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sz="1800" b="0" i="1" dirty="0" smtClean="0">
                <a:solidFill>
                  <a:srgbClr val="000000"/>
                </a:solidFill>
              </a:rPr>
              <a:t>What would you monitor?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z="32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2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152400"/>
            <a:ext cx="7772400" cy="1066800"/>
          </a:xfrm>
        </p:spPr>
        <p:txBody>
          <a:bodyPr/>
          <a:lstStyle/>
          <a:p>
            <a:r>
              <a:rPr lang="en-US" sz="3200" dirty="0" smtClean="0">
                <a:latin typeface="Arial"/>
                <a:cs typeface="Arial"/>
              </a:rPr>
              <a:t>Discussion…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09600" y="1143000"/>
            <a:ext cx="7772400" cy="5181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 smtClean="0">
                <a:latin typeface="Arial"/>
                <a:cs typeface="Arial"/>
              </a:rPr>
              <a:t>What would you monitor to proactively identify and/or mitigate a problem with your system? 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3200" dirty="0" smtClean="0">
                <a:latin typeface="Arial"/>
                <a:cs typeface="Arial"/>
              </a:rPr>
              <a:t>EPICS</a:t>
            </a:r>
          </a:p>
          <a:p>
            <a:pPr lvl="1"/>
            <a:r>
              <a:rPr lang="en-US" sz="3200" dirty="0" smtClean="0">
                <a:latin typeface="Arial"/>
                <a:cs typeface="Arial"/>
              </a:rPr>
              <a:t>Communications (</a:t>
            </a:r>
            <a:r>
              <a:rPr lang="en-US" sz="3200" dirty="0" err="1" smtClean="0">
                <a:latin typeface="Arial"/>
                <a:cs typeface="Arial"/>
              </a:rPr>
              <a:t>iocs,servers</a:t>
            </a:r>
            <a:r>
              <a:rPr lang="en-US" sz="3200" dirty="0" smtClean="0">
                <a:latin typeface="Arial"/>
                <a:cs typeface="Arial"/>
              </a:rPr>
              <a:t>…)</a:t>
            </a:r>
          </a:p>
          <a:p>
            <a:pPr lvl="1"/>
            <a:r>
              <a:rPr lang="en-US" sz="3200" dirty="0" smtClean="0">
                <a:latin typeface="Arial"/>
                <a:cs typeface="Arial"/>
              </a:rPr>
              <a:t>Value within window (% or +/-)</a:t>
            </a:r>
          </a:p>
          <a:p>
            <a:pPr lvl="1"/>
            <a:r>
              <a:rPr lang="en-US" sz="3200" dirty="0" smtClean="0">
                <a:latin typeface="Arial"/>
                <a:cs typeface="Arial"/>
              </a:rPr>
              <a:t>Value expressions</a:t>
            </a:r>
          </a:p>
          <a:p>
            <a:pPr lvl="1"/>
            <a:r>
              <a:rPr lang="en-US" sz="3200" dirty="0" smtClean="0">
                <a:latin typeface="Arial"/>
                <a:cs typeface="Arial"/>
              </a:rPr>
              <a:t>Statistical trends</a:t>
            </a:r>
          </a:p>
        </p:txBody>
      </p:sp>
    </p:spTree>
    <p:extLst>
      <p:ext uri="{BB962C8B-B14F-4D97-AF65-F5344CB8AC3E}">
        <p14:creationId xmlns:p14="http://schemas.microsoft.com/office/powerpoint/2010/main" val="225295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152400"/>
            <a:ext cx="7772400" cy="1066800"/>
          </a:xfrm>
        </p:spPr>
        <p:txBody>
          <a:bodyPr/>
          <a:lstStyle/>
          <a:p>
            <a:r>
              <a:rPr lang="en-US" sz="3200" dirty="0" smtClean="0">
                <a:latin typeface="Arial"/>
                <a:cs typeface="Arial"/>
              </a:rPr>
              <a:t>Existing Resources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800" dirty="0">
              <a:latin typeface="Arial"/>
              <a:cs typeface="Arial"/>
            </a:endParaRPr>
          </a:p>
          <a:p>
            <a:r>
              <a:rPr lang="en-US" sz="2800" dirty="0" smtClean="0">
                <a:latin typeface="Arial"/>
                <a:cs typeface="Arial"/>
              </a:rPr>
              <a:t>EPICS ALH</a:t>
            </a:r>
          </a:p>
          <a:p>
            <a:pPr lvl="1"/>
            <a:r>
              <a:rPr lang="en-US" sz="2800" dirty="0" smtClean="0">
                <a:latin typeface="Arial"/>
                <a:cs typeface="Arial"/>
              </a:rPr>
              <a:t>Monitors epics database records, and enunciates alarm state and severity</a:t>
            </a:r>
          </a:p>
          <a:p>
            <a:pPr lvl="1"/>
            <a:r>
              <a:rPr lang="en-US" sz="2800" dirty="0" smtClean="0">
                <a:latin typeface="Arial"/>
                <a:cs typeface="Arial"/>
              </a:rPr>
              <a:t>Scripts</a:t>
            </a:r>
          </a:p>
          <a:p>
            <a:pPr lvl="2"/>
            <a:r>
              <a:rPr lang="en-US" sz="2800" dirty="0" smtClean="0">
                <a:latin typeface="Arial"/>
                <a:cs typeface="Arial"/>
              </a:rPr>
              <a:t>Set new alarm limits</a:t>
            </a:r>
          </a:p>
          <a:p>
            <a:pPr lvl="2"/>
            <a:r>
              <a:rPr lang="en-US" sz="2800" dirty="0" smtClean="0">
                <a:latin typeface="Arial"/>
                <a:cs typeface="Arial"/>
              </a:rPr>
              <a:t>Send advisory emails</a:t>
            </a:r>
          </a:p>
          <a:p>
            <a:pPr lvl="2"/>
            <a:r>
              <a:rPr lang="en-US" sz="2800" dirty="0" err="1" smtClean="0">
                <a:latin typeface="Arial"/>
                <a:cs typeface="Arial"/>
              </a:rPr>
              <a:t>Mitigatation</a:t>
            </a:r>
            <a:endParaRPr lang="en-US" sz="2800" dirty="0" smtClean="0">
              <a:latin typeface="Arial"/>
              <a:cs typeface="Arial"/>
            </a:endParaRPr>
          </a:p>
          <a:p>
            <a:pPr lvl="1"/>
            <a:r>
              <a:rPr lang="en-US" sz="2800" dirty="0" smtClean="0">
                <a:latin typeface="Arial"/>
                <a:cs typeface="Arial"/>
              </a:rPr>
              <a:t>Nagios</a:t>
            </a:r>
          </a:p>
          <a:p>
            <a:pPr lvl="1"/>
            <a:r>
              <a:rPr lang="en-US" sz="2800" dirty="0" smtClean="0">
                <a:latin typeface="Arial"/>
                <a:cs typeface="Arial"/>
              </a:rPr>
              <a:t>CED triggers</a:t>
            </a:r>
          </a:p>
          <a:p>
            <a:endParaRPr lang="en-US" sz="2800" dirty="0" smtClean="0">
              <a:latin typeface="Arial"/>
              <a:cs typeface="Arial"/>
            </a:endParaRPr>
          </a:p>
          <a:p>
            <a:pPr marL="457200" lvl="1" indent="0">
              <a:buNone/>
            </a:pPr>
            <a:endParaRPr lang="en-US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7180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Lab_PowerPoint3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JLab_PowerPoint3</Template>
  <TotalTime>3841</TotalTime>
  <Words>111</Words>
  <Application>Microsoft Office PowerPoint</Application>
  <PresentationFormat>On-screen Show (4:3)</PresentationFormat>
  <Paragraphs>46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</vt:lpstr>
      <vt:lpstr>JLab_PowerPoint3</vt:lpstr>
      <vt:lpstr>What if… You could prevent a problem before it occurred?</vt:lpstr>
      <vt:lpstr>Operational vs. Expert</vt:lpstr>
      <vt:lpstr>Operational vs. Expert</vt:lpstr>
      <vt:lpstr>Discussion.. What would you monitor?</vt:lpstr>
      <vt:lpstr>Discussion…</vt:lpstr>
      <vt:lpstr>Existing Resources</vt:lpstr>
    </vt:vector>
  </TitlesOfParts>
  <Company>Jefferson Science Associates,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Secrets to Managing Alarms with EPICS ALH</dc:title>
  <dc:creator>Michele Joyce</dc:creator>
  <cp:lastModifiedBy>Crystal Baker</cp:lastModifiedBy>
  <cp:revision>171</cp:revision>
  <dcterms:created xsi:type="dcterms:W3CDTF">2008-04-09T13:25:36Z</dcterms:created>
  <dcterms:modified xsi:type="dcterms:W3CDTF">2016-11-21T16:09:58Z</dcterms:modified>
</cp:coreProperties>
</file>