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423" r:id="rId3"/>
    <p:sldId id="425" r:id="rId4"/>
    <p:sldId id="430" r:id="rId5"/>
    <p:sldId id="424" r:id="rId6"/>
    <p:sldId id="431" r:id="rId7"/>
    <p:sldId id="434" r:id="rId8"/>
    <p:sldId id="446" r:id="rId9"/>
    <p:sldId id="443" r:id="rId10"/>
    <p:sldId id="436" r:id="rId11"/>
    <p:sldId id="438" r:id="rId12"/>
    <p:sldId id="450" r:id="rId13"/>
    <p:sldId id="445" r:id="rId14"/>
    <p:sldId id="448" r:id="rId15"/>
    <p:sldId id="447" r:id="rId16"/>
    <p:sldId id="452" r:id="rId17"/>
    <p:sldId id="456" r:id="rId18"/>
    <p:sldId id="451" r:id="rId19"/>
    <p:sldId id="453" r:id="rId20"/>
    <p:sldId id="455" r:id="rId21"/>
    <p:sldId id="454" r:id="rId22"/>
    <p:sldId id="435" r:id="rId23"/>
    <p:sldId id="437" r:id="rId24"/>
    <p:sldId id="44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 autoAdjust="0"/>
    <p:restoredTop sz="50000" autoAdjust="0"/>
  </p:normalViewPr>
  <p:slideViewPr>
    <p:cSldViewPr snapToGrid="0" snapToObjects="1">
      <p:cViewPr>
        <p:scale>
          <a:sx n="120" d="100"/>
          <a:sy n="120" d="100"/>
        </p:scale>
        <p:origin x="1008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5D5C-575E-954A-8549-87D8A97D9807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ACADC-D521-D241-8216-A13B59B49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4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Page Design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83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5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60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95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53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533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148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113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0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730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833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91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238C-0EDC-274F-ABF2-39D280A055A5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238C-0EDC-274F-ABF2-39D280A055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F197-BEA6-9248-A2A7-85EBFEF9EF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5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gif"/><Relationship Id="rId6" Type="http://schemas.openxmlformats.org/officeDocument/2006/relationships/image" Target="../media/image4.jp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1550" y="4573890"/>
            <a:ext cx="3937348" cy="709199"/>
          </a:xfrm>
        </p:spPr>
        <p:txBody>
          <a:bodyPr>
            <a:noAutofit/>
          </a:bodyPr>
          <a:lstStyle/>
          <a:p>
            <a:pPr algn="l"/>
            <a:r>
              <a:rPr lang="en-US" sz="4200" b="1" dirty="0" smtClean="0">
                <a:solidFill>
                  <a:srgbClr val="C00000"/>
                </a:solidFill>
                <a:latin typeface="+mn-lt"/>
                <a:cs typeface="Century Gothic"/>
              </a:rPr>
              <a:t>Anthony Cuffe</a:t>
            </a:r>
            <a:endParaRPr lang="en-US" sz="4200" b="1" dirty="0">
              <a:solidFill>
                <a:srgbClr val="C00000"/>
              </a:solidFill>
              <a:latin typeface="+mn-lt"/>
              <a:cs typeface="Century Gothic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339" y="3175296"/>
            <a:ext cx="8617520" cy="993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C00000"/>
                </a:solidFill>
                <a:latin typeface="+mn-lt"/>
                <a:cs typeface="Century Gothic"/>
              </a:rPr>
              <a:t>Improving System Reliability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39" y="4012865"/>
            <a:ext cx="630194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i="1" dirty="0" smtClean="0">
                <a:cs typeface="Century Gothic"/>
              </a:rPr>
              <a:t>A Case Study of Accelerator UPSs</a:t>
            </a:r>
            <a:endParaRPr lang="en-US" sz="3200" b="1" i="1" dirty="0">
              <a:cs typeface="Century Gothic"/>
            </a:endParaRPr>
          </a:p>
        </p:txBody>
      </p:sp>
      <p:pic>
        <p:nvPicPr>
          <p:cNvPr id="1037" name="Picture 13" descr="C:\Users\cuffe\Google Drive\ipac\ipac15\media\JLab_sm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10" y="6165303"/>
            <a:ext cx="1997079" cy="5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4" b="31838"/>
          <a:stretch/>
        </p:blipFill>
        <p:spPr>
          <a:xfrm>
            <a:off x="1523115" y="378490"/>
            <a:ext cx="3522388" cy="134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33339" y="2800949"/>
            <a:ext cx="630194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i="1" dirty="0" smtClean="0">
                <a:cs typeface="Century Gothic"/>
              </a:rPr>
              <a:t>2016 Operations Stay Treat</a:t>
            </a:r>
            <a:endParaRPr lang="en-US" sz="3200" b="1" i="1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44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00" b="1" dirty="0">
                <a:solidFill>
                  <a:srgbClr val="C00000"/>
                </a:solidFill>
                <a:cs typeface="Century Gothic"/>
              </a:rPr>
              <a:t>Maximize Maintainability  </a:t>
            </a:r>
            <a:r>
              <a:rPr lang="en-US" sz="3700" b="1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Decrease MTTR</a:t>
            </a:r>
            <a:endParaRPr lang="en-US" sz="3200" b="1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85980"/>
            <a:ext cx="8229600" cy="5179694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686731"/>
            <a:ext cx="8229600" cy="5825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endParaRPr lang="en-US" sz="15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3400" dirty="0" smtClean="0">
                <a:cs typeface="Century Gothic"/>
              </a:rPr>
              <a:t> </a:t>
            </a:r>
            <a:r>
              <a:rPr lang="en-US" sz="3400" i="1" dirty="0" smtClean="0">
                <a:cs typeface="Century Gothic"/>
              </a:rPr>
              <a:t>Corrective</a:t>
            </a:r>
            <a:r>
              <a:rPr lang="en-US" sz="3400" dirty="0" smtClean="0">
                <a:cs typeface="Century Gothic"/>
              </a:rPr>
              <a:t> rather than </a:t>
            </a:r>
            <a:r>
              <a:rPr lang="en-US" sz="3400" i="1" dirty="0" smtClean="0">
                <a:cs typeface="Century Gothic"/>
              </a:rPr>
              <a:t>Preventative</a:t>
            </a:r>
            <a:r>
              <a:rPr lang="en-US" sz="3400" dirty="0" smtClean="0">
                <a:cs typeface="Century Gothic"/>
              </a:rPr>
              <a:t> maintenance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cs typeface="Century Gothic"/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Predicted failures are replaced before problems arise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Actual failures are replaced quickly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Batteries are replaced when there are faults not on a schedule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C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onfiguration changes and updates are done globally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en-US" sz="15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3400" dirty="0" smtClean="0">
                <a:cs typeface="Century Gothic"/>
              </a:rPr>
              <a:t> On the shelf spares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15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3400" dirty="0" smtClean="0">
                <a:cs typeface="Century Gothic"/>
              </a:rPr>
              <a:t> Implement redundancy wherever possible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MTBF and MTTR are zero if system is redundant!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Critical systems always have dual power supplies and UPSs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endParaRPr lang="en-US" sz="17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3400" dirty="0">
                <a:cs typeface="Century Gothic"/>
              </a:rPr>
              <a:t> </a:t>
            </a:r>
            <a:r>
              <a:rPr lang="en-US" sz="3400" dirty="0">
                <a:solidFill>
                  <a:srgbClr val="C00000"/>
                </a:solidFill>
                <a:cs typeface="Century Gothic"/>
              </a:rPr>
              <a:t>Automate</a:t>
            </a:r>
            <a:r>
              <a:rPr lang="en-US" sz="3400" dirty="0">
                <a:cs typeface="Century Gothic"/>
              </a:rPr>
              <a:t> </a:t>
            </a:r>
            <a:r>
              <a:rPr lang="en-US" sz="3400" dirty="0" smtClean="0">
                <a:cs typeface="Century Gothic"/>
              </a:rPr>
              <a:t>as much as possible</a:t>
            </a:r>
            <a:endParaRPr lang="en-US" sz="3400" dirty="0"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Research available tools (open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source and vendor provided!) </a:t>
            </a:r>
            <a:endParaRPr lang="en-US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Automation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produces consistent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and complete configuration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Custom scripts can automate tasks and deployment (~5 min)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“If you do something more than once, you should write a script to do it!”</a:t>
            </a:r>
            <a:endParaRPr lang="en-US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47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uffe\Google Drive\presentations\stay_treat_2016\222871-ups-network-management-car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30050" r="5178" b="29869"/>
          <a:stretch/>
        </p:blipFill>
        <p:spPr bwMode="auto">
          <a:xfrm>
            <a:off x="4015409" y="3651023"/>
            <a:ext cx="4747291" cy="216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900" b="1" dirty="0" smtClean="0">
                <a:solidFill>
                  <a:srgbClr val="C00000"/>
                </a:solidFill>
                <a:latin typeface="+mn-lt"/>
                <a:cs typeface="Century Gothic"/>
              </a:rPr>
              <a:t>Vendor Tools   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Automation and Monitoring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926605"/>
            <a:ext cx="8229600" cy="560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b="1" dirty="0"/>
              <a:t>APC UPS Network Management </a:t>
            </a:r>
            <a:r>
              <a:rPr lang="en-US" b="1" dirty="0" smtClean="0"/>
              <a:t>Tools </a:t>
            </a:r>
            <a:r>
              <a:rPr lang="en-US" dirty="0" smtClean="0"/>
              <a:t>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Monitoring, Control and Remote Access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Web browser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Command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line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interface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SNMP, SSH, FTP ... </a:t>
            </a:r>
            <a:endParaRPr lang="en-US" sz="20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Event and Data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Logging</a:t>
            </a:r>
            <a:endParaRPr lang="en-US" sz="28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Scheduled Self-Tests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Email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Notification</a:t>
            </a:r>
            <a:endParaRPr lang="en-US" sz="28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Faults, Failures &amp; Warnings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Self-Test Results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Configuration Changes</a:t>
            </a:r>
          </a:p>
        </p:txBody>
      </p:sp>
    </p:spTree>
    <p:extLst>
      <p:ext uri="{BB962C8B-B14F-4D97-AF65-F5344CB8AC3E}">
        <p14:creationId xmlns:p14="http://schemas.microsoft.com/office/powerpoint/2010/main" val="26873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C00000"/>
                </a:solidFill>
                <a:latin typeface="+mn-lt"/>
                <a:cs typeface="Century Gothic"/>
              </a:rPr>
              <a:t>Custom Tools    </a:t>
            </a:r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Automation</a:t>
            </a:r>
            <a:endParaRPr lang="en-US" sz="28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85980"/>
            <a:ext cx="8229600" cy="5106061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926605"/>
            <a:ext cx="8229600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dirty="0" smtClean="0">
                <a:cs typeface="Century Gothic"/>
              </a:rPr>
              <a:t> </a:t>
            </a:r>
            <a:r>
              <a:rPr lang="en-US" b="1" dirty="0" smtClean="0">
                <a:cs typeface="Century Gothic"/>
              </a:rPr>
              <a:t>Scripting Framework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Global management tasks via custom </a:t>
            </a: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scripts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Scripts leverage vendor tools</a:t>
            </a:r>
            <a:r>
              <a:rPr lang="en-US" sz="2300" dirty="0" smtClean="0">
                <a:cs typeface="Century Gothic"/>
              </a:rPr>
              <a:t>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Simple text </a:t>
            </a:r>
            <a:r>
              <a:rPr lang="en-US" sz="23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f</a:t>
            </a: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ile </a:t>
            </a:r>
            <a:r>
              <a:rPr lang="en-US" sz="23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d</a:t>
            </a: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atabase of UPSs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Centralized configuration management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Configuration consistency checks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Information gathering tools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Automated reporting tools (daily and manual reports)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en-US" dirty="0" smtClean="0">
              <a:cs typeface="Century Gothic"/>
            </a:endParaRPr>
          </a:p>
        </p:txBody>
      </p:sp>
      <p:pic>
        <p:nvPicPr>
          <p:cNvPr id="1028" name="Picture 4" descr="C:\Users\cuffe\Google Drive\presentations\stay_treat_2016\automation_scrip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4132339"/>
            <a:ext cx="3590926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uffe\Google Drive\presentations\stay_treat_2016\automation_script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132339"/>
            <a:ext cx="48101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C00000"/>
                </a:solidFill>
                <a:latin typeface="+mn-lt"/>
                <a:cs typeface="Century Gothic"/>
              </a:rPr>
              <a:t>Custom Tools    </a:t>
            </a:r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Automation</a:t>
            </a:r>
            <a:endParaRPr lang="en-US" sz="3200" b="1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85980"/>
            <a:ext cx="8229600" cy="5106061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926605"/>
            <a:ext cx="8229600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3000" dirty="0">
                <a:cs typeface="Century Gothic"/>
              </a:rPr>
              <a:t> </a:t>
            </a:r>
            <a:r>
              <a:rPr lang="en-US" sz="3000" b="1" dirty="0" smtClean="0">
                <a:cs typeface="Century Gothic"/>
              </a:rPr>
              <a:t>Rapid Deployment System (~5 mins)</a:t>
            </a:r>
            <a:endParaRPr lang="en-US" sz="3000" b="1" dirty="0"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Automated deployment with custom scripts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Process leverages vendor provided tools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Easy and well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documented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procedure</a:t>
            </a:r>
            <a:endParaRPr lang="en-US" sz="24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Consistent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and complete configuration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Rapid and automated reconfiguration</a:t>
            </a:r>
            <a:endParaRPr lang="en-US" sz="2400" dirty="0" smtClean="0"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300" y="3757914"/>
            <a:ext cx="6755076" cy="2062103"/>
          </a:xfrm>
          <a:prstGeom prst="rect">
            <a:avLst/>
          </a:prstGeom>
          <a:noFill/>
          <a:ln w="38100" cap="rnd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ource Code Pro" panose="020B0509030403020204" pitchFamily="49" charset="0"/>
              </a:rPr>
              <a:t>[</a:t>
            </a:r>
            <a:r>
              <a:rPr lang="en-US" sz="1600" dirty="0" err="1" smtClean="0">
                <a:latin typeface="Source Code Pro" panose="020B0509030403020204" pitchFamily="49" charset="0"/>
              </a:rPr>
              <a:t>upsadm@node</a:t>
            </a:r>
            <a:r>
              <a:rPr lang="en-US" sz="1600" dirty="0" smtClean="0">
                <a:latin typeface="Source Code Pro" panose="020B0509030403020204" pitchFamily="49" charset="0"/>
              </a:rPr>
              <a:t> </a:t>
            </a:r>
            <a:r>
              <a:rPr lang="en-US" sz="1600" dirty="0">
                <a:latin typeface="Source Code Pro" panose="020B0509030403020204" pitchFamily="49" charset="0"/>
              </a:rPr>
              <a:t>scripts]# ./deploy_new_ups.pl mccups13 </a:t>
            </a:r>
            <a:br>
              <a:rPr lang="en-US" sz="1600" dirty="0">
                <a:latin typeface="Source Code Pro" panose="020B0509030403020204" pitchFamily="49" charset="0"/>
              </a:rPr>
            </a:br>
            <a:r>
              <a:rPr lang="en-US" sz="1600" dirty="0">
                <a:latin typeface="Source Code Pro" panose="020B0509030403020204" pitchFamily="49" charset="0"/>
              </a:rPr>
              <a:t>Username [</a:t>
            </a:r>
            <a:r>
              <a:rPr lang="en-US" sz="1600" dirty="0" err="1">
                <a:latin typeface="Source Code Pro" panose="020B0509030403020204" pitchFamily="49" charset="0"/>
              </a:rPr>
              <a:t>apc</a:t>
            </a:r>
            <a:r>
              <a:rPr lang="en-US" sz="1600" dirty="0">
                <a:latin typeface="Source Code Pro" panose="020B0509030403020204" pitchFamily="49" charset="0"/>
              </a:rPr>
              <a:t>]: </a:t>
            </a:r>
            <a:br>
              <a:rPr lang="en-US" sz="1600" dirty="0">
                <a:latin typeface="Source Code Pro" panose="020B0509030403020204" pitchFamily="49" charset="0"/>
              </a:rPr>
            </a:br>
            <a:r>
              <a:rPr lang="en-US" sz="1600" dirty="0">
                <a:latin typeface="Source Code Pro" panose="020B0509030403020204" pitchFamily="49" charset="0"/>
              </a:rPr>
              <a:t>Password [</a:t>
            </a:r>
            <a:r>
              <a:rPr lang="en-US" sz="1600" dirty="0" err="1">
                <a:latin typeface="Source Code Pro" panose="020B0509030403020204" pitchFamily="49" charset="0"/>
              </a:rPr>
              <a:t>apc</a:t>
            </a:r>
            <a:r>
              <a:rPr lang="en-US" sz="1600" dirty="0">
                <a:latin typeface="Source Code Pro" panose="020B0509030403020204" pitchFamily="49" charset="0"/>
              </a:rPr>
              <a:t>]: </a:t>
            </a:r>
            <a:br>
              <a:rPr lang="en-US" sz="1600" dirty="0">
                <a:latin typeface="Source Code Pro" panose="020B0509030403020204" pitchFamily="49" charset="0"/>
              </a:rPr>
            </a:br>
            <a:r>
              <a:rPr lang="en-US" sz="1600" dirty="0">
                <a:latin typeface="Source Code Pro" panose="020B0509030403020204" pitchFamily="49" charset="0"/>
              </a:rPr>
              <a:t>Community [public]: </a:t>
            </a:r>
            <a:br>
              <a:rPr lang="en-US" sz="1600" dirty="0">
                <a:latin typeface="Source Code Pro" panose="020B0509030403020204" pitchFamily="49" charset="0"/>
              </a:rPr>
            </a:br>
            <a:r>
              <a:rPr lang="en-US" sz="1600" dirty="0">
                <a:latin typeface="Source Code Pro" panose="020B0509030403020204" pitchFamily="49" charset="0"/>
              </a:rPr>
              <a:t/>
            </a:r>
            <a:br>
              <a:rPr lang="en-US" sz="1600" dirty="0">
                <a:latin typeface="Source Code Pro" panose="020B0509030403020204" pitchFamily="49" charset="0"/>
              </a:rPr>
            </a:br>
            <a:r>
              <a:rPr lang="en-US" sz="1600" dirty="0">
                <a:latin typeface="Source Code Pro" panose="020B0509030403020204" pitchFamily="49" charset="0"/>
              </a:rPr>
              <a:t>Ready to run on the following </a:t>
            </a:r>
            <a:r>
              <a:rPr lang="en-US" sz="1600" dirty="0" err="1">
                <a:latin typeface="Source Code Pro" panose="020B0509030403020204" pitchFamily="49" charset="0"/>
              </a:rPr>
              <a:t>UPSes</a:t>
            </a:r>
            <a:r>
              <a:rPr lang="en-US" sz="1600" dirty="0">
                <a:latin typeface="Source Code Pro" panose="020B0509030403020204" pitchFamily="49" charset="0"/>
              </a:rPr>
              <a:t>. </a:t>
            </a:r>
            <a:br>
              <a:rPr lang="en-US" sz="1600" dirty="0">
                <a:latin typeface="Source Code Pro" panose="020B0509030403020204" pitchFamily="49" charset="0"/>
              </a:rPr>
            </a:br>
            <a:r>
              <a:rPr lang="en-US" sz="1600" dirty="0">
                <a:latin typeface="Source Code Pro" panose="020B0509030403020204" pitchFamily="49" charset="0"/>
              </a:rPr>
              <a:t>mccups13 </a:t>
            </a:r>
            <a:br>
              <a:rPr lang="en-US" sz="1600" dirty="0">
                <a:latin typeface="Source Code Pro" panose="020B0509030403020204" pitchFamily="49" charset="0"/>
              </a:rPr>
            </a:br>
            <a:r>
              <a:rPr lang="en-US" sz="1600" dirty="0">
                <a:latin typeface="Source Code Pro" panose="020B0509030403020204" pitchFamily="49" charset="0"/>
              </a:rPr>
              <a:t>Continue (y/N): </a:t>
            </a:r>
          </a:p>
        </p:txBody>
      </p:sp>
    </p:spTree>
    <p:extLst>
      <p:ext uri="{BB962C8B-B14F-4D97-AF65-F5344CB8AC3E}">
        <p14:creationId xmlns:p14="http://schemas.microsoft.com/office/powerpoint/2010/main" val="31570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900" b="1" dirty="0" smtClean="0">
                <a:solidFill>
                  <a:srgbClr val="C00000"/>
                </a:solidFill>
                <a:latin typeface="+mn-lt"/>
                <a:cs typeface="Century Gothic"/>
              </a:rPr>
              <a:t>Monitoring Tools    </a:t>
            </a:r>
            <a:r>
              <a:rPr lang="en-US" sz="47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Graphing with Cacti </a:t>
            </a:r>
            <a:endParaRPr lang="en-US" sz="47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926605"/>
            <a:ext cx="8229600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b="1" dirty="0" smtClean="0">
                <a:cs typeface="Century Gothic"/>
              </a:rPr>
              <a:t>Cacti</a:t>
            </a:r>
            <a:r>
              <a:rPr lang="en-US" sz="2800" dirty="0" smtClean="0">
                <a:cs typeface="Century Gothic"/>
              </a:rPr>
              <a:t> – Open Source Polling and Graphing Framework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Performance Monitoring via SNMP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Adaptable to Graph Virtually Anything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Historical Statistics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Problem Identification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Failure Prediction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Global Overview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Free</a:t>
            </a:r>
          </a:p>
        </p:txBody>
      </p:sp>
      <p:pic>
        <p:nvPicPr>
          <p:cNvPr id="1026" name="Picture 2" descr="C:\Users\cuffe\Google Drive\presentations\stay_treat_2016\ups_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44" y="2492592"/>
            <a:ext cx="4510856" cy="210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uffe\Google Drive\presentations\stay_treat_2016\batte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96" y="4770782"/>
            <a:ext cx="5408741" cy="17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solidFill>
                  <a:srgbClr val="C00000"/>
                </a:solidFill>
                <a:cs typeface="Century Gothic"/>
              </a:rPr>
              <a:t>Monitoring Tools    </a:t>
            </a:r>
            <a:r>
              <a:rPr lang="en-US" sz="4800" b="1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Cacti </a:t>
            </a:r>
            <a:endParaRPr lang="en-US" sz="4800" b="1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926605"/>
            <a:ext cx="8229600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pic>
        <p:nvPicPr>
          <p:cNvPr id="3074" name="Picture 2" descr="C:\Users\cuffe\Google Drive\presentations\stay_treat_2016\cac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7" y="1198909"/>
            <a:ext cx="7315673" cy="51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135" y="737244"/>
            <a:ext cx="8318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b="1" dirty="0" smtClean="0">
                <a:cs typeface="Century Gothic"/>
              </a:rPr>
              <a:t>Custom Global Overviews</a:t>
            </a:r>
            <a:endParaRPr lang="en-US" sz="2400" b="1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92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900" b="1" dirty="0" smtClean="0">
                <a:solidFill>
                  <a:srgbClr val="C00000"/>
                </a:solidFill>
                <a:latin typeface="+mn-lt"/>
                <a:cs typeface="Century Gothic"/>
              </a:rPr>
              <a:t>Monitoring Tools    </a:t>
            </a:r>
            <a:r>
              <a:rPr lang="en-US" sz="47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Cacti </a:t>
            </a:r>
            <a:endParaRPr lang="en-US" sz="47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686731"/>
            <a:ext cx="8229600" cy="5478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b="1" dirty="0" smtClean="0">
                <a:cs typeface="Century Gothic"/>
              </a:rPr>
              <a:t>Adaptable to Graph Virtually Anything</a:t>
            </a:r>
          </a:p>
          <a:p>
            <a:pPr marL="800100" lvl="2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… even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mis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-behaving users</a:t>
            </a:r>
            <a:r>
              <a:rPr lang="en-US" sz="2000" b="1" i="1" dirty="0" smtClean="0">
                <a:cs typeface="Century Gothic"/>
              </a:rPr>
              <a:t/>
            </a:r>
            <a:br>
              <a:rPr lang="en-US" sz="2000" b="1" i="1" dirty="0" smtClean="0">
                <a:cs typeface="Century Gothic"/>
              </a:rPr>
            </a:br>
            <a:endParaRPr lang="en-US" sz="2000" b="1" i="1" dirty="0" smtClean="0">
              <a:cs typeface="Century Gothic"/>
            </a:endParaRPr>
          </a:p>
        </p:txBody>
      </p:sp>
      <p:pic>
        <p:nvPicPr>
          <p:cNvPr id="2" name="Picture 2" descr="C:\Users\cuffe\Google Drive\presentations\stay_treat_2016\opsl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80" y="1916370"/>
            <a:ext cx="576262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uffe\Google Drive\presentations\stay_treat_2016\opsl00_c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80" y="4004700"/>
            <a:ext cx="57626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700" b="1" dirty="0" smtClean="0">
                <a:solidFill>
                  <a:srgbClr val="C00000"/>
                </a:solidFill>
                <a:latin typeface="+mn-lt"/>
                <a:cs typeface="Century Gothic"/>
              </a:rPr>
              <a:t>Monitoring Tools    </a:t>
            </a:r>
            <a:r>
              <a:rPr lang="en-US" sz="47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Status Polling with Nagios </a:t>
            </a:r>
            <a:endParaRPr lang="en-US" sz="41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926605"/>
            <a:ext cx="8229600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b="1" dirty="0" smtClean="0">
                <a:cs typeface="Century Gothic"/>
              </a:rPr>
              <a:t>Nagios</a:t>
            </a:r>
            <a:r>
              <a:rPr lang="en-US" dirty="0" smtClean="0">
                <a:cs typeface="Century Gothic"/>
              </a:rPr>
              <a:t> – Open Source Monitoring Framework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System and Service Status Polling via SSH, SNMP, …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Runtime Warnings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Fault and Failure Detection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Active and Negative Service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Monitoring (want SSH but not FTP running)</a:t>
            </a:r>
            <a:endParaRPr lang="en-US" sz="20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Easily adapted to almost any 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need and for multiple groups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Already monitoring services for others groups like AHLA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Group based service/system notification</a:t>
            </a:r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2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Email/SMS Alerts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Web based H.U.D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Monitor for Monitoring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Free</a:t>
            </a:r>
            <a:endParaRPr lang="en-US" sz="22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en-US" sz="20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pic>
        <p:nvPicPr>
          <p:cNvPr id="2050" name="Picture 2" descr="C:\Users\cuffe\Google Drive\presentations\stay_treat_2016\nagios_run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98" y="4026335"/>
            <a:ext cx="4329385" cy="25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 smtClean="0">
                <a:solidFill>
                  <a:srgbClr val="C00000"/>
                </a:solidFill>
                <a:cs typeface="Century Gothic"/>
              </a:rPr>
              <a:t>Monitoring Tools    </a:t>
            </a:r>
            <a:r>
              <a:rPr lang="en-US" sz="6200" b="1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Status Polling with Nagios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926605"/>
            <a:ext cx="8229600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0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pic>
        <p:nvPicPr>
          <p:cNvPr id="2051" name="Picture 3" descr="C:\Users\cuffe\Google Drive\presentations\stay_treat_2016\nag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61" y="1355807"/>
            <a:ext cx="5557961" cy="50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6475" y="763325"/>
            <a:ext cx="8229600" cy="5554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b="1" dirty="0" smtClean="0">
                <a:cs typeface="Century Gothic"/>
              </a:rPr>
              <a:t>Heads-Up-Display</a:t>
            </a:r>
          </a:p>
        </p:txBody>
      </p:sp>
    </p:spTree>
    <p:extLst>
      <p:ext uri="{BB962C8B-B14F-4D97-AF65-F5344CB8AC3E}">
        <p14:creationId xmlns:p14="http://schemas.microsoft.com/office/powerpoint/2010/main" val="38110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700" b="1" dirty="0" smtClean="0">
                <a:solidFill>
                  <a:srgbClr val="C00000"/>
                </a:solidFill>
                <a:latin typeface="+mn-lt"/>
                <a:cs typeface="Century Gothic"/>
              </a:rPr>
              <a:t>Logging Tools    </a:t>
            </a:r>
            <a:r>
              <a:rPr lang="en-US" sz="53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Centralized Logging w/Analytics</a:t>
            </a:r>
            <a:endParaRPr lang="en-US" sz="53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926605"/>
            <a:ext cx="8229600" cy="52390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400" b="1" dirty="0" smtClean="0">
                <a:cs typeface="Century Gothic"/>
              </a:rPr>
              <a:t> Swatch</a:t>
            </a:r>
            <a:r>
              <a:rPr lang="en-US" sz="2400" dirty="0" smtClean="0">
                <a:cs typeface="Century Gothic"/>
              </a:rPr>
              <a:t> </a:t>
            </a:r>
            <a:r>
              <a:rPr lang="en-US" sz="2400" dirty="0">
                <a:cs typeface="Century Gothic"/>
              </a:rPr>
              <a:t>(</a:t>
            </a:r>
            <a:r>
              <a:rPr lang="en-US" sz="2400" i="1" dirty="0">
                <a:cs typeface="Century Gothic"/>
              </a:rPr>
              <a:t>Syslog Watch</a:t>
            </a:r>
            <a:r>
              <a:rPr lang="en-US" sz="2400" dirty="0" smtClean="0">
                <a:cs typeface="Century Gothic"/>
              </a:rPr>
              <a:t>) </a:t>
            </a:r>
            <a:endParaRPr lang="en-US" sz="2400" dirty="0"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Filter and Summary Tool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for centralized logging – filter out normal, noisy logs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Daily Reporting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via Email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Extensible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Filtering – easily add custom filters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Open Source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400" b="1" dirty="0" smtClean="0">
                <a:cs typeface="Century Gothic"/>
              </a:rPr>
              <a:t> </a:t>
            </a:r>
            <a:r>
              <a:rPr lang="en-US" sz="2400" b="1" dirty="0" err="1" smtClean="0">
                <a:cs typeface="Century Gothic"/>
              </a:rPr>
              <a:t>Splunk</a:t>
            </a:r>
            <a:endParaRPr lang="en-US" sz="1600" dirty="0" smtClean="0"/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1900" i="1" dirty="0" err="1" smtClean="0"/>
              <a:t>Splunk</a:t>
            </a:r>
            <a:r>
              <a:rPr lang="en-US" sz="1900" i="1" dirty="0" smtClean="0"/>
              <a:t> is a fully featured, powerful platform that collects and indexes any machine data from virtually any source in real time.  We feed it our centralized logs.</a:t>
            </a:r>
            <a:endParaRPr lang="en-US" sz="1900" dirty="0" smtClean="0"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Index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any Text Data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Interactive Search Results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Monitoring and Alerting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Reporting and Analysis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Event Correlation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Custom Dashboards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Add-in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apps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Already extended to other groups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Not Free but DOE contract in works!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endParaRPr lang="en-US" sz="22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en-US" sz="20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pic>
        <p:nvPicPr>
          <p:cNvPr id="2051" name="Picture 3" descr="C:\Users\cuffe\Google Drive\presentations\stay_treat_2016\splunk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88" y="3751541"/>
            <a:ext cx="4329387" cy="283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0768" y="1137037"/>
            <a:ext cx="8515661" cy="5168347"/>
          </a:xfrm>
        </p:spPr>
        <p:txBody>
          <a:bodyPr numCol="1" rtlCol="0">
            <a:noAutofit/>
          </a:bodyPr>
          <a:lstStyle/>
          <a:p>
            <a:pPr eaLnBrk="1" hangingPunct="1">
              <a:buClr>
                <a:srgbClr val="595959"/>
              </a:buClr>
              <a:buFont typeface="Wingdings" charset="0"/>
              <a:buChar char=""/>
              <a:defRPr/>
            </a:pPr>
            <a:r>
              <a:rPr lang="en-US" sz="2900" dirty="0" smtClean="0">
                <a:latin typeface="+mj-lt"/>
                <a:cs typeface="Century Gothic" charset="0"/>
              </a:rPr>
              <a:t> Typical </a:t>
            </a:r>
            <a:r>
              <a:rPr lang="en-US" sz="2900" dirty="0" smtClean="0">
                <a:cs typeface="Century Gothic" charset="0"/>
              </a:rPr>
              <a:t>UPS Usage</a:t>
            </a:r>
          </a:p>
          <a:p>
            <a:pPr eaLnBrk="1" hangingPunct="1">
              <a:buClr>
                <a:srgbClr val="595959"/>
              </a:buClr>
              <a:buFont typeface="Wingdings" charset="0"/>
              <a:buChar char=""/>
              <a:defRPr/>
            </a:pPr>
            <a:r>
              <a:rPr lang="en-US" sz="2900" dirty="0" smtClean="0">
                <a:cs typeface="Century Gothic" charset="0"/>
              </a:rPr>
              <a:t> Backstory</a:t>
            </a:r>
          </a:p>
          <a:p>
            <a:pPr eaLnBrk="1" hangingPunct="1">
              <a:buClr>
                <a:srgbClr val="595959"/>
              </a:buClr>
              <a:buFont typeface="Wingdings" charset="0"/>
              <a:buChar char=""/>
              <a:defRPr/>
            </a:pPr>
            <a:r>
              <a:rPr lang="en-US" sz="2900" dirty="0" smtClean="0">
                <a:cs typeface="Century Gothic" charset="0"/>
              </a:rPr>
              <a:t> Initial Status and Analysis</a:t>
            </a:r>
          </a:p>
          <a:p>
            <a:pPr eaLnBrk="1" hangingPunct="1">
              <a:buClr>
                <a:srgbClr val="595959"/>
              </a:buClr>
              <a:buFont typeface="Wingdings" charset="0"/>
              <a:buChar char=""/>
              <a:defRPr/>
            </a:pPr>
            <a:r>
              <a:rPr lang="en-US" sz="2900" dirty="0" smtClean="0">
                <a:cs typeface="Century Gothic"/>
              </a:rPr>
              <a:t> Reliability Study</a:t>
            </a:r>
          </a:p>
          <a:p>
            <a:pPr>
              <a:buFont typeface="Wingdings" charset="2"/>
              <a:buChar char=""/>
            </a:pPr>
            <a:r>
              <a:rPr lang="en-US" sz="2900" dirty="0" smtClean="0">
                <a:cs typeface="Century Gothic"/>
              </a:rPr>
              <a:t> Maximizing Availability, Reliability and Manageability</a:t>
            </a:r>
            <a:endParaRPr lang="en-US" sz="2900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Font typeface="Wingdings" charset="2"/>
              <a:buChar char=""/>
            </a:pPr>
            <a:r>
              <a:rPr lang="en-US" sz="2900" dirty="0" smtClean="0">
                <a:cs typeface="Century Gothic"/>
              </a:rPr>
              <a:t> </a:t>
            </a:r>
            <a:r>
              <a:rPr lang="en-US" sz="2900" dirty="0" smtClean="0">
                <a:solidFill>
                  <a:srgbClr val="C00000"/>
                </a:solidFill>
                <a:cs typeface="Century Gothic"/>
              </a:rPr>
              <a:t>Automation, Monitoring and Logging Tools</a:t>
            </a:r>
          </a:p>
          <a:p>
            <a:pPr>
              <a:buFont typeface="Wingdings" charset="2"/>
              <a:buChar char=""/>
            </a:pPr>
            <a:r>
              <a:rPr lang="en-US" sz="2900" dirty="0" smtClean="0">
                <a:cs typeface="Century Gothic"/>
              </a:rPr>
              <a:t> Results</a:t>
            </a:r>
          </a:p>
          <a:p>
            <a:pPr>
              <a:buFont typeface="Wingdings" charset="2"/>
              <a:buChar char=""/>
            </a:pPr>
            <a:r>
              <a:rPr lang="en-US" sz="2900" dirty="0" smtClean="0">
                <a:cs typeface="Century Gothic"/>
              </a:rPr>
              <a:t> Key Points</a:t>
            </a:r>
          </a:p>
          <a:p>
            <a:pPr>
              <a:buFont typeface="Wingdings" charset="2"/>
              <a:buChar char=""/>
            </a:pPr>
            <a:r>
              <a:rPr lang="en-US" sz="2900" dirty="0" smtClean="0">
                <a:cs typeface="Century Gothic"/>
              </a:rPr>
              <a:t> Q &amp; A</a:t>
            </a:r>
            <a:endParaRPr lang="en-US" sz="2900" dirty="0">
              <a:cs typeface="Century Gothic"/>
            </a:endParaRP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  <a:defRPr/>
            </a:pPr>
            <a:endParaRPr lang="en-US" sz="3600" dirty="0">
              <a:latin typeface="+mj-lt"/>
              <a:cs typeface="Century Gothic"/>
            </a:endParaRPr>
          </a:p>
        </p:txBody>
      </p:sp>
      <p:pic>
        <p:nvPicPr>
          <p:cNvPr id="6" name="Picture 5" descr="networking-tree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8368" y="-184430"/>
            <a:ext cx="5701455" cy="676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576" y="91440"/>
            <a:ext cx="8228853" cy="59098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 smtClean="0">
                <a:solidFill>
                  <a:srgbClr val="C00000"/>
                </a:solidFill>
                <a:cs typeface="Century Gothic" charset="0"/>
              </a:rPr>
              <a:t>Summary    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  <a:cs typeface="Century Gothic" charset="0"/>
              </a:rPr>
              <a:t>A Case Study of Improving UPS Reliability</a:t>
            </a:r>
            <a:endParaRPr lang="en-US" sz="3200" b="1" dirty="0">
              <a:solidFill>
                <a:srgbClr val="C00000"/>
              </a:solidFill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700" b="1" dirty="0" smtClean="0">
                <a:solidFill>
                  <a:srgbClr val="C00000"/>
                </a:solidFill>
                <a:cs typeface="Century Gothic"/>
              </a:rPr>
              <a:t>Logging Tools     </a:t>
            </a:r>
            <a:r>
              <a:rPr lang="en-US" sz="8500" b="1" i="1" dirty="0" err="1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Splunk</a:t>
            </a:r>
            <a:endParaRPr lang="en-US" sz="8500" b="1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926605"/>
            <a:ext cx="8229600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0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pic>
        <p:nvPicPr>
          <p:cNvPr id="3074" name="Picture 2" descr="C:\Users\cuffe\Google Drive\presentations\stay_treat_2016\splu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89" y="1379829"/>
            <a:ext cx="7028572" cy="49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6475" y="763325"/>
            <a:ext cx="8229600" cy="5554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800" b="1" dirty="0" smtClean="0">
                <a:cs typeface="Century Gothic"/>
              </a:rPr>
              <a:t>Deep-Dive Your Data</a:t>
            </a:r>
          </a:p>
        </p:txBody>
      </p:sp>
    </p:spTree>
    <p:extLst>
      <p:ext uri="{BB962C8B-B14F-4D97-AF65-F5344CB8AC3E}">
        <p14:creationId xmlns:p14="http://schemas.microsoft.com/office/powerpoint/2010/main" val="15113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C00000"/>
                </a:solidFill>
                <a:latin typeface="+mn-lt"/>
                <a:cs typeface="Century Gothic"/>
              </a:rPr>
              <a:t>Results</a:t>
            </a:r>
            <a:r>
              <a:rPr lang="en-US" b="1" dirty="0" smtClean="0">
                <a:latin typeface="+mn-lt"/>
                <a:cs typeface="Century Gothic"/>
              </a:rPr>
              <a:t>  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Higher Availability with Lower TCO?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86731"/>
            <a:ext cx="8229600" cy="5626109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dirty="0" smtClean="0">
                <a:cs typeface="Century Gothic"/>
              </a:rPr>
              <a:t> </a:t>
            </a:r>
            <a:r>
              <a:rPr lang="en-US" b="1" dirty="0" smtClean="0">
                <a:cs typeface="Century Gothic"/>
              </a:rPr>
              <a:t>Before (10–15 units):</a:t>
            </a:r>
            <a:endParaRPr lang="en-US" b="1" dirty="0"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Configuration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was manual,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onerous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and 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inconsistent</a:t>
            </a:r>
            <a:endParaRPr lang="en-US" sz="26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Deployment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took a long time (+1 hour)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Attitudes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towards system were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apathetic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or dreadful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Monitoring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was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nonexistent or a deluge.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Failures were commonplace and faults were ignored.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en-US" sz="12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dirty="0" smtClean="0">
                <a:cs typeface="Century Gothic"/>
              </a:rPr>
              <a:t>  </a:t>
            </a:r>
            <a:r>
              <a:rPr lang="en-US" b="1" dirty="0" smtClean="0">
                <a:cs typeface="Century Gothic"/>
              </a:rPr>
              <a:t>After (100+ units):</a:t>
            </a:r>
            <a:endParaRPr lang="en-US" b="1" dirty="0"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Configuration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is automatic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, fast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and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consistent.</a:t>
            </a:r>
            <a:endParaRPr lang="en-US" sz="26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Deployment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is very quick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(~5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minutes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).</a:t>
            </a:r>
            <a:endParaRPr lang="en-US" sz="26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Replacement is now simply a routine task 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Monitoring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is proactive,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accurate </a:t>
            </a: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and very predictive. </a:t>
            </a:r>
            <a:endParaRPr lang="en-US" sz="26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Failures are rare and faults are dealt with quickly.</a:t>
            </a:r>
            <a:endParaRPr lang="en-US" sz="26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64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C00000"/>
                </a:solidFill>
                <a:latin typeface="+mn-lt"/>
                <a:cs typeface="Century Gothic"/>
              </a:rPr>
              <a:t>Key Points to Take Away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06056"/>
            <a:ext cx="8229600" cy="595423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2600" dirty="0" smtClean="0">
                <a:cs typeface="Century Gothic"/>
              </a:rPr>
              <a:t> </a:t>
            </a:r>
            <a:r>
              <a:rPr lang="en-US" sz="2600" b="1" dirty="0" smtClean="0">
                <a:cs typeface="Century Gothic"/>
              </a:rPr>
              <a:t>Buy in by management a must.</a:t>
            </a:r>
            <a:endParaRPr lang="en-US" sz="2600" b="1" dirty="0"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</a:t>
            </a: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You cannot maintain a system without resources!!</a:t>
            </a:r>
            <a:endParaRPr lang="en-US" sz="21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3000" dirty="0" smtClean="0">
                <a:cs typeface="Century Gothic"/>
              </a:rPr>
              <a:t> </a:t>
            </a:r>
            <a:r>
              <a:rPr lang="en-US" sz="2600" b="1" dirty="0" smtClean="0">
                <a:cs typeface="Century Gothic"/>
              </a:rPr>
              <a:t>Redundancy wherever possible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100" b="1" dirty="0">
                <a:cs typeface="Century Gothic"/>
              </a:rPr>
              <a:t> </a:t>
            </a: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MTTR and MTBF are virtually zero with redundancy!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2600" b="1" dirty="0" smtClean="0">
                <a:cs typeface="Century Gothic"/>
              </a:rPr>
              <a:t> Automate as much as possible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Ensures standardization.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R</a:t>
            </a: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educes staff time.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Improves the culture.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2600" b="1" dirty="0" smtClean="0">
                <a:cs typeface="Century Gothic"/>
              </a:rPr>
              <a:t> Monitor as much as possible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Failure 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notification and prediction is </a:t>
            </a: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critical!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Fixing things before they break means zero downtime!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What you don’t know usually hits you hardest!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P</a:t>
            </a: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retty graphs and real data translate into better budgets!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</a:t>
            </a:r>
            <a:r>
              <a:rPr lang="en-US" sz="2600" b="1" dirty="0" smtClean="0">
                <a:cs typeface="Century Gothic"/>
              </a:rPr>
              <a:t>Find or create tools to make things faster and easier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Research vendor and open source solutions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Simple solutions like shell scripts can be very powerful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Leverage the expertise of other groups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en-US" sz="26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04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99" y="2312893"/>
            <a:ext cx="7556313" cy="111610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Q</a:t>
            </a:r>
            <a:r>
              <a:rPr lang="en-US" sz="6000" b="1" dirty="0" smtClean="0">
                <a:latin typeface="Calibri" panose="020F0502020204030204" pitchFamily="34" charset="0"/>
                <a:cs typeface="Century Gothic"/>
              </a:rPr>
              <a:t> &amp; </a:t>
            </a:r>
            <a:r>
              <a:rPr lang="en-US" sz="6000" b="1" dirty="0" smtClean="0">
                <a:solidFill>
                  <a:srgbClr val="C00000"/>
                </a:solidFill>
                <a:latin typeface="Calibri" panose="020F0502020204030204" pitchFamily="34" charset="0"/>
                <a:cs typeface="Century Gothic"/>
              </a:rPr>
              <a:t>A</a:t>
            </a:r>
            <a:endParaRPr lang="en-US" sz="6000" b="1" dirty="0">
              <a:solidFill>
                <a:srgbClr val="C00000"/>
              </a:solidFill>
              <a:latin typeface="Calibri" panose="020F050202020403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6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stCxn id="23" idx="3"/>
          </p:cNvCxnSpPr>
          <p:nvPr/>
        </p:nvCxnSpPr>
        <p:spPr>
          <a:xfrm flipV="1">
            <a:off x="4687695" y="1431235"/>
            <a:ext cx="1534975" cy="11639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3" idx="3"/>
          </p:cNvCxnSpPr>
          <p:nvPr/>
        </p:nvCxnSpPr>
        <p:spPr>
          <a:xfrm flipV="1">
            <a:off x="4687695" y="2470951"/>
            <a:ext cx="1805481" cy="1242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3" idx="3"/>
            <a:endCxn id="22" idx="1"/>
          </p:cNvCxnSpPr>
          <p:nvPr/>
        </p:nvCxnSpPr>
        <p:spPr>
          <a:xfrm>
            <a:off x="4687695" y="2595158"/>
            <a:ext cx="1805481" cy="9689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900" b="1" dirty="0" smtClean="0">
                <a:solidFill>
                  <a:srgbClr val="C00000"/>
                </a:solidFill>
                <a:latin typeface="+mn-lt"/>
                <a:cs typeface="Century Gothic"/>
              </a:rPr>
              <a:t>Typical UPS Usage in A.C.E.</a:t>
            </a:r>
            <a:endParaRPr lang="en-US" sz="71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9650" y="985980"/>
            <a:ext cx="8229600" cy="523906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  <p:pic>
        <p:nvPicPr>
          <p:cNvPr id="1029" name="Picture 5" descr="C:\Users\cuffe\AppData\Local\Microsoft\Windows\Temporary Internet Files\Content.IE5\Y90MLOS1\power-off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" y="1778656"/>
            <a:ext cx="1689653" cy="16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53" y="2309381"/>
            <a:ext cx="1795984" cy="3231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b="22521"/>
          <a:stretch/>
        </p:blipFill>
        <p:spPr>
          <a:xfrm>
            <a:off x="6493176" y="3198191"/>
            <a:ext cx="1411998" cy="731783"/>
          </a:xfrm>
          <a:prstGeom prst="rect">
            <a:avLst/>
          </a:prstGeom>
        </p:spPr>
      </p:pic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444846" y="1398377"/>
            <a:ext cx="1318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entury Gothic" charset="0"/>
              </a:rPr>
              <a:t>Line Power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entury Gothic" charset="0"/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3784278" y="1200786"/>
            <a:ext cx="1839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entury Gothic" charset="0"/>
              </a:rPr>
              <a:t>Line Power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entury Gothic" charset="0"/>
              </a:rPr>
              <a:t>&amp;</a:t>
            </a:r>
          </a:p>
          <a:p>
            <a:pPr algn="ctr"/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entury Gothic" charset="0"/>
              </a:rPr>
              <a:t>Battery Power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entury Gothic" charset="0"/>
            </a:endParaRPr>
          </a:p>
        </p:txBody>
      </p:sp>
      <p:pic>
        <p:nvPicPr>
          <p:cNvPr id="1032" name="Picture 8" descr="C:\Users\cuffe\AppData\Local\Microsoft\Windows\Temporary Internet Files\Content.IE5\SV8DP3HI\3627_wsc296048ttl[1]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9" b="33590"/>
          <a:stretch/>
        </p:blipFill>
        <p:spPr bwMode="auto">
          <a:xfrm>
            <a:off x="5396985" y="1081118"/>
            <a:ext cx="2630603" cy="6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6" b="34879"/>
          <a:stretch/>
        </p:blipFill>
        <p:spPr>
          <a:xfrm>
            <a:off x="2120915" y="2243841"/>
            <a:ext cx="2566780" cy="702633"/>
          </a:xfrm>
          <a:prstGeom prst="rect">
            <a:avLst/>
          </a:prstGeom>
        </p:spPr>
      </p:pic>
      <p:pic>
        <p:nvPicPr>
          <p:cNvPr id="1030" name="Picture 6" descr="C:\Users\cuffe\AppData\Local\Microsoft\Windows\Temporary Internet Files\Content.IE5\P4UKI4WI\battery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58" y="2872877"/>
            <a:ext cx="1134132" cy="7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uffe\AppData\Local\Microsoft\Windows\Temporary Internet Files\Content.IE5\SV8DP3HI\shockdanger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16" y="1431235"/>
            <a:ext cx="1123217" cy="10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1537252" y="1967725"/>
            <a:ext cx="16432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597454" y="3209509"/>
            <a:ext cx="1402921" cy="14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449924" y="2333625"/>
            <a:ext cx="0" cy="117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30" idx="0"/>
            <a:endCxn id="1030" idx="0"/>
          </p:cNvCxnSpPr>
          <p:nvPr/>
        </p:nvCxnSpPr>
        <p:spPr>
          <a:xfrm>
            <a:off x="3449924" y="287287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468974" y="2862844"/>
            <a:ext cx="0" cy="106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0634" y="4246154"/>
            <a:ext cx="83661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800" dirty="0">
                <a:cs typeface="Century Gothic"/>
              </a:rPr>
              <a:t> </a:t>
            </a:r>
            <a:r>
              <a:rPr lang="en-US" sz="2800" b="1" dirty="0" smtClean="0">
                <a:cs typeface="Century Gothic"/>
              </a:rPr>
              <a:t>Protection from Power Loss and Poor Line Quality for:</a:t>
            </a:r>
            <a:endParaRPr lang="en-US" sz="2800" b="1" dirty="0"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</a:t>
            </a:r>
          </a:p>
          <a:p>
            <a:pPr marL="800100" lvl="1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Critical Workstations and Servers</a:t>
            </a:r>
            <a:endParaRPr lang="en-US" sz="2800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marL="800100" lvl="1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Network Infrastructure</a:t>
            </a:r>
            <a:endParaRPr lang="en-US" sz="2800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marL="800100" lvl="1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RF, Vacuum and other critical IOCs</a:t>
            </a:r>
            <a:endParaRPr lang="en-US" sz="2800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50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C00000"/>
                </a:solidFill>
                <a:latin typeface="+mn-lt"/>
                <a:cs typeface="Century Gothic"/>
              </a:rPr>
              <a:t>Backstory</a:t>
            </a:r>
            <a:r>
              <a:rPr lang="en-US" b="1" dirty="0" smtClean="0">
                <a:latin typeface="+mn-lt"/>
                <a:cs typeface="Century Gothic"/>
              </a:rPr>
              <a:t>     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What just happened?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85980"/>
            <a:ext cx="8229600" cy="5239069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dirty="0" smtClean="0">
                <a:cs typeface="Century Gothic"/>
              </a:rPr>
              <a:t> Historically our group maintained around 10-15 rack-mounted, enterprise grade UPSs.</a:t>
            </a:r>
          </a:p>
          <a:p>
            <a:pPr marL="914400" lvl="4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… T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his was manageable without much effort.</a:t>
            </a: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2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dirty="0" smtClean="0">
                <a:cs typeface="Century Gothic"/>
              </a:rPr>
              <a:t> After a re-org, our group became the proud owners of 100+ UPSs.</a:t>
            </a:r>
          </a:p>
          <a:p>
            <a:pPr marL="857250" lvl="2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… And most of them weren’t shiny and new!</a:t>
            </a:r>
            <a:endParaRPr lang="en-US" sz="26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2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dirty="0">
                <a:cs typeface="Century Gothic"/>
              </a:rPr>
              <a:t> </a:t>
            </a:r>
            <a:r>
              <a:rPr lang="en-US" dirty="0" smtClean="0">
                <a:cs typeface="Century Gothic"/>
              </a:rPr>
              <a:t>After staging through denial</a:t>
            </a:r>
            <a:r>
              <a:rPr lang="en-US" dirty="0">
                <a:cs typeface="Century Gothic"/>
              </a:rPr>
              <a:t>, anger, bargaining, </a:t>
            </a:r>
            <a:r>
              <a:rPr lang="en-US" dirty="0" smtClean="0">
                <a:cs typeface="Century Gothic"/>
              </a:rPr>
              <a:t>and depression, we accepted it.</a:t>
            </a:r>
          </a:p>
          <a:p>
            <a:pPr marL="914400" lvl="4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6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… </a:t>
            </a:r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This is how we got over most our grief.</a:t>
            </a:r>
            <a:endParaRPr lang="en-US" sz="26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25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C00000"/>
                </a:solidFill>
                <a:latin typeface="+mn-lt"/>
                <a:cs typeface="Century Gothic"/>
              </a:rPr>
              <a:t>Initial Status    </a:t>
            </a:r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T</a:t>
            </a:r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he Reality of Square </a:t>
            </a:r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One</a:t>
            </a:r>
            <a:endParaRPr lang="en-US" sz="32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9650" y="985980"/>
            <a:ext cx="8229600" cy="523906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783771"/>
            <a:ext cx="8229600" cy="5381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11200" dirty="0" smtClean="0">
                <a:cs typeface="Century Gothic"/>
              </a:rPr>
              <a:t> Responsible for 100+ </a:t>
            </a:r>
            <a:r>
              <a:rPr lang="en-US" sz="11200" dirty="0" smtClean="0">
                <a:cs typeface="Century Gothic"/>
              </a:rPr>
              <a:t>UPSs </a:t>
            </a:r>
            <a:r>
              <a:rPr lang="en-US" sz="11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(and growing!)</a:t>
            </a:r>
            <a:endParaRPr lang="en-US" sz="112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11200" dirty="0" smtClean="0">
                <a:cs typeface="Century Gothic"/>
              </a:rPr>
              <a:t> ~10 were outright failed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11200" dirty="0" smtClean="0">
                <a:cs typeface="Century Gothic"/>
              </a:rPr>
              <a:t> ~10 were in a faulted </a:t>
            </a:r>
            <a:r>
              <a:rPr lang="en-US" sz="11200" dirty="0" smtClean="0">
                <a:cs typeface="Century Gothic"/>
              </a:rPr>
              <a:t>state</a:t>
            </a:r>
            <a:endParaRPr lang="en-US" sz="112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11200" dirty="0" smtClean="0">
                <a:cs typeface="Century Gothic"/>
              </a:rPr>
              <a:t> 40+ were found to be </a:t>
            </a:r>
            <a:r>
              <a:rPr lang="en-US" sz="11200" dirty="0" smtClean="0">
                <a:cs typeface="Century Gothic"/>
              </a:rPr>
              <a:t>8-16 </a:t>
            </a:r>
            <a:r>
              <a:rPr lang="en-US" sz="11200" dirty="0" smtClean="0">
                <a:cs typeface="Century Gothic"/>
              </a:rPr>
              <a:t>years </a:t>
            </a:r>
            <a:r>
              <a:rPr lang="en-US" sz="11200" dirty="0" smtClean="0">
                <a:cs typeface="Century Gothic"/>
              </a:rPr>
              <a:t>old </a:t>
            </a:r>
            <a:r>
              <a:rPr lang="en-US" sz="11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(5 year lifetime)</a:t>
            </a:r>
            <a:endParaRPr lang="en-US" sz="112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11200" dirty="0">
                <a:cs typeface="Century Gothic"/>
              </a:rPr>
              <a:t> Configuration was manual, </a:t>
            </a:r>
            <a:r>
              <a:rPr lang="en-US" sz="11200" dirty="0" smtClean="0">
                <a:cs typeface="Century Gothic"/>
              </a:rPr>
              <a:t>onerous </a:t>
            </a:r>
            <a:r>
              <a:rPr lang="en-US" sz="11200" dirty="0">
                <a:cs typeface="Century Gothic"/>
              </a:rPr>
              <a:t>and </a:t>
            </a:r>
            <a:r>
              <a:rPr lang="en-US" sz="11200" dirty="0" smtClean="0">
                <a:cs typeface="Century Gothic"/>
              </a:rPr>
              <a:t>inconsistent</a:t>
            </a:r>
            <a:endParaRPr lang="en-US" sz="112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11200" dirty="0" smtClean="0">
                <a:cs typeface="Century Gothic"/>
              </a:rPr>
              <a:t> Deployment </a:t>
            </a:r>
            <a:r>
              <a:rPr lang="en-US" sz="11200" dirty="0">
                <a:cs typeface="Century Gothic"/>
              </a:rPr>
              <a:t>took a </a:t>
            </a:r>
            <a:r>
              <a:rPr lang="en-US" sz="11200" dirty="0" smtClean="0">
                <a:cs typeface="Century Gothic"/>
              </a:rPr>
              <a:t>very long </a:t>
            </a:r>
            <a:r>
              <a:rPr lang="en-US" sz="11200" dirty="0">
                <a:cs typeface="Century Gothic"/>
              </a:rPr>
              <a:t>time </a:t>
            </a:r>
            <a:r>
              <a:rPr lang="en-US" sz="11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(1</a:t>
            </a:r>
            <a:r>
              <a:rPr lang="en-US" sz="11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++ </a:t>
            </a:r>
            <a:r>
              <a:rPr lang="en-US" sz="112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hour</a:t>
            </a:r>
            <a:r>
              <a:rPr lang="en-US" sz="112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11200" dirty="0" smtClean="0">
                <a:cs typeface="Century Gothic"/>
              </a:rPr>
              <a:t> Monitoring </a:t>
            </a:r>
            <a:r>
              <a:rPr lang="en-US" sz="11200" dirty="0">
                <a:cs typeface="Century Gothic"/>
              </a:rPr>
              <a:t>was </a:t>
            </a:r>
            <a:r>
              <a:rPr lang="en-US" sz="11200" dirty="0" smtClean="0">
                <a:cs typeface="Century Gothic"/>
              </a:rPr>
              <a:t>impossible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108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S</a:t>
            </a:r>
            <a:r>
              <a:rPr lang="en-US" sz="10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heer </a:t>
            </a:r>
            <a:r>
              <a:rPr lang="en-US" sz="10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volume of error messages </a:t>
            </a:r>
            <a:r>
              <a:rPr lang="en-US" sz="10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(X,000+/per </a:t>
            </a:r>
            <a:r>
              <a:rPr lang="en-US" sz="10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day</a:t>
            </a:r>
            <a:r>
              <a:rPr lang="en-US" sz="10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108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S</a:t>
            </a:r>
            <a:r>
              <a:rPr lang="en-US" sz="10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ystem age </a:t>
            </a:r>
            <a:endParaRPr lang="en-US" sz="108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11200" dirty="0" smtClean="0">
                <a:cs typeface="Century Gothic"/>
              </a:rPr>
              <a:t> Our attitudes </a:t>
            </a:r>
            <a:r>
              <a:rPr lang="en-US" sz="11200" dirty="0">
                <a:cs typeface="Century Gothic"/>
              </a:rPr>
              <a:t>towards </a:t>
            </a:r>
            <a:r>
              <a:rPr lang="en-US" sz="11200" dirty="0" smtClean="0">
                <a:cs typeface="Century Gothic"/>
              </a:rPr>
              <a:t>the system were </a:t>
            </a:r>
            <a:r>
              <a:rPr lang="en-US" sz="11200" dirty="0" smtClean="0">
                <a:cs typeface="Century Gothic"/>
              </a:rPr>
              <a:t>awful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10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Dread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10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</a:t>
            </a:r>
            <a:r>
              <a:rPr lang="en-US" sz="10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pathy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sz="108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A few resumes were tuned up</a:t>
            </a:r>
            <a:endParaRPr lang="en-US" sz="108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dirty="0" smtClean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98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600" b="1" dirty="0" smtClean="0">
                <a:solidFill>
                  <a:srgbClr val="C00000"/>
                </a:solidFill>
                <a:latin typeface="+mn-lt"/>
                <a:cs typeface="Century Gothic"/>
              </a:rPr>
              <a:t>Initial Analysis    </a:t>
            </a:r>
            <a:r>
              <a:rPr lang="en-US" sz="4700" b="1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Is the system worth improving?</a:t>
            </a:r>
            <a:endParaRPr lang="en-US" sz="4700" b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85980"/>
            <a:ext cx="8229600" cy="5106061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862919" y="6312841"/>
            <a:ext cx="2811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entury Gothic" charset="0"/>
              </a:rPr>
              <a:t>Cost Benefit Analysis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cs typeface="Century Gothic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843148"/>
            <a:ext cx="8471065" cy="553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962559"/>
            <a:ext cx="8229600" cy="5350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7400" dirty="0" smtClean="0">
                <a:cs typeface="Century Gothic"/>
              </a:rPr>
              <a:t>Is the system’s functionality still necessary?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Servers</a:t>
            </a:r>
            <a:r>
              <a:rPr lang="en-US" sz="55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, </a:t>
            </a: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network gear </a:t>
            </a:r>
            <a:r>
              <a:rPr lang="en-US" sz="55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and </a:t>
            </a: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critical IOCs </a:t>
            </a:r>
            <a:r>
              <a:rPr lang="en-US" sz="55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need to survive </a:t>
            </a: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power interruptions.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UPSs provide the only low-cost solution to fulfill this need.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en-US" sz="30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7400" dirty="0" smtClean="0">
                <a:cs typeface="Century Gothic"/>
              </a:rPr>
              <a:t> Is the benefit worth the cost and staff time?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~ $50K to make the overall system reliable and ~$10-20K/year to maintain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The recovery costs and reduced beam availability associated with frequent power-outages greatly </a:t>
            </a:r>
            <a:r>
              <a:rPr lang="en-US" sz="55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exceeds the cost of maintaining UPSs for critical systems</a:t>
            </a: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en-US" sz="25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7400" dirty="0">
                <a:cs typeface="Century Gothic"/>
              </a:rPr>
              <a:t> </a:t>
            </a:r>
            <a:r>
              <a:rPr lang="en-US" sz="7400" dirty="0" smtClean="0">
                <a:cs typeface="Century Gothic"/>
              </a:rPr>
              <a:t>Is it possible to improve the cost/benefit ratio?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We felt we could decrease the time spent maintaining these systems by applying practices common to our other systems.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The benefit could be improved with better reliability and selective application.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Costs could be spread over years with a well maintained system.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en-US" sz="25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¤"/>
            </a:pPr>
            <a:r>
              <a:rPr lang="en-US" sz="7400" dirty="0" smtClean="0">
                <a:cs typeface="Century Gothic"/>
              </a:rPr>
              <a:t> Do you have management buy in?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We had to convince management that the benefit would be worth the time, effort and procurement dollars.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5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It is impossible to improve or maintain a system without resources!</a:t>
            </a:r>
            <a:endParaRPr lang="en-US" sz="55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99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1248482" y="1565709"/>
            <a:ext cx="0" cy="3923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30972" y="5489426"/>
            <a:ext cx="72006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34029" y="5486140"/>
            <a:ext cx="62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</a:t>
            </a:r>
            <a:r>
              <a:rPr lang="en-US" sz="1600" b="1" dirty="0" smtClean="0">
                <a:solidFill>
                  <a:srgbClr val="C00000"/>
                </a:solidFill>
              </a:rPr>
              <a:t>ime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548" y="1352345"/>
            <a:ext cx="105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Failure Rate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248482" y="2461605"/>
            <a:ext cx="6802286" cy="2629992"/>
          </a:xfrm>
          <a:custGeom>
            <a:avLst/>
            <a:gdLst>
              <a:gd name="connsiteX0" fmla="*/ 0 w 7451782"/>
              <a:gd name="connsiteY0" fmla="*/ 2835080 h 3464161"/>
              <a:gd name="connsiteX1" fmla="*/ 260812 w 7451782"/>
              <a:gd name="connsiteY1" fmla="*/ 3095905 h 3464161"/>
              <a:gd name="connsiteX2" fmla="*/ 1213342 w 7451782"/>
              <a:gd name="connsiteY2" fmla="*/ 3322709 h 3464161"/>
              <a:gd name="connsiteX3" fmla="*/ 3912175 w 7451782"/>
              <a:gd name="connsiteY3" fmla="*/ 3436112 h 3464161"/>
              <a:gd name="connsiteX4" fmla="*/ 5726517 w 7451782"/>
              <a:gd name="connsiteY4" fmla="*/ 2789719 h 3464161"/>
              <a:gd name="connsiteX5" fmla="*/ 7200670 w 7451782"/>
              <a:gd name="connsiteY5" fmla="*/ 453633 h 3464161"/>
              <a:gd name="connsiteX6" fmla="*/ 7450142 w 7451782"/>
              <a:gd name="connsiteY6" fmla="*/ 24 h 3464161"/>
              <a:gd name="connsiteX7" fmla="*/ 7450142 w 7451782"/>
              <a:gd name="connsiteY7" fmla="*/ 24 h 3464161"/>
              <a:gd name="connsiteX0" fmla="*/ 0 w 7451782"/>
              <a:gd name="connsiteY0" fmla="*/ 2835080 h 3446974"/>
              <a:gd name="connsiteX1" fmla="*/ 260812 w 7451782"/>
              <a:gd name="connsiteY1" fmla="*/ 3095905 h 3446974"/>
              <a:gd name="connsiteX2" fmla="*/ 1213342 w 7451782"/>
              <a:gd name="connsiteY2" fmla="*/ 3322709 h 3446974"/>
              <a:gd name="connsiteX3" fmla="*/ 2893775 w 7451782"/>
              <a:gd name="connsiteY3" fmla="*/ 3204141 h 3446974"/>
              <a:gd name="connsiteX4" fmla="*/ 3912175 w 7451782"/>
              <a:gd name="connsiteY4" fmla="*/ 3436112 h 3446974"/>
              <a:gd name="connsiteX5" fmla="*/ 5726517 w 7451782"/>
              <a:gd name="connsiteY5" fmla="*/ 2789719 h 3446974"/>
              <a:gd name="connsiteX6" fmla="*/ 7200670 w 7451782"/>
              <a:gd name="connsiteY6" fmla="*/ 453633 h 3446974"/>
              <a:gd name="connsiteX7" fmla="*/ 7450142 w 7451782"/>
              <a:gd name="connsiteY7" fmla="*/ 24 h 3446974"/>
              <a:gd name="connsiteX8" fmla="*/ 7450142 w 7451782"/>
              <a:gd name="connsiteY8" fmla="*/ 24 h 3446974"/>
              <a:gd name="connsiteX0" fmla="*/ 0 w 7451782"/>
              <a:gd name="connsiteY0" fmla="*/ 2835080 h 3452651"/>
              <a:gd name="connsiteX1" fmla="*/ 260812 w 7451782"/>
              <a:gd name="connsiteY1" fmla="*/ 3095905 h 3452651"/>
              <a:gd name="connsiteX2" fmla="*/ 1213342 w 7451782"/>
              <a:gd name="connsiteY2" fmla="*/ 3322709 h 3452651"/>
              <a:gd name="connsiteX3" fmla="*/ 2893775 w 7451782"/>
              <a:gd name="connsiteY3" fmla="*/ 3204141 h 3452651"/>
              <a:gd name="connsiteX4" fmla="*/ 3912175 w 7451782"/>
              <a:gd name="connsiteY4" fmla="*/ 3436112 h 3452651"/>
              <a:gd name="connsiteX5" fmla="*/ 4868497 w 7451782"/>
              <a:gd name="connsiteY5" fmla="*/ 3361980 h 3452651"/>
              <a:gd name="connsiteX6" fmla="*/ 5726517 w 7451782"/>
              <a:gd name="connsiteY6" fmla="*/ 2789719 h 3452651"/>
              <a:gd name="connsiteX7" fmla="*/ 7200670 w 7451782"/>
              <a:gd name="connsiteY7" fmla="*/ 453633 h 3452651"/>
              <a:gd name="connsiteX8" fmla="*/ 7450142 w 7451782"/>
              <a:gd name="connsiteY8" fmla="*/ 24 h 3452651"/>
              <a:gd name="connsiteX9" fmla="*/ 7450142 w 7451782"/>
              <a:gd name="connsiteY9" fmla="*/ 24 h 3452651"/>
              <a:gd name="connsiteX0" fmla="*/ 0 w 7451782"/>
              <a:gd name="connsiteY0" fmla="*/ 2835080 h 3386845"/>
              <a:gd name="connsiteX1" fmla="*/ 260812 w 7451782"/>
              <a:gd name="connsiteY1" fmla="*/ 3095905 h 3386845"/>
              <a:gd name="connsiteX2" fmla="*/ 1213342 w 7451782"/>
              <a:gd name="connsiteY2" fmla="*/ 3322709 h 3386845"/>
              <a:gd name="connsiteX3" fmla="*/ 2893775 w 7451782"/>
              <a:gd name="connsiteY3" fmla="*/ 3204141 h 3386845"/>
              <a:gd name="connsiteX4" fmla="*/ 4197828 w 7451782"/>
              <a:gd name="connsiteY4" fmla="*/ 3167784 h 3386845"/>
              <a:gd name="connsiteX5" fmla="*/ 4868497 w 7451782"/>
              <a:gd name="connsiteY5" fmla="*/ 3361980 h 3386845"/>
              <a:gd name="connsiteX6" fmla="*/ 5726517 w 7451782"/>
              <a:gd name="connsiteY6" fmla="*/ 2789719 h 3386845"/>
              <a:gd name="connsiteX7" fmla="*/ 7200670 w 7451782"/>
              <a:gd name="connsiteY7" fmla="*/ 453633 h 3386845"/>
              <a:gd name="connsiteX8" fmla="*/ 7450142 w 7451782"/>
              <a:gd name="connsiteY8" fmla="*/ 24 h 3386845"/>
              <a:gd name="connsiteX9" fmla="*/ 7450142 w 7451782"/>
              <a:gd name="connsiteY9" fmla="*/ 24 h 3386845"/>
              <a:gd name="connsiteX0" fmla="*/ 0 w 7451782"/>
              <a:gd name="connsiteY0" fmla="*/ 2835080 h 3560073"/>
              <a:gd name="connsiteX1" fmla="*/ 260812 w 7451782"/>
              <a:gd name="connsiteY1" fmla="*/ 3095905 h 3560073"/>
              <a:gd name="connsiteX2" fmla="*/ 1138824 w 7451782"/>
              <a:gd name="connsiteY2" fmla="*/ 3559469 h 3560073"/>
              <a:gd name="connsiteX3" fmla="*/ 2893775 w 7451782"/>
              <a:gd name="connsiteY3" fmla="*/ 3204141 h 3560073"/>
              <a:gd name="connsiteX4" fmla="*/ 4197828 w 7451782"/>
              <a:gd name="connsiteY4" fmla="*/ 3167784 h 3560073"/>
              <a:gd name="connsiteX5" fmla="*/ 4868497 w 7451782"/>
              <a:gd name="connsiteY5" fmla="*/ 3361980 h 3560073"/>
              <a:gd name="connsiteX6" fmla="*/ 5726517 w 7451782"/>
              <a:gd name="connsiteY6" fmla="*/ 2789719 h 3560073"/>
              <a:gd name="connsiteX7" fmla="*/ 7200670 w 7451782"/>
              <a:gd name="connsiteY7" fmla="*/ 453633 h 3560073"/>
              <a:gd name="connsiteX8" fmla="*/ 7450142 w 7451782"/>
              <a:gd name="connsiteY8" fmla="*/ 24 h 3560073"/>
              <a:gd name="connsiteX9" fmla="*/ 7450142 w 7451782"/>
              <a:gd name="connsiteY9" fmla="*/ 24 h 3560073"/>
              <a:gd name="connsiteX0" fmla="*/ 0 w 7451782"/>
              <a:gd name="connsiteY0" fmla="*/ 2835080 h 3658083"/>
              <a:gd name="connsiteX1" fmla="*/ 260812 w 7451782"/>
              <a:gd name="connsiteY1" fmla="*/ 3095905 h 3658083"/>
              <a:gd name="connsiteX2" fmla="*/ 1138824 w 7451782"/>
              <a:gd name="connsiteY2" fmla="*/ 3559469 h 3658083"/>
              <a:gd name="connsiteX3" fmla="*/ 2210695 w 7451782"/>
              <a:gd name="connsiteY3" fmla="*/ 3630307 h 3658083"/>
              <a:gd name="connsiteX4" fmla="*/ 2893775 w 7451782"/>
              <a:gd name="connsiteY4" fmla="*/ 3204141 h 3658083"/>
              <a:gd name="connsiteX5" fmla="*/ 4197828 w 7451782"/>
              <a:gd name="connsiteY5" fmla="*/ 3167784 h 3658083"/>
              <a:gd name="connsiteX6" fmla="*/ 4868497 w 7451782"/>
              <a:gd name="connsiteY6" fmla="*/ 3361980 h 3658083"/>
              <a:gd name="connsiteX7" fmla="*/ 5726517 w 7451782"/>
              <a:gd name="connsiteY7" fmla="*/ 2789719 h 3658083"/>
              <a:gd name="connsiteX8" fmla="*/ 7200670 w 7451782"/>
              <a:gd name="connsiteY8" fmla="*/ 453633 h 3658083"/>
              <a:gd name="connsiteX9" fmla="*/ 7450142 w 7451782"/>
              <a:gd name="connsiteY9" fmla="*/ 24 h 3658083"/>
              <a:gd name="connsiteX10" fmla="*/ 7450142 w 7451782"/>
              <a:gd name="connsiteY10" fmla="*/ 24 h 3658083"/>
              <a:gd name="connsiteX0" fmla="*/ 0 w 7451782"/>
              <a:gd name="connsiteY0" fmla="*/ 2835080 h 3658083"/>
              <a:gd name="connsiteX1" fmla="*/ 260812 w 7451782"/>
              <a:gd name="connsiteY1" fmla="*/ 3095905 h 3658083"/>
              <a:gd name="connsiteX2" fmla="*/ 1138824 w 7451782"/>
              <a:gd name="connsiteY2" fmla="*/ 3559469 h 3658083"/>
              <a:gd name="connsiteX3" fmla="*/ 2210695 w 7451782"/>
              <a:gd name="connsiteY3" fmla="*/ 3630307 h 3658083"/>
              <a:gd name="connsiteX4" fmla="*/ 2893775 w 7451782"/>
              <a:gd name="connsiteY4" fmla="*/ 3204141 h 3658083"/>
              <a:gd name="connsiteX5" fmla="*/ 4197828 w 7451782"/>
              <a:gd name="connsiteY5" fmla="*/ 3167784 h 3658083"/>
              <a:gd name="connsiteX6" fmla="*/ 5178988 w 7451782"/>
              <a:gd name="connsiteY6" fmla="*/ 3109436 h 3658083"/>
              <a:gd name="connsiteX7" fmla="*/ 5726517 w 7451782"/>
              <a:gd name="connsiteY7" fmla="*/ 2789719 h 3658083"/>
              <a:gd name="connsiteX8" fmla="*/ 7200670 w 7451782"/>
              <a:gd name="connsiteY8" fmla="*/ 453633 h 3658083"/>
              <a:gd name="connsiteX9" fmla="*/ 7450142 w 7451782"/>
              <a:gd name="connsiteY9" fmla="*/ 24 h 3658083"/>
              <a:gd name="connsiteX10" fmla="*/ 7450142 w 7451782"/>
              <a:gd name="connsiteY10" fmla="*/ 24 h 3658083"/>
              <a:gd name="connsiteX0" fmla="*/ 0 w 7450142"/>
              <a:gd name="connsiteY0" fmla="*/ 2835056 h 3658059"/>
              <a:gd name="connsiteX1" fmla="*/ 260812 w 7450142"/>
              <a:gd name="connsiteY1" fmla="*/ 3095881 h 3658059"/>
              <a:gd name="connsiteX2" fmla="*/ 1138824 w 7450142"/>
              <a:gd name="connsiteY2" fmla="*/ 3559445 h 3658059"/>
              <a:gd name="connsiteX3" fmla="*/ 2210695 w 7450142"/>
              <a:gd name="connsiteY3" fmla="*/ 3630283 h 3658059"/>
              <a:gd name="connsiteX4" fmla="*/ 2893775 w 7450142"/>
              <a:gd name="connsiteY4" fmla="*/ 3204117 h 3658059"/>
              <a:gd name="connsiteX5" fmla="*/ 4197828 w 7450142"/>
              <a:gd name="connsiteY5" fmla="*/ 3167760 h 3658059"/>
              <a:gd name="connsiteX6" fmla="*/ 5178988 w 7450142"/>
              <a:gd name="connsiteY6" fmla="*/ 3109412 h 3658059"/>
              <a:gd name="connsiteX7" fmla="*/ 5726517 w 7450142"/>
              <a:gd name="connsiteY7" fmla="*/ 2789695 h 3658059"/>
              <a:gd name="connsiteX8" fmla="*/ 6557567 w 7450142"/>
              <a:gd name="connsiteY8" fmla="*/ 2083455 h 3658059"/>
              <a:gd name="connsiteX9" fmla="*/ 7200670 w 7450142"/>
              <a:gd name="connsiteY9" fmla="*/ 453609 h 3658059"/>
              <a:gd name="connsiteX10" fmla="*/ 7450142 w 7450142"/>
              <a:gd name="connsiteY10" fmla="*/ 0 h 3658059"/>
              <a:gd name="connsiteX11" fmla="*/ 7450142 w 7450142"/>
              <a:gd name="connsiteY11" fmla="*/ 0 h 3658059"/>
              <a:gd name="connsiteX0" fmla="*/ 0 w 7450142"/>
              <a:gd name="connsiteY0" fmla="*/ 2835056 h 3647138"/>
              <a:gd name="connsiteX1" fmla="*/ 422267 w 7450142"/>
              <a:gd name="connsiteY1" fmla="*/ 3537832 h 3647138"/>
              <a:gd name="connsiteX2" fmla="*/ 1138824 w 7450142"/>
              <a:gd name="connsiteY2" fmla="*/ 3559445 h 3647138"/>
              <a:gd name="connsiteX3" fmla="*/ 2210695 w 7450142"/>
              <a:gd name="connsiteY3" fmla="*/ 3630283 h 3647138"/>
              <a:gd name="connsiteX4" fmla="*/ 2893775 w 7450142"/>
              <a:gd name="connsiteY4" fmla="*/ 3204117 h 3647138"/>
              <a:gd name="connsiteX5" fmla="*/ 4197828 w 7450142"/>
              <a:gd name="connsiteY5" fmla="*/ 3167760 h 3647138"/>
              <a:gd name="connsiteX6" fmla="*/ 5178988 w 7450142"/>
              <a:gd name="connsiteY6" fmla="*/ 3109412 h 3647138"/>
              <a:gd name="connsiteX7" fmla="*/ 5726517 w 7450142"/>
              <a:gd name="connsiteY7" fmla="*/ 2789695 h 3647138"/>
              <a:gd name="connsiteX8" fmla="*/ 6557567 w 7450142"/>
              <a:gd name="connsiteY8" fmla="*/ 2083455 h 3647138"/>
              <a:gd name="connsiteX9" fmla="*/ 7200670 w 7450142"/>
              <a:gd name="connsiteY9" fmla="*/ 453609 h 3647138"/>
              <a:gd name="connsiteX10" fmla="*/ 7450142 w 7450142"/>
              <a:gd name="connsiteY10" fmla="*/ 0 h 3647138"/>
              <a:gd name="connsiteX11" fmla="*/ 7450142 w 7450142"/>
              <a:gd name="connsiteY11" fmla="*/ 0 h 3647138"/>
              <a:gd name="connsiteX0" fmla="*/ 0 w 7450142"/>
              <a:gd name="connsiteY0" fmla="*/ 2835056 h 3658065"/>
              <a:gd name="connsiteX1" fmla="*/ 422267 w 7450142"/>
              <a:gd name="connsiteY1" fmla="*/ 3537832 h 3658065"/>
              <a:gd name="connsiteX2" fmla="*/ 1138824 w 7450142"/>
              <a:gd name="connsiteY2" fmla="*/ 3622581 h 3658065"/>
              <a:gd name="connsiteX3" fmla="*/ 2210695 w 7450142"/>
              <a:gd name="connsiteY3" fmla="*/ 3630283 h 3658065"/>
              <a:gd name="connsiteX4" fmla="*/ 2893775 w 7450142"/>
              <a:gd name="connsiteY4" fmla="*/ 3204117 h 3658065"/>
              <a:gd name="connsiteX5" fmla="*/ 4197828 w 7450142"/>
              <a:gd name="connsiteY5" fmla="*/ 3167760 h 3658065"/>
              <a:gd name="connsiteX6" fmla="*/ 5178988 w 7450142"/>
              <a:gd name="connsiteY6" fmla="*/ 3109412 h 3658065"/>
              <a:gd name="connsiteX7" fmla="*/ 5726517 w 7450142"/>
              <a:gd name="connsiteY7" fmla="*/ 2789695 h 3658065"/>
              <a:gd name="connsiteX8" fmla="*/ 6557567 w 7450142"/>
              <a:gd name="connsiteY8" fmla="*/ 2083455 h 3658065"/>
              <a:gd name="connsiteX9" fmla="*/ 7200670 w 7450142"/>
              <a:gd name="connsiteY9" fmla="*/ 453609 h 3658065"/>
              <a:gd name="connsiteX10" fmla="*/ 7450142 w 7450142"/>
              <a:gd name="connsiteY10" fmla="*/ 0 h 3658065"/>
              <a:gd name="connsiteX11" fmla="*/ 7450142 w 7450142"/>
              <a:gd name="connsiteY11" fmla="*/ 0 h 3658065"/>
              <a:gd name="connsiteX0" fmla="*/ 0 w 7450142"/>
              <a:gd name="connsiteY0" fmla="*/ 2835056 h 3660569"/>
              <a:gd name="connsiteX1" fmla="*/ 422267 w 7450142"/>
              <a:gd name="connsiteY1" fmla="*/ 3537832 h 3660569"/>
              <a:gd name="connsiteX2" fmla="*/ 2210695 w 7450142"/>
              <a:gd name="connsiteY2" fmla="*/ 3630283 h 3660569"/>
              <a:gd name="connsiteX3" fmla="*/ 2893775 w 7450142"/>
              <a:gd name="connsiteY3" fmla="*/ 3204117 h 3660569"/>
              <a:gd name="connsiteX4" fmla="*/ 4197828 w 7450142"/>
              <a:gd name="connsiteY4" fmla="*/ 3167760 h 3660569"/>
              <a:gd name="connsiteX5" fmla="*/ 5178988 w 7450142"/>
              <a:gd name="connsiteY5" fmla="*/ 3109412 h 3660569"/>
              <a:gd name="connsiteX6" fmla="*/ 5726517 w 7450142"/>
              <a:gd name="connsiteY6" fmla="*/ 2789695 h 3660569"/>
              <a:gd name="connsiteX7" fmla="*/ 6557567 w 7450142"/>
              <a:gd name="connsiteY7" fmla="*/ 2083455 h 3660569"/>
              <a:gd name="connsiteX8" fmla="*/ 7200670 w 7450142"/>
              <a:gd name="connsiteY8" fmla="*/ 453609 h 3660569"/>
              <a:gd name="connsiteX9" fmla="*/ 7450142 w 7450142"/>
              <a:gd name="connsiteY9" fmla="*/ 0 h 3660569"/>
              <a:gd name="connsiteX10" fmla="*/ 7450142 w 7450142"/>
              <a:gd name="connsiteY10" fmla="*/ 0 h 3660569"/>
              <a:gd name="connsiteX0" fmla="*/ 0 w 7450142"/>
              <a:gd name="connsiteY0" fmla="*/ 2835056 h 3660569"/>
              <a:gd name="connsiteX1" fmla="*/ 422267 w 7450142"/>
              <a:gd name="connsiteY1" fmla="*/ 3537832 h 3660569"/>
              <a:gd name="connsiteX2" fmla="*/ 2210695 w 7450142"/>
              <a:gd name="connsiteY2" fmla="*/ 3630283 h 3660569"/>
              <a:gd name="connsiteX3" fmla="*/ 3167007 w 7450142"/>
              <a:gd name="connsiteY3" fmla="*/ 3361956 h 3660569"/>
              <a:gd name="connsiteX4" fmla="*/ 4197828 w 7450142"/>
              <a:gd name="connsiteY4" fmla="*/ 3167760 h 3660569"/>
              <a:gd name="connsiteX5" fmla="*/ 5178988 w 7450142"/>
              <a:gd name="connsiteY5" fmla="*/ 3109412 h 3660569"/>
              <a:gd name="connsiteX6" fmla="*/ 5726517 w 7450142"/>
              <a:gd name="connsiteY6" fmla="*/ 2789695 h 3660569"/>
              <a:gd name="connsiteX7" fmla="*/ 6557567 w 7450142"/>
              <a:gd name="connsiteY7" fmla="*/ 2083455 h 3660569"/>
              <a:gd name="connsiteX8" fmla="*/ 7200670 w 7450142"/>
              <a:gd name="connsiteY8" fmla="*/ 453609 h 3660569"/>
              <a:gd name="connsiteX9" fmla="*/ 7450142 w 7450142"/>
              <a:gd name="connsiteY9" fmla="*/ 0 h 3660569"/>
              <a:gd name="connsiteX10" fmla="*/ 7450142 w 7450142"/>
              <a:gd name="connsiteY10" fmla="*/ 0 h 366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0142" h="3660569">
                <a:moveTo>
                  <a:pt x="0" y="2835056"/>
                </a:moveTo>
                <a:cubicBezTo>
                  <a:pt x="29294" y="2924833"/>
                  <a:pt x="53818" y="3405294"/>
                  <a:pt x="422267" y="3537832"/>
                </a:cubicBezTo>
                <a:cubicBezTo>
                  <a:pt x="790716" y="3670370"/>
                  <a:pt x="1798777" y="3685902"/>
                  <a:pt x="2210695" y="3630283"/>
                </a:cubicBezTo>
                <a:cubicBezTo>
                  <a:pt x="2622613" y="3574664"/>
                  <a:pt x="2827538" y="3389061"/>
                  <a:pt x="3167007" y="3361956"/>
                </a:cubicBezTo>
                <a:cubicBezTo>
                  <a:pt x="3506476" y="3334851"/>
                  <a:pt x="3862498" y="3209851"/>
                  <a:pt x="4197828" y="3167760"/>
                </a:cubicBezTo>
                <a:cubicBezTo>
                  <a:pt x="4533158" y="3125669"/>
                  <a:pt x="4876598" y="3217144"/>
                  <a:pt x="5178988" y="3109412"/>
                </a:cubicBezTo>
                <a:cubicBezTo>
                  <a:pt x="5481378" y="3001680"/>
                  <a:pt x="5496754" y="2960688"/>
                  <a:pt x="5726517" y="2789695"/>
                </a:cubicBezTo>
                <a:cubicBezTo>
                  <a:pt x="5956280" y="2618702"/>
                  <a:pt x="6311875" y="2472803"/>
                  <a:pt x="6557567" y="2083455"/>
                </a:cubicBezTo>
                <a:cubicBezTo>
                  <a:pt x="6803259" y="1694107"/>
                  <a:pt x="7051907" y="800852"/>
                  <a:pt x="7200670" y="453609"/>
                </a:cubicBezTo>
                <a:cubicBezTo>
                  <a:pt x="7349433" y="106366"/>
                  <a:pt x="7450142" y="0"/>
                  <a:pt x="7450142" y="0"/>
                </a:cubicBezTo>
                <a:lnTo>
                  <a:pt x="7450142" y="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486614" y="5304760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42962" y="5334175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90138" y="5334175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63106" y="5334175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1594" y="5677689"/>
            <a:ext cx="12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Weeks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07942" y="5677689"/>
            <a:ext cx="12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Years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8795" y="5677689"/>
            <a:ext cx="12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Years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8086" y="5677689"/>
            <a:ext cx="12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 Years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673793" y="5334175"/>
            <a:ext cx="0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38773" y="5677689"/>
            <a:ext cx="12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Years</a:t>
            </a:r>
          </a:p>
        </p:txBody>
      </p:sp>
      <p:sp>
        <p:nvSpPr>
          <p:cNvPr id="31" name="Oval 30"/>
          <p:cNvSpPr/>
          <p:nvPr/>
        </p:nvSpPr>
        <p:spPr>
          <a:xfrm rot="18674040">
            <a:off x="5907052" y="3131630"/>
            <a:ext cx="2880348" cy="6386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966382">
            <a:off x="1048516" y="4629288"/>
            <a:ext cx="672082" cy="329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21286436">
            <a:off x="3487375" y="4594639"/>
            <a:ext cx="2143192" cy="4649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9201052">
            <a:off x="6836276" y="3690635"/>
            <a:ext cx="2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Chassis Failures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Wear Out Failures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7693" y="3968534"/>
            <a:ext cx="1644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Battery Failures</a:t>
            </a:r>
          </a:p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Random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99546" y="4146269"/>
            <a:ext cx="17281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Burn-In Failures</a:t>
            </a:r>
          </a:p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Rare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453375" y="1352345"/>
            <a:ext cx="1826320" cy="320403"/>
            <a:chOff x="6236800" y="1961859"/>
            <a:chExt cx="1597393" cy="20910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236800" y="2063924"/>
              <a:ext cx="15973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236800" y="1961859"/>
              <a:ext cx="0" cy="204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834193" y="1966839"/>
              <a:ext cx="0" cy="204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622690" y="1352345"/>
            <a:ext cx="4654238" cy="296343"/>
            <a:chOff x="6236800" y="1961859"/>
            <a:chExt cx="1597393" cy="20910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236800" y="2063924"/>
              <a:ext cx="15973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236800" y="1961859"/>
              <a:ext cx="0" cy="204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834193" y="1966839"/>
              <a:ext cx="0" cy="204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622690" y="788263"/>
            <a:ext cx="465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Near Constant Failures </a:t>
            </a:r>
          </a:p>
          <a:p>
            <a:pPr algn="ctr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Safe Zone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9625" y="788878"/>
            <a:ext cx="223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Increasing Failures</a:t>
            </a:r>
          </a:p>
          <a:p>
            <a:pPr algn="ctr"/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58699" y="6044325"/>
            <a:ext cx="669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* Curve estimated based on experience, dependent on operating environment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5131086" y="4983746"/>
            <a:ext cx="163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Suggested Lifespan 6-10 Years</a:t>
            </a:r>
            <a:endParaRPr lang="en-US" sz="14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C00000"/>
                </a:solidFill>
                <a:latin typeface="+mn-lt"/>
                <a:cs typeface="Century Gothic"/>
              </a:rPr>
              <a:t>Reliability Study</a:t>
            </a:r>
            <a:r>
              <a:rPr lang="en-US" b="1" dirty="0" smtClean="0">
                <a:latin typeface="+mn-lt"/>
                <a:cs typeface="Century Gothic"/>
              </a:rPr>
              <a:t>    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UPS Failure Rate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55236" y="1420716"/>
            <a:ext cx="205175" cy="18198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17802" y="1405869"/>
            <a:ext cx="205175" cy="18198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324994" y="2392158"/>
            <a:ext cx="303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we think we are now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28173" y="2407564"/>
            <a:ext cx="25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we were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73814" y="1708374"/>
            <a:ext cx="381422" cy="711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021290" y="1704194"/>
            <a:ext cx="496512" cy="711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109893" y="1398778"/>
            <a:ext cx="205175" cy="18198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685958" y="1663564"/>
            <a:ext cx="116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FY17?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673792" y="1612540"/>
            <a:ext cx="328103" cy="172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3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6883" y="95486"/>
            <a:ext cx="8550441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C00000"/>
                </a:solidFill>
                <a:cs typeface="Century Gothic"/>
              </a:rPr>
              <a:t>Improving Availability</a:t>
            </a:r>
            <a:endParaRPr lang="en-US" sz="4000" b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85981"/>
            <a:ext cx="8229600" cy="3874778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94461" y="6312841"/>
            <a:ext cx="5480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i="1" dirty="0">
                <a:solidFill>
                  <a:srgbClr val="C00000"/>
                </a:solidFill>
                <a:cs typeface="Century Gothic"/>
              </a:rPr>
              <a:t>Availability, Reliability and Manageability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44379" y="795648"/>
                <a:ext cx="8530392" cy="47485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US" sz="5300" b="1" dirty="0" smtClean="0">
                    <a:cs typeface="Century Gothic"/>
                  </a:rPr>
                  <a:t> Availability Depends on Reliability and Manageability</a:t>
                </a:r>
                <a:endParaRPr lang="en-US" sz="5300" b="1" i="1" dirty="0">
                  <a:cs typeface="Century Gothic"/>
                </a:endParaRPr>
              </a:p>
              <a:p>
                <a:pPr marL="0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4000" i="1" dirty="0" smtClean="0">
                  <a:latin typeface="Cambria Math" charset="0"/>
                  <a:cs typeface="Century Gothic"/>
                </a:endParaRPr>
              </a:p>
              <a:p>
                <a:pPr marL="0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i="1">
                          <a:latin typeface="Cambria Math"/>
                          <a:cs typeface="Century Gothic"/>
                        </a:rPr>
                        <m:t>𝐴𝑉𝐴𝐼𝐿𝐴𝐵𝐼𝐿𝐼𝑇𝑌</m:t>
                      </m:r>
                      <m:r>
                        <m:rPr>
                          <m:nor/>
                        </m:rPr>
                        <a:rPr lang="en-US" sz="5100" b="1" i="0" smtClean="0">
                          <a:cs typeface="Century Gothic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100" b="1" dirty="0">
                          <a:cs typeface="Century Gothic"/>
                        </a:rPr>
                        <m:t>≈</m:t>
                      </m:r>
                      <m:r>
                        <m:rPr>
                          <m:nor/>
                        </m:rPr>
                        <a:rPr lang="en-US" sz="5100" b="1" i="0" dirty="0" smtClean="0">
                          <a:cs typeface="Century Gothic"/>
                        </a:rPr>
                        <m:t> </m:t>
                      </m:r>
                      <m:f>
                        <m:fPr>
                          <m:ctrlPr>
                            <a:rPr lang="en-US" sz="51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5100" i="1">
                              <a:latin typeface="Cambria Math"/>
                            </a:rPr>
                            <m:t>𝑀𝑇𝐵𝐹</m:t>
                          </m:r>
                        </m:num>
                        <m:den>
                          <m:r>
                            <a:rPr lang="en-US" sz="5100" i="1">
                              <a:latin typeface="Cambria Math"/>
                            </a:rPr>
                            <m:t>(</m:t>
                          </m:r>
                          <m:r>
                            <a:rPr lang="en-US" sz="5100" i="1">
                              <a:latin typeface="Cambria Math"/>
                            </a:rPr>
                            <m:t>𝑀𝑇𝐵𝐹</m:t>
                          </m:r>
                          <m:r>
                            <a:rPr lang="en-US" sz="5100" i="1">
                              <a:latin typeface="Cambria Math"/>
                            </a:rPr>
                            <m:t>+</m:t>
                          </m:r>
                          <m:r>
                            <a:rPr lang="en-US" sz="5100" i="1">
                              <a:latin typeface="Cambria Math"/>
                            </a:rPr>
                            <m:t>𝑀𝑇𝑇𝑅</m:t>
                          </m:r>
                          <m:r>
                            <a:rPr lang="en-US" sz="51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200" dirty="0" smtClean="0"/>
              </a:p>
              <a:p>
                <a:pPr marL="0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3900" dirty="0" smtClean="0"/>
              </a:p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buFont typeface="HiraMinProN-W3" charset="-128"/>
                  <a:buChar char="⦿"/>
                </a:pPr>
                <a:r>
                  <a:rPr lang="en-US" sz="5100" b="1" dirty="0" smtClean="0">
                    <a:cs typeface="Century Gothic"/>
                  </a:rPr>
                  <a:t> Maximize Reliability</a:t>
                </a:r>
                <a:endParaRPr lang="en-US" sz="5100" b="1" i="1" dirty="0" smtClean="0">
                  <a:cs typeface="Century Gothic"/>
                </a:endParaRPr>
              </a:p>
              <a:p>
                <a:pPr lvl="1">
                  <a:buClr>
                    <a:schemeClr val="tx1">
                      <a:lumMod val="65000"/>
                      <a:lumOff val="35000"/>
                    </a:schemeClr>
                  </a:buClr>
                  <a:buFont typeface="Courier New" charset="0"/>
                  <a:buChar char="o"/>
                </a:pPr>
                <a:r>
                  <a:rPr lang="en-US" sz="4600" b="1" i="1" dirty="0" smtClean="0">
                    <a:cs typeface="Century Gothic"/>
                  </a:rPr>
                  <a:t> </a:t>
                </a: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Make</a:t>
                </a:r>
                <a:r>
                  <a:rPr lang="en-US" sz="4600" i="1" dirty="0" smtClean="0">
                    <a:cs typeface="Century Gothic"/>
                  </a:rPr>
                  <a:t> </a:t>
                </a:r>
                <a:r>
                  <a:rPr lang="en-US" sz="4600" b="1" i="1" dirty="0" smtClean="0">
                    <a:cs typeface="Century Gothic"/>
                  </a:rPr>
                  <a:t>MTBF</a:t>
                </a: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 </a:t>
                </a:r>
                <a:r>
                  <a:rPr lang="en-US" sz="4600" i="1" dirty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as big as </a:t>
                </a: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possible</a:t>
                </a:r>
              </a:p>
              <a:p>
                <a:pPr lvl="1">
                  <a:buClr>
                    <a:schemeClr val="tx1">
                      <a:lumMod val="65000"/>
                      <a:lumOff val="35000"/>
                    </a:schemeClr>
                  </a:buClr>
                  <a:buFont typeface="Courier New" charset="0"/>
                  <a:buChar char="o"/>
                </a:pP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 Mitigate unreliability where </a:t>
                </a:r>
                <a:r>
                  <a:rPr lang="en-US" sz="4600" b="1" i="1" dirty="0" smtClean="0">
                    <a:cs typeface="Century Gothic"/>
                  </a:rPr>
                  <a:t>MTBF</a:t>
                </a: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 cannot be reduced</a:t>
                </a:r>
                <a:endParaRPr lang="en-US" sz="4600" i="1" dirty="0">
                  <a:cs typeface="Century Gothic"/>
                </a:endParaRPr>
              </a:p>
              <a:p>
                <a:pPr lvl="1">
                  <a:buClr>
                    <a:schemeClr val="tx1">
                      <a:lumMod val="65000"/>
                      <a:lumOff val="35000"/>
                    </a:schemeClr>
                  </a:buClr>
                  <a:buFont typeface="Courier New" charset="0"/>
                  <a:buChar char="o"/>
                </a:pPr>
                <a:endParaRPr lang="en-US" sz="3100" dirty="0" smtClean="0">
                  <a:solidFill>
                    <a:schemeClr val="bg1">
                      <a:lumMod val="50000"/>
                    </a:schemeClr>
                  </a:solidFill>
                  <a:cs typeface="Century Gothic"/>
                </a:endParaRPr>
              </a:p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buFont typeface="HiraMinProN-W3" charset="-128"/>
                  <a:buChar char="⦿"/>
                </a:pPr>
                <a:r>
                  <a:rPr lang="en-US" sz="5100" b="1" dirty="0" smtClean="0">
                    <a:cs typeface="Century Gothic"/>
                  </a:rPr>
                  <a:t> Maximize </a:t>
                </a:r>
                <a:r>
                  <a:rPr lang="en-US" sz="5100" b="1" dirty="0">
                    <a:cs typeface="Century Gothic"/>
                  </a:rPr>
                  <a:t>Manageability</a:t>
                </a:r>
                <a:r>
                  <a:rPr lang="en-US" sz="5100" b="1" i="1" dirty="0" smtClean="0">
                    <a:cs typeface="Century Gothic"/>
                  </a:rPr>
                  <a:t> </a:t>
                </a:r>
              </a:p>
              <a:p>
                <a:pPr lvl="1">
                  <a:buClr>
                    <a:schemeClr val="tx1">
                      <a:lumMod val="65000"/>
                      <a:lumOff val="35000"/>
                    </a:schemeClr>
                  </a:buClr>
                  <a:buFont typeface="Courier New" charset="0"/>
                  <a:buChar char="o"/>
                </a:pPr>
                <a:r>
                  <a:rPr lang="en-US" sz="4600" b="1" dirty="0">
                    <a:cs typeface="Century Gothic"/>
                  </a:rPr>
                  <a:t> </a:t>
                </a: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Make</a:t>
                </a:r>
                <a:r>
                  <a:rPr lang="en-US" sz="4600" i="1" dirty="0" smtClean="0">
                    <a:cs typeface="Century Gothic"/>
                  </a:rPr>
                  <a:t> </a:t>
                </a:r>
                <a:r>
                  <a:rPr lang="en-US" sz="4600" b="1" i="1" dirty="0" smtClean="0">
                    <a:cs typeface="Century Gothic"/>
                  </a:rPr>
                  <a:t>MTTR</a:t>
                </a: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 </a:t>
                </a:r>
                <a:r>
                  <a:rPr lang="en-US" sz="4600" i="1" dirty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as small as </a:t>
                </a: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possible</a:t>
                </a:r>
              </a:p>
              <a:p>
                <a:pPr lvl="1">
                  <a:buClr>
                    <a:schemeClr val="tx1">
                      <a:lumMod val="65000"/>
                      <a:lumOff val="35000"/>
                    </a:schemeClr>
                  </a:buClr>
                  <a:buFont typeface="Courier New" charset="0"/>
                  <a:buChar char="o"/>
                </a:pP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 Proactive replacement/maintenance where </a:t>
                </a:r>
                <a:r>
                  <a:rPr lang="en-US" sz="4600" b="1" i="1" dirty="0" smtClean="0">
                    <a:cs typeface="Century Gothic"/>
                  </a:rPr>
                  <a:t>MTTR</a:t>
                </a: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 </a:t>
                </a:r>
                <a:r>
                  <a:rPr lang="en-US" sz="4600" i="1" dirty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cannot be </a:t>
                </a:r>
                <a:r>
                  <a:rPr lang="en-US" sz="4600" i="1" dirty="0" smtClean="0">
                    <a:solidFill>
                      <a:schemeClr val="bg1">
                        <a:lumMod val="50000"/>
                      </a:schemeClr>
                    </a:solidFill>
                    <a:cs typeface="Century Gothic"/>
                  </a:rPr>
                  <a:t>reduced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  <a:cs typeface="Century Gothic"/>
                </a:endParaRPr>
              </a:p>
              <a:p>
                <a:pPr lvl="1">
                  <a:buClr>
                    <a:schemeClr val="tx1">
                      <a:lumMod val="65000"/>
                      <a:lumOff val="35000"/>
                    </a:schemeClr>
                  </a:buClr>
                  <a:buFont typeface="Courier New" charset="0"/>
                  <a:buChar char="o"/>
                </a:pPr>
                <a:endParaRPr lang="en-US" sz="2400" i="1" dirty="0">
                  <a:cs typeface="Century Gothic"/>
                </a:endParaRPr>
              </a:p>
              <a:p>
                <a:pPr marL="457200" lvl="1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US" sz="2600" b="1" i="1" dirty="0" smtClean="0">
                    <a:cs typeface="Century Gothic"/>
                  </a:rPr>
                  <a:t> </a:t>
                </a:r>
                <a:endParaRPr lang="en-US" sz="3000" b="1" i="1" dirty="0" smtClean="0">
                  <a:cs typeface="Century Gothic"/>
                </a:endParaRPr>
              </a:p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buFont typeface="Courier New" charset="0"/>
                  <a:buChar char="o"/>
                </a:pPr>
                <a:endParaRPr lang="en-US" sz="3000" b="1" i="1" dirty="0" smtClean="0">
                  <a:cs typeface="Century Gothic"/>
                </a:endParaRPr>
              </a:p>
              <a:p>
                <a:pPr marL="0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2400" dirty="0" smtClean="0">
                  <a:cs typeface="Century Gothic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9" y="795648"/>
                <a:ext cx="8530392" cy="4748586"/>
              </a:xfrm>
              <a:prstGeom prst="rect">
                <a:avLst/>
              </a:prstGeom>
              <a:blipFill rotWithShape="0">
                <a:blip r:embed="rId2"/>
                <a:stretch>
                  <a:fillRect l="-786" t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48778" y="5538299"/>
            <a:ext cx="6761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b="1" dirty="0" smtClean="0">
                <a:cs typeface="Century Gothic"/>
              </a:rPr>
              <a:t>MTTR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- Mean Time to Repair.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b="1" dirty="0">
                <a:cs typeface="Century Gothic"/>
              </a:rPr>
              <a:t>MTBF</a:t>
            </a:r>
            <a:r>
              <a:rPr lang="en-US" sz="2000" b="1" i="1" dirty="0">
                <a:cs typeface="Century Gothic"/>
              </a:rPr>
              <a:t>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- Mean Time Between Failures.   </a:t>
            </a:r>
            <a:endParaRPr lang="en-US" sz="2000" b="1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31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5486"/>
            <a:ext cx="8229600" cy="59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0" b="1" dirty="0" smtClean="0">
                <a:solidFill>
                  <a:srgbClr val="C00000"/>
                </a:solidFill>
                <a:latin typeface="+mn-lt"/>
                <a:cs typeface="Century Gothic"/>
              </a:rPr>
              <a:t>Maximize Reliability  </a:t>
            </a:r>
            <a:r>
              <a:rPr lang="en-US" sz="112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rPr>
              <a:t>Increase </a:t>
            </a:r>
            <a:r>
              <a:rPr lang="en-US" sz="11200" b="1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MTBF</a:t>
            </a:r>
            <a:endParaRPr lang="en-US" sz="11200" b="1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algn="l"/>
            <a:r>
              <a:rPr lang="en-US" sz="4800" b="1" dirty="0" smtClean="0">
                <a:solidFill>
                  <a:srgbClr val="C00000"/>
                </a:solidFill>
                <a:latin typeface="+mn-lt"/>
                <a:cs typeface="Century Gothic"/>
              </a:rPr>
              <a:t> 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85980"/>
            <a:ext cx="8229600" cy="5106061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endParaRPr lang="en-US" sz="2400" dirty="0" smtClean="0"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135" y="1138380"/>
            <a:ext cx="8471065" cy="52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400" i="1" dirty="0">
              <a:latin typeface="Cambria Math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075" y="686730"/>
            <a:ext cx="8229600" cy="5833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3500" dirty="0" smtClean="0">
                <a:cs typeface="Century Gothic"/>
              </a:rPr>
              <a:t>Get the System to a Manageable </a:t>
            </a:r>
            <a:r>
              <a:rPr lang="en-US" sz="3500" dirty="0">
                <a:cs typeface="Century Gothic"/>
              </a:rPr>
              <a:t>S</a:t>
            </a:r>
            <a:r>
              <a:rPr lang="en-US" sz="3500" dirty="0" smtClean="0">
                <a:cs typeface="Century Gothic"/>
              </a:rPr>
              <a:t>tate (stability point).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Inventory audit – You have to know what is out there.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Replace failed units.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Repair/replace units in error/faulted state.</a:t>
            </a:r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900" i="1" dirty="0" smtClean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3500" dirty="0" smtClean="0">
                <a:cs typeface="Century Gothic"/>
              </a:rPr>
              <a:t> Reduce Complexity </a:t>
            </a:r>
          </a:p>
          <a:p>
            <a:pPr marL="742950" lvl="2" indent="-342900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9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Get rid of </a:t>
            </a:r>
            <a:r>
              <a:rPr lang="en-US" sz="2900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unnecessary units</a:t>
            </a:r>
            <a:r>
              <a:rPr lang="en-US" sz="29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.</a:t>
            </a:r>
          </a:p>
          <a:p>
            <a:pPr marL="742950" lvl="2" indent="-342900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9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Remove unnecessary components (PDUs,  Transfer Switches …)</a:t>
            </a:r>
          </a:p>
          <a:p>
            <a:pPr marL="742950" lvl="2" indent="-342900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9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Reduce unwanted loads on the system.</a:t>
            </a: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9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3500" dirty="0" smtClean="0">
                <a:cs typeface="Century Gothic"/>
              </a:rPr>
              <a:t> Implement </a:t>
            </a:r>
            <a:r>
              <a:rPr lang="en-US" sz="3500" dirty="0">
                <a:cs typeface="Century Gothic"/>
              </a:rPr>
              <a:t>Redundancy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9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Design/Deploy systems with redundant power supplies.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900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Implement redundant systems so failures are actually tolerable.</a:t>
            </a:r>
            <a:endParaRPr lang="en-US" sz="2900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900" dirty="0" smtClean="0">
              <a:cs typeface="Century Gothic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"/>
            </a:pPr>
            <a:r>
              <a:rPr lang="en-US" sz="3500" dirty="0" smtClean="0">
                <a:solidFill>
                  <a:srgbClr val="C00000"/>
                </a:solidFill>
                <a:cs typeface="Century Gothic"/>
              </a:rPr>
              <a:t> Monitor</a:t>
            </a:r>
            <a:r>
              <a:rPr lang="en-US" sz="3500" dirty="0" smtClean="0">
                <a:cs typeface="Century Gothic"/>
              </a:rPr>
              <a:t> for Faults, Failures and Predicted Failures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Email Alerts – from units themselves and active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olling</a:t>
            </a:r>
            <a:endParaRPr lang="en-US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Alerts for low Runtimes, Faults and Failures</a:t>
            </a:r>
            <a:endParaRPr lang="en-US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entury Gothic"/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Performance Graphing for historical perspective and statistics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Failure Prediction 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 Centralized Logging for history and analytics</a:t>
            </a:r>
            <a:endParaRPr lang="en-US" dirty="0" smtClean="0">
              <a:cs typeface="Century Gothic"/>
            </a:endParaRP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i="1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75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2A01_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LabPresentation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TH2A01_TALK.potx</Template>
  <TotalTime>9051</TotalTime>
  <Words>1438</Words>
  <Application>Microsoft Macintosh PowerPoint</Application>
  <PresentationFormat>On-screen Show (4:3)</PresentationFormat>
  <Paragraphs>274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Cambria Math</vt:lpstr>
      <vt:lpstr>Century Gothic</vt:lpstr>
      <vt:lpstr>Courier New</vt:lpstr>
      <vt:lpstr>HiraMinProN-W3</vt:lpstr>
      <vt:lpstr>Source Code Pro</vt:lpstr>
      <vt:lpstr>Wingdings</vt:lpstr>
      <vt:lpstr>Arial</vt:lpstr>
      <vt:lpstr>TH2A01_TALK</vt:lpstr>
      <vt:lpstr>JLabPresentation_2</vt:lpstr>
      <vt:lpstr>Anthony Cuffe</vt:lpstr>
      <vt:lpstr>Summary    A Case Study of Improving UPS Reliability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Joanna Griffin</dc:creator>
  <cp:lastModifiedBy>Microsoft Office User</cp:lastModifiedBy>
  <cp:revision>1043</cp:revision>
  <cp:lastPrinted>2016-06-29T22:46:47Z</cp:lastPrinted>
  <dcterms:created xsi:type="dcterms:W3CDTF">2013-05-20T16:51:07Z</dcterms:created>
  <dcterms:modified xsi:type="dcterms:W3CDTF">2016-06-29T22:48:59Z</dcterms:modified>
</cp:coreProperties>
</file>