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1" r:id="rId3"/>
    <p:sldId id="263" r:id="rId4"/>
    <p:sldId id="265" r:id="rId5"/>
    <p:sldId id="266" r:id="rId6"/>
    <p:sldId id="270" r:id="rId7"/>
    <p:sldId id="269" r:id="rId8"/>
    <p:sldId id="271" r:id="rId9"/>
    <p:sldId id="262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5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28" autoAdjust="0"/>
    <p:restoredTop sz="90929"/>
  </p:normalViewPr>
  <p:slideViewPr>
    <p:cSldViewPr>
      <p:cViewPr varScale="1">
        <p:scale>
          <a:sx n="108" d="100"/>
          <a:sy n="108" d="100"/>
        </p:scale>
        <p:origin x="-20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163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22C3B-208C-4635-9B0A-046924F93907}" type="datetimeFigureOut">
              <a:rPr lang="en-US" smtClean="0"/>
              <a:t>6/30/16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080B5-04FC-4035-9DC1-FBB410245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954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3936F-6D97-40FA-986B-0A4E2CC09509}" type="datetimeFigureOut">
              <a:rPr lang="en-US" smtClean="0"/>
              <a:t>6/30/16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39016-5417-48A9-8196-6DE307E7D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699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657600"/>
            <a:ext cx="4114800" cy="17526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2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36075" y="6450949"/>
            <a:ext cx="736325" cy="36512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C5A364D8-B016-A94F-BA08-B382FC3388E9}" type="slidenum">
              <a:rPr lang="en-US" smtClean="0"/>
              <a:t>‹#›</a:t>
            </a:fld>
            <a:r>
              <a:rPr lang="en-US" dirty="0" smtClean="0"/>
              <a:t>/10</a:t>
            </a:r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7252137" y="37338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fld id="{019119BA-EBC2-486C-BC0A-FFF01F0697A2}" type="slidenum">
              <a:rPr lang="en-US" sz="1400" smtClean="0"/>
              <a:pPr/>
              <a:t>‹#›</a:t>
            </a:fld>
            <a:endParaRPr lang="en-US" sz="1400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77310" y="6479623"/>
            <a:ext cx="2133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Data Driven Retuning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86399" y="6479623"/>
            <a:ext cx="178675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T. Satogata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142592" y="6479623"/>
            <a:ext cx="23438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2016</a:t>
            </a:r>
            <a:r>
              <a:rPr lang="en-US" sz="1400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Ops StayTreat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530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273158" y="6450949"/>
            <a:ext cx="457200" cy="36512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77310" y="6504655"/>
            <a:ext cx="2133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Data</a:t>
            </a:r>
            <a:r>
              <a:rPr lang="en-US" sz="1400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Driven Retuning	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486399" y="6508297"/>
            <a:ext cx="178675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Todd</a:t>
            </a:r>
            <a:r>
              <a:rPr lang="en-US" sz="1400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Satogata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42592" y="6475986"/>
            <a:ext cx="23438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2016</a:t>
            </a:r>
            <a:r>
              <a:rPr lang="en-US" sz="1400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Ops StayTreat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651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273158" y="6450949"/>
            <a:ext cx="457200" cy="36512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77310" y="6504655"/>
            <a:ext cx="2133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Data Driven Retuning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486399" y="6508297"/>
            <a:ext cx="178675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Todd Satogata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142592" y="6475986"/>
            <a:ext cx="23438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2016</a:t>
            </a:r>
            <a:r>
              <a:rPr lang="en-US" sz="1400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Ops StayTreat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659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57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rgbClr val="000090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rgbClr val="375BC0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ao98.triumf.ca/abstracts/suhring.abstrac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800" dirty="0" smtClean="0"/>
              <a:t>Data-Driven Machine Retuning</a:t>
            </a:r>
            <a:endParaRPr 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2660" y="3657600"/>
            <a:ext cx="4526280" cy="1752600"/>
          </a:xfrm>
        </p:spPr>
        <p:txBody>
          <a:bodyPr/>
          <a:lstStyle/>
          <a:p>
            <a:r>
              <a:rPr lang="en-US" dirty="0" smtClean="0"/>
              <a:t>2016 StayTreat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96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Until It Breaks </a:t>
            </a:r>
            <a:r>
              <a:rPr lang="en-US" sz="1800" dirty="0" smtClean="0"/>
              <a:t>(or Cries)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8077200" cy="5334000"/>
          </a:xfrm>
        </p:spPr>
        <p:txBody>
          <a:bodyPr/>
          <a:lstStyle/>
          <a:p>
            <a:r>
              <a:rPr lang="en-US" dirty="0" smtClean="0"/>
              <a:t>The operations paradigm at CEBAF seems to be </a:t>
            </a:r>
            <a:r>
              <a:rPr lang="en-US" sz="1800" dirty="0" smtClean="0"/>
              <a:t>(mostly) </a:t>
            </a:r>
            <a:r>
              <a:rPr lang="en-US" dirty="0" smtClean="0"/>
              <a:t>“</a:t>
            </a:r>
            <a:r>
              <a:rPr lang="en-US" dirty="0" smtClean="0"/>
              <a:t>Run Until It Breaks”</a:t>
            </a:r>
            <a:endParaRPr lang="en-US" dirty="0"/>
          </a:p>
          <a:p>
            <a:pPr lvl="1"/>
            <a:r>
              <a:rPr lang="en-US" dirty="0" smtClean="0"/>
              <a:t>A reasonable reactive paradigm for repairs</a:t>
            </a:r>
          </a:p>
          <a:p>
            <a:pPr lvl="1"/>
            <a:r>
              <a:rPr lang="en-US" dirty="0" smtClean="0"/>
              <a:t>Preventive maintenance occurs during SADs or opportunistically behind failures</a:t>
            </a:r>
          </a:p>
          <a:p>
            <a:pPr lvl="1"/>
            <a:r>
              <a:rPr lang="en-US" sz="1800" dirty="0" smtClean="0">
                <a:hlinkClick r:id="rId2"/>
              </a:rPr>
              <a:t>History: CEBAF used to be scheduled preventive maintenance</a:t>
            </a:r>
            <a:endParaRPr lang="en-US" sz="1800" dirty="0" smtClean="0"/>
          </a:p>
          <a:p>
            <a:pPr lvl="1"/>
            <a:endParaRPr lang="en-US" sz="1400" dirty="0"/>
          </a:p>
          <a:p>
            <a:r>
              <a:rPr lang="en-US" dirty="0" smtClean="0"/>
              <a:t>Corresponding optics paradigm: “Run Until They Cry”</a:t>
            </a:r>
          </a:p>
          <a:p>
            <a:pPr lvl="1"/>
            <a:r>
              <a:rPr lang="en-US" dirty="0" smtClean="0"/>
              <a:t>Users tasked with monitoring beam quality after setup</a:t>
            </a:r>
          </a:p>
          <a:p>
            <a:pPr lvl="1"/>
            <a:r>
              <a:rPr lang="en-US" dirty="0" smtClean="0"/>
              <a:t>No tuning until:</a:t>
            </a:r>
          </a:p>
          <a:p>
            <a:pPr lvl="2"/>
            <a:r>
              <a:rPr lang="en-US" dirty="0" smtClean="0"/>
              <a:t>Scheduled configuration change</a:t>
            </a:r>
          </a:p>
          <a:p>
            <a:pPr lvl="2"/>
            <a:r>
              <a:rPr lang="en-US" dirty="0" smtClean="0"/>
              <a:t>Hardware </a:t>
            </a:r>
            <a:r>
              <a:rPr lang="en-US" sz="1800" dirty="0" smtClean="0"/>
              <a:t>(or beam studies) </a:t>
            </a:r>
            <a:r>
              <a:rPr lang="en-US" dirty="0" smtClean="0"/>
              <a:t>breaks</a:t>
            </a:r>
          </a:p>
          <a:p>
            <a:pPr lvl="2"/>
            <a:r>
              <a:rPr lang="en-US" dirty="0" smtClean="0"/>
              <a:t>Users cry            topic of this discussion</a:t>
            </a:r>
          </a:p>
          <a:p>
            <a:pPr lvl="2"/>
            <a:r>
              <a:rPr lang="en-US" sz="1800" dirty="0" smtClean="0"/>
              <a:t>Terry will cover tune time tracking in DTM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2</a:t>
            </a:fld>
            <a:r>
              <a:rPr lang="en-US" smtClean="0"/>
              <a:t>/10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 bwMode="auto">
          <a:xfrm>
            <a:off x="3352800" y="5638800"/>
            <a:ext cx="711200" cy="304800"/>
          </a:xfrm>
          <a:prstGeom prst="leftArrow">
            <a:avLst/>
          </a:prstGeom>
          <a:noFill/>
          <a:ln w="19050" cap="flat" cmpd="sng" algn="ctr">
            <a:solidFill>
              <a:srgbClr val="375B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864423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Until They Cry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the right paradigm for optics tuning?</a:t>
            </a:r>
          </a:p>
          <a:p>
            <a:endParaRPr lang="en-US" sz="1000" dirty="0" smtClean="0"/>
          </a:p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Gives priority hall control over program</a:t>
            </a:r>
          </a:p>
          <a:p>
            <a:pPr lvl="1"/>
            <a:r>
              <a:rPr lang="en-US" dirty="0" smtClean="0"/>
              <a:t>Potentially long intervals between tuning</a:t>
            </a:r>
          </a:p>
          <a:p>
            <a:pPr lvl="1"/>
            <a:r>
              <a:rPr lang="en-US" dirty="0" smtClean="0"/>
              <a:t>Great (?) beam after aggressive tuning</a:t>
            </a:r>
          </a:p>
          <a:p>
            <a:endParaRPr lang="en-US" sz="1000" dirty="0" smtClean="0"/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Optics adopts a reactive stance</a:t>
            </a:r>
          </a:p>
          <a:p>
            <a:pPr lvl="1"/>
            <a:r>
              <a:rPr lang="en-US" dirty="0" smtClean="0"/>
              <a:t>Retuning mentality: “fix everything while we’re here”</a:t>
            </a:r>
          </a:p>
          <a:p>
            <a:pPr lvl="2"/>
            <a:r>
              <a:rPr lang="en-US" dirty="0" smtClean="0"/>
              <a:t>Possibly</a:t>
            </a:r>
            <a:r>
              <a:rPr lang="en-US" dirty="0" smtClean="0"/>
              <a:t> </a:t>
            </a:r>
            <a:r>
              <a:rPr lang="en-US" dirty="0" smtClean="0"/>
              <a:t>longer tune time when it occurs</a:t>
            </a:r>
          </a:p>
          <a:p>
            <a:pPr lvl="2"/>
            <a:r>
              <a:rPr lang="en-US" dirty="0" smtClean="0"/>
              <a:t>Retune usually a change that improves symptom</a:t>
            </a:r>
          </a:p>
          <a:p>
            <a:pPr lvl="2"/>
            <a:r>
              <a:rPr lang="en-US" dirty="0"/>
              <a:t>H</a:t>
            </a:r>
            <a:r>
              <a:rPr lang="en-US" dirty="0" smtClean="0"/>
              <a:t>arder to identify root causes</a:t>
            </a:r>
          </a:p>
          <a:p>
            <a:pPr lvl="1"/>
            <a:r>
              <a:rPr lang="en-US" sz="1800" dirty="0" smtClean="0"/>
              <a:t>Users remember when they cry too much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3</a:t>
            </a:fld>
            <a:r>
              <a:rPr lang="en-US" smtClean="0"/>
              <a:t>/10</a:t>
            </a:r>
            <a:endParaRPr lang="en-US" dirty="0"/>
          </a:p>
        </p:txBody>
      </p:sp>
      <p:pic>
        <p:nvPicPr>
          <p:cNvPr id="6" name="Picture 5" descr="Screen Shot 2016-06-29 at 7.34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941"/>
            <a:ext cx="695867" cy="682860"/>
          </a:xfrm>
          <a:prstGeom prst="rect">
            <a:avLst/>
          </a:prstGeom>
        </p:spPr>
      </p:pic>
      <p:pic>
        <p:nvPicPr>
          <p:cNvPr id="7" name="Picture 6" descr="Screen Shot 2016-06-29 at 7.34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133" y="0"/>
            <a:ext cx="695867" cy="68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5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Invasive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currently (sometimes) perform some daily invasive optics measurements</a:t>
            </a:r>
          </a:p>
          <a:p>
            <a:pPr lvl="1"/>
            <a:r>
              <a:rPr lang="en-US" dirty="0" smtClean="0"/>
              <a:t>Daily QE measurements</a:t>
            </a:r>
          </a:p>
          <a:p>
            <a:pPr lvl="1"/>
            <a:r>
              <a:rPr lang="en-US" dirty="0" smtClean="0"/>
              <a:t>Daily </a:t>
            </a:r>
            <a:r>
              <a:rPr lang="en-US" dirty="0" err="1" smtClean="0"/>
              <a:t>fopts</a:t>
            </a:r>
            <a:endParaRPr lang="en-US" dirty="0" smtClean="0"/>
          </a:p>
          <a:p>
            <a:pPr lvl="2"/>
            <a:r>
              <a:rPr lang="en-US" dirty="0" smtClean="0"/>
              <a:t>Useful to detect gross beam transport changes after 1S </a:t>
            </a:r>
            <a:r>
              <a:rPr lang="en-US" sz="1600" dirty="0" smtClean="0"/>
              <a:t>(but not injector)</a:t>
            </a:r>
          </a:p>
          <a:p>
            <a:pPr lvl="2"/>
            <a:r>
              <a:rPr lang="en-US" dirty="0" smtClean="0"/>
              <a:t>See next page for plot of </a:t>
            </a:r>
            <a:r>
              <a:rPr lang="en-US" dirty="0" err="1" smtClean="0"/>
              <a:t>fopt</a:t>
            </a:r>
            <a:r>
              <a:rPr lang="en-US" dirty="0" smtClean="0"/>
              <a:t> frequency</a:t>
            </a:r>
          </a:p>
          <a:p>
            <a:pPr lvl="2"/>
            <a:r>
              <a:rPr lang="en-US" dirty="0" smtClean="0"/>
              <a:t>Suggests that we did not do enough systematic tuning during January restoration</a:t>
            </a:r>
          </a:p>
          <a:p>
            <a:endParaRPr lang="en-US" sz="1200" dirty="0" smtClean="0"/>
          </a:p>
          <a:p>
            <a:r>
              <a:rPr lang="en-US" dirty="0" smtClean="0"/>
              <a:t>Routine </a:t>
            </a:r>
            <a:r>
              <a:rPr lang="en-US" dirty="0" err="1" smtClean="0"/>
              <a:t>fopts</a:t>
            </a:r>
            <a:r>
              <a:rPr lang="en-US" dirty="0" smtClean="0"/>
              <a:t> are probably not be cost-effective</a:t>
            </a:r>
          </a:p>
          <a:p>
            <a:pPr lvl="1"/>
            <a:r>
              <a:rPr lang="en-US" dirty="0" smtClean="0"/>
              <a:t>Can easily </a:t>
            </a:r>
            <a:r>
              <a:rPr lang="en-US" sz="1600" dirty="0" smtClean="0"/>
              <a:t>(even often) </a:t>
            </a:r>
            <a:r>
              <a:rPr lang="en-US" dirty="0" smtClean="0"/>
              <a:t>be degenerate</a:t>
            </a:r>
          </a:p>
          <a:p>
            <a:pPr lvl="1"/>
            <a:r>
              <a:rPr lang="en-US" dirty="0" smtClean="0"/>
              <a:t>Not precise enough to drive small optics changes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enefit: tracking medium-term dispersion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4</a:t>
            </a:fld>
            <a:r>
              <a:rPr lang="en-US" smtClean="0"/>
              <a:t>/10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023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of </a:t>
            </a:r>
            <a:r>
              <a:rPr lang="en-US" dirty="0" err="1" smtClean="0"/>
              <a:t>fopts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5</a:t>
            </a:fld>
            <a:r>
              <a:rPr lang="en-US" smtClean="0"/>
              <a:t>/10</a:t>
            </a:r>
            <a:endParaRPr lang="en-US" dirty="0"/>
          </a:p>
        </p:txBody>
      </p:sp>
      <p:pic>
        <p:nvPicPr>
          <p:cNvPr id="5" name="Picture 4" descr="Screen Shot 2016-06-16 at 10.59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990600"/>
            <a:ext cx="7557025" cy="51271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3581400"/>
            <a:ext cx="937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1/day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3733800"/>
            <a:ext cx="1256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Winter SAD</a:t>
            </a:r>
            <a:endParaRPr lang="en-US" sz="16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0" name="Right Brace 9"/>
          <p:cNvSpPr/>
          <p:nvPr/>
        </p:nvSpPr>
        <p:spPr bwMode="auto">
          <a:xfrm>
            <a:off x="3810000" y="3657600"/>
            <a:ext cx="152400" cy="685800"/>
          </a:xfrm>
          <a:prstGeom prst="rightBrac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3880" y="2688660"/>
            <a:ext cx="804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Arial"/>
                <a:cs typeface="Arial"/>
              </a:rPr>
              <a:t>Tuning</a:t>
            </a:r>
            <a:endParaRPr lang="en-US" sz="16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2" name="Right Brace 11"/>
          <p:cNvSpPr/>
          <p:nvPr/>
        </p:nvSpPr>
        <p:spPr bwMode="auto">
          <a:xfrm rot="5400000">
            <a:off x="5050366" y="2264833"/>
            <a:ext cx="186267" cy="838200"/>
          </a:xfrm>
          <a:prstGeom prst="rightBrac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" name="Right Brace 12"/>
          <p:cNvSpPr/>
          <p:nvPr/>
        </p:nvSpPr>
        <p:spPr bwMode="auto">
          <a:xfrm rot="5400000">
            <a:off x="6807295" y="1494298"/>
            <a:ext cx="189107" cy="1136716"/>
          </a:xfrm>
          <a:prstGeom prst="rightBrac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7000" y="2099846"/>
            <a:ext cx="804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Arial"/>
                <a:cs typeface="Arial"/>
              </a:rPr>
              <a:t>Tuning</a:t>
            </a:r>
            <a:endParaRPr lang="en-US" sz="16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752600" y="2248644"/>
            <a:ext cx="3886200" cy="96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1981200" y="1999878"/>
            <a:ext cx="1348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End 12 GeV Run</a:t>
            </a:r>
            <a:endParaRPr lang="en-US" sz="1200" dirty="0">
              <a:latin typeface="Arial"/>
              <a:cs typeface="Arial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2885367" y="2567426"/>
            <a:ext cx="16104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843270" y="2313801"/>
            <a:ext cx="1471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Apr 5-7 restoration</a:t>
            </a:r>
            <a:endParaRPr lang="en-US" sz="1200" dirty="0">
              <a:latin typeface="Arial"/>
              <a:cs typeface="Arial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1752600" y="4847079"/>
            <a:ext cx="17554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2286000" y="4618479"/>
            <a:ext cx="13564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Nov 9 restoration</a:t>
            </a:r>
            <a:endParaRPr lang="en-US" sz="1200" dirty="0">
              <a:latin typeface="Arial"/>
              <a:cs typeface="Arial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1886324" y="3617374"/>
            <a:ext cx="17554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2209800" y="3388774"/>
            <a:ext cx="1544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Late Jan restoration</a:t>
            </a:r>
            <a:endParaRPr lang="en-US" sz="1200" dirty="0"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5410200" y="4724400"/>
            <a:ext cx="22860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5867400" y="5029200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More than 1/day</a:t>
            </a:r>
            <a:endParaRPr lang="en-US" sz="1600" dirty="0">
              <a:latin typeface="Arial"/>
              <a:cs typeface="Arial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3581400" y="1876767"/>
            <a:ext cx="3886200" cy="96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3810000" y="1628001"/>
            <a:ext cx="988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Arial"/>
                <a:cs typeface="Arial"/>
              </a:rPr>
              <a:t>PRad</a:t>
            </a:r>
            <a:r>
              <a:rPr lang="en-US" sz="1200" dirty="0" smtClean="0">
                <a:latin typeface="Arial"/>
                <a:cs typeface="Arial"/>
              </a:rPr>
              <a:t> setup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6830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(Random) Degenerate </a:t>
            </a:r>
            <a:r>
              <a:rPr lang="en-US" dirty="0" err="1" smtClean="0"/>
              <a:t>fopt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6</a:t>
            </a:fld>
            <a:r>
              <a:rPr lang="en-US" smtClean="0"/>
              <a:t>/10</a:t>
            </a:r>
            <a:endParaRPr lang="en-US" dirty="0"/>
          </a:p>
        </p:txBody>
      </p:sp>
      <p:pic>
        <p:nvPicPr>
          <p:cNvPr id="6" name="Picture 5" descr="Screen Shot 2016-06-29 at 9.23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838200"/>
            <a:ext cx="7557025" cy="5585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3070884"/>
            <a:ext cx="5901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  <a:latin typeface="Arial"/>
                <a:cs typeface="Arial"/>
              </a:rPr>
              <a:t>SE      A      R     L       S E     A      R      L     S E      A      R      L     S E     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3513" y="5650242"/>
            <a:ext cx="5901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  <a:latin typeface="Arial"/>
                <a:cs typeface="Arial"/>
              </a:rPr>
              <a:t>SE      A      R     L       S E     A      R      L     S E      A      R      L     S E     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30856" y="1201401"/>
            <a:ext cx="2271294" cy="27699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Degenerate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06136" y="3886200"/>
            <a:ext cx="2107453" cy="27699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Degenerate</a:t>
            </a:r>
          </a:p>
        </p:txBody>
      </p:sp>
    </p:spTree>
    <p:extLst>
      <p:ext uri="{BB962C8B-B14F-4D97-AF65-F5344CB8AC3E}">
        <p14:creationId xmlns:p14="http://schemas.microsoft.com/office/powerpoint/2010/main" val="3457630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Invasive Measurements: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Cost/benefit of daily beam profile data collection?</a:t>
            </a:r>
          </a:p>
          <a:p>
            <a:pPr lvl="1"/>
            <a:r>
              <a:rPr lang="en-US" dirty="0" smtClean="0"/>
              <a:t>Viewers: not precise enough</a:t>
            </a:r>
            <a:endParaRPr lang="en-US" dirty="0" smtClean="0"/>
          </a:p>
          <a:p>
            <a:pPr lvl="2"/>
            <a:r>
              <a:rPr lang="en-US" dirty="0" smtClean="0"/>
              <a:t>Also not amenable to automated capture/</a:t>
            </a:r>
            <a:r>
              <a:rPr lang="en-US" dirty="0" smtClean="0"/>
              <a:t>analysis</a:t>
            </a:r>
          </a:p>
          <a:p>
            <a:pPr lvl="2"/>
            <a:endParaRPr lang="en-US" sz="1400" dirty="0" smtClean="0"/>
          </a:p>
          <a:p>
            <a:pPr lvl="1"/>
            <a:r>
              <a:rPr lang="en-US" dirty="0" smtClean="0"/>
              <a:t>SLMs: </a:t>
            </a:r>
            <a:r>
              <a:rPr lang="en-US" dirty="0" err="1" smtClean="0"/>
              <a:t>archivable</a:t>
            </a:r>
            <a:r>
              <a:rPr lang="en-US" dirty="0" smtClean="0"/>
              <a:t>, parasitic at certain locations</a:t>
            </a:r>
          </a:p>
          <a:p>
            <a:pPr lvl="2"/>
            <a:r>
              <a:rPr lang="en-US" dirty="0" smtClean="0"/>
              <a:t>Need to be treated analytically</a:t>
            </a:r>
            <a:r>
              <a:rPr lang="en-US" smtClean="0"/>
              <a:t>: priority?</a:t>
            </a:r>
            <a:endParaRPr lang="en-US" dirty="0" smtClean="0"/>
          </a:p>
          <a:p>
            <a:pPr lvl="2"/>
            <a:endParaRPr lang="en-US" sz="1400" dirty="0" smtClean="0"/>
          </a:p>
          <a:p>
            <a:pPr lvl="1"/>
            <a:r>
              <a:rPr lang="en-US" dirty="0" smtClean="0"/>
              <a:t>Daily </a:t>
            </a:r>
            <a:r>
              <a:rPr lang="en-US" dirty="0"/>
              <a:t>fast harp scans (3-5 mm/s) may be cost effective in finding/characterizing small drifts</a:t>
            </a:r>
          </a:p>
          <a:p>
            <a:pPr lvl="2"/>
            <a:r>
              <a:rPr lang="en-US" dirty="0"/>
              <a:t>particularly correlated with </a:t>
            </a:r>
            <a:r>
              <a:rPr lang="en-US" dirty="0" err="1"/>
              <a:t>fopt</a:t>
            </a:r>
            <a:r>
              <a:rPr lang="en-US" dirty="0"/>
              <a:t>/</a:t>
            </a:r>
            <a:r>
              <a:rPr lang="en-US" dirty="0" err="1" smtClean="0"/>
              <a:t>rayTrace</a:t>
            </a:r>
            <a:endParaRPr lang="en-US" dirty="0" smtClean="0"/>
          </a:p>
          <a:p>
            <a:pPr lvl="2"/>
            <a:r>
              <a:rPr lang="en-US" dirty="0" smtClean="0"/>
              <a:t>simple to automate: ~45s/harp of tune </a:t>
            </a:r>
            <a:r>
              <a:rPr lang="en-US" dirty="0" smtClean="0"/>
              <a:t>beam</a:t>
            </a:r>
            <a:endParaRPr lang="en-US" sz="1800" dirty="0" smtClean="0"/>
          </a:p>
          <a:p>
            <a:pPr lvl="1"/>
            <a:r>
              <a:rPr lang="en-US" dirty="0" smtClean="0"/>
              <a:t>Routine profile measurements give precise tracking of transverse injector </a:t>
            </a:r>
            <a:r>
              <a:rPr lang="en-US" dirty="0" smtClean="0"/>
              <a:t>beam parameters</a:t>
            </a:r>
            <a:endParaRPr lang="en-US" sz="1800" dirty="0" smtClean="0"/>
          </a:p>
          <a:p>
            <a:pPr lvl="2"/>
            <a:r>
              <a:rPr lang="en-US" dirty="0" smtClean="0"/>
              <a:t>Reinstitute 0L07-10 emittance measurements?</a:t>
            </a:r>
            <a:endParaRPr lang="en-US" sz="18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7</a:t>
            </a:fld>
            <a:r>
              <a:rPr lang="en-US" smtClean="0"/>
              <a:t>/10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267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" y="0"/>
            <a:ext cx="8549640" cy="838200"/>
          </a:xfrm>
        </p:spPr>
        <p:txBody>
          <a:bodyPr/>
          <a:lstStyle/>
          <a:p>
            <a:r>
              <a:rPr lang="en-US" dirty="0" smtClean="0"/>
              <a:t>Daily Invasive Measurements: </a:t>
            </a:r>
            <a:r>
              <a:rPr lang="en-US" dirty="0" err="1" smtClean="0"/>
              <a:t>rayTrace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Cost/benefit of daily </a:t>
            </a:r>
            <a:r>
              <a:rPr lang="en-US" dirty="0" err="1" smtClean="0"/>
              <a:t>rayTrace</a:t>
            </a:r>
            <a:r>
              <a:rPr lang="en-US" dirty="0" smtClean="0"/>
              <a:t> instead of </a:t>
            </a:r>
            <a:r>
              <a:rPr lang="en-US" dirty="0" err="1" smtClean="0"/>
              <a:t>fopt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Avoids </a:t>
            </a:r>
            <a:r>
              <a:rPr lang="en-US" dirty="0" err="1" smtClean="0"/>
              <a:t>fopt</a:t>
            </a:r>
            <a:r>
              <a:rPr lang="en-US" dirty="0" smtClean="0"/>
              <a:t> degeneracy</a:t>
            </a:r>
          </a:p>
          <a:p>
            <a:pPr lvl="1"/>
            <a:endParaRPr lang="en-US" sz="1800" dirty="0" smtClean="0"/>
          </a:p>
          <a:p>
            <a:pPr lvl="1"/>
            <a:r>
              <a:rPr lang="en-US" dirty="0" smtClean="0"/>
              <a:t>With tool development, data acquisition time is about the same</a:t>
            </a:r>
          </a:p>
          <a:p>
            <a:pPr lvl="2"/>
            <a:r>
              <a:rPr lang="en-US" dirty="0" smtClean="0"/>
              <a:t>Analysis tools are being resurrected/developed</a:t>
            </a:r>
          </a:p>
          <a:p>
            <a:pPr lvl="2"/>
            <a:r>
              <a:rPr lang="en-US" dirty="0" smtClean="0"/>
              <a:t>Large potential to benefit startup/</a:t>
            </a:r>
            <a:r>
              <a:rPr lang="en-US" dirty="0" err="1" smtClean="0"/>
              <a:t>config</a:t>
            </a:r>
            <a:r>
              <a:rPr lang="en-US" dirty="0" smtClean="0"/>
              <a:t> change</a:t>
            </a:r>
          </a:p>
          <a:p>
            <a:pPr lvl="1"/>
            <a:endParaRPr lang="en-US" sz="1800" dirty="0" smtClean="0"/>
          </a:p>
          <a:p>
            <a:pPr lvl="1"/>
            <a:r>
              <a:rPr lang="en-US" dirty="0" smtClean="0"/>
              <a:t>Potentially precise enough to</a:t>
            </a:r>
          </a:p>
          <a:p>
            <a:pPr lvl="2"/>
            <a:r>
              <a:rPr lang="en-US" dirty="0" smtClean="0"/>
              <a:t>drive fine retuning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ocalize/identify drifting magnet power supplies</a:t>
            </a:r>
          </a:p>
          <a:p>
            <a:pPr lvl="2"/>
            <a:r>
              <a:rPr lang="en-US" dirty="0" smtClean="0"/>
              <a:t>characterize complete transport stability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8</a:t>
            </a:fld>
            <a:r>
              <a:rPr lang="en-US" smtClean="0"/>
              <a:t>/10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49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and 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8001000" cy="5334000"/>
          </a:xfrm>
        </p:spPr>
        <p:txBody>
          <a:bodyPr/>
          <a:lstStyle/>
          <a:p>
            <a:r>
              <a:rPr lang="en-US" dirty="0" smtClean="0"/>
              <a:t>We are tasked with improving accelerator reliability</a:t>
            </a:r>
          </a:p>
          <a:p>
            <a:pPr lvl="1"/>
            <a:r>
              <a:rPr lang="en-US" dirty="0" smtClean="0"/>
              <a:t>How do we minimize “crying users” tune time?</a:t>
            </a:r>
          </a:p>
          <a:p>
            <a:endParaRPr lang="en-US" sz="1000" dirty="0"/>
          </a:p>
          <a:p>
            <a:r>
              <a:rPr lang="en-US" dirty="0" smtClean="0"/>
              <a:t>Is the current “fix it when they cry” paradigm right?</a:t>
            </a:r>
          </a:p>
          <a:p>
            <a:endParaRPr lang="en-US" sz="1000" dirty="0"/>
          </a:p>
          <a:p>
            <a:r>
              <a:rPr lang="en-US" dirty="0" smtClean="0"/>
              <a:t>Can daily/routine optics measurements and improved routine analysis catch optics problems before they are big enough to make users cry?</a:t>
            </a:r>
          </a:p>
          <a:p>
            <a:pPr lvl="1"/>
            <a:r>
              <a:rPr lang="en-US" dirty="0" smtClean="0"/>
              <a:t>If so, can we learn root causes well enough to fix them quickly (even routinely)?</a:t>
            </a:r>
          </a:p>
          <a:p>
            <a:pPr lvl="1"/>
            <a:r>
              <a:rPr lang="en-US" dirty="0" smtClean="0"/>
              <a:t>Can this also provide input to priorities in preventive maintenance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Can we raise priority of analyzed SLM data?</a:t>
            </a:r>
            <a:endParaRPr lang="en-US" dirty="0" smtClean="0"/>
          </a:p>
          <a:p>
            <a:pPr lvl="1"/>
            <a:r>
              <a:rPr lang="en-US" dirty="0" smtClean="0"/>
              <a:t>Are routine </a:t>
            </a:r>
            <a:r>
              <a:rPr lang="en-US" dirty="0" err="1" smtClean="0"/>
              <a:t>rayTrace</a:t>
            </a:r>
            <a:r>
              <a:rPr lang="en-US" dirty="0" smtClean="0"/>
              <a:t> and/or harp scans cost-effective?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9</a:t>
            </a:fld>
            <a:r>
              <a:rPr lang="en-US" smtClean="0"/>
              <a:t>/10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365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yTreat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FF0000"/>
            </a:solidFill>
            <a:latin typeface="Arial"/>
            <a:cs typeface="Arial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StayTreatTemplate.potx</Template>
  <TotalTime>278</TotalTime>
  <Words>633</Words>
  <Application>Microsoft Macintosh PowerPoint</Application>
  <PresentationFormat>On-screen Show (4:3)</PresentationFormat>
  <Paragraphs>103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StayTreatTemplate</vt:lpstr>
      <vt:lpstr>Data-Driven Machine Retuning</vt:lpstr>
      <vt:lpstr>Run Until It Breaks (or Cries)</vt:lpstr>
      <vt:lpstr>Run Until They Cry</vt:lpstr>
      <vt:lpstr>Daily Invasive Measurements</vt:lpstr>
      <vt:lpstr>Frequency of fopts</vt:lpstr>
      <vt:lpstr>(Random) Degenerate fopt</vt:lpstr>
      <vt:lpstr>Daily Invasive Measurements: Profiles</vt:lpstr>
      <vt:lpstr>Daily Invasive Measurements: rayTrace</vt:lpstr>
      <vt:lpstr>Issues and Open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freyberg</dc:creator>
  <cp:lastModifiedBy>Todd Satogata</cp:lastModifiedBy>
  <cp:revision>136</cp:revision>
  <dcterms:created xsi:type="dcterms:W3CDTF">2016-05-12T14:56:17Z</dcterms:created>
  <dcterms:modified xsi:type="dcterms:W3CDTF">2016-06-30T14:47:42Z</dcterms:modified>
</cp:coreProperties>
</file>