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2"/>
  </p:notesMasterIdLst>
  <p:handoutMasterIdLst>
    <p:handoutMasterId r:id="rId33"/>
  </p:handoutMasterIdLst>
  <p:sldIdLst>
    <p:sldId id="256" r:id="rId2"/>
    <p:sldId id="261" r:id="rId3"/>
    <p:sldId id="283" r:id="rId4"/>
    <p:sldId id="300" r:id="rId5"/>
    <p:sldId id="319" r:id="rId6"/>
    <p:sldId id="320" r:id="rId7"/>
    <p:sldId id="280" r:id="rId8"/>
    <p:sldId id="263" r:id="rId9"/>
    <p:sldId id="272" r:id="rId10"/>
    <p:sldId id="282" r:id="rId11"/>
    <p:sldId id="284" r:id="rId12"/>
    <p:sldId id="296" r:id="rId13"/>
    <p:sldId id="285" r:id="rId14"/>
    <p:sldId id="304" r:id="rId15"/>
    <p:sldId id="295" r:id="rId16"/>
    <p:sldId id="293" r:id="rId17"/>
    <p:sldId id="294" r:id="rId18"/>
    <p:sldId id="298" r:id="rId19"/>
    <p:sldId id="316" r:id="rId20"/>
    <p:sldId id="323" r:id="rId21"/>
    <p:sldId id="324" r:id="rId22"/>
    <p:sldId id="292" r:id="rId23"/>
    <p:sldId id="325" r:id="rId24"/>
    <p:sldId id="326" r:id="rId25"/>
    <p:sldId id="330" r:id="rId26"/>
    <p:sldId id="328" r:id="rId27"/>
    <p:sldId id="329" r:id="rId28"/>
    <p:sldId id="322" r:id="rId29"/>
    <p:sldId id="310" r:id="rId30"/>
    <p:sldId id="309"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11" autoAdjust="0"/>
    <p:restoredTop sz="99065" autoAdjust="0"/>
  </p:normalViewPr>
  <p:slideViewPr>
    <p:cSldViewPr snapToGrid="0" snapToObjects="1" showGuides="1">
      <p:cViewPr>
        <p:scale>
          <a:sx n="130" d="100"/>
          <a:sy n="130" d="100"/>
        </p:scale>
        <p:origin x="-992" y="-184"/>
      </p:cViewPr>
      <p:guideLst>
        <p:guide orient="horz" pos="2160"/>
        <p:guide pos="2880"/>
      </p:guideLst>
    </p:cSldViewPr>
  </p:slideViewPr>
  <p:notesTextViewPr>
    <p:cViewPr>
      <p:scale>
        <a:sx n="100" d="100"/>
        <a:sy n="100" d="100"/>
      </p:scale>
      <p:origin x="0" y="0"/>
    </p:cViewPr>
  </p:notesTextViewPr>
  <p:sorterViewPr>
    <p:cViewPr>
      <p:scale>
        <a:sx n="93" d="100"/>
        <a:sy n="93" d="100"/>
      </p:scale>
      <p:origin x="0" y="1992"/>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handoutMaster" Target="handoutMasters/handout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Book1" TargetMode="External"/><Relationship Id="rId3"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1054888427505"/>
          <c:y val="0.089939393939394"/>
          <c:w val="0.734072919994786"/>
          <c:h val="0.781875447387258"/>
        </c:manualLayout>
      </c:layout>
      <c:scatterChart>
        <c:scatterStyle val="lineMarker"/>
        <c:varyColors val="0"/>
        <c:ser>
          <c:idx val="0"/>
          <c:order val="0"/>
          <c:tx>
            <c:v>2.0 K</c:v>
          </c:tx>
          <c:spPr>
            <a:ln w="28575">
              <a:noFill/>
            </a:ln>
          </c:spPr>
          <c:marker>
            <c:symbol val="diamond"/>
            <c:size val="8"/>
          </c:marker>
          <c:errBars>
            <c:errDir val="y"/>
            <c:errBarType val="both"/>
            <c:errValType val="cust"/>
            <c:noEndCap val="0"/>
            <c:plus>
              <c:numRef>
                <c:f>[1]Data!$V$425:$V$446</c:f>
                <c:numCache>
                  <c:formatCode>General</c:formatCode>
                  <c:ptCount val="22"/>
                  <c:pt idx="0">
                    <c:v>2.21252432517285E9</c:v>
                  </c:pt>
                  <c:pt idx="1">
                    <c:v>2.1944265758001E9</c:v>
                  </c:pt>
                  <c:pt idx="2">
                    <c:v>1.97937934932841E9</c:v>
                  </c:pt>
                  <c:pt idx="3">
                    <c:v>1.92176754825412E9</c:v>
                  </c:pt>
                  <c:pt idx="4">
                    <c:v>2.00768082080173E9</c:v>
                  </c:pt>
                  <c:pt idx="5">
                    <c:v>1.72502756339791E9</c:v>
                  </c:pt>
                  <c:pt idx="6">
                    <c:v>1.67761133542363E9</c:v>
                  </c:pt>
                  <c:pt idx="7">
                    <c:v>1.47630455144643E9</c:v>
                  </c:pt>
                  <c:pt idx="8">
                    <c:v>1.43276350205762E9</c:v>
                  </c:pt>
                  <c:pt idx="9">
                    <c:v>2.00886486239136E9</c:v>
                  </c:pt>
                  <c:pt idx="10">
                    <c:v>1.94786042190715E9</c:v>
                  </c:pt>
                  <c:pt idx="11">
                    <c:v>1.88367667791854E9</c:v>
                  </c:pt>
                  <c:pt idx="12">
                    <c:v>1.8706889284283E9</c:v>
                  </c:pt>
                  <c:pt idx="13">
                    <c:v>1.84137936769002E9</c:v>
                  </c:pt>
                  <c:pt idx="14">
                    <c:v>1.81608251019437E9</c:v>
                  </c:pt>
                  <c:pt idx="15">
                    <c:v>1.8241124227299E9</c:v>
                  </c:pt>
                  <c:pt idx="16">
                    <c:v>1.82581360167985E9</c:v>
                  </c:pt>
                  <c:pt idx="17">
                    <c:v>1.86761911622309E9</c:v>
                  </c:pt>
                  <c:pt idx="18">
                    <c:v>1.87659830268371E9</c:v>
                  </c:pt>
                  <c:pt idx="19">
                    <c:v>1.83695321575818E9</c:v>
                  </c:pt>
                  <c:pt idx="20">
                    <c:v>1.69061194604567E9</c:v>
                  </c:pt>
                  <c:pt idx="21">
                    <c:v>1.48302529735036E9</c:v>
                  </c:pt>
                </c:numCache>
              </c:numRef>
            </c:plus>
            <c:minus>
              <c:numRef>
                <c:f>[1]Data!$V$425:$V$446</c:f>
                <c:numCache>
                  <c:formatCode>General</c:formatCode>
                  <c:ptCount val="22"/>
                  <c:pt idx="0">
                    <c:v>2.21252432517285E9</c:v>
                  </c:pt>
                  <c:pt idx="1">
                    <c:v>2.1944265758001E9</c:v>
                  </c:pt>
                  <c:pt idx="2">
                    <c:v>1.97937934932841E9</c:v>
                  </c:pt>
                  <c:pt idx="3">
                    <c:v>1.92176754825412E9</c:v>
                  </c:pt>
                  <c:pt idx="4">
                    <c:v>2.00768082080173E9</c:v>
                  </c:pt>
                  <c:pt idx="5">
                    <c:v>1.72502756339791E9</c:v>
                  </c:pt>
                  <c:pt idx="6">
                    <c:v>1.67761133542363E9</c:v>
                  </c:pt>
                  <c:pt idx="7">
                    <c:v>1.47630455144643E9</c:v>
                  </c:pt>
                  <c:pt idx="8">
                    <c:v>1.43276350205762E9</c:v>
                  </c:pt>
                  <c:pt idx="9">
                    <c:v>2.00886486239136E9</c:v>
                  </c:pt>
                  <c:pt idx="10">
                    <c:v>1.94786042190715E9</c:v>
                  </c:pt>
                  <c:pt idx="11">
                    <c:v>1.88367667791854E9</c:v>
                  </c:pt>
                  <c:pt idx="12">
                    <c:v>1.8706889284283E9</c:v>
                  </c:pt>
                  <c:pt idx="13">
                    <c:v>1.84137936769002E9</c:v>
                  </c:pt>
                  <c:pt idx="14">
                    <c:v>1.81608251019437E9</c:v>
                  </c:pt>
                  <c:pt idx="15">
                    <c:v>1.8241124227299E9</c:v>
                  </c:pt>
                  <c:pt idx="16">
                    <c:v>1.82581360167985E9</c:v>
                  </c:pt>
                  <c:pt idx="17">
                    <c:v>1.86761911622309E9</c:v>
                  </c:pt>
                  <c:pt idx="18">
                    <c:v>1.87659830268371E9</c:v>
                  </c:pt>
                  <c:pt idx="19">
                    <c:v>1.83695321575818E9</c:v>
                  </c:pt>
                  <c:pt idx="20">
                    <c:v>1.69061194604567E9</c:v>
                  </c:pt>
                  <c:pt idx="21">
                    <c:v>1.48302529735036E9</c:v>
                  </c:pt>
                </c:numCache>
              </c:numRef>
            </c:minus>
          </c:errBars>
          <c:errBars>
            <c:errDir val="x"/>
            <c:errBarType val="both"/>
            <c:errValType val="percentage"/>
            <c:noEndCap val="0"/>
            <c:val val="4.9"/>
          </c:errBars>
          <c:xVal>
            <c:numRef>
              <c:f>[1]Data!$R$425:$R$446</c:f>
              <c:numCache>
                <c:formatCode>General</c:formatCode>
                <c:ptCount val="22"/>
                <c:pt idx="0">
                  <c:v>1.685053606</c:v>
                </c:pt>
                <c:pt idx="1">
                  <c:v>1.861881489</c:v>
                </c:pt>
                <c:pt idx="2">
                  <c:v>2.168882241</c:v>
                </c:pt>
                <c:pt idx="3">
                  <c:v>2.386302172999999</c:v>
                </c:pt>
                <c:pt idx="4">
                  <c:v>2.716278338999999</c:v>
                </c:pt>
                <c:pt idx="5">
                  <c:v>2.912148308999999</c:v>
                </c:pt>
                <c:pt idx="6">
                  <c:v>3.291804034</c:v>
                </c:pt>
                <c:pt idx="7">
                  <c:v>3.655525747</c:v>
                </c:pt>
                <c:pt idx="8">
                  <c:v>4.209413475</c:v>
                </c:pt>
                <c:pt idx="9">
                  <c:v>4.169737606999989</c:v>
                </c:pt>
                <c:pt idx="10">
                  <c:v>4.646941235999995</c:v>
                </c:pt>
                <c:pt idx="11">
                  <c:v>5.197878421999992</c:v>
                </c:pt>
                <c:pt idx="12">
                  <c:v>5.726230726999995</c:v>
                </c:pt>
                <c:pt idx="13">
                  <c:v>6.50831098</c:v>
                </c:pt>
                <c:pt idx="14">
                  <c:v>7.147506490999992</c:v>
                </c:pt>
                <c:pt idx="15">
                  <c:v>8.084847749</c:v>
                </c:pt>
                <c:pt idx="16">
                  <c:v>8.789509582000002</c:v>
                </c:pt>
                <c:pt idx="17">
                  <c:v>9.920411425</c:v>
                </c:pt>
                <c:pt idx="18">
                  <c:v>11.132724976</c:v>
                </c:pt>
                <c:pt idx="19">
                  <c:v>12.732257411</c:v>
                </c:pt>
                <c:pt idx="20">
                  <c:v>14.063681417</c:v>
                </c:pt>
                <c:pt idx="21">
                  <c:v>14.928409493</c:v>
                </c:pt>
              </c:numCache>
            </c:numRef>
          </c:xVal>
          <c:yVal>
            <c:numRef>
              <c:f>[1]Data!$T$425:$T$446</c:f>
              <c:numCache>
                <c:formatCode>General</c:formatCode>
                <c:ptCount val="22"/>
                <c:pt idx="0">
                  <c:v>1.63907059719387E10</c:v>
                </c:pt>
                <c:pt idx="1">
                  <c:v>1.63364934491581E10</c:v>
                </c:pt>
                <c:pt idx="2">
                  <c:v>1.57088082468655E10</c:v>
                </c:pt>
                <c:pt idx="3">
                  <c:v>1.55392322624761E10</c:v>
                </c:pt>
                <c:pt idx="4">
                  <c:v>1.55376229569001E10</c:v>
                </c:pt>
                <c:pt idx="5">
                  <c:v>1.486925973807E10</c:v>
                </c:pt>
                <c:pt idx="6">
                  <c:v>1.4598250831176E10</c:v>
                </c:pt>
                <c:pt idx="7">
                  <c:v>1.39697692150167E10</c:v>
                </c:pt>
                <c:pt idx="8">
                  <c:v>1.37892635240857E10</c:v>
                </c:pt>
                <c:pt idx="9">
                  <c:v>1.34992632606957E10</c:v>
                </c:pt>
                <c:pt idx="10">
                  <c:v>1.32371407471869E10</c:v>
                </c:pt>
                <c:pt idx="11">
                  <c:v>1.29317566112489E10</c:v>
                </c:pt>
                <c:pt idx="12">
                  <c:v>1.28790737005614E10</c:v>
                </c:pt>
                <c:pt idx="13">
                  <c:v>1.27239081234019E10</c:v>
                </c:pt>
                <c:pt idx="14">
                  <c:v>1.25898504256484E10</c:v>
                </c:pt>
                <c:pt idx="15">
                  <c:v>1.26096629324232E10</c:v>
                </c:pt>
                <c:pt idx="16">
                  <c:v>1.26247983560516E10</c:v>
                </c:pt>
                <c:pt idx="17">
                  <c:v>1.27938538786146E10</c:v>
                </c:pt>
                <c:pt idx="18">
                  <c:v>1.28443287223932E10</c:v>
                </c:pt>
                <c:pt idx="19">
                  <c:v>1.27028399881295E10</c:v>
                </c:pt>
                <c:pt idx="20">
                  <c:v>1.20854681155024E10</c:v>
                </c:pt>
                <c:pt idx="21">
                  <c:v>1.10928968775386E10</c:v>
                </c:pt>
              </c:numCache>
            </c:numRef>
          </c:yVal>
          <c:smooth val="0"/>
        </c:ser>
        <c:ser>
          <c:idx val="2"/>
          <c:order val="1"/>
          <c:tx>
            <c:v>2.0 K with tuner</c:v>
          </c:tx>
          <c:spPr>
            <a:ln w="28575">
              <a:noFill/>
            </a:ln>
          </c:spPr>
          <c:marker>
            <c:symbol val="diamond"/>
            <c:size val="10"/>
            <c:spPr>
              <a:solidFill>
                <a:schemeClr val="bg1"/>
              </a:solidFill>
              <a:ln>
                <a:solidFill>
                  <a:schemeClr val="tx1"/>
                </a:solidFill>
              </a:ln>
            </c:spPr>
          </c:marker>
          <c:errBars>
            <c:errDir val="y"/>
            <c:errBarType val="both"/>
            <c:errValType val="cust"/>
            <c:noEndCap val="0"/>
            <c:plus>
              <c:numRef>
                <c:f>Data!#REF!</c:f>
                <c:numCache>
                  <c:formatCode>General</c:formatCode>
                  <c:ptCount val="1"/>
                  <c:pt idx="0">
                    <c:v>1.0</c:v>
                  </c:pt>
                </c:numCache>
              </c:numRef>
            </c:plus>
            <c:minus>
              <c:numRef>
                <c:f>Data!#REF!</c:f>
                <c:numCache>
                  <c:formatCode>General</c:formatCode>
                  <c:ptCount val="1"/>
                  <c:pt idx="0">
                    <c:v>1.0</c:v>
                  </c:pt>
                </c:numCache>
              </c:numRef>
            </c:minus>
          </c:errBars>
          <c:xVal>
            <c:numRef>
              <c:f>[2]Data!$R$386:$R$407</c:f>
              <c:numCache>
                <c:formatCode>General</c:formatCode>
                <c:ptCount val="22"/>
                <c:pt idx="0">
                  <c:v>1.681164181</c:v>
                </c:pt>
                <c:pt idx="1">
                  <c:v>2.171946692999999</c:v>
                </c:pt>
                <c:pt idx="2">
                  <c:v>2.39737782</c:v>
                </c:pt>
                <c:pt idx="3">
                  <c:v>2.963640062</c:v>
                </c:pt>
                <c:pt idx="4">
                  <c:v>3.460326311</c:v>
                </c:pt>
                <c:pt idx="5">
                  <c:v>3.844323185</c:v>
                </c:pt>
                <c:pt idx="6">
                  <c:v>3.80633918</c:v>
                </c:pt>
                <c:pt idx="7">
                  <c:v>4.273544328999995</c:v>
                </c:pt>
                <c:pt idx="8">
                  <c:v>4.615454059999983</c:v>
                </c:pt>
                <c:pt idx="9">
                  <c:v>5.138495799999998</c:v>
                </c:pt>
                <c:pt idx="10">
                  <c:v>5.692094470999986</c:v>
                </c:pt>
                <c:pt idx="11">
                  <c:v>6.643946356999986</c:v>
                </c:pt>
                <c:pt idx="12">
                  <c:v>7.416846786</c:v>
                </c:pt>
                <c:pt idx="13">
                  <c:v>8.307707039</c:v>
                </c:pt>
                <c:pt idx="14">
                  <c:v>9.140927532</c:v>
                </c:pt>
                <c:pt idx="15">
                  <c:v>10.353172019</c:v>
                </c:pt>
                <c:pt idx="16">
                  <c:v>11.382997281</c:v>
                </c:pt>
                <c:pt idx="17">
                  <c:v>12.754234942</c:v>
                </c:pt>
                <c:pt idx="18">
                  <c:v>13.797315807</c:v>
                </c:pt>
                <c:pt idx="19">
                  <c:v>15.000607522</c:v>
                </c:pt>
                <c:pt idx="20">
                  <c:v>15.290187676</c:v>
                </c:pt>
                <c:pt idx="21">
                  <c:v>15.290187676</c:v>
                </c:pt>
              </c:numCache>
            </c:numRef>
          </c:xVal>
          <c:yVal>
            <c:numRef>
              <c:f>[2]Data!$T$386:$T$407</c:f>
              <c:numCache>
                <c:formatCode>General</c:formatCode>
                <c:ptCount val="22"/>
                <c:pt idx="0">
                  <c:v>1.34565807457033E10</c:v>
                </c:pt>
                <c:pt idx="1">
                  <c:v>1.33123328338674E10</c:v>
                </c:pt>
                <c:pt idx="2">
                  <c:v>1.27493631071668E10</c:v>
                </c:pt>
                <c:pt idx="3">
                  <c:v>1.23129928930067E10</c:v>
                </c:pt>
                <c:pt idx="4">
                  <c:v>1.19426714334981E10</c:v>
                </c:pt>
                <c:pt idx="5">
                  <c:v>1.20714090545453E10</c:v>
                </c:pt>
                <c:pt idx="6">
                  <c:v>1.1807882160475E10</c:v>
                </c:pt>
                <c:pt idx="7">
                  <c:v>1.15316165928004E10</c:v>
                </c:pt>
                <c:pt idx="8">
                  <c:v>1.13203295209493E10</c:v>
                </c:pt>
                <c:pt idx="9">
                  <c:v>1.10748677170964E10</c:v>
                </c:pt>
                <c:pt idx="10">
                  <c:v>1.0786804540422E10</c:v>
                </c:pt>
                <c:pt idx="11">
                  <c:v>1.06274760337782E10</c:v>
                </c:pt>
                <c:pt idx="12">
                  <c:v>1.04775159550482E10</c:v>
                </c:pt>
                <c:pt idx="13">
                  <c:v>1.03769714801752E10</c:v>
                </c:pt>
                <c:pt idx="14">
                  <c:v>1.0382378358921E10</c:v>
                </c:pt>
                <c:pt idx="15">
                  <c:v>1.02321574707148E10</c:v>
                </c:pt>
                <c:pt idx="16">
                  <c:v>1.01532445400098E10</c:v>
                </c:pt>
                <c:pt idx="17">
                  <c:v>9.8573296923753E9</c:v>
                </c:pt>
                <c:pt idx="18">
                  <c:v>9.80412830530298E9</c:v>
                </c:pt>
                <c:pt idx="19">
                  <c:v>8.78629345371018E9</c:v>
                </c:pt>
                <c:pt idx="20">
                  <c:v>8.47816740077302E9</c:v>
                </c:pt>
                <c:pt idx="21">
                  <c:v>8.47816740077302E9</c:v>
                </c:pt>
              </c:numCache>
            </c:numRef>
          </c:yVal>
          <c:smooth val="0"/>
        </c:ser>
        <c:ser>
          <c:idx val="1"/>
          <c:order val="2"/>
          <c:tx>
            <c:v>2.0 K with tuner - 30K fast cooldown</c:v>
          </c:tx>
          <c:spPr>
            <a:ln w="28575">
              <a:noFill/>
            </a:ln>
          </c:spPr>
          <c:xVal>
            <c:numRef>
              <c:f>[3]Data!$R$75:$R$94</c:f>
              <c:numCache>
                <c:formatCode>General</c:formatCode>
                <c:ptCount val="20"/>
                <c:pt idx="0">
                  <c:v>1.744701541</c:v>
                </c:pt>
                <c:pt idx="1">
                  <c:v>2.123438163</c:v>
                </c:pt>
                <c:pt idx="2">
                  <c:v>2.378712528</c:v>
                </c:pt>
                <c:pt idx="3">
                  <c:v>2.968637391</c:v>
                </c:pt>
                <c:pt idx="4">
                  <c:v>3.601059638</c:v>
                </c:pt>
                <c:pt idx="5">
                  <c:v>3.928067757</c:v>
                </c:pt>
                <c:pt idx="6">
                  <c:v>3.856736632999999</c:v>
                </c:pt>
                <c:pt idx="7">
                  <c:v>4.325404250999983</c:v>
                </c:pt>
                <c:pt idx="8">
                  <c:v>4.822672931999992</c:v>
                </c:pt>
                <c:pt idx="9">
                  <c:v>5.5103127</c:v>
                </c:pt>
                <c:pt idx="10">
                  <c:v>6.150852916999987</c:v>
                </c:pt>
                <c:pt idx="11">
                  <c:v>6.885001015999999</c:v>
                </c:pt>
                <c:pt idx="12">
                  <c:v>7.600145452999992</c:v>
                </c:pt>
                <c:pt idx="13">
                  <c:v>8.652678623000001</c:v>
                </c:pt>
                <c:pt idx="14">
                  <c:v>9.49347009</c:v>
                </c:pt>
                <c:pt idx="15">
                  <c:v>10.661377988</c:v>
                </c:pt>
                <c:pt idx="16">
                  <c:v>11.751766705</c:v>
                </c:pt>
                <c:pt idx="17">
                  <c:v>13.123142663</c:v>
                </c:pt>
                <c:pt idx="18">
                  <c:v>14.509629752</c:v>
                </c:pt>
                <c:pt idx="19">
                  <c:v>15.503898421</c:v>
                </c:pt>
              </c:numCache>
            </c:numRef>
          </c:xVal>
          <c:yVal>
            <c:numRef>
              <c:f>[3]Data!$T$75:$T$94</c:f>
              <c:numCache>
                <c:formatCode>General</c:formatCode>
                <c:ptCount val="20"/>
                <c:pt idx="0">
                  <c:v>1.30877972331009E10</c:v>
                </c:pt>
                <c:pt idx="1">
                  <c:v>1.28891124793992E10</c:v>
                </c:pt>
                <c:pt idx="2">
                  <c:v>1.27758957942825E10</c:v>
                </c:pt>
                <c:pt idx="3">
                  <c:v>1.22357551428089E10</c:v>
                </c:pt>
                <c:pt idx="4">
                  <c:v>1.22006447591473E10</c:v>
                </c:pt>
                <c:pt idx="5">
                  <c:v>1.21397083444762E10</c:v>
                </c:pt>
                <c:pt idx="6">
                  <c:v>1.16720127279921E10</c:v>
                </c:pt>
                <c:pt idx="7">
                  <c:v>1.13709163607762E10</c:v>
                </c:pt>
                <c:pt idx="8">
                  <c:v>1.12106871848622E10</c:v>
                </c:pt>
                <c:pt idx="9">
                  <c:v>1.08516409860565E10</c:v>
                </c:pt>
                <c:pt idx="10">
                  <c:v>1.06821071029972E10</c:v>
                </c:pt>
                <c:pt idx="11">
                  <c:v>1.05115158458032E10</c:v>
                </c:pt>
                <c:pt idx="12">
                  <c:v>1.04438458254912E10</c:v>
                </c:pt>
                <c:pt idx="13">
                  <c:v>1.04691213088276E10</c:v>
                </c:pt>
                <c:pt idx="14">
                  <c:v>1.04547666049287E10</c:v>
                </c:pt>
                <c:pt idx="15">
                  <c:v>1.0441727613411E10</c:v>
                </c:pt>
                <c:pt idx="16">
                  <c:v>1.0440137109453E10</c:v>
                </c:pt>
                <c:pt idx="17">
                  <c:v>1.01405985773272E10</c:v>
                </c:pt>
                <c:pt idx="18">
                  <c:v>9.68455880317811E9</c:v>
                </c:pt>
                <c:pt idx="19">
                  <c:v>8.53907982482431E9</c:v>
                </c:pt>
              </c:numCache>
            </c:numRef>
          </c:yVal>
          <c:smooth val="0"/>
        </c:ser>
        <c:ser>
          <c:idx val="7"/>
          <c:order val="3"/>
          <c:tx>
            <c:v>2.0 K degaussed tuner</c:v>
          </c:tx>
          <c:spPr>
            <a:ln w="28575">
              <a:noFill/>
            </a:ln>
          </c:spPr>
          <c:marker>
            <c:symbol val="triangle"/>
            <c:size val="7"/>
            <c:spPr>
              <a:solidFill>
                <a:srgbClr val="00B050"/>
              </a:solidFill>
              <a:ln>
                <a:solidFill>
                  <a:schemeClr val="tx1"/>
                </a:solidFill>
              </a:ln>
            </c:spPr>
          </c:marker>
          <c:xVal>
            <c:numRef>
              <c:f>[8]Data!$R$85:$R$104</c:f>
              <c:numCache>
                <c:formatCode>General</c:formatCode>
                <c:ptCount val="20"/>
                <c:pt idx="0">
                  <c:v>1.726574801</c:v>
                </c:pt>
                <c:pt idx="1">
                  <c:v>2.161066227</c:v>
                </c:pt>
                <c:pt idx="2">
                  <c:v>2.417182099</c:v>
                </c:pt>
                <c:pt idx="3">
                  <c:v>3.04087827</c:v>
                </c:pt>
                <c:pt idx="4">
                  <c:v>3.629380318</c:v>
                </c:pt>
                <c:pt idx="5">
                  <c:v>3.976185120999999</c:v>
                </c:pt>
                <c:pt idx="6">
                  <c:v>3.975582664</c:v>
                </c:pt>
                <c:pt idx="7">
                  <c:v>4.457013401</c:v>
                </c:pt>
                <c:pt idx="8">
                  <c:v>4.850192064999995</c:v>
                </c:pt>
                <c:pt idx="9">
                  <c:v>5.464035042999989</c:v>
                </c:pt>
                <c:pt idx="10">
                  <c:v>6.101839268999989</c:v>
                </c:pt>
                <c:pt idx="11">
                  <c:v>6.995017969999989</c:v>
                </c:pt>
                <c:pt idx="12">
                  <c:v>7.832403467999994</c:v>
                </c:pt>
                <c:pt idx="13">
                  <c:v>8.776396922</c:v>
                </c:pt>
                <c:pt idx="14">
                  <c:v>9.693460284</c:v>
                </c:pt>
                <c:pt idx="15">
                  <c:v>11.007912833</c:v>
                </c:pt>
                <c:pt idx="16">
                  <c:v>12.055631986</c:v>
                </c:pt>
                <c:pt idx="17">
                  <c:v>13.463022818</c:v>
                </c:pt>
                <c:pt idx="18">
                  <c:v>14.399427908</c:v>
                </c:pt>
                <c:pt idx="19">
                  <c:v>15.35076435</c:v>
                </c:pt>
              </c:numCache>
            </c:numRef>
          </c:xVal>
          <c:yVal>
            <c:numRef>
              <c:f>[8]Data!$T$85:$T$104</c:f>
              <c:numCache>
                <c:formatCode>General</c:formatCode>
                <c:ptCount val="20"/>
                <c:pt idx="0">
                  <c:v>1.71053724723092E10</c:v>
                </c:pt>
                <c:pt idx="1">
                  <c:v>1.65484635776575E10</c:v>
                </c:pt>
                <c:pt idx="2">
                  <c:v>1.62358997364391E10</c:v>
                </c:pt>
                <c:pt idx="3">
                  <c:v>1.54782847578069E10</c:v>
                </c:pt>
                <c:pt idx="4">
                  <c:v>1.55115254257931E10</c:v>
                </c:pt>
                <c:pt idx="5">
                  <c:v>1.48423345465585E10</c:v>
                </c:pt>
                <c:pt idx="6">
                  <c:v>1.48353701427814E10</c:v>
                </c:pt>
                <c:pt idx="7">
                  <c:v>1.44460573654269E10</c:v>
                </c:pt>
                <c:pt idx="8">
                  <c:v>1.43379661499006E10</c:v>
                </c:pt>
                <c:pt idx="9">
                  <c:v>1.40755675492268E10</c:v>
                </c:pt>
                <c:pt idx="10">
                  <c:v>1.38359516917841E10</c:v>
                </c:pt>
                <c:pt idx="11">
                  <c:v>1.36325035997043E10</c:v>
                </c:pt>
                <c:pt idx="12">
                  <c:v>1.35455878243561E10</c:v>
                </c:pt>
                <c:pt idx="13">
                  <c:v>1.34041556355592E10</c:v>
                </c:pt>
                <c:pt idx="14">
                  <c:v>1.33984657552396E10</c:v>
                </c:pt>
                <c:pt idx="15">
                  <c:v>1.31982197134449E10</c:v>
                </c:pt>
                <c:pt idx="16">
                  <c:v>1.3089005761611E10</c:v>
                </c:pt>
                <c:pt idx="17">
                  <c:v>1.27175818788144E10</c:v>
                </c:pt>
                <c:pt idx="18">
                  <c:v>1.19253901784408E10</c:v>
                </c:pt>
                <c:pt idx="19">
                  <c:v>1.05730179114827E10</c:v>
                </c:pt>
              </c:numCache>
            </c:numRef>
          </c:yVal>
          <c:smooth val="0"/>
        </c:ser>
        <c:dLbls>
          <c:showLegendKey val="0"/>
          <c:showVal val="0"/>
          <c:showCatName val="0"/>
          <c:showSerName val="0"/>
          <c:showPercent val="0"/>
          <c:showBubbleSize val="0"/>
        </c:dLbls>
        <c:axId val="-2144804488"/>
        <c:axId val="-2144796424"/>
      </c:scatterChart>
      <c:valAx>
        <c:axId val="-2144804488"/>
        <c:scaling>
          <c:orientation val="minMax"/>
        </c:scaling>
        <c:delete val="0"/>
        <c:axPos val="b"/>
        <c:title>
          <c:tx>
            <c:rich>
              <a:bodyPr/>
              <a:lstStyle/>
              <a:p>
                <a:pPr>
                  <a:defRPr sz="1800"/>
                </a:pPr>
                <a:r>
                  <a:rPr lang="en-US" sz="1800"/>
                  <a:t>E</a:t>
                </a:r>
                <a:r>
                  <a:rPr lang="en-US" sz="1800" baseline="-25000"/>
                  <a:t>acc</a:t>
                </a:r>
                <a:r>
                  <a:rPr lang="en-US" sz="1800"/>
                  <a:t> (MV/m)</a:t>
                </a:r>
              </a:p>
            </c:rich>
          </c:tx>
          <c:layout/>
          <c:overlay val="0"/>
        </c:title>
        <c:numFmt formatCode="0" sourceLinked="0"/>
        <c:majorTickMark val="out"/>
        <c:minorTickMark val="out"/>
        <c:tickLblPos val="nextTo"/>
        <c:txPr>
          <a:bodyPr/>
          <a:lstStyle/>
          <a:p>
            <a:pPr>
              <a:defRPr sz="1400"/>
            </a:pPr>
            <a:endParaRPr lang="en-US"/>
          </a:p>
        </c:txPr>
        <c:crossAx val="-2144796424"/>
        <c:crosses val="autoZero"/>
        <c:crossBetween val="midCat"/>
        <c:minorUnit val="1.0"/>
      </c:valAx>
      <c:valAx>
        <c:axId val="-2144796424"/>
        <c:scaling>
          <c:logBase val="10.0"/>
          <c:orientation val="minMax"/>
          <c:max val="4.0E10"/>
          <c:min val="4.0E9"/>
        </c:scaling>
        <c:delete val="0"/>
        <c:axPos val="l"/>
        <c:minorGridlines/>
        <c:title>
          <c:tx>
            <c:rich>
              <a:bodyPr rot="-5400000" vert="horz"/>
              <a:lstStyle/>
              <a:p>
                <a:pPr>
                  <a:defRPr sz="1800"/>
                </a:pPr>
                <a:r>
                  <a:rPr lang="en-US" sz="1800"/>
                  <a:t>Q</a:t>
                </a:r>
                <a:r>
                  <a:rPr lang="en-US" sz="1800" baseline="-25000"/>
                  <a:t>0</a:t>
                </a:r>
                <a:endParaRPr lang="en-US" sz="1800"/>
              </a:p>
            </c:rich>
          </c:tx>
          <c:layout/>
          <c:overlay val="0"/>
        </c:title>
        <c:numFmt formatCode="0.0E+00" sourceLinked="0"/>
        <c:majorTickMark val="out"/>
        <c:minorTickMark val="none"/>
        <c:tickLblPos val="nextTo"/>
        <c:txPr>
          <a:bodyPr/>
          <a:lstStyle/>
          <a:p>
            <a:pPr>
              <a:defRPr sz="1400"/>
            </a:pPr>
            <a:endParaRPr lang="en-US"/>
          </a:p>
        </c:txPr>
        <c:crossAx val="-2144804488"/>
        <c:crosses val="autoZero"/>
        <c:crossBetween val="midCat"/>
        <c:minorUnit val="10.0"/>
      </c:valAx>
    </c:plotArea>
    <c:legend>
      <c:legendPos val="r"/>
      <c:layout>
        <c:manualLayout>
          <c:xMode val="edge"/>
          <c:yMode val="edge"/>
          <c:x val="0.350955014795379"/>
          <c:y val="0.0281996581744073"/>
          <c:w val="0.523699916678527"/>
          <c:h val="0.320344938876147"/>
        </c:manualLayout>
      </c:layout>
      <c:overlay val="0"/>
      <c:spPr>
        <a:solidFill>
          <a:sysClr val="window" lastClr="FFFFFF"/>
        </a:solidFill>
        <a:ln>
          <a:solidFill>
            <a:schemeClr val="accent1"/>
          </a:solidFill>
        </a:ln>
      </c:spPr>
      <c:txPr>
        <a:bodyPr/>
        <a:lstStyle/>
        <a:p>
          <a:pPr>
            <a:defRPr sz="1400"/>
          </a:pPr>
          <a:endParaRPr lang="en-US"/>
        </a:p>
      </c:txPr>
    </c:legend>
    <c:plotVisOnly val="1"/>
    <c:dispBlanksAs val="gap"/>
    <c:showDLblsOverMax val="0"/>
  </c:chart>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0.04871</cdr:x>
      <cdr:y>0.61665</cdr:y>
    </cdr:from>
    <cdr:to>
      <cdr:x>0.15965</cdr:x>
      <cdr:y>0.66709</cdr:y>
    </cdr:to>
    <cdr:sp macro="" textlink="">
      <cdr:nvSpPr>
        <cdr:cNvPr id="2" name="TextBox 1"/>
        <cdr:cNvSpPr txBox="1"/>
      </cdr:nvSpPr>
      <cdr:spPr>
        <a:xfrm xmlns:a="http://schemas.openxmlformats.org/drawingml/2006/main">
          <a:off x="307649" y="2724610"/>
          <a:ext cx="700755" cy="2228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8.0e+09</a:t>
          </a:r>
        </a:p>
      </cdr:txBody>
    </cdr:sp>
  </cdr:relSizeAnchor>
  <cdr:relSizeAnchor xmlns:cdr="http://schemas.openxmlformats.org/drawingml/2006/chartDrawing">
    <cdr:from>
      <cdr:x>0.04735</cdr:x>
      <cdr:y>0.47465</cdr:y>
    </cdr:from>
    <cdr:to>
      <cdr:x>0.15965</cdr:x>
      <cdr:y>0.52509</cdr:y>
    </cdr:to>
    <cdr:sp macro="" textlink="">
      <cdr:nvSpPr>
        <cdr:cNvPr id="4" name="TextBox 1"/>
        <cdr:cNvSpPr txBox="1"/>
      </cdr:nvSpPr>
      <cdr:spPr>
        <a:xfrm xmlns:a="http://schemas.openxmlformats.org/drawingml/2006/main">
          <a:off x="299103" y="2097196"/>
          <a:ext cx="709301" cy="22286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1.2e+10</a:t>
          </a:r>
        </a:p>
      </cdr:txBody>
    </cdr:sp>
  </cdr:relSizeAnchor>
  <cdr:relSizeAnchor xmlns:cdr="http://schemas.openxmlformats.org/drawingml/2006/chartDrawing">
    <cdr:from>
      <cdr:x>0.04329</cdr:x>
      <cdr:y>0.37629</cdr:y>
    </cdr:from>
    <cdr:to>
      <cdr:x>0.15153</cdr:x>
      <cdr:y>0.42673</cdr:y>
    </cdr:to>
    <cdr:sp macro="" textlink="">
      <cdr:nvSpPr>
        <cdr:cNvPr id="5" name="TextBox 1"/>
        <cdr:cNvSpPr txBox="1"/>
      </cdr:nvSpPr>
      <cdr:spPr>
        <a:xfrm xmlns:a="http://schemas.openxmlformats.org/drawingml/2006/main">
          <a:off x="273465" y="1662602"/>
          <a:ext cx="683663" cy="22286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1.6e+10</a:t>
          </a:r>
        </a:p>
      </cdr:txBody>
    </cdr:sp>
  </cdr:relSizeAnchor>
  <cdr:relSizeAnchor xmlns:cdr="http://schemas.openxmlformats.org/drawingml/2006/chartDrawing">
    <cdr:from>
      <cdr:x>0.04059</cdr:x>
      <cdr:y>0.29685</cdr:y>
    </cdr:from>
    <cdr:to>
      <cdr:x>0.15018</cdr:x>
      <cdr:y>0.34729</cdr:y>
    </cdr:to>
    <cdr:sp macro="" textlink="">
      <cdr:nvSpPr>
        <cdr:cNvPr id="6" name="TextBox 1"/>
        <cdr:cNvSpPr txBox="1"/>
      </cdr:nvSpPr>
      <cdr:spPr>
        <a:xfrm xmlns:a="http://schemas.openxmlformats.org/drawingml/2006/main">
          <a:off x="256373" y="1311604"/>
          <a:ext cx="692209" cy="22286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2.0e+10</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0A0298D-8696-8C42-B500-5F7C8C78FD3E}" type="datetimeFigureOut">
              <a:rPr lang="en-US" smtClean="0"/>
              <a:t>4/20/16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BD9A562-7C46-E24F-A8C1-45C31F8ED4C9}" type="slidenum">
              <a:rPr lang="en-US" smtClean="0"/>
              <a:t>‹#›</a:t>
            </a:fld>
            <a:endParaRPr lang="en-US"/>
          </a:p>
        </p:txBody>
      </p:sp>
    </p:spTree>
    <p:extLst>
      <p:ext uri="{BB962C8B-B14F-4D97-AF65-F5344CB8AC3E}">
        <p14:creationId xmlns:p14="http://schemas.microsoft.com/office/powerpoint/2010/main" val="9897142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E1124A-8259-2F43-AA9E-1AB80762BA4E}" type="datetimeFigureOut">
              <a:rPr lang="en-US" smtClean="0"/>
              <a:pPr/>
              <a:t>4/20/16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653114-0D40-384A-9E11-76EB88F8D7B8}" type="slidenum">
              <a:rPr lang="en-US" smtClean="0"/>
              <a:pPr/>
              <a:t>‹#›</a:t>
            </a:fld>
            <a:endParaRPr lang="en-US"/>
          </a:p>
        </p:txBody>
      </p:sp>
    </p:spTree>
    <p:extLst>
      <p:ext uri="{BB962C8B-B14F-4D97-AF65-F5344CB8AC3E}">
        <p14:creationId xmlns:p14="http://schemas.microsoft.com/office/powerpoint/2010/main" val="299964309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Update the data for all energy levels</a:t>
            </a:r>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pPr/>
              <a:t>7</a:t>
            </a:fld>
            <a:endParaRPr lang="en-US"/>
          </a:p>
        </p:txBody>
      </p:sp>
    </p:spTree>
    <p:extLst>
      <p:ext uri="{BB962C8B-B14F-4D97-AF65-F5344CB8AC3E}">
        <p14:creationId xmlns:p14="http://schemas.microsoft.com/office/powerpoint/2010/main" val="945559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Booster ?</a:t>
            </a:r>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pPr/>
              <a:t>9</a:t>
            </a:fld>
            <a:endParaRPr lang="en-US"/>
          </a:p>
        </p:txBody>
      </p:sp>
    </p:spTree>
    <p:extLst>
      <p:ext uri="{BB962C8B-B14F-4D97-AF65-F5344CB8AC3E}">
        <p14:creationId xmlns:p14="http://schemas.microsoft.com/office/powerpoint/2010/main" val="4207255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Proposed collaboration. Help with design of cavity (25% more efficient than CERN proposed design). Build prototype at JLab (need funds). Work</a:t>
            </a:r>
            <a:r>
              <a:rPr lang="en-US" baseline="0" dirty="0" smtClean="0"/>
              <a:t> on </a:t>
            </a:r>
            <a:r>
              <a:rPr lang="en-US" baseline="0" dirty="0" err="1" smtClean="0"/>
              <a:t>cryomodule</a:t>
            </a:r>
            <a:r>
              <a:rPr lang="en-US" baseline="0" dirty="0" smtClean="0"/>
              <a:t> concepts useful to MEIC starting from SNS design</a:t>
            </a:r>
            <a:endParaRPr lang="en-US" dirty="0"/>
          </a:p>
        </p:txBody>
      </p:sp>
      <p:sp>
        <p:nvSpPr>
          <p:cNvPr id="4" name="Slide Number Placeholder 3"/>
          <p:cNvSpPr>
            <a:spLocks noGrp="1"/>
          </p:cNvSpPr>
          <p:nvPr>
            <p:ph type="sldNum" sz="quarter" idx="10"/>
          </p:nvPr>
        </p:nvSpPr>
        <p:spPr/>
        <p:txBody>
          <a:bodyPr/>
          <a:lstStyle/>
          <a:p>
            <a:fld id="{AAA3C3AE-EDD5-A44D-B021-2DEAE23C1522}" type="slidenum">
              <a:rPr lang="en-US" smtClean="0"/>
              <a:t>12</a:t>
            </a:fld>
            <a:endParaRPr lang="en-US"/>
          </a:p>
        </p:txBody>
      </p:sp>
    </p:spTree>
    <p:extLst>
      <p:ext uri="{BB962C8B-B14F-4D97-AF65-F5344CB8AC3E}">
        <p14:creationId xmlns:p14="http://schemas.microsoft.com/office/powerpoint/2010/main" val="568986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low field </a:t>
            </a:r>
            <a:r>
              <a:rPr lang="en-US" dirty="0" err="1" smtClean="0"/>
              <a:t>Qo</a:t>
            </a:r>
            <a:r>
              <a:rPr lang="en-US" dirty="0" smtClean="0"/>
              <a:t> achieved, still dominated by Q slope. Understanding and fixing this is main focus of investigation. W&amp;M &amp; VT graduate students involved. 4K </a:t>
            </a:r>
            <a:r>
              <a:rPr lang="en-US" dirty="0" err="1" smtClean="0"/>
              <a:t>Qo’s</a:t>
            </a:r>
            <a:r>
              <a:rPr lang="en-US" dirty="0" smtClean="0"/>
              <a:t> already usable for some applications (meets old BES/ICS 4K spec). T-map shows Q-slope comes from hot spots, not global. Nb3Sn morphology very different from substrate. First coating of seamless 2-cell cavity. Collaborating with Cornell and Fermi.</a:t>
            </a:r>
            <a:endParaRPr lang="en-US" dirty="0"/>
          </a:p>
        </p:txBody>
      </p:sp>
      <p:sp>
        <p:nvSpPr>
          <p:cNvPr id="4" name="Slide Number Placeholder 3"/>
          <p:cNvSpPr>
            <a:spLocks noGrp="1"/>
          </p:cNvSpPr>
          <p:nvPr>
            <p:ph type="sldNum" sz="quarter" idx="10"/>
          </p:nvPr>
        </p:nvSpPr>
        <p:spPr/>
        <p:txBody>
          <a:bodyPr/>
          <a:lstStyle/>
          <a:p>
            <a:fld id="{AAA3C3AE-EDD5-A44D-B021-2DEAE23C1522}" type="slidenum">
              <a:rPr lang="en-US" smtClean="0"/>
              <a:t>15</a:t>
            </a:fld>
            <a:endParaRPr lang="en-US"/>
          </a:p>
        </p:txBody>
      </p:sp>
    </p:spTree>
    <p:extLst>
      <p:ext uri="{BB962C8B-B14F-4D97-AF65-F5344CB8AC3E}">
        <p14:creationId xmlns:p14="http://schemas.microsoft.com/office/powerpoint/2010/main" val="2249002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Medium purity (RRR~100)</a:t>
            </a:r>
            <a:r>
              <a:rPr lang="en-US" baseline="0" dirty="0" smtClean="0"/>
              <a:t> ingot material seems to meet all requirements for moderate gradient CW uses such as CEBAF,X-FEL,  LCLS. Uses fewer melts, cheaper material, less waste and fewer process steps using disks direct from ingot. Maybe cut material cost in half in large quantity. Being evaluated by INFN for ESS. High Ta also not a problem (CBMM material).</a:t>
            </a:r>
            <a:endParaRPr lang="en-US" dirty="0"/>
          </a:p>
        </p:txBody>
      </p:sp>
      <p:sp>
        <p:nvSpPr>
          <p:cNvPr id="4" name="Slide Number Placeholder 3"/>
          <p:cNvSpPr>
            <a:spLocks noGrp="1"/>
          </p:cNvSpPr>
          <p:nvPr>
            <p:ph type="sldNum" sz="quarter" idx="10"/>
          </p:nvPr>
        </p:nvSpPr>
        <p:spPr/>
        <p:txBody>
          <a:bodyPr/>
          <a:lstStyle/>
          <a:p>
            <a:fld id="{AAA3C3AE-EDD5-A44D-B021-2DEAE23C1522}" type="slidenum">
              <a:rPr lang="en-US" smtClean="0"/>
              <a:t>16</a:t>
            </a:fld>
            <a:endParaRPr lang="en-US"/>
          </a:p>
        </p:txBody>
      </p:sp>
    </p:spTree>
    <p:extLst>
      <p:ext uri="{BB962C8B-B14F-4D97-AF65-F5344CB8AC3E}">
        <p14:creationId xmlns:p14="http://schemas.microsoft.com/office/powerpoint/2010/main" val="1623570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A3C3AE-EDD5-A44D-B021-2DEAE23C1522}" type="slidenum">
              <a:rPr lang="en-US" smtClean="0"/>
              <a:t>17</a:t>
            </a:fld>
            <a:endParaRPr lang="en-US"/>
          </a:p>
        </p:txBody>
      </p:sp>
    </p:spTree>
    <p:extLst>
      <p:ext uri="{BB962C8B-B14F-4D97-AF65-F5344CB8AC3E}">
        <p14:creationId xmlns:p14="http://schemas.microsoft.com/office/powerpoint/2010/main" val="1623570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1448A8A6-1CCF-40B6-9FA6-5836B89DD39F}" type="slidenum">
              <a:rPr lang="en-US" smtClean="0"/>
              <a:t>18</a:t>
            </a:fld>
            <a:endParaRPr lang="en-US" dirty="0"/>
          </a:p>
        </p:txBody>
      </p:sp>
    </p:spTree>
    <p:extLst>
      <p:ext uri="{BB962C8B-B14F-4D97-AF65-F5344CB8AC3E}">
        <p14:creationId xmlns:p14="http://schemas.microsoft.com/office/powerpoint/2010/main" val="1727377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Very small scale effort remaining due to loss of ILC funds, mainly supported by Japan–USA funds. Low Surface Field (LSF) cavity design from SLAC. We proposed this for LCLS-II but declined. Probably would have met their spec without doping leaving lots of gradient headroom.</a:t>
            </a:r>
            <a:endParaRPr lang="en-US" dirty="0"/>
          </a:p>
        </p:txBody>
      </p:sp>
      <p:sp>
        <p:nvSpPr>
          <p:cNvPr id="4" name="Slide Number Placeholder 3"/>
          <p:cNvSpPr>
            <a:spLocks noGrp="1"/>
          </p:cNvSpPr>
          <p:nvPr>
            <p:ph type="sldNum" sz="quarter" idx="10"/>
          </p:nvPr>
        </p:nvSpPr>
        <p:spPr/>
        <p:txBody>
          <a:bodyPr/>
          <a:lstStyle/>
          <a:p>
            <a:fld id="{84FF1DC2-79C1-BB43-BE30-D31C66627B57}" type="slidenum">
              <a:rPr lang="en-US" smtClean="0"/>
              <a:t>22</a:t>
            </a:fld>
            <a:endParaRPr lang="en-US"/>
          </a:p>
        </p:txBody>
      </p:sp>
    </p:spTree>
    <p:extLst>
      <p:ext uri="{BB962C8B-B14F-4D97-AF65-F5344CB8AC3E}">
        <p14:creationId xmlns:p14="http://schemas.microsoft.com/office/powerpoint/2010/main" val="1322792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Footer Placeholder 3"/>
          <p:cNvSpPr txBox="1">
            <a:spLocks/>
          </p:cNvSpPr>
          <p:nvPr userDrawn="1"/>
        </p:nvSpPr>
        <p:spPr>
          <a:xfrm>
            <a:off x="1374648" y="6452396"/>
            <a:ext cx="4101998" cy="365125"/>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LANL visit 4-26, 2016</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Slide Number Placeholder 9"/>
          <p:cNvSpPr>
            <a:spLocks noGrp="1"/>
          </p:cNvSpPr>
          <p:nvPr>
            <p:ph type="sldNum" sz="quarter" idx="11"/>
          </p:nvPr>
        </p:nvSpPr>
        <p:spPr/>
        <p:txBody>
          <a:bodyPr/>
          <a:lstStyle/>
          <a:p>
            <a:fld id="{E2C9A48C-97D7-4B40-96F2-F0841CEA16C0}" type="slidenum">
              <a:rPr lang="en-US" smtClean="0"/>
              <a:pPr/>
              <a:t>‹#›</a:t>
            </a:fld>
            <a:endParaRPr lang="en-US"/>
          </a:p>
        </p:txBody>
      </p:sp>
      <p:sp>
        <p:nvSpPr>
          <p:cNvPr id="6" name="Footer Placeholder 3"/>
          <p:cNvSpPr txBox="1">
            <a:spLocks/>
          </p:cNvSpPr>
          <p:nvPr userDrawn="1"/>
        </p:nvSpPr>
        <p:spPr>
          <a:xfrm>
            <a:off x="1374648" y="6452396"/>
            <a:ext cx="4101998" cy="365125"/>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LANL visit 4-26, 2016</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Slide Number Placeholder 9"/>
          <p:cNvSpPr>
            <a:spLocks noGrp="1"/>
          </p:cNvSpPr>
          <p:nvPr>
            <p:ph type="sldNum" sz="quarter" idx="11"/>
          </p:nvPr>
        </p:nvSpPr>
        <p:spPr/>
        <p:txBody>
          <a:bodyPr/>
          <a:lstStyle/>
          <a:p>
            <a:fld id="{E2C9A48C-97D7-4B40-96F2-F0841CEA16C0}" type="slidenum">
              <a:rPr lang="en-US" smtClean="0"/>
              <a:pPr/>
              <a:t>‹#›</a:t>
            </a:fld>
            <a:endParaRPr lang="en-US"/>
          </a:p>
        </p:txBody>
      </p:sp>
      <p:sp>
        <p:nvSpPr>
          <p:cNvPr id="6" name="Footer Placeholder 3"/>
          <p:cNvSpPr txBox="1">
            <a:spLocks/>
          </p:cNvSpPr>
          <p:nvPr userDrawn="1"/>
        </p:nvSpPr>
        <p:spPr>
          <a:xfrm>
            <a:off x="1374648" y="6452396"/>
            <a:ext cx="4101998" cy="365125"/>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LANL visit 4-26, 2016</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876015"/>
            <a:ext cx="4038600" cy="541505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76015"/>
            <a:ext cx="4038600" cy="541505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1"/>
          </p:nvPr>
        </p:nvSpPr>
        <p:spPr/>
        <p:txBody>
          <a:bodyPr/>
          <a:lstStyle/>
          <a:p>
            <a:fld id="{E2C9A48C-97D7-4B40-96F2-F0841CEA16C0}" type="slidenum">
              <a:rPr lang="en-US" smtClean="0"/>
              <a:pPr/>
              <a:t>‹#›</a:t>
            </a:fld>
            <a:endParaRPr lang="en-US"/>
          </a:p>
        </p:txBody>
      </p:sp>
      <p:sp>
        <p:nvSpPr>
          <p:cNvPr id="7" name="Footer Placeholder 3"/>
          <p:cNvSpPr txBox="1">
            <a:spLocks/>
          </p:cNvSpPr>
          <p:nvPr userDrawn="1"/>
        </p:nvSpPr>
        <p:spPr>
          <a:xfrm>
            <a:off x="1374648" y="6452396"/>
            <a:ext cx="4101998" cy="365125"/>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LANL visit 4-26, 2016</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5255" y="921729"/>
            <a:ext cx="4040188" cy="76304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35255" y="1684769"/>
            <a:ext cx="4040188" cy="45989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3080" y="921729"/>
            <a:ext cx="4041775" cy="76304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23080" y="1684769"/>
            <a:ext cx="4041775" cy="45989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Slide Number Placeholder 10"/>
          <p:cNvSpPr>
            <a:spLocks noGrp="1"/>
          </p:cNvSpPr>
          <p:nvPr>
            <p:ph type="sldNum" sz="quarter" idx="11"/>
          </p:nvPr>
        </p:nvSpPr>
        <p:spPr/>
        <p:txBody>
          <a:bodyPr/>
          <a:lstStyle/>
          <a:p>
            <a:fld id="{E2C9A48C-97D7-4B40-96F2-F0841CEA16C0}" type="slidenum">
              <a:rPr lang="en-US" smtClean="0"/>
              <a:pPr/>
              <a:t>‹#›</a:t>
            </a:fld>
            <a:endParaRPr lang="en-US"/>
          </a:p>
        </p:txBody>
      </p:sp>
      <p:sp>
        <p:nvSpPr>
          <p:cNvPr id="9" name="Footer Placeholder 3"/>
          <p:cNvSpPr txBox="1">
            <a:spLocks/>
          </p:cNvSpPr>
          <p:nvPr userDrawn="1"/>
        </p:nvSpPr>
        <p:spPr>
          <a:xfrm>
            <a:off x="1374648" y="6452396"/>
            <a:ext cx="4101998" cy="365125"/>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LANL visit 4-26, 2016</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Slide Number Placeholder 6"/>
          <p:cNvSpPr>
            <a:spLocks noGrp="1"/>
          </p:cNvSpPr>
          <p:nvPr>
            <p:ph type="sldNum" sz="quarter" idx="11"/>
          </p:nvPr>
        </p:nvSpPr>
        <p:spPr/>
        <p:txBody>
          <a:bodyPr/>
          <a:lstStyle/>
          <a:p>
            <a:fld id="{E2C9A48C-97D7-4B40-96F2-F0841CEA16C0}" type="slidenum">
              <a:rPr lang="en-US" smtClean="0"/>
              <a:pPr/>
              <a:t>‹#›</a:t>
            </a:fld>
            <a:endParaRPr lang="en-US"/>
          </a:p>
        </p:txBody>
      </p:sp>
      <p:sp>
        <p:nvSpPr>
          <p:cNvPr id="5" name="Footer Placeholder 3"/>
          <p:cNvSpPr txBox="1">
            <a:spLocks/>
          </p:cNvSpPr>
          <p:nvPr userDrawn="1"/>
        </p:nvSpPr>
        <p:spPr>
          <a:xfrm>
            <a:off x="1374648" y="6452396"/>
            <a:ext cx="4101998" cy="365125"/>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LANL visit 4-26, 2016</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p:txBody>
          <a:bodyPr/>
          <a:lstStyle/>
          <a:p>
            <a:fld id="{E2C9A48C-97D7-4B40-96F2-F0841CEA16C0}" type="slidenum">
              <a:rPr lang="en-US" smtClean="0"/>
              <a:pPr/>
              <a:t>‹#›</a:t>
            </a:fld>
            <a:endParaRPr lang="en-US"/>
          </a:p>
        </p:txBody>
      </p:sp>
      <p:sp>
        <p:nvSpPr>
          <p:cNvPr id="4" name="Footer Placeholder 3"/>
          <p:cNvSpPr txBox="1">
            <a:spLocks/>
          </p:cNvSpPr>
          <p:nvPr userDrawn="1"/>
        </p:nvSpPr>
        <p:spPr>
          <a:xfrm>
            <a:off x="1374648" y="6452396"/>
            <a:ext cx="4101998" cy="365125"/>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LANL visit 4-26, 2016</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45679"/>
            <a:ext cx="3008313" cy="1108786"/>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855878"/>
            <a:ext cx="5111750" cy="558483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964664"/>
            <a:ext cx="3008313" cy="447604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Slide Number Placeholder 8"/>
          <p:cNvSpPr>
            <a:spLocks noGrp="1"/>
          </p:cNvSpPr>
          <p:nvPr>
            <p:ph type="sldNum" sz="quarter" idx="11"/>
          </p:nvPr>
        </p:nvSpPr>
        <p:spPr/>
        <p:txBody>
          <a:bodyPr/>
          <a:lstStyle/>
          <a:p>
            <a:fld id="{E2C9A48C-97D7-4B40-96F2-F0841CEA16C0}" type="slidenum">
              <a:rPr lang="en-US" smtClean="0"/>
              <a:pPr/>
              <a:t>‹#›</a:t>
            </a:fld>
            <a:endParaRPr lang="en-US"/>
          </a:p>
        </p:txBody>
      </p:sp>
      <p:sp>
        <p:nvSpPr>
          <p:cNvPr id="7" name="Footer Placeholder 3"/>
          <p:cNvSpPr txBox="1">
            <a:spLocks/>
          </p:cNvSpPr>
          <p:nvPr userDrawn="1"/>
        </p:nvSpPr>
        <p:spPr>
          <a:xfrm>
            <a:off x="1374648" y="6452396"/>
            <a:ext cx="4101998" cy="365125"/>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LANL visit 4-26, 2016</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0301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78102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46974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Slide Number Placeholder 8"/>
          <p:cNvSpPr>
            <a:spLocks noGrp="1"/>
          </p:cNvSpPr>
          <p:nvPr>
            <p:ph type="sldNum" sz="quarter" idx="11"/>
          </p:nvPr>
        </p:nvSpPr>
        <p:spPr/>
        <p:txBody>
          <a:bodyPr/>
          <a:lstStyle/>
          <a:p>
            <a:fld id="{E2C9A48C-97D7-4B40-96F2-F0841CEA16C0}" type="slidenum">
              <a:rPr lang="en-US" smtClean="0"/>
              <a:pPr/>
              <a:t>‹#›</a:t>
            </a:fld>
            <a:endParaRPr lang="en-US"/>
          </a:p>
        </p:txBody>
      </p:sp>
      <p:sp>
        <p:nvSpPr>
          <p:cNvPr id="7" name="Footer Placeholder 3"/>
          <p:cNvSpPr txBox="1">
            <a:spLocks/>
          </p:cNvSpPr>
          <p:nvPr userDrawn="1"/>
        </p:nvSpPr>
        <p:spPr>
          <a:xfrm>
            <a:off x="1374648" y="6452396"/>
            <a:ext cx="4101998" cy="365125"/>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LANL visit 4-26, 2016</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1"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1"/>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2880" y="51206"/>
            <a:ext cx="8705088" cy="60716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82880" y="877824"/>
            <a:ext cx="8705088" cy="524833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Slide Number Placeholder 13"/>
          <p:cNvSpPr>
            <a:spLocks noGrp="1"/>
          </p:cNvSpPr>
          <p:nvPr>
            <p:ph type="sldNum" sz="quarter" idx="4"/>
          </p:nvPr>
        </p:nvSpPr>
        <p:spPr>
          <a:xfrm>
            <a:off x="5324246" y="6456300"/>
            <a:ext cx="2133600" cy="365125"/>
          </a:xfrm>
          <a:prstGeom prst="rect">
            <a:avLst/>
          </a:prstGeom>
        </p:spPr>
        <p:txBody>
          <a:bodyPr vert="horz" lIns="91440" tIns="45720" rIns="91440" bIns="45720" rtlCol="0" anchor="ctr"/>
          <a:lstStyle>
            <a:lvl1pPr algn="r">
              <a:defRPr sz="1000">
                <a:solidFill>
                  <a:schemeClr val="bg1"/>
                </a:solidFill>
                <a:latin typeface="Arial" panose="020B0604020202020204" pitchFamily="34" charset="0"/>
                <a:cs typeface="Arial" panose="020B0604020202020204" pitchFamily="34" charset="0"/>
              </a:defRPr>
            </a:lvl1pPr>
          </a:lstStyle>
          <a:p>
            <a:fld id="{E2C9A48C-97D7-4B40-96F2-F0841CEA16C0}" type="slidenum">
              <a:rPr lang="en-US" smtClean="0"/>
              <a:pPr/>
              <a:t>‹#›</a:t>
            </a:fld>
            <a:endParaRPr lang="en-US" dirty="0"/>
          </a:p>
        </p:txBody>
      </p:sp>
      <p:sp>
        <p:nvSpPr>
          <p:cNvPr id="6" name="Footer Placeholder 3"/>
          <p:cNvSpPr>
            <a:spLocks noGrp="1"/>
          </p:cNvSpPr>
          <p:nvPr>
            <p:ph type="ftr" sz="quarter" idx="3"/>
          </p:nvPr>
        </p:nvSpPr>
        <p:spPr>
          <a:xfrm>
            <a:off x="1222248" y="6456300"/>
            <a:ext cx="4101998" cy="365125"/>
          </a:xfrm>
          <a:prstGeom prst="rect">
            <a:avLst/>
          </a:prstGeom>
        </p:spPr>
        <p:txBody>
          <a:bodyPr/>
          <a:lstStyle>
            <a:lvl1pPr>
              <a:defRPr>
                <a:solidFill>
                  <a:srgbClr val="FFFFFF"/>
                </a:solidFill>
              </a:defRPr>
            </a:lvl1pPr>
          </a:lstStyle>
          <a:p>
            <a:r>
              <a:rPr lang="en-US" dirty="0" smtClean="0"/>
              <a:t>LANL visit 4-26, 2016</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dt="0"/>
  <p:txStyles>
    <p:title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chemeClr val="accent6"/>
        </a:buClr>
        <a:buFont typeface="Arial"/>
        <a:buChar char="•"/>
        <a:defRPr sz="26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4343CA"/>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660066"/>
        </a:buClr>
        <a:buFont typeface="Arial"/>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008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5813" indent="-227013" algn="l" defTabSz="457200" rtl="0" eaLnBrk="1" latinLnBrk="0" hangingPunct="1">
        <a:spcBef>
          <a:spcPct val="20000"/>
        </a:spcBef>
        <a:buFont typeface="Arial"/>
        <a:buNone/>
        <a:defRPr sz="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JPG"/><Relationship Id="rId1" Type="http://schemas.openxmlformats.org/officeDocument/2006/relationships/slideLayout" Target="../slideLayouts/slideLayout7.xml"/><Relationship Id="rId2" Type="http://schemas.openxmlformats.org/officeDocument/2006/relationships/image" Target="../media/image2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JPG"/><Relationship Id="rId6" Type="http://schemas.openxmlformats.org/officeDocument/2006/relationships/image" Target="../media/image30.png"/><Relationship Id="rId7"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emf"/><Relationship Id="rId3" Type="http://schemas.openxmlformats.org/officeDocument/2006/relationships/image" Target="../media/image33.emf"/></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jpeg"/><Relationship Id="rId5" Type="http://schemas.openxmlformats.org/officeDocument/2006/relationships/image" Target="../media/image36.png"/><Relationship Id="rId6" Type="http://schemas.openxmlformats.org/officeDocument/2006/relationships/image" Target="../media/image37.jpeg"/><Relationship Id="rId7"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image" Target="../media/image43.jpeg"/><Relationship Id="rId5"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jpeg"/><Relationship Id="rId5" Type="http://schemas.openxmlformats.org/officeDocument/2006/relationships/image" Target="../media/image47.jpeg"/><Relationship Id="rId6" Type="http://schemas.openxmlformats.org/officeDocument/2006/relationships/image" Target="../media/image48.png"/><Relationship Id="rId7" Type="http://schemas.openxmlformats.org/officeDocument/2006/relationships/image" Target="../media/image49.jpeg"/><Relationship Id="rId8" Type="http://schemas.openxmlformats.org/officeDocument/2006/relationships/image" Target="../media/image50.jpeg"/><Relationship Id="rId9" Type="http://schemas.openxmlformats.org/officeDocument/2006/relationships/image" Target="../media/image51.png"/><Relationship Id="rId10"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image" Target="../media/image55.jpeg"/><Relationship Id="rId1" Type="http://schemas.openxmlformats.org/officeDocument/2006/relationships/slideLayout" Target="../slideLayouts/slideLayout7.xml"/><Relationship Id="rId2" Type="http://schemas.openxmlformats.org/officeDocument/2006/relationships/image" Target="../media/image5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wmf"/></Relationships>
</file>

<file path=ppt/slides/_rels/slide22.xml.rels><?xml version="1.0" encoding="UTF-8" standalone="yes"?>
<Relationships xmlns="http://schemas.openxmlformats.org/package/2006/relationships"><Relationship Id="rId3" Type="http://schemas.openxmlformats.org/officeDocument/2006/relationships/image" Target="../media/image57.wmf"/><Relationship Id="rId4" Type="http://schemas.openxmlformats.org/officeDocument/2006/relationships/image" Target="../media/image58.jpeg"/><Relationship Id="rId5" Type="http://schemas.openxmlformats.org/officeDocument/2006/relationships/image" Target="../media/image59.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png"/><Relationship Id="rId5" Type="http://schemas.openxmlformats.org/officeDocument/2006/relationships/image" Target="../media/image64.jpeg"/><Relationship Id="rId1" Type="http://schemas.openxmlformats.org/officeDocument/2006/relationships/slideLayout" Target="../slideLayouts/slideLayout7.xml"/><Relationship Id="rId2" Type="http://schemas.openxmlformats.org/officeDocument/2006/relationships/image" Target="../media/image6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jpe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jpeg"/><Relationship Id="rId8" Type="http://schemas.openxmlformats.org/officeDocument/2006/relationships/image" Target="../media/image71.jpeg"/><Relationship Id="rId1" Type="http://schemas.openxmlformats.org/officeDocument/2006/relationships/slideLayout" Target="../slideLayouts/slideLayout2.xml"/><Relationship Id="rId2" Type="http://schemas.openxmlformats.org/officeDocument/2006/relationships/image" Target="../media/image6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chart" Target="../charts/chart1.xml"/><Relationship Id="rId5"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gif"/><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9.emf"/><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SRF R&amp;</a:t>
            </a:r>
            <a:r>
              <a:rPr lang="en-US" dirty="0" smtClean="0"/>
              <a:t>D overview</a:t>
            </a:r>
            <a:endParaRPr lang="en-US" dirty="0"/>
          </a:p>
        </p:txBody>
      </p:sp>
      <p:sp>
        <p:nvSpPr>
          <p:cNvPr id="3" name="Subtitle 2"/>
          <p:cNvSpPr>
            <a:spLocks noGrp="1"/>
          </p:cNvSpPr>
          <p:nvPr>
            <p:ph type="subTitle" idx="1"/>
          </p:nvPr>
        </p:nvSpPr>
        <p:spPr/>
        <p:txBody>
          <a:bodyPr/>
          <a:lstStyle/>
          <a:p>
            <a:r>
              <a:rPr lang="en-US" dirty="0" smtClean="0"/>
              <a:t>R. Rimmer</a:t>
            </a:r>
          </a:p>
          <a:p>
            <a:r>
              <a:rPr lang="en-US" dirty="0" smtClean="0"/>
              <a:t>For </a:t>
            </a:r>
          </a:p>
          <a:p>
            <a:r>
              <a:rPr lang="en-US" dirty="0" smtClean="0"/>
              <a:t>SRFR&amp;D Dept.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476.3 cavi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1461" y="3392224"/>
            <a:ext cx="2341098" cy="2852332"/>
          </a:xfrm>
          <a:prstGeom prst="rect">
            <a:avLst/>
          </a:prstGeom>
        </p:spPr>
      </p:pic>
      <p:pic>
        <p:nvPicPr>
          <p:cNvPr id="9" name="Picture 8" descr="ScreenShot766.bmp"/>
          <p:cNvPicPr>
            <a:picLocks noChangeAspect="1"/>
          </p:cNvPicPr>
          <p:nvPr/>
        </p:nvPicPr>
        <p:blipFill>
          <a:blip r:embed="rId3"/>
          <a:srcRect l="36851" t="29288" r="26573" b="6432"/>
          <a:stretch>
            <a:fillRect/>
          </a:stretch>
        </p:blipFill>
        <p:spPr>
          <a:xfrm>
            <a:off x="4221421" y="3946922"/>
            <a:ext cx="1688963" cy="208286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585" y="1880063"/>
            <a:ext cx="7450001" cy="1882240"/>
          </a:xfrm>
          <a:prstGeom prst="rect">
            <a:avLst/>
          </a:prstGeom>
        </p:spPr>
      </p:pic>
      <p:sp>
        <p:nvSpPr>
          <p:cNvPr id="4" name="Rectangle 3"/>
          <p:cNvSpPr/>
          <p:nvPr/>
        </p:nvSpPr>
        <p:spPr>
          <a:xfrm>
            <a:off x="276614" y="872024"/>
            <a:ext cx="8775945" cy="1569660"/>
          </a:xfrm>
          <a:prstGeom prst="rect">
            <a:avLst/>
          </a:prstGeom>
        </p:spPr>
        <p:txBody>
          <a:bodyPr wrap="square">
            <a:spAutoFit/>
          </a:bodyPr>
          <a:lstStyle/>
          <a:p>
            <a:pPr marL="457200" indent="-457200">
              <a:buFont typeface="Arial"/>
              <a:buChar char="•"/>
            </a:pPr>
            <a:r>
              <a:rPr lang="en-US" sz="2400" dirty="0" smtClean="0">
                <a:latin typeface="Arial" panose="020B0604020202020204" pitchFamily="34" charset="0"/>
                <a:cs typeface="Arial" panose="020B0604020202020204" pitchFamily="34" charset="0"/>
              </a:rPr>
              <a:t>Take </a:t>
            </a:r>
            <a:r>
              <a:rPr lang="en-US" sz="2400" dirty="0">
                <a:latin typeface="Arial" panose="020B0604020202020204" pitchFamily="34" charset="0"/>
                <a:cs typeface="Arial" panose="020B0604020202020204" pitchFamily="34" charset="0"/>
              </a:rPr>
              <a:t>the best features of previous JLab designs</a:t>
            </a:r>
          </a:p>
          <a:p>
            <a:pPr marL="457200" indent="-457200">
              <a:buFont typeface="Arial"/>
              <a:buChar char="•"/>
            </a:pPr>
            <a:r>
              <a:rPr lang="en-US" sz="2400" dirty="0">
                <a:latin typeface="Arial" panose="020B0604020202020204" pitchFamily="34" charset="0"/>
                <a:cs typeface="Arial" panose="020B0604020202020204" pitchFamily="34" charset="0"/>
              </a:rPr>
              <a:t>Modular approach to hold various different cavities</a:t>
            </a:r>
          </a:p>
          <a:p>
            <a:pPr marL="457200" indent="-457200">
              <a:buFont typeface="Arial"/>
              <a:buChar char="•"/>
            </a:pPr>
            <a:r>
              <a:rPr lang="en-US" sz="2400" dirty="0">
                <a:latin typeface="Arial" panose="020B0604020202020204" pitchFamily="34" charset="0"/>
                <a:cs typeface="Arial" panose="020B0604020202020204" pitchFamily="34" charset="0"/>
              </a:rPr>
              <a:t>Design suitable for industrial production</a:t>
            </a:r>
          </a:p>
          <a:p>
            <a:pPr marL="457200" indent="-457200">
              <a:buFont typeface="Arial"/>
              <a:buChar char="•"/>
            </a:pPr>
            <a:r>
              <a:rPr lang="en-US" sz="2400" dirty="0">
                <a:latin typeface="Arial" panose="020B0604020202020204" pitchFamily="34" charset="0"/>
                <a:cs typeface="Arial" panose="020B0604020202020204" pitchFamily="34" charset="0"/>
              </a:rPr>
              <a:t>Simple concepts, low parts count to reduce </a:t>
            </a:r>
            <a:r>
              <a:rPr lang="en-US" sz="2400" dirty="0" smtClean="0">
                <a:latin typeface="Arial" panose="020B0604020202020204" pitchFamily="34" charset="0"/>
                <a:cs typeface="Arial" panose="020B0604020202020204" pitchFamily="34" charset="0"/>
              </a:rPr>
              <a:t>costs</a:t>
            </a:r>
            <a:endParaRPr lang="en-US" sz="2400" dirty="0">
              <a:latin typeface="Arial" panose="020B0604020202020204" pitchFamily="34" charset="0"/>
              <a:cs typeface="Arial" panose="020B0604020202020204" pitchFamily="34" charset="0"/>
            </a:endParaRPr>
          </a:p>
        </p:txBody>
      </p:sp>
      <p:sp>
        <p:nvSpPr>
          <p:cNvPr id="6" name="Title 1"/>
          <p:cNvSpPr txBox="1">
            <a:spLocks/>
          </p:cNvSpPr>
          <p:nvPr/>
        </p:nvSpPr>
        <p:spPr>
          <a:xfrm>
            <a:off x="457200" y="194726"/>
            <a:ext cx="8229600" cy="397933"/>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1"/>
                </a:solidFill>
                <a:effectLst/>
                <a:uLnTx/>
                <a:uFillTx/>
                <a:latin typeface="Arial" panose="020B0604020202020204" pitchFamily="34" charset="0"/>
                <a:ea typeface="+mj-ea"/>
                <a:cs typeface="Arial" panose="020B0604020202020204" pitchFamily="34" charset="0"/>
              </a:rPr>
              <a:t>Modular Cryostat</a:t>
            </a:r>
            <a:endParaRPr kumimoji="0" lang="en-US" sz="36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pic>
        <p:nvPicPr>
          <p:cNvPr id="2" name="Picture 1" descr="odu spoke 476.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897" y="3696703"/>
            <a:ext cx="3099676" cy="2292944"/>
          </a:xfrm>
          <a:prstGeom prst="rect">
            <a:avLst/>
          </a:prstGeom>
        </p:spPr>
      </p:pic>
      <p:sp>
        <p:nvSpPr>
          <p:cNvPr id="5" name="TextBox 4"/>
          <p:cNvSpPr txBox="1"/>
          <p:nvPr/>
        </p:nvSpPr>
        <p:spPr>
          <a:xfrm>
            <a:off x="385526" y="6066507"/>
            <a:ext cx="3167454" cy="369332"/>
          </a:xfrm>
          <a:prstGeom prst="rect">
            <a:avLst/>
          </a:prstGeom>
          <a:noFill/>
        </p:spPr>
        <p:txBody>
          <a:bodyPr wrap="none" rtlCol="0">
            <a:spAutoFit/>
          </a:bodyPr>
          <a:lstStyle/>
          <a:p>
            <a:r>
              <a:rPr lang="en-US" dirty="0" smtClean="0"/>
              <a:t>476.3 or 952.6  MHz Crab cavity</a:t>
            </a:r>
            <a:endParaRPr lang="en-US" dirty="0"/>
          </a:p>
        </p:txBody>
      </p:sp>
      <p:sp>
        <p:nvSpPr>
          <p:cNvPr id="7" name="TextBox 6"/>
          <p:cNvSpPr txBox="1"/>
          <p:nvPr/>
        </p:nvSpPr>
        <p:spPr>
          <a:xfrm>
            <a:off x="3752841" y="6066507"/>
            <a:ext cx="2768231" cy="369332"/>
          </a:xfrm>
          <a:prstGeom prst="rect">
            <a:avLst/>
          </a:prstGeom>
          <a:noFill/>
        </p:spPr>
        <p:txBody>
          <a:bodyPr wrap="none" rtlCol="0">
            <a:spAutoFit/>
          </a:bodyPr>
          <a:lstStyle/>
          <a:p>
            <a:r>
              <a:rPr lang="en-US" dirty="0" smtClean="0"/>
              <a:t>952.6 MHz Ion ring concept</a:t>
            </a:r>
            <a:endParaRPr lang="en-US" dirty="0"/>
          </a:p>
        </p:txBody>
      </p:sp>
      <p:sp>
        <p:nvSpPr>
          <p:cNvPr id="10" name="TextBox 9"/>
          <p:cNvSpPr txBox="1"/>
          <p:nvPr/>
        </p:nvSpPr>
        <p:spPr>
          <a:xfrm>
            <a:off x="3398691" y="3577590"/>
            <a:ext cx="2746155" cy="369332"/>
          </a:xfrm>
          <a:prstGeom prst="rect">
            <a:avLst/>
          </a:prstGeom>
          <a:noFill/>
        </p:spPr>
        <p:txBody>
          <a:bodyPr wrap="square" rtlCol="0">
            <a:spAutoFit/>
          </a:bodyPr>
          <a:lstStyle/>
          <a:p>
            <a:pPr algn="ctr"/>
            <a:r>
              <a:rPr lang="en-US" dirty="0" smtClean="0"/>
              <a:t>Cooler ERL, 5-cell cavities</a:t>
            </a:r>
            <a:endParaRPr lang="en-US" dirty="0"/>
          </a:p>
        </p:txBody>
      </p:sp>
      <p:sp>
        <p:nvSpPr>
          <p:cNvPr id="14" name="TextBox 13"/>
          <p:cNvSpPr txBox="1"/>
          <p:nvPr/>
        </p:nvSpPr>
        <p:spPr>
          <a:xfrm>
            <a:off x="6711461" y="6069477"/>
            <a:ext cx="2432539" cy="369332"/>
          </a:xfrm>
          <a:prstGeom prst="rect">
            <a:avLst/>
          </a:prstGeom>
          <a:solidFill>
            <a:srgbClr val="FFFFFF"/>
          </a:solidFill>
          <a:ln>
            <a:solidFill>
              <a:srgbClr val="FFFFFF"/>
            </a:solidFill>
          </a:ln>
        </p:spPr>
        <p:txBody>
          <a:bodyPr wrap="square" rtlCol="0">
            <a:spAutoFit/>
          </a:bodyPr>
          <a:lstStyle/>
          <a:p>
            <a:pPr algn="ctr"/>
            <a:r>
              <a:rPr lang="en-US" dirty="0" smtClean="0"/>
              <a:t>476.3 MHz 1-cell</a:t>
            </a:r>
            <a:r>
              <a:rPr lang="en-US" dirty="0"/>
              <a:t>?</a:t>
            </a:r>
          </a:p>
        </p:txBody>
      </p:sp>
      <p:sp>
        <p:nvSpPr>
          <p:cNvPr id="8" name="Slide Number Placeholder 7"/>
          <p:cNvSpPr>
            <a:spLocks noGrp="1"/>
          </p:cNvSpPr>
          <p:nvPr>
            <p:ph type="sldNum" sz="quarter" idx="11"/>
          </p:nvPr>
        </p:nvSpPr>
        <p:spPr/>
        <p:txBody>
          <a:bodyPr/>
          <a:lstStyle/>
          <a:p>
            <a:fld id="{E2C9A48C-97D7-4B40-96F2-F0841CEA16C0}" type="slidenum">
              <a:rPr lang="en-US" smtClean="0"/>
              <a:pPr/>
              <a:t>10</a:t>
            </a:fld>
            <a:endParaRPr lang="en-US"/>
          </a:p>
        </p:txBody>
      </p:sp>
    </p:spTree>
    <p:extLst>
      <p:ext uri="{BB962C8B-B14F-4D97-AF65-F5344CB8AC3E}">
        <p14:creationId xmlns:p14="http://schemas.microsoft.com/office/powerpoint/2010/main" val="248656365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Partnerships / WFO</a:t>
            </a:r>
            <a:endParaRPr lang="en-US" dirty="0"/>
          </a:p>
        </p:txBody>
      </p:sp>
      <p:sp>
        <p:nvSpPr>
          <p:cNvPr id="3" name="Content Placeholder 2"/>
          <p:cNvSpPr>
            <a:spLocks noGrp="1"/>
          </p:cNvSpPr>
          <p:nvPr>
            <p:ph idx="1"/>
          </p:nvPr>
        </p:nvSpPr>
        <p:spPr>
          <a:xfrm>
            <a:off x="182880" y="877824"/>
            <a:ext cx="8961120" cy="5248339"/>
          </a:xfrm>
        </p:spPr>
        <p:txBody>
          <a:bodyPr>
            <a:normAutofit/>
          </a:bodyPr>
          <a:lstStyle/>
          <a:p>
            <a:r>
              <a:rPr lang="en-US" dirty="0" smtClean="0"/>
              <a:t>Support of </a:t>
            </a:r>
            <a:r>
              <a:rPr lang="en-US" b="1" dirty="0" smtClean="0">
                <a:solidFill>
                  <a:srgbClr val="3366FF"/>
                </a:solidFill>
              </a:rPr>
              <a:t>LCLS-II </a:t>
            </a:r>
            <a:r>
              <a:rPr lang="en-US" dirty="0" smtClean="0"/>
              <a:t>project at SLAC </a:t>
            </a:r>
            <a:r>
              <a:rPr lang="en-US" dirty="0" smtClean="0"/>
              <a:t>(Joe’s </a:t>
            </a:r>
            <a:r>
              <a:rPr lang="en-US" dirty="0" smtClean="0"/>
              <a:t>talk)</a:t>
            </a:r>
          </a:p>
          <a:p>
            <a:pPr lvl="1"/>
            <a:r>
              <a:rPr lang="en-US" dirty="0" smtClean="0"/>
              <a:t>Multi-lab optimization of N</a:t>
            </a:r>
            <a:r>
              <a:rPr lang="en-US" baseline="-25000" dirty="0" smtClean="0"/>
              <a:t>2</a:t>
            </a:r>
            <a:r>
              <a:rPr lang="en-US" dirty="0" smtClean="0"/>
              <a:t> doping, vendor qualification, etc.</a:t>
            </a:r>
          </a:p>
          <a:p>
            <a:r>
              <a:rPr lang="en-US" dirty="0" smtClean="0"/>
              <a:t>SRF gun, booster and ERL cavity development with </a:t>
            </a:r>
            <a:r>
              <a:rPr lang="en-US" b="1" dirty="0" smtClean="0">
                <a:solidFill>
                  <a:srgbClr val="3366FF"/>
                </a:solidFill>
              </a:rPr>
              <a:t>HZB</a:t>
            </a:r>
            <a:r>
              <a:rPr lang="en-US" dirty="0" smtClean="0"/>
              <a:t> </a:t>
            </a:r>
            <a:r>
              <a:rPr lang="en-US" dirty="0" err="1" smtClean="0"/>
              <a:t>BerlinPro</a:t>
            </a:r>
            <a:r>
              <a:rPr lang="en-US" dirty="0" smtClean="0"/>
              <a:t> (now also BESSY VSR)</a:t>
            </a:r>
          </a:p>
          <a:p>
            <a:r>
              <a:rPr lang="en-US" b="1" dirty="0" smtClean="0">
                <a:solidFill>
                  <a:srgbClr val="3366FF"/>
                </a:solidFill>
              </a:rPr>
              <a:t>US-LARP</a:t>
            </a:r>
            <a:r>
              <a:rPr lang="en-US" dirty="0" smtClean="0">
                <a:solidFill>
                  <a:srgbClr val="3366FF"/>
                </a:solidFill>
              </a:rPr>
              <a:t> </a:t>
            </a:r>
            <a:r>
              <a:rPr lang="en-US" dirty="0" smtClean="0"/>
              <a:t>and </a:t>
            </a:r>
            <a:r>
              <a:rPr lang="en-US" b="1" dirty="0" err="1" smtClean="0">
                <a:solidFill>
                  <a:srgbClr val="3366FF"/>
                </a:solidFill>
              </a:rPr>
              <a:t>LHeC</a:t>
            </a:r>
            <a:r>
              <a:rPr lang="en-US" dirty="0" smtClean="0"/>
              <a:t> at CERN – synergy with JLab </a:t>
            </a:r>
            <a:r>
              <a:rPr lang="en-US" b="1" dirty="0" smtClean="0">
                <a:solidFill>
                  <a:srgbClr val="3366FF"/>
                </a:solidFill>
              </a:rPr>
              <a:t>EIC</a:t>
            </a:r>
          </a:p>
          <a:p>
            <a:r>
              <a:rPr lang="en-US" b="1" dirty="0" smtClean="0">
                <a:solidFill>
                  <a:srgbClr val="3366FF"/>
                </a:solidFill>
              </a:rPr>
              <a:t>Project-E </a:t>
            </a:r>
            <a:r>
              <a:rPr lang="en-US" dirty="0" smtClean="0"/>
              <a:t>(based on our advanced ERL/FEL technology)</a:t>
            </a:r>
          </a:p>
          <a:p>
            <a:r>
              <a:rPr lang="en-US" dirty="0" smtClean="0"/>
              <a:t>Various small </a:t>
            </a:r>
            <a:r>
              <a:rPr lang="en-US" b="1" dirty="0" smtClean="0">
                <a:solidFill>
                  <a:srgbClr val="3366FF"/>
                </a:solidFill>
              </a:rPr>
              <a:t>SBIR</a:t>
            </a:r>
            <a:r>
              <a:rPr lang="en-US" dirty="0" smtClean="0"/>
              <a:t> projects</a:t>
            </a:r>
          </a:p>
          <a:p>
            <a:pPr lvl="1"/>
            <a:r>
              <a:rPr lang="en-US" dirty="0" smtClean="0"/>
              <a:t>Thin film coating</a:t>
            </a:r>
          </a:p>
          <a:p>
            <a:pPr lvl="1"/>
            <a:r>
              <a:rPr lang="en-US" dirty="0" err="1" smtClean="0"/>
              <a:t>Hydroformed</a:t>
            </a:r>
            <a:r>
              <a:rPr lang="en-US" dirty="0" smtClean="0"/>
              <a:t> and 3D printed cavities</a:t>
            </a:r>
          </a:p>
          <a:p>
            <a:pPr lvl="1"/>
            <a:r>
              <a:rPr lang="en-US" dirty="0" smtClean="0"/>
              <a:t>High-efficiency RF source development</a:t>
            </a:r>
          </a:p>
          <a:p>
            <a:endParaRPr lang="en-US" dirty="0"/>
          </a:p>
        </p:txBody>
      </p:sp>
      <p:sp>
        <p:nvSpPr>
          <p:cNvPr id="5" name="Slide Number Placeholder 4"/>
          <p:cNvSpPr>
            <a:spLocks noGrp="1"/>
          </p:cNvSpPr>
          <p:nvPr>
            <p:ph type="sldNum" sz="quarter" idx="11"/>
          </p:nvPr>
        </p:nvSpPr>
        <p:spPr/>
        <p:txBody>
          <a:bodyPr/>
          <a:lstStyle/>
          <a:p>
            <a:fld id="{E2C9A48C-97D7-4B40-96F2-F0841CEA16C0}" type="slidenum">
              <a:rPr lang="en-US" smtClean="0"/>
              <a:pPr/>
              <a:t>11</a:t>
            </a:fld>
            <a:endParaRPr lang="en-US"/>
          </a:p>
        </p:txBody>
      </p:sp>
    </p:spTree>
    <p:extLst>
      <p:ext uri="{BB962C8B-B14F-4D97-AF65-F5344CB8AC3E}">
        <p14:creationId xmlns:p14="http://schemas.microsoft.com/office/powerpoint/2010/main" val="165282559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4288" y="951894"/>
            <a:ext cx="3859511" cy="2743200"/>
          </a:xfrm>
          <a:prstGeom prst="rect">
            <a:avLst/>
          </a:prstGeom>
          <a:noFill/>
          <a:ln>
            <a:noFill/>
          </a:ln>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26574" y="3691916"/>
            <a:ext cx="3768084" cy="2743200"/>
          </a:xfrm>
          <a:prstGeom prst="rect">
            <a:avLst/>
          </a:prstGeom>
          <a:noFill/>
          <a:ln>
            <a:noFill/>
          </a:ln>
          <a:extLst/>
        </p:spPr>
      </p:pic>
      <p:sp>
        <p:nvSpPr>
          <p:cNvPr id="2" name="Title 1"/>
          <p:cNvSpPr>
            <a:spLocks noGrp="1"/>
          </p:cNvSpPr>
          <p:nvPr>
            <p:ph type="title"/>
          </p:nvPr>
        </p:nvSpPr>
        <p:spPr>
          <a:xfrm>
            <a:off x="0" y="51206"/>
            <a:ext cx="9094658" cy="607162"/>
          </a:xfrm>
        </p:spPr>
        <p:txBody>
          <a:bodyPr/>
          <a:lstStyle/>
          <a:p>
            <a:r>
              <a:rPr lang="en-US" sz="2800" dirty="0" smtClean="0"/>
              <a:t>Collaboration </a:t>
            </a:r>
            <a:r>
              <a:rPr lang="en-US" sz="2800" dirty="0"/>
              <a:t>with CERN on SRF for </a:t>
            </a:r>
            <a:r>
              <a:rPr lang="en-US" sz="2800" dirty="0" err="1" smtClean="0"/>
              <a:t>LHeC</a:t>
            </a:r>
            <a:endParaRPr lang="en-US" sz="2800" dirty="0"/>
          </a:p>
        </p:txBody>
      </p:sp>
      <p:sp>
        <p:nvSpPr>
          <p:cNvPr id="3" name="Content Placeholder 2"/>
          <p:cNvSpPr>
            <a:spLocks noGrp="1"/>
          </p:cNvSpPr>
          <p:nvPr>
            <p:ph idx="1"/>
          </p:nvPr>
        </p:nvSpPr>
        <p:spPr>
          <a:xfrm>
            <a:off x="317295" y="951894"/>
            <a:ext cx="8229600" cy="4835245"/>
          </a:xfrm>
        </p:spPr>
        <p:txBody>
          <a:bodyPr>
            <a:normAutofit/>
          </a:bodyPr>
          <a:lstStyle/>
          <a:p>
            <a:pPr marL="0" indent="0">
              <a:buNone/>
            </a:pPr>
            <a:r>
              <a:rPr lang="en-US" sz="2000" dirty="0" smtClean="0"/>
              <a:t>Collaboration on 802 MHz SRF for </a:t>
            </a:r>
            <a:r>
              <a:rPr lang="en-US" sz="2000" dirty="0" err="1" smtClean="0"/>
              <a:t>LHeC</a:t>
            </a:r>
            <a:endParaRPr lang="en-US" sz="2000" dirty="0" smtClean="0"/>
          </a:p>
          <a:p>
            <a:r>
              <a:rPr lang="en-US" sz="2000" dirty="0" smtClean="0"/>
              <a:t>ERL cavity design and prototype</a:t>
            </a:r>
          </a:p>
          <a:p>
            <a:r>
              <a:rPr lang="en-US" sz="2000" dirty="0" smtClean="0"/>
              <a:t>Joint study on </a:t>
            </a:r>
            <a:r>
              <a:rPr lang="en-US" sz="2000" dirty="0" err="1" smtClean="0"/>
              <a:t>cryomodule</a:t>
            </a:r>
            <a:endParaRPr lang="en-US" sz="20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10" y="3024085"/>
            <a:ext cx="5304549" cy="321581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36598" y="1685138"/>
            <a:ext cx="1858060" cy="439622"/>
          </a:xfrm>
          <a:prstGeom prst="rect">
            <a:avLst/>
          </a:prstGeom>
          <a:noFill/>
          <a:ln>
            <a:noFill/>
          </a:ln>
          <a:extLst/>
        </p:spPr>
      </p:pic>
      <p:grpSp>
        <p:nvGrpSpPr>
          <p:cNvPr id="12" name="Group 11"/>
          <p:cNvGrpSpPr>
            <a:grpSpLocks noChangeAspect="1"/>
          </p:cNvGrpSpPr>
          <p:nvPr/>
        </p:nvGrpSpPr>
        <p:grpSpPr>
          <a:xfrm>
            <a:off x="290718" y="2372285"/>
            <a:ext cx="2976995" cy="1997032"/>
            <a:chOff x="172336" y="2210855"/>
            <a:chExt cx="2928872" cy="1964750"/>
          </a:xfrm>
        </p:grpSpPr>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l="50342" t="4292" r="-809" b="9176"/>
            <a:stretch/>
          </p:blipFill>
          <p:spPr bwMode="auto">
            <a:xfrm>
              <a:off x="403728" y="2210855"/>
              <a:ext cx="2697480" cy="1783080"/>
            </a:xfrm>
            <a:prstGeom prst="rect">
              <a:avLst/>
            </a:prstGeom>
            <a:noFill/>
            <a:ln>
              <a:noFill/>
            </a:ln>
          </p:spPr>
        </p:pic>
        <p:sp>
          <p:nvSpPr>
            <p:cNvPr id="10" name="Rectangle 9"/>
            <p:cNvSpPr/>
            <p:nvPr/>
          </p:nvSpPr>
          <p:spPr>
            <a:xfrm>
              <a:off x="1969518" y="3572940"/>
              <a:ext cx="462783" cy="6026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72336" y="2970275"/>
              <a:ext cx="462783" cy="6026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extBox 12"/>
          <p:cNvSpPr txBox="1"/>
          <p:nvPr/>
        </p:nvSpPr>
        <p:spPr>
          <a:xfrm>
            <a:off x="2507638" y="5787139"/>
            <a:ext cx="2649884" cy="369332"/>
          </a:xfrm>
          <a:prstGeom prst="rect">
            <a:avLst/>
          </a:prstGeom>
          <a:noFill/>
        </p:spPr>
        <p:txBody>
          <a:bodyPr wrap="none" rtlCol="0">
            <a:spAutoFit/>
          </a:bodyPr>
          <a:lstStyle/>
          <a:p>
            <a:r>
              <a:rPr lang="en-US" dirty="0" err="1" smtClean="0"/>
              <a:t>Cryomodule</a:t>
            </a:r>
            <a:r>
              <a:rPr lang="en-US" dirty="0" smtClean="0"/>
              <a:t> based on SNS</a:t>
            </a:r>
            <a:endParaRPr lang="en-US" dirty="0"/>
          </a:p>
        </p:txBody>
      </p:sp>
      <p:sp>
        <p:nvSpPr>
          <p:cNvPr id="14" name="TextBox 13"/>
          <p:cNvSpPr txBox="1"/>
          <p:nvPr/>
        </p:nvSpPr>
        <p:spPr>
          <a:xfrm>
            <a:off x="3294931" y="2675265"/>
            <a:ext cx="1120820" cy="369332"/>
          </a:xfrm>
          <a:prstGeom prst="rect">
            <a:avLst/>
          </a:prstGeom>
          <a:noFill/>
        </p:spPr>
        <p:txBody>
          <a:bodyPr wrap="none" rtlCol="0">
            <a:spAutoFit/>
          </a:bodyPr>
          <a:lstStyle/>
          <a:p>
            <a:r>
              <a:rPr lang="en-US" dirty="0" smtClean="0"/>
              <a:t>ERL cavity</a:t>
            </a:r>
            <a:endParaRPr lang="en-US" dirty="0"/>
          </a:p>
        </p:txBody>
      </p:sp>
      <p:sp>
        <p:nvSpPr>
          <p:cNvPr id="15" name="TextBox 14"/>
          <p:cNvSpPr txBox="1"/>
          <p:nvPr/>
        </p:nvSpPr>
        <p:spPr>
          <a:xfrm>
            <a:off x="6105642" y="3572084"/>
            <a:ext cx="2687755" cy="369332"/>
          </a:xfrm>
          <a:prstGeom prst="rect">
            <a:avLst/>
          </a:prstGeom>
          <a:noFill/>
        </p:spPr>
        <p:txBody>
          <a:bodyPr wrap="none" rtlCol="0">
            <a:spAutoFit/>
          </a:bodyPr>
          <a:lstStyle/>
          <a:p>
            <a:r>
              <a:rPr lang="en-US" dirty="0" smtClean="0"/>
              <a:t>HOM spectrum looks good</a:t>
            </a:r>
            <a:endParaRPr lang="en-US" dirty="0"/>
          </a:p>
        </p:txBody>
      </p:sp>
      <p:sp>
        <p:nvSpPr>
          <p:cNvPr id="4" name="Slide Number Placeholder 3"/>
          <p:cNvSpPr>
            <a:spLocks noGrp="1"/>
          </p:cNvSpPr>
          <p:nvPr>
            <p:ph type="sldNum" sz="quarter" idx="11"/>
          </p:nvPr>
        </p:nvSpPr>
        <p:spPr/>
        <p:txBody>
          <a:bodyPr/>
          <a:lstStyle/>
          <a:p>
            <a:fld id="{E2C9A48C-97D7-4B40-96F2-F0841CEA16C0}" type="slidenum">
              <a:rPr lang="en-US" smtClean="0"/>
              <a:pPr/>
              <a:t>12</a:t>
            </a:fld>
            <a:endParaRPr lang="en-US"/>
          </a:p>
        </p:txBody>
      </p:sp>
    </p:spTree>
    <p:extLst>
      <p:ext uri="{BB962C8B-B14F-4D97-AF65-F5344CB8AC3E}">
        <p14:creationId xmlns:p14="http://schemas.microsoft.com/office/powerpoint/2010/main" val="195540470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SRF Core </a:t>
            </a:r>
            <a:r>
              <a:rPr lang="en-US" dirty="0" smtClean="0"/>
              <a:t>R&amp;D</a:t>
            </a:r>
            <a:endParaRPr lang="en-US" dirty="0"/>
          </a:p>
        </p:txBody>
      </p:sp>
      <p:sp>
        <p:nvSpPr>
          <p:cNvPr id="3" name="Content Placeholder 2"/>
          <p:cNvSpPr>
            <a:spLocks noGrp="1"/>
          </p:cNvSpPr>
          <p:nvPr>
            <p:ph idx="1"/>
          </p:nvPr>
        </p:nvSpPr>
        <p:spPr>
          <a:xfrm>
            <a:off x="182880" y="799670"/>
            <a:ext cx="8705088" cy="5578476"/>
          </a:xfrm>
        </p:spPr>
        <p:txBody>
          <a:bodyPr>
            <a:normAutofit/>
          </a:bodyPr>
          <a:lstStyle/>
          <a:p>
            <a:pPr marL="0" indent="0">
              <a:buNone/>
            </a:pPr>
            <a:r>
              <a:rPr lang="en-US" b="1" dirty="0" smtClean="0">
                <a:solidFill>
                  <a:srgbClr val="3366FF"/>
                </a:solidFill>
              </a:rPr>
              <a:t>JLab has a long-standing in-depth core competency in SRF in both R&amp;D and projects</a:t>
            </a:r>
          </a:p>
          <a:p>
            <a:pPr lvl="1"/>
            <a:r>
              <a:rPr lang="en-US" dirty="0" smtClean="0"/>
              <a:t>CEBAF, SNS, FEL, ILC, APS-SPX, 12 </a:t>
            </a:r>
            <a:r>
              <a:rPr lang="en-US" dirty="0" err="1" smtClean="0"/>
              <a:t>GeV</a:t>
            </a:r>
            <a:r>
              <a:rPr lang="en-US" dirty="0" smtClean="0"/>
              <a:t>, LCLS-II, etc.</a:t>
            </a:r>
          </a:p>
          <a:p>
            <a:pPr marL="0" indent="0">
              <a:buNone/>
            </a:pPr>
            <a:r>
              <a:rPr lang="en-US" dirty="0" smtClean="0"/>
              <a:t>Main R&amp;D focus areas are:</a:t>
            </a:r>
          </a:p>
          <a:p>
            <a:r>
              <a:rPr lang="en-US" b="1" dirty="0" smtClean="0">
                <a:solidFill>
                  <a:srgbClr val="3366FF"/>
                </a:solidFill>
              </a:rPr>
              <a:t>Improved efficiency:</a:t>
            </a:r>
          </a:p>
          <a:p>
            <a:pPr lvl="1"/>
            <a:r>
              <a:rPr lang="en-US" dirty="0" smtClean="0"/>
              <a:t>Higher </a:t>
            </a:r>
            <a:r>
              <a:rPr lang="en-US" dirty="0" err="1" smtClean="0"/>
              <a:t>Q</a:t>
            </a:r>
            <a:r>
              <a:rPr lang="en-US" baseline="-25000" dirty="0" err="1" smtClean="0"/>
              <a:t>o</a:t>
            </a:r>
            <a:r>
              <a:rPr lang="en-US" dirty="0" smtClean="0"/>
              <a:t>, lower costs, safer processes, new materials</a:t>
            </a:r>
          </a:p>
          <a:p>
            <a:r>
              <a:rPr lang="en-US" b="1" dirty="0">
                <a:solidFill>
                  <a:srgbClr val="3366FF"/>
                </a:solidFill>
              </a:rPr>
              <a:t>High intensity:</a:t>
            </a:r>
          </a:p>
          <a:p>
            <a:pPr lvl="1"/>
            <a:r>
              <a:rPr lang="en-US" dirty="0" smtClean="0"/>
              <a:t>ERL’s</a:t>
            </a:r>
            <a:r>
              <a:rPr lang="en-US" dirty="0"/>
              <a:t>, Proton drivers, high current storage </a:t>
            </a:r>
            <a:r>
              <a:rPr lang="en-US" dirty="0" smtClean="0"/>
              <a:t>rings, now </a:t>
            </a:r>
            <a:r>
              <a:rPr lang="en-US" b="1" dirty="0">
                <a:solidFill>
                  <a:srgbClr val="3366FF"/>
                </a:solidFill>
              </a:rPr>
              <a:t>EIC</a:t>
            </a:r>
          </a:p>
          <a:p>
            <a:r>
              <a:rPr lang="en-US" b="1" dirty="0" smtClean="0">
                <a:solidFill>
                  <a:srgbClr val="3366FF"/>
                </a:solidFill>
              </a:rPr>
              <a:t>Higher energy:</a:t>
            </a:r>
          </a:p>
          <a:p>
            <a:pPr lvl="1"/>
            <a:r>
              <a:rPr lang="en-US" dirty="0" err="1" smtClean="0"/>
              <a:t>Jlab</a:t>
            </a:r>
            <a:r>
              <a:rPr lang="en-US" dirty="0" smtClean="0"/>
              <a:t> played a key role in the ILC SRF R&amp;D program</a:t>
            </a:r>
          </a:p>
          <a:p>
            <a:r>
              <a:rPr lang="en-US" b="1" dirty="0" smtClean="0">
                <a:solidFill>
                  <a:srgbClr val="3366FF"/>
                </a:solidFill>
              </a:rPr>
              <a:t>Education:</a:t>
            </a:r>
          </a:p>
          <a:p>
            <a:pPr lvl="1"/>
            <a:r>
              <a:rPr lang="en-US" dirty="0" smtClean="0"/>
              <a:t>This is a great place for students to do SRF R&amp;D!</a:t>
            </a:r>
            <a:endParaRPr lang="en-US" dirty="0"/>
          </a:p>
        </p:txBody>
      </p:sp>
      <p:sp>
        <p:nvSpPr>
          <p:cNvPr id="5" name="Slide Number Placeholder 4"/>
          <p:cNvSpPr>
            <a:spLocks noGrp="1"/>
          </p:cNvSpPr>
          <p:nvPr>
            <p:ph type="sldNum" sz="quarter" idx="11"/>
          </p:nvPr>
        </p:nvSpPr>
        <p:spPr/>
        <p:txBody>
          <a:bodyPr/>
          <a:lstStyle/>
          <a:p>
            <a:fld id="{E2C9A48C-97D7-4B40-96F2-F0841CEA16C0}" type="slidenum">
              <a:rPr lang="en-US" smtClean="0"/>
              <a:pPr/>
              <a:t>13</a:t>
            </a:fld>
            <a:endParaRPr lang="en-US"/>
          </a:p>
        </p:txBody>
      </p:sp>
    </p:spTree>
    <p:extLst>
      <p:ext uri="{BB962C8B-B14F-4D97-AF65-F5344CB8AC3E}">
        <p14:creationId xmlns:p14="http://schemas.microsoft.com/office/powerpoint/2010/main" val="132761728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206"/>
            <a:ext cx="9144000" cy="607162"/>
          </a:xfrm>
        </p:spPr>
        <p:txBody>
          <a:bodyPr/>
          <a:lstStyle/>
          <a:p>
            <a:r>
              <a:rPr lang="en-US" dirty="0" smtClean="0">
                <a:solidFill>
                  <a:srgbClr val="3366FF"/>
                </a:solidFill>
              </a:rPr>
              <a:t>Improved efficiency: </a:t>
            </a:r>
            <a:r>
              <a:rPr lang="en-US" dirty="0" smtClean="0"/>
              <a:t>Ti and N doping for Q</a:t>
            </a:r>
            <a:r>
              <a:rPr lang="en-US" baseline="-25000" dirty="0" smtClean="0"/>
              <a:t>0</a:t>
            </a:r>
            <a:endParaRPr lang="en-US" baseline="-25000" dirty="0"/>
          </a:p>
        </p:txBody>
      </p:sp>
      <p:sp>
        <p:nvSpPr>
          <p:cNvPr id="3" name="Content Placeholder 2"/>
          <p:cNvSpPr>
            <a:spLocks noGrp="1"/>
          </p:cNvSpPr>
          <p:nvPr>
            <p:ph idx="1"/>
          </p:nvPr>
        </p:nvSpPr>
        <p:spPr>
          <a:xfrm>
            <a:off x="841761" y="5393875"/>
            <a:ext cx="7742490" cy="649481"/>
          </a:xfrm>
        </p:spPr>
        <p:txBody>
          <a:bodyPr>
            <a:normAutofit fontScale="77500" lnSpcReduction="20000"/>
          </a:bodyPr>
          <a:lstStyle/>
          <a:p>
            <a:r>
              <a:rPr lang="en-US" dirty="0" smtClean="0"/>
              <a:t>Q</a:t>
            </a:r>
            <a:r>
              <a:rPr lang="en-US" baseline="-25000" dirty="0" smtClean="0"/>
              <a:t>0</a:t>
            </a:r>
            <a:r>
              <a:rPr lang="en-US" dirty="0" smtClean="0"/>
              <a:t> improved by up to a factor of 2 at medium fields by doping</a:t>
            </a:r>
          </a:p>
          <a:p>
            <a:r>
              <a:rPr lang="en-US" dirty="0" smtClean="0"/>
              <a:t>N-doping recipe more “robust” than </a:t>
            </a:r>
            <a:r>
              <a:rPr lang="en-US" dirty="0" err="1" smtClean="0"/>
              <a:t>Ti</a:t>
            </a:r>
            <a:r>
              <a:rPr lang="en-US" dirty="0" smtClean="0"/>
              <a:t>-doping</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673" y="1198484"/>
            <a:ext cx="4114800" cy="4205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9451" y="1198484"/>
            <a:ext cx="4114800" cy="3748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914117" y="6086087"/>
            <a:ext cx="6229884" cy="369332"/>
          </a:xfrm>
          <a:prstGeom prst="rect">
            <a:avLst/>
          </a:prstGeom>
        </p:spPr>
        <p:txBody>
          <a:bodyPr wrap="square">
            <a:spAutoFit/>
          </a:bodyPr>
          <a:lstStyle/>
          <a:p>
            <a:r>
              <a:rPr lang="it-IT" dirty="0" smtClean="0">
                <a:solidFill>
                  <a:srgbClr val="3366FF"/>
                </a:solidFill>
              </a:rPr>
              <a:t>P. Dhakal et </a:t>
            </a:r>
            <a:r>
              <a:rPr lang="it-IT" dirty="0">
                <a:solidFill>
                  <a:srgbClr val="3366FF"/>
                </a:solidFill>
              </a:rPr>
              <a:t>al., </a:t>
            </a:r>
            <a:r>
              <a:rPr lang="it-IT" dirty="0" smtClean="0">
                <a:solidFill>
                  <a:srgbClr val="3366FF"/>
                </a:solidFill>
              </a:rPr>
              <a:t>IEEE Trans. Appl. Supercond. </a:t>
            </a:r>
            <a:r>
              <a:rPr lang="en-US" b="1" dirty="0">
                <a:solidFill>
                  <a:srgbClr val="3366FF"/>
                </a:solidFill>
              </a:rPr>
              <a:t>25</a:t>
            </a:r>
            <a:r>
              <a:rPr lang="en-US" dirty="0">
                <a:solidFill>
                  <a:srgbClr val="3366FF"/>
                </a:solidFill>
              </a:rPr>
              <a:t>, 3500104 (2015)</a:t>
            </a:r>
          </a:p>
        </p:txBody>
      </p:sp>
      <p:sp>
        <p:nvSpPr>
          <p:cNvPr id="4" name="Rectangle 3"/>
          <p:cNvSpPr/>
          <p:nvPr/>
        </p:nvSpPr>
        <p:spPr>
          <a:xfrm>
            <a:off x="1756406" y="839433"/>
            <a:ext cx="3187091" cy="923330"/>
          </a:xfrm>
          <a:prstGeom prst="rect">
            <a:avLst/>
          </a:prstGeom>
          <a:noFill/>
        </p:spPr>
        <p:txBody>
          <a:bodyPr wrap="none" lIns="91440" tIns="45720" rIns="91440" bIns="45720">
            <a:spAutoFit/>
            <a:scene3d>
              <a:camera prst="perspectiveContrastingRightFacing"/>
              <a:lightRig rig="threePt" dir="t"/>
            </a:scene3d>
          </a:bodyPr>
          <a:lstStyle/>
          <a:p>
            <a:pPr algn="ctr"/>
            <a:r>
              <a:rPr lang="en-US" sz="5400" b="1" cap="none"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Ti</a:t>
            </a:r>
            <a:r>
              <a:rPr lang="en-US"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 doping</a:t>
            </a:r>
            <a:endPar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8" name="Rectangle 7"/>
          <p:cNvSpPr/>
          <p:nvPr/>
        </p:nvSpPr>
        <p:spPr>
          <a:xfrm>
            <a:off x="4796786" y="796703"/>
            <a:ext cx="3187091" cy="923330"/>
          </a:xfrm>
          <a:prstGeom prst="rect">
            <a:avLst/>
          </a:prstGeom>
          <a:noFill/>
        </p:spPr>
        <p:txBody>
          <a:bodyPr wrap="none" lIns="91440" tIns="45720" rIns="91440" bIns="45720">
            <a:spAutoFit/>
            <a:scene3d>
              <a:camera prst="perspectiveContrastingRightFacing"/>
              <a:lightRig rig="threePt" dir="t"/>
            </a:scene3d>
          </a:bodyPr>
          <a:lstStyle/>
          <a:p>
            <a:pPr algn="ctr"/>
            <a:r>
              <a:rPr lang="en-US"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N doping</a:t>
            </a:r>
            <a:endPar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5" name="Slide Number Placeholder 4"/>
          <p:cNvSpPr>
            <a:spLocks noGrp="1"/>
          </p:cNvSpPr>
          <p:nvPr>
            <p:ph type="sldNum" sz="quarter" idx="11"/>
          </p:nvPr>
        </p:nvSpPr>
        <p:spPr/>
        <p:txBody>
          <a:bodyPr/>
          <a:lstStyle/>
          <a:p>
            <a:fld id="{E2C9A48C-97D7-4B40-96F2-F0841CEA16C0}" type="slidenum">
              <a:rPr lang="en-US" smtClean="0"/>
              <a:pPr/>
              <a:t>14</a:t>
            </a:fld>
            <a:endParaRPr lang="en-US"/>
          </a:p>
        </p:txBody>
      </p:sp>
    </p:spTree>
    <p:extLst>
      <p:ext uri="{BB962C8B-B14F-4D97-AF65-F5344CB8AC3E}">
        <p14:creationId xmlns:p14="http://schemas.microsoft.com/office/powerpoint/2010/main" val="354925261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8258" y="882449"/>
            <a:ext cx="5574921" cy="3932220"/>
            <a:chOff x="0" y="1117775"/>
            <a:chExt cx="6836068" cy="5235865"/>
          </a:xfrm>
        </p:grpSpPr>
        <p:grpSp>
          <p:nvGrpSpPr>
            <p:cNvPr id="3" name="Group 2"/>
            <p:cNvGrpSpPr/>
            <p:nvPr/>
          </p:nvGrpSpPr>
          <p:grpSpPr>
            <a:xfrm>
              <a:off x="0" y="1117775"/>
              <a:ext cx="6836068" cy="5235865"/>
              <a:chOff x="98132" y="762000"/>
              <a:chExt cx="6836068" cy="5235865"/>
            </a:xfrm>
          </p:grpSpPr>
          <p:pic>
            <p:nvPicPr>
              <p:cNvPr id="1026" name="Picture 2" descr="C:\Work\Presentations\Nb3Sn presentations\best_Nb3Sn_cavity_data_JLa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32" y="762000"/>
                <a:ext cx="6836068" cy="523586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3784122" y="1752600"/>
                <a:ext cx="2362200" cy="1729318"/>
                <a:chOff x="152400" y="887727"/>
                <a:chExt cx="2819400" cy="1981200"/>
              </a:xfrm>
            </p:grpSpPr>
            <p:pic>
              <p:nvPicPr>
                <p:cNvPr id="2051" name="Picture 3" descr="C:\Work\1-cell cavities\C3C4\pictures from the coating run 21mar2014\IMG_134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887727"/>
                  <a:ext cx="2641600" cy="19812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86545" y="2601036"/>
                  <a:ext cx="2685255" cy="117475"/>
                </a:xfrm>
                <a:prstGeom prst="rect">
                  <a:avLst/>
                </a:prstGeom>
                <a:noFill/>
              </p:spPr>
              <p:txBody>
                <a:bodyPr wrap="square" rtlCol="0">
                  <a:spAutoFit/>
                </a:bodyPr>
                <a:lstStyle/>
                <a:p>
                  <a:pPr algn="ctr"/>
                  <a:r>
                    <a:rPr lang="en-US" sz="1200" b="1" dirty="0" smtClean="0">
                      <a:solidFill>
                        <a:schemeClr val="bg1"/>
                      </a:solidFill>
                      <a:latin typeface="Arial"/>
                      <a:cs typeface="Arial"/>
                    </a:rPr>
                    <a:t>Nb</a:t>
                  </a:r>
                  <a:r>
                    <a:rPr lang="en-US" sz="1200" b="1" baseline="-25000" dirty="0" smtClean="0">
                      <a:solidFill>
                        <a:schemeClr val="bg1"/>
                      </a:solidFill>
                      <a:latin typeface="Arial"/>
                      <a:cs typeface="Arial"/>
                    </a:rPr>
                    <a:t>3</a:t>
                  </a:r>
                  <a:r>
                    <a:rPr lang="en-US" sz="1200" b="1" dirty="0" smtClean="0">
                      <a:solidFill>
                        <a:schemeClr val="bg1"/>
                      </a:solidFill>
                      <a:latin typeface="Arial"/>
                      <a:cs typeface="Arial"/>
                    </a:rPr>
                    <a:t>Sn coating system</a:t>
                  </a:r>
                  <a:endParaRPr lang="en-US" sz="1200" b="1" dirty="0">
                    <a:solidFill>
                      <a:schemeClr val="bg1"/>
                    </a:solidFill>
                    <a:latin typeface="Arial"/>
                    <a:cs typeface="Arial"/>
                  </a:endParaRPr>
                </a:p>
              </p:txBody>
            </p:sp>
          </p:grpSp>
        </p:grpSp>
        <p:sp>
          <p:nvSpPr>
            <p:cNvPr id="11" name="5-Point Star 10"/>
            <p:cNvSpPr/>
            <p:nvPr/>
          </p:nvSpPr>
          <p:spPr>
            <a:xfrm>
              <a:off x="2263508" y="4790778"/>
              <a:ext cx="253122" cy="284922"/>
            </a:xfrm>
            <a:prstGeom prst="star5">
              <a:avLst/>
            </a:prstGeom>
            <a:solidFill>
              <a:srgbClr val="3366FF"/>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3" name="5-Point Star 12"/>
            <p:cNvSpPr/>
            <p:nvPr/>
          </p:nvSpPr>
          <p:spPr>
            <a:xfrm>
              <a:off x="2937514" y="4330133"/>
              <a:ext cx="302150" cy="315402"/>
            </a:xfrm>
            <a:prstGeom prst="star5">
              <a:avLst/>
            </a:prstGeom>
            <a:solidFill>
              <a:srgbClr val="FF0000"/>
            </a:solid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4" name="TextBox 3"/>
            <p:cNvSpPr txBox="1"/>
            <p:nvPr/>
          </p:nvSpPr>
          <p:spPr>
            <a:xfrm>
              <a:off x="2642133" y="4566155"/>
              <a:ext cx="919119" cy="523220"/>
            </a:xfrm>
            <a:prstGeom prst="rect">
              <a:avLst/>
            </a:prstGeom>
            <a:noFill/>
          </p:spPr>
          <p:txBody>
            <a:bodyPr wrap="square" rtlCol="0">
              <a:spAutoFit/>
            </a:bodyPr>
            <a:lstStyle/>
            <a:p>
              <a:pPr algn="ctr"/>
              <a:r>
                <a:rPr lang="en-US" sz="1400" dirty="0" smtClean="0">
                  <a:solidFill>
                    <a:srgbClr val="FF0000"/>
                  </a:solidFill>
                </a:rPr>
                <a:t>BES/ICS 4K goal</a:t>
              </a:r>
              <a:endParaRPr lang="en-US" sz="1400" dirty="0">
                <a:solidFill>
                  <a:srgbClr val="FF0000"/>
                </a:solidFill>
              </a:endParaRPr>
            </a:p>
          </p:txBody>
        </p:sp>
        <p:sp>
          <p:nvSpPr>
            <p:cNvPr id="14" name="TextBox 13"/>
            <p:cNvSpPr txBox="1"/>
            <p:nvPr/>
          </p:nvSpPr>
          <p:spPr>
            <a:xfrm>
              <a:off x="1461353" y="4466686"/>
              <a:ext cx="919119" cy="738664"/>
            </a:xfrm>
            <a:prstGeom prst="rect">
              <a:avLst/>
            </a:prstGeom>
            <a:noFill/>
          </p:spPr>
          <p:txBody>
            <a:bodyPr wrap="square" rtlCol="0">
              <a:spAutoFit/>
            </a:bodyPr>
            <a:lstStyle/>
            <a:p>
              <a:pPr algn="ctr"/>
              <a:r>
                <a:rPr lang="en-US" sz="1400" dirty="0" smtClean="0">
                  <a:solidFill>
                    <a:srgbClr val="3366FF"/>
                  </a:solidFill>
                </a:rPr>
                <a:t>Original CEBAF 2K spec</a:t>
              </a:r>
              <a:endParaRPr lang="en-US" sz="1400" dirty="0">
                <a:solidFill>
                  <a:srgbClr val="3366FF"/>
                </a:solidFill>
              </a:endParaRPr>
            </a:p>
          </p:txBody>
        </p:sp>
        <p:sp>
          <p:nvSpPr>
            <p:cNvPr id="15" name="TextBox 14"/>
            <p:cNvSpPr txBox="1"/>
            <p:nvPr/>
          </p:nvSpPr>
          <p:spPr>
            <a:xfrm>
              <a:off x="2263508" y="2287983"/>
              <a:ext cx="1422483" cy="696683"/>
            </a:xfrm>
            <a:prstGeom prst="rect">
              <a:avLst/>
            </a:prstGeom>
            <a:noFill/>
          </p:spPr>
          <p:txBody>
            <a:bodyPr wrap="square" rtlCol="0">
              <a:spAutoFit/>
            </a:bodyPr>
            <a:lstStyle/>
            <a:p>
              <a:pPr algn="ctr"/>
              <a:r>
                <a:rPr lang="en-US" sz="1400" dirty="0" smtClean="0">
                  <a:solidFill>
                    <a:srgbClr val="3366FF"/>
                  </a:solidFill>
                </a:rPr>
                <a:t>“Wuppertal” slope</a:t>
              </a:r>
              <a:endParaRPr lang="en-US" sz="1400" dirty="0">
                <a:solidFill>
                  <a:srgbClr val="3366FF"/>
                </a:solidFill>
              </a:endParaRPr>
            </a:p>
          </p:txBody>
        </p:sp>
        <p:cxnSp>
          <p:nvCxnSpPr>
            <p:cNvPr id="7" name="Straight Connector 6"/>
            <p:cNvCxnSpPr>
              <a:stCxn id="15" idx="2"/>
            </p:cNvCxnSpPr>
            <p:nvPr/>
          </p:nvCxnSpPr>
          <p:spPr>
            <a:xfrm>
              <a:off x="2974749" y="2984665"/>
              <a:ext cx="359103" cy="853028"/>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grpSp>
      <p:sp>
        <p:nvSpPr>
          <p:cNvPr id="9" name="Title 6"/>
          <p:cNvSpPr txBox="1">
            <a:spLocks/>
          </p:cNvSpPr>
          <p:nvPr/>
        </p:nvSpPr>
        <p:spPr>
          <a:xfrm>
            <a:off x="381000" y="26432"/>
            <a:ext cx="8229600" cy="685800"/>
          </a:xfrm>
          <a:prstGeom prst="rect">
            <a:avLst/>
          </a:prstGeom>
        </p:spPr>
        <p:txBody>
          <a:bodyPr/>
          <a:lstStyle>
            <a:lvl1pPr algn="ctr"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a:defRPr>
            </a:lvl2pPr>
            <a:lvl3pPr algn="ctr" rtl="0" eaLnBrk="1" fontAlgn="base" hangingPunct="1">
              <a:spcBef>
                <a:spcPct val="0"/>
              </a:spcBef>
              <a:spcAft>
                <a:spcPct val="0"/>
              </a:spcAft>
              <a:defRPr sz="3600" b="1">
                <a:solidFill>
                  <a:schemeClr val="tx2"/>
                </a:solidFill>
                <a:latin typeface="Times"/>
              </a:defRPr>
            </a:lvl3pPr>
            <a:lvl4pPr algn="ctr" rtl="0" eaLnBrk="1" fontAlgn="base" hangingPunct="1">
              <a:spcBef>
                <a:spcPct val="0"/>
              </a:spcBef>
              <a:spcAft>
                <a:spcPct val="0"/>
              </a:spcAft>
              <a:defRPr sz="3600" b="1">
                <a:solidFill>
                  <a:schemeClr val="tx2"/>
                </a:solidFill>
                <a:latin typeface="Times"/>
              </a:defRPr>
            </a:lvl4pPr>
            <a:lvl5pPr algn="ctr" rtl="0" eaLnBrk="1" fontAlgn="base" hangingPunct="1">
              <a:spcBef>
                <a:spcPct val="0"/>
              </a:spcBef>
              <a:spcAft>
                <a:spcPct val="0"/>
              </a:spcAft>
              <a:defRPr sz="3600" b="1">
                <a:solidFill>
                  <a:schemeClr val="tx2"/>
                </a:solidFill>
                <a:latin typeface="Times"/>
              </a:defRPr>
            </a:lvl5pPr>
            <a:lvl6pPr marL="457200" algn="ctr" rtl="0" eaLnBrk="1" fontAlgn="base" hangingPunct="1">
              <a:spcBef>
                <a:spcPct val="0"/>
              </a:spcBef>
              <a:spcAft>
                <a:spcPct val="0"/>
              </a:spcAft>
              <a:defRPr sz="3600" b="1">
                <a:solidFill>
                  <a:schemeClr val="tx2"/>
                </a:solidFill>
                <a:latin typeface="Times"/>
              </a:defRPr>
            </a:lvl6pPr>
            <a:lvl7pPr marL="914400" algn="ctr" rtl="0" eaLnBrk="1" fontAlgn="base" hangingPunct="1">
              <a:spcBef>
                <a:spcPct val="0"/>
              </a:spcBef>
              <a:spcAft>
                <a:spcPct val="0"/>
              </a:spcAft>
              <a:defRPr sz="3600" b="1">
                <a:solidFill>
                  <a:schemeClr val="tx2"/>
                </a:solidFill>
                <a:latin typeface="Times"/>
              </a:defRPr>
            </a:lvl7pPr>
            <a:lvl8pPr marL="1371600" algn="ctr" rtl="0" eaLnBrk="1" fontAlgn="base" hangingPunct="1">
              <a:spcBef>
                <a:spcPct val="0"/>
              </a:spcBef>
              <a:spcAft>
                <a:spcPct val="0"/>
              </a:spcAft>
              <a:defRPr sz="3600" b="1">
                <a:solidFill>
                  <a:schemeClr val="tx2"/>
                </a:solidFill>
                <a:latin typeface="Times"/>
              </a:defRPr>
            </a:lvl8pPr>
            <a:lvl9pPr marL="1828800" algn="ctr" rtl="0" eaLnBrk="1" fontAlgn="base" hangingPunct="1">
              <a:spcBef>
                <a:spcPct val="0"/>
              </a:spcBef>
              <a:spcAft>
                <a:spcPct val="0"/>
              </a:spcAft>
              <a:defRPr sz="3600" b="1">
                <a:solidFill>
                  <a:schemeClr val="tx2"/>
                </a:solidFill>
                <a:latin typeface="Times"/>
              </a:defRPr>
            </a:lvl9pPr>
          </a:lstStyle>
          <a:p>
            <a:pPr algn="l"/>
            <a:r>
              <a:rPr lang="en-US" sz="3200" dirty="0">
                <a:solidFill>
                  <a:srgbClr val="3366FF"/>
                </a:solidFill>
              </a:rPr>
              <a:t>Improved efficiency: </a:t>
            </a:r>
            <a:r>
              <a:rPr lang="en-US" sz="3200" dirty="0" smtClean="0">
                <a:solidFill>
                  <a:srgbClr val="000000"/>
                </a:solidFill>
                <a:latin typeface="Arial"/>
                <a:cs typeface="Arial"/>
              </a:rPr>
              <a:t>Nb</a:t>
            </a:r>
            <a:r>
              <a:rPr lang="en-US" sz="3200" baseline="-25000" dirty="0" smtClean="0">
                <a:solidFill>
                  <a:srgbClr val="000000"/>
                </a:solidFill>
                <a:latin typeface="Arial"/>
                <a:cs typeface="Arial"/>
              </a:rPr>
              <a:t>3</a:t>
            </a:r>
            <a:r>
              <a:rPr lang="en-US" sz="3200" dirty="0" smtClean="0">
                <a:solidFill>
                  <a:srgbClr val="000000"/>
                </a:solidFill>
                <a:latin typeface="Arial"/>
                <a:cs typeface="Arial"/>
              </a:rPr>
              <a:t>Sn </a:t>
            </a:r>
            <a:r>
              <a:rPr lang="en-US" sz="3200" dirty="0">
                <a:solidFill>
                  <a:srgbClr val="000000"/>
                </a:solidFill>
                <a:latin typeface="Arial"/>
                <a:cs typeface="Arial"/>
              </a:rPr>
              <a:t>progress</a:t>
            </a:r>
            <a:endParaRPr lang="en-US" sz="3200" kern="0" dirty="0">
              <a:solidFill>
                <a:srgbClr val="000000"/>
              </a:solidFill>
              <a:latin typeface="Arial"/>
              <a:cs typeface="Arial"/>
            </a:endParaRPr>
          </a:p>
        </p:txBody>
      </p:sp>
      <p:sp>
        <p:nvSpPr>
          <p:cNvPr id="12" name="Rectangle 3"/>
          <p:cNvSpPr txBox="1">
            <a:spLocks noChangeArrowheads="1"/>
          </p:cNvSpPr>
          <p:nvPr/>
        </p:nvSpPr>
        <p:spPr>
          <a:xfrm>
            <a:off x="4950652" y="817877"/>
            <a:ext cx="4193348" cy="3470024"/>
          </a:xfrm>
          <a:prstGeom prst="rect">
            <a:avLst/>
          </a:prstGeom>
        </p:spPr>
        <p:txBody>
          <a:bodyPr>
            <a:noAutofit/>
          </a:bodyPr>
          <a:lstStyle>
            <a:lvl1pPr marL="342900" indent="-342900" algn="l" rtl="0" eaLnBrk="1" fontAlgn="base" hangingPunct="1">
              <a:spcBef>
                <a:spcPts val="1200"/>
              </a:spcBef>
              <a:spcAft>
                <a:spcPct val="0"/>
              </a:spcAft>
              <a:buClr>
                <a:srgbClr val="FF6600"/>
              </a:buClr>
              <a:buChar char="•"/>
              <a:defRPr sz="2600">
                <a:solidFill>
                  <a:schemeClr val="tx1"/>
                </a:solidFill>
                <a:latin typeface="Calibri"/>
                <a:ea typeface="ＭＳ Ｐゴシック" charset="-128"/>
                <a:cs typeface="ＭＳ Ｐゴシック" charset="-128"/>
              </a:defRPr>
            </a:lvl1pPr>
            <a:lvl2pPr marL="742950" indent="-285750" algn="l" rtl="0" eaLnBrk="1" fontAlgn="base" hangingPunct="1">
              <a:spcBef>
                <a:spcPts val="1200"/>
              </a:spcBef>
              <a:spcAft>
                <a:spcPct val="0"/>
              </a:spcAft>
              <a:buClr>
                <a:srgbClr val="4343CA"/>
              </a:buClr>
              <a:buFont typeface="Arial" charset="0"/>
              <a:buChar char="•"/>
              <a:defRPr sz="2400">
                <a:solidFill>
                  <a:schemeClr val="tx1"/>
                </a:solidFill>
                <a:latin typeface="Calibri"/>
                <a:ea typeface="ＭＳ Ｐゴシック" charset="-128"/>
              </a:defRPr>
            </a:lvl2pPr>
            <a:lvl3pPr marL="1143000" indent="-228600" algn="l" rtl="0" eaLnBrk="1" fontAlgn="base" hangingPunct="1">
              <a:spcBef>
                <a:spcPts val="1200"/>
              </a:spcBef>
              <a:spcAft>
                <a:spcPct val="0"/>
              </a:spcAft>
              <a:buClr>
                <a:srgbClr val="660066"/>
              </a:buClr>
              <a:buChar char="•"/>
              <a:defRPr lang="en-US" sz="2200" dirty="0" smtClean="0">
                <a:solidFill>
                  <a:schemeClr val="tx1"/>
                </a:solidFill>
                <a:latin typeface="Calibri"/>
                <a:ea typeface="ＭＳ Ｐゴシック" charset="-128"/>
              </a:defRPr>
            </a:lvl3pPr>
            <a:lvl4pPr marL="1600200" indent="-228600" algn="l" rtl="0" eaLnBrk="1" fontAlgn="base" hangingPunct="1">
              <a:spcBef>
                <a:spcPts val="1200"/>
              </a:spcBef>
              <a:spcAft>
                <a:spcPct val="0"/>
              </a:spcAft>
              <a:buClr>
                <a:srgbClr val="008000"/>
              </a:buClr>
              <a:buFont typeface="Arial" charset="0"/>
              <a:buChar char="•"/>
              <a:defRPr lang="en-US" sz="2000" dirty="0" smtClean="0">
                <a:solidFill>
                  <a:schemeClr val="tx1"/>
                </a:solidFill>
                <a:latin typeface="Calibri"/>
                <a:ea typeface="ＭＳ Ｐゴシック" charset="-128"/>
              </a:defRPr>
            </a:lvl4pPr>
            <a:lvl5pPr marL="2057400" indent="-228600" algn="l" rtl="0" eaLnBrk="1" fontAlgn="base" hangingPunct="1">
              <a:spcBef>
                <a:spcPct val="20000"/>
              </a:spcBef>
              <a:spcAft>
                <a:spcPct val="0"/>
              </a:spcAft>
              <a:defRPr sz="800">
                <a:solidFill>
                  <a:schemeClr val="tx1"/>
                </a:solidFill>
                <a:latin typeface="Calibri"/>
                <a:ea typeface="ＭＳ Ｐゴシック" charset="-128"/>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a:lstStyle>
          <a:p>
            <a:r>
              <a:rPr lang="en-US" sz="1600" dirty="0" smtClean="0"/>
              <a:t>1.5 GHz 1-cell, 1.3 GHz 1-cell, and 1.3 GHz 2-cell seamless cavities have been coated.</a:t>
            </a:r>
          </a:p>
          <a:p>
            <a:r>
              <a:rPr lang="en-US" sz="1600" dirty="0" smtClean="0"/>
              <a:t>All cavities </a:t>
            </a:r>
            <a:r>
              <a:rPr lang="en-US" sz="1600" dirty="0"/>
              <a:t>had the transition </a:t>
            </a:r>
            <a:r>
              <a:rPr lang="en-US" sz="1600" dirty="0" smtClean="0"/>
              <a:t>temperature </a:t>
            </a:r>
            <a:r>
              <a:rPr lang="en-US" sz="1600" dirty="0"/>
              <a:t>of about 18 </a:t>
            </a:r>
            <a:r>
              <a:rPr lang="en-US" sz="1600" dirty="0" smtClean="0"/>
              <a:t>K with the </a:t>
            </a:r>
            <a:r>
              <a:rPr lang="en-US" sz="1600" dirty="0"/>
              <a:t>low field Q</a:t>
            </a:r>
            <a:r>
              <a:rPr lang="en-US" sz="1600" baseline="-25000" dirty="0"/>
              <a:t>0</a:t>
            </a:r>
            <a:r>
              <a:rPr lang="en-US" sz="1600" dirty="0"/>
              <a:t> </a:t>
            </a:r>
            <a:r>
              <a:rPr lang="en-US" sz="1600" dirty="0" smtClean="0"/>
              <a:t>of about 10</a:t>
            </a:r>
            <a:r>
              <a:rPr lang="en-US" sz="1600" baseline="30000" dirty="0" smtClean="0"/>
              <a:t>10</a:t>
            </a:r>
            <a:r>
              <a:rPr lang="en-US" sz="1600" dirty="0" smtClean="0"/>
              <a:t> </a:t>
            </a:r>
            <a:r>
              <a:rPr lang="en-US" sz="1600" dirty="0"/>
              <a:t>at </a:t>
            </a:r>
            <a:r>
              <a:rPr lang="en-US" sz="1600" dirty="0" smtClean="0"/>
              <a:t>4.3 K. </a:t>
            </a:r>
          </a:p>
          <a:p>
            <a:r>
              <a:rPr lang="en-US" sz="1600" dirty="0" smtClean="0"/>
              <a:t>The best cavities reached </a:t>
            </a:r>
            <a:r>
              <a:rPr lang="en-US" sz="1600" dirty="0" err="1" smtClean="0"/>
              <a:t>E</a:t>
            </a:r>
            <a:r>
              <a:rPr lang="en-US" sz="1600" baseline="-25000" dirty="0" err="1" smtClean="0"/>
              <a:t>acc</a:t>
            </a:r>
            <a:r>
              <a:rPr lang="en-US" sz="1600" dirty="0" smtClean="0"/>
              <a:t> above 10 MV/m limited by localized defects and “Wuppertal” slope.</a:t>
            </a:r>
          </a:p>
          <a:p>
            <a:r>
              <a:rPr lang="en-US" sz="1600" dirty="0" smtClean="0"/>
              <a:t>Small coated samples and cutouts from a 1.5 GHz cavities are being analyzed towards understanding of present limitations.</a:t>
            </a:r>
            <a:endParaRPr lang="en-US" sz="1600" dirty="0"/>
          </a:p>
        </p:txBody>
      </p:sp>
      <p:sp>
        <p:nvSpPr>
          <p:cNvPr id="18" name="TextBox 17"/>
          <p:cNvSpPr txBox="1"/>
          <p:nvPr/>
        </p:nvSpPr>
        <p:spPr>
          <a:xfrm>
            <a:off x="7300226" y="0"/>
            <a:ext cx="1843774" cy="369332"/>
          </a:xfrm>
          <a:prstGeom prst="rect">
            <a:avLst/>
          </a:prstGeom>
          <a:noFill/>
        </p:spPr>
        <p:txBody>
          <a:bodyPr wrap="none" rtlCol="0">
            <a:spAutoFit/>
          </a:bodyPr>
          <a:lstStyle/>
          <a:p>
            <a:r>
              <a:rPr lang="en-US" dirty="0" smtClean="0"/>
              <a:t>G. </a:t>
            </a:r>
            <a:r>
              <a:rPr lang="en-US" dirty="0" err="1" smtClean="0"/>
              <a:t>Eremeev</a:t>
            </a:r>
            <a:r>
              <a:rPr lang="en-US" dirty="0" smtClean="0"/>
              <a:t> et. al.</a:t>
            </a:r>
            <a:endParaRPr lang="en-US" dirty="0"/>
          </a:p>
        </p:txBody>
      </p:sp>
      <p:grpSp>
        <p:nvGrpSpPr>
          <p:cNvPr id="22" name="Group 21"/>
          <p:cNvGrpSpPr/>
          <p:nvPr/>
        </p:nvGrpSpPr>
        <p:grpSpPr>
          <a:xfrm>
            <a:off x="1158606" y="4692174"/>
            <a:ext cx="3404650" cy="1598821"/>
            <a:chOff x="430530" y="990600"/>
            <a:chExt cx="8282940" cy="3596640"/>
          </a:xfrm>
        </p:grpSpPr>
        <p:grpSp>
          <p:nvGrpSpPr>
            <p:cNvPr id="23" name="Group 22"/>
            <p:cNvGrpSpPr/>
            <p:nvPr/>
          </p:nvGrpSpPr>
          <p:grpSpPr>
            <a:xfrm>
              <a:off x="430530" y="990600"/>
              <a:ext cx="8282940" cy="3596640"/>
              <a:chOff x="430530" y="990600"/>
              <a:chExt cx="8282940" cy="3596640"/>
            </a:xfrm>
          </p:grpSpPr>
          <p:pic>
            <p:nvPicPr>
              <p:cNvPr id="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530" y="990600"/>
                <a:ext cx="8282940" cy="3596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Oval 38"/>
              <p:cNvSpPr/>
              <p:nvPr/>
            </p:nvSpPr>
            <p:spPr>
              <a:xfrm>
                <a:off x="620027" y="2635718"/>
                <a:ext cx="2286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848626" y="3378467"/>
                <a:ext cx="370573"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1295401" y="1905000"/>
                <a:ext cx="470834"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990599" y="1905000"/>
                <a:ext cx="2286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2209800" y="1676400"/>
                <a:ext cx="2286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2895600" y="1676400"/>
                <a:ext cx="2286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2438400" y="2635718"/>
                <a:ext cx="381000" cy="6408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3276600" y="2438400"/>
                <a:ext cx="228600" cy="7307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3657600" y="2895600"/>
                <a:ext cx="2286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3657600" y="3169118"/>
                <a:ext cx="381000" cy="266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3912668" y="1670785"/>
                <a:ext cx="506931" cy="7676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4876800" y="2120365"/>
                <a:ext cx="381000" cy="6408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5562600" y="1752600"/>
                <a:ext cx="228600" cy="4191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5562600" y="2686050"/>
                <a:ext cx="228600" cy="4191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5372100" y="2677227"/>
                <a:ext cx="381000" cy="266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6208295" y="2405112"/>
                <a:ext cx="659331" cy="7676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p:cNvSpPr txBox="1"/>
            <p:nvPr/>
          </p:nvSpPr>
          <p:spPr>
            <a:xfrm>
              <a:off x="620027" y="1932801"/>
              <a:ext cx="661591" cy="276999"/>
            </a:xfrm>
            <a:prstGeom prst="rect">
              <a:avLst/>
            </a:prstGeom>
            <a:noFill/>
          </p:spPr>
          <p:txBody>
            <a:bodyPr wrap="none" rtlCol="0">
              <a:spAutoFit/>
            </a:bodyPr>
            <a:lstStyle/>
            <a:p>
              <a:r>
                <a:rPr lang="en-US" sz="1200" dirty="0" smtClean="0">
                  <a:solidFill>
                    <a:schemeClr val="bg1"/>
                  </a:solidFill>
                </a:rPr>
                <a:t>WSHH2</a:t>
              </a:r>
              <a:endParaRPr lang="en-US" sz="1200" dirty="0">
                <a:solidFill>
                  <a:schemeClr val="bg1"/>
                </a:solidFill>
              </a:endParaRPr>
            </a:p>
          </p:txBody>
        </p:sp>
        <p:sp>
          <p:nvSpPr>
            <p:cNvPr id="25" name="TextBox 24"/>
            <p:cNvSpPr txBox="1"/>
            <p:nvPr/>
          </p:nvSpPr>
          <p:spPr>
            <a:xfrm>
              <a:off x="1295401" y="1808202"/>
              <a:ext cx="629531" cy="276999"/>
            </a:xfrm>
            <a:prstGeom prst="rect">
              <a:avLst/>
            </a:prstGeom>
            <a:noFill/>
          </p:spPr>
          <p:txBody>
            <a:bodyPr wrap="none" rtlCol="0">
              <a:spAutoFit/>
            </a:bodyPr>
            <a:lstStyle/>
            <a:p>
              <a:r>
                <a:rPr lang="en-US" sz="1200" dirty="0" smtClean="0">
                  <a:solidFill>
                    <a:schemeClr val="bg1"/>
                  </a:solidFill>
                </a:rPr>
                <a:t>WSLH1</a:t>
              </a:r>
              <a:endParaRPr lang="en-US" sz="1200" dirty="0">
                <a:solidFill>
                  <a:schemeClr val="bg1"/>
                </a:solidFill>
              </a:endParaRPr>
            </a:p>
          </p:txBody>
        </p:sp>
        <p:sp>
          <p:nvSpPr>
            <p:cNvPr id="26" name="TextBox 25"/>
            <p:cNvSpPr txBox="1"/>
            <p:nvPr/>
          </p:nvSpPr>
          <p:spPr>
            <a:xfrm>
              <a:off x="603840" y="2672414"/>
              <a:ext cx="573042" cy="276999"/>
            </a:xfrm>
            <a:prstGeom prst="rect">
              <a:avLst/>
            </a:prstGeom>
            <a:noFill/>
          </p:spPr>
          <p:txBody>
            <a:bodyPr wrap="none" rtlCol="0">
              <a:spAutoFit/>
            </a:bodyPr>
            <a:lstStyle/>
            <a:p>
              <a:r>
                <a:rPr lang="en-US" sz="1200" dirty="0" smtClean="0">
                  <a:solidFill>
                    <a:schemeClr val="bg1"/>
                  </a:solidFill>
                </a:rPr>
                <a:t>QSW4</a:t>
              </a:r>
              <a:endParaRPr lang="en-US" sz="1200" dirty="0">
                <a:solidFill>
                  <a:schemeClr val="bg1"/>
                </a:solidFill>
              </a:endParaRPr>
            </a:p>
          </p:txBody>
        </p:sp>
        <p:sp>
          <p:nvSpPr>
            <p:cNvPr id="27" name="TextBox 26"/>
            <p:cNvSpPr txBox="1"/>
            <p:nvPr/>
          </p:nvSpPr>
          <p:spPr>
            <a:xfrm>
              <a:off x="888403" y="3506667"/>
              <a:ext cx="661591" cy="276999"/>
            </a:xfrm>
            <a:prstGeom prst="rect">
              <a:avLst/>
            </a:prstGeom>
            <a:noFill/>
          </p:spPr>
          <p:txBody>
            <a:bodyPr wrap="none" rtlCol="0">
              <a:spAutoFit/>
            </a:bodyPr>
            <a:lstStyle/>
            <a:p>
              <a:r>
                <a:rPr lang="en-US" sz="1200" dirty="0" smtClean="0">
                  <a:solidFill>
                    <a:schemeClr val="bg1"/>
                  </a:solidFill>
                </a:rPr>
                <a:t>WSHH1</a:t>
              </a:r>
              <a:endParaRPr lang="en-US" sz="1200" dirty="0">
                <a:solidFill>
                  <a:schemeClr val="bg1"/>
                </a:solidFill>
              </a:endParaRPr>
            </a:p>
          </p:txBody>
        </p:sp>
        <p:sp>
          <p:nvSpPr>
            <p:cNvPr id="28" name="TextBox 27"/>
            <p:cNvSpPr txBox="1"/>
            <p:nvPr/>
          </p:nvSpPr>
          <p:spPr>
            <a:xfrm>
              <a:off x="2107604" y="1537900"/>
              <a:ext cx="629531" cy="276999"/>
            </a:xfrm>
            <a:prstGeom prst="rect">
              <a:avLst/>
            </a:prstGeom>
            <a:noFill/>
          </p:spPr>
          <p:txBody>
            <a:bodyPr wrap="none" rtlCol="0">
              <a:spAutoFit/>
            </a:bodyPr>
            <a:lstStyle/>
            <a:p>
              <a:r>
                <a:rPr lang="en-US" sz="1200" dirty="0" smtClean="0">
                  <a:solidFill>
                    <a:schemeClr val="bg1"/>
                  </a:solidFill>
                </a:rPr>
                <a:t>WSLH2</a:t>
              </a:r>
              <a:endParaRPr lang="en-US" sz="1200" dirty="0">
                <a:solidFill>
                  <a:schemeClr val="bg1"/>
                </a:solidFill>
              </a:endParaRPr>
            </a:p>
          </p:txBody>
        </p:sp>
        <p:sp>
          <p:nvSpPr>
            <p:cNvPr id="29" name="TextBox 28"/>
            <p:cNvSpPr txBox="1"/>
            <p:nvPr/>
          </p:nvSpPr>
          <p:spPr>
            <a:xfrm>
              <a:off x="2819400" y="1742301"/>
              <a:ext cx="455574" cy="276999"/>
            </a:xfrm>
            <a:prstGeom prst="rect">
              <a:avLst/>
            </a:prstGeom>
            <a:noFill/>
          </p:spPr>
          <p:txBody>
            <a:bodyPr wrap="none" rtlCol="0">
              <a:spAutoFit/>
            </a:bodyPr>
            <a:lstStyle/>
            <a:p>
              <a:r>
                <a:rPr lang="en-US" sz="1200" dirty="0" smtClean="0">
                  <a:solidFill>
                    <a:schemeClr val="bg1"/>
                  </a:solidFill>
                </a:rPr>
                <a:t>HH1</a:t>
              </a:r>
              <a:endParaRPr lang="en-US" sz="1200" dirty="0">
                <a:solidFill>
                  <a:schemeClr val="bg1"/>
                </a:solidFill>
              </a:endParaRPr>
            </a:p>
          </p:txBody>
        </p:sp>
        <p:sp>
          <p:nvSpPr>
            <p:cNvPr id="30" name="TextBox 29"/>
            <p:cNvSpPr txBox="1"/>
            <p:nvPr/>
          </p:nvSpPr>
          <p:spPr>
            <a:xfrm>
              <a:off x="2342379" y="2658979"/>
              <a:ext cx="573042" cy="276999"/>
            </a:xfrm>
            <a:prstGeom prst="rect">
              <a:avLst/>
            </a:prstGeom>
            <a:noFill/>
          </p:spPr>
          <p:txBody>
            <a:bodyPr wrap="none" rtlCol="0">
              <a:spAutoFit/>
            </a:bodyPr>
            <a:lstStyle/>
            <a:p>
              <a:r>
                <a:rPr lang="en-US" sz="1200" dirty="0" smtClean="0">
                  <a:solidFill>
                    <a:schemeClr val="bg1"/>
                  </a:solidFill>
                </a:rPr>
                <a:t>QSW1</a:t>
              </a:r>
              <a:endParaRPr lang="en-US" sz="1200" dirty="0">
                <a:solidFill>
                  <a:schemeClr val="bg1"/>
                </a:solidFill>
              </a:endParaRPr>
            </a:p>
          </p:txBody>
        </p:sp>
        <p:sp>
          <p:nvSpPr>
            <p:cNvPr id="31" name="TextBox 30"/>
            <p:cNvSpPr txBox="1"/>
            <p:nvPr/>
          </p:nvSpPr>
          <p:spPr>
            <a:xfrm>
              <a:off x="5349641" y="3023800"/>
              <a:ext cx="573042" cy="276999"/>
            </a:xfrm>
            <a:prstGeom prst="rect">
              <a:avLst/>
            </a:prstGeom>
            <a:noFill/>
          </p:spPr>
          <p:txBody>
            <a:bodyPr wrap="none" rtlCol="0">
              <a:spAutoFit/>
            </a:bodyPr>
            <a:lstStyle/>
            <a:p>
              <a:r>
                <a:rPr lang="en-US" sz="1200" dirty="0" smtClean="0">
                  <a:solidFill>
                    <a:schemeClr val="bg1"/>
                  </a:solidFill>
                </a:rPr>
                <a:t>QSW2</a:t>
              </a:r>
              <a:endParaRPr lang="en-US" sz="1200" dirty="0">
                <a:solidFill>
                  <a:schemeClr val="bg1"/>
                </a:solidFill>
              </a:endParaRPr>
            </a:p>
          </p:txBody>
        </p:sp>
        <p:sp>
          <p:nvSpPr>
            <p:cNvPr id="32" name="TextBox 31"/>
            <p:cNvSpPr txBox="1"/>
            <p:nvPr/>
          </p:nvSpPr>
          <p:spPr>
            <a:xfrm>
              <a:off x="6294584" y="2171700"/>
              <a:ext cx="573042" cy="276999"/>
            </a:xfrm>
            <a:prstGeom prst="rect">
              <a:avLst/>
            </a:prstGeom>
            <a:noFill/>
          </p:spPr>
          <p:txBody>
            <a:bodyPr wrap="none" rtlCol="0">
              <a:spAutoFit/>
            </a:bodyPr>
            <a:lstStyle/>
            <a:p>
              <a:r>
                <a:rPr lang="en-US" sz="1200" dirty="0" smtClean="0">
                  <a:solidFill>
                    <a:schemeClr val="bg1"/>
                  </a:solidFill>
                </a:rPr>
                <a:t>QSW3</a:t>
              </a:r>
              <a:endParaRPr lang="en-US" sz="1200" dirty="0">
                <a:solidFill>
                  <a:schemeClr val="bg1"/>
                </a:solidFill>
              </a:endParaRPr>
            </a:p>
          </p:txBody>
        </p:sp>
        <p:sp>
          <p:nvSpPr>
            <p:cNvPr id="33" name="TextBox 32"/>
            <p:cNvSpPr txBox="1"/>
            <p:nvPr/>
          </p:nvSpPr>
          <p:spPr>
            <a:xfrm>
              <a:off x="4733296" y="1981865"/>
              <a:ext cx="469231" cy="276999"/>
            </a:xfrm>
            <a:prstGeom prst="rect">
              <a:avLst/>
            </a:prstGeom>
            <a:noFill/>
          </p:spPr>
          <p:txBody>
            <a:bodyPr wrap="none" rtlCol="0">
              <a:spAutoFit/>
            </a:bodyPr>
            <a:lstStyle/>
            <a:p>
              <a:r>
                <a:rPr lang="en-US" sz="1200" dirty="0" smtClean="0">
                  <a:solidFill>
                    <a:schemeClr val="bg1"/>
                  </a:solidFill>
                </a:rPr>
                <a:t>WS1</a:t>
              </a:r>
              <a:endParaRPr lang="en-US" sz="1200" dirty="0">
                <a:solidFill>
                  <a:schemeClr val="bg1"/>
                </a:solidFill>
              </a:endParaRPr>
            </a:p>
          </p:txBody>
        </p:sp>
        <p:sp>
          <p:nvSpPr>
            <p:cNvPr id="34" name="TextBox 33"/>
            <p:cNvSpPr txBox="1"/>
            <p:nvPr/>
          </p:nvSpPr>
          <p:spPr>
            <a:xfrm>
              <a:off x="5475109" y="1603801"/>
              <a:ext cx="469231" cy="276999"/>
            </a:xfrm>
            <a:prstGeom prst="rect">
              <a:avLst/>
            </a:prstGeom>
            <a:noFill/>
          </p:spPr>
          <p:txBody>
            <a:bodyPr wrap="none" rtlCol="0">
              <a:spAutoFit/>
            </a:bodyPr>
            <a:lstStyle/>
            <a:p>
              <a:r>
                <a:rPr lang="en-US" sz="1200" dirty="0" smtClean="0">
                  <a:solidFill>
                    <a:schemeClr val="bg1"/>
                  </a:solidFill>
                </a:rPr>
                <a:t>WS2</a:t>
              </a:r>
              <a:endParaRPr lang="en-US" sz="1200" dirty="0">
                <a:solidFill>
                  <a:schemeClr val="bg1"/>
                </a:solidFill>
              </a:endParaRPr>
            </a:p>
          </p:txBody>
        </p:sp>
        <p:sp>
          <p:nvSpPr>
            <p:cNvPr id="35" name="TextBox 34"/>
            <p:cNvSpPr txBox="1"/>
            <p:nvPr/>
          </p:nvSpPr>
          <p:spPr>
            <a:xfrm>
              <a:off x="3931517" y="1528660"/>
              <a:ext cx="596638" cy="276999"/>
            </a:xfrm>
            <a:prstGeom prst="rect">
              <a:avLst/>
            </a:prstGeom>
            <a:noFill/>
          </p:spPr>
          <p:txBody>
            <a:bodyPr wrap="none" rtlCol="0">
              <a:spAutoFit/>
            </a:bodyPr>
            <a:lstStyle/>
            <a:p>
              <a:r>
                <a:rPr lang="en-US" sz="1200" dirty="0" smtClean="0">
                  <a:solidFill>
                    <a:schemeClr val="bg1"/>
                  </a:solidFill>
                </a:rPr>
                <a:t>SSHH1</a:t>
              </a:r>
              <a:endParaRPr lang="en-US" sz="1200" dirty="0">
                <a:solidFill>
                  <a:schemeClr val="bg1"/>
                </a:solidFill>
              </a:endParaRPr>
            </a:p>
          </p:txBody>
        </p:sp>
        <p:sp>
          <p:nvSpPr>
            <p:cNvPr id="36" name="TextBox 35"/>
            <p:cNvSpPr txBox="1"/>
            <p:nvPr/>
          </p:nvSpPr>
          <p:spPr>
            <a:xfrm>
              <a:off x="3248505" y="2392943"/>
              <a:ext cx="516488" cy="276999"/>
            </a:xfrm>
            <a:prstGeom prst="rect">
              <a:avLst/>
            </a:prstGeom>
            <a:noFill/>
          </p:spPr>
          <p:txBody>
            <a:bodyPr wrap="none" rtlCol="0">
              <a:spAutoFit/>
            </a:bodyPr>
            <a:lstStyle/>
            <a:p>
              <a:r>
                <a:rPr lang="en-US" sz="1200" dirty="0" smtClean="0">
                  <a:solidFill>
                    <a:schemeClr val="bg1"/>
                  </a:solidFill>
                </a:rPr>
                <a:t>SQ02</a:t>
              </a:r>
              <a:endParaRPr lang="en-US" sz="1200" dirty="0">
                <a:solidFill>
                  <a:schemeClr val="bg1"/>
                </a:solidFill>
              </a:endParaRPr>
            </a:p>
          </p:txBody>
        </p:sp>
        <p:sp>
          <p:nvSpPr>
            <p:cNvPr id="37" name="TextBox 36"/>
            <p:cNvSpPr txBox="1"/>
            <p:nvPr/>
          </p:nvSpPr>
          <p:spPr>
            <a:xfrm>
              <a:off x="3589856" y="3426594"/>
              <a:ext cx="516488" cy="276999"/>
            </a:xfrm>
            <a:prstGeom prst="rect">
              <a:avLst/>
            </a:prstGeom>
            <a:noFill/>
          </p:spPr>
          <p:txBody>
            <a:bodyPr wrap="none" rtlCol="0">
              <a:spAutoFit/>
            </a:bodyPr>
            <a:lstStyle/>
            <a:p>
              <a:r>
                <a:rPr lang="en-US" sz="1200" dirty="0" smtClean="0">
                  <a:solidFill>
                    <a:schemeClr val="bg1"/>
                  </a:solidFill>
                </a:rPr>
                <a:t>SQ01</a:t>
              </a:r>
              <a:endParaRPr lang="en-US" sz="1200" dirty="0">
                <a:solidFill>
                  <a:schemeClr val="bg1"/>
                </a:solidFill>
              </a:endParaRPr>
            </a:p>
          </p:txBody>
        </p:sp>
      </p:grpSp>
      <p:pic>
        <p:nvPicPr>
          <p:cNvPr id="57" name="Picture 2" descr="C:\Users\grigory\Downloads\CVT-3  X10K center-2 jpg_q0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55178" y="4535623"/>
            <a:ext cx="2435829" cy="182687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049"/>
          <p:cNvPicPr>
            <a:picLocks noChangeAspect="1"/>
          </p:cNvPicPr>
          <p:nvPr/>
        </p:nvPicPr>
        <p:blipFill>
          <a:blip r:embed="rId7"/>
          <a:stretch>
            <a:fillRect/>
          </a:stretch>
        </p:blipFill>
        <p:spPr>
          <a:xfrm>
            <a:off x="7910360" y="4080037"/>
            <a:ext cx="1079780" cy="2296934"/>
          </a:xfrm>
          <a:prstGeom prst="rect">
            <a:avLst/>
          </a:prstGeom>
        </p:spPr>
      </p:pic>
      <p:sp>
        <p:nvSpPr>
          <p:cNvPr id="5" name="Slide Number Placeholder 4"/>
          <p:cNvSpPr>
            <a:spLocks noGrp="1"/>
          </p:cNvSpPr>
          <p:nvPr>
            <p:ph type="sldNum" sz="quarter" idx="11"/>
          </p:nvPr>
        </p:nvSpPr>
        <p:spPr/>
        <p:txBody>
          <a:bodyPr/>
          <a:lstStyle/>
          <a:p>
            <a:fld id="{E2C9A48C-97D7-4B40-96F2-F0841CEA16C0}" type="slidenum">
              <a:rPr lang="en-US" smtClean="0"/>
              <a:pPr/>
              <a:t>15</a:t>
            </a:fld>
            <a:endParaRPr lang="en-US"/>
          </a:p>
        </p:txBody>
      </p:sp>
    </p:spTree>
    <p:extLst>
      <p:ext uri="{BB962C8B-B14F-4D97-AF65-F5344CB8AC3E}">
        <p14:creationId xmlns:p14="http://schemas.microsoft.com/office/powerpoint/2010/main" val="388549343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3366FF"/>
                </a:solidFill>
              </a:rPr>
              <a:t>High efficiency </a:t>
            </a:r>
            <a:r>
              <a:rPr lang="en-US" dirty="0" smtClean="0"/>
              <a:t>at low cost: ingot </a:t>
            </a:r>
            <a:r>
              <a:rPr lang="en-US" dirty="0" err="1" smtClean="0"/>
              <a:t>Nb</a:t>
            </a:r>
            <a:endParaRPr lang="en-US" dirty="0"/>
          </a:p>
        </p:txBody>
      </p:sp>
      <p:sp>
        <p:nvSpPr>
          <p:cNvPr id="6" name="Footer Placeholder 3"/>
          <p:cNvSpPr>
            <a:spLocks noGrp="1"/>
          </p:cNvSpPr>
          <p:nvPr>
            <p:ph type="ftr" sz="quarter" idx="4294967295"/>
          </p:nvPr>
        </p:nvSpPr>
        <p:spPr>
          <a:xfrm>
            <a:off x="1222248" y="6456300"/>
            <a:ext cx="4101998" cy="365125"/>
          </a:xfrm>
        </p:spPr>
        <p:txBody>
          <a:bodyPr/>
          <a:lstStyle/>
          <a:p>
            <a:r>
              <a:rPr lang="en-US" dirty="0" smtClean="0"/>
              <a:t>AAC Review, Feb. 17-18, 2016</a:t>
            </a:r>
            <a:endParaRPr lang="en-US" dirty="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660" y="1004644"/>
            <a:ext cx="3458308" cy="1344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5187462" y="2920995"/>
            <a:ext cx="3956538" cy="3117445"/>
            <a:chOff x="606751" y="2608624"/>
            <a:chExt cx="3500753" cy="2515793"/>
          </a:xfrm>
        </p:grpSpPr>
        <p:pic>
          <p:nvPicPr>
            <p:cNvPr id="11" name="Picture 1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6751" y="2608624"/>
              <a:ext cx="3220697" cy="2515793"/>
            </a:xfrm>
            <a:prstGeom prst="rect">
              <a:avLst/>
            </a:prstGeom>
            <a:noFill/>
          </p:spPr>
        </p:pic>
        <p:grpSp>
          <p:nvGrpSpPr>
            <p:cNvPr id="12" name="Group 11"/>
            <p:cNvGrpSpPr/>
            <p:nvPr/>
          </p:nvGrpSpPr>
          <p:grpSpPr>
            <a:xfrm>
              <a:off x="1084385" y="3381103"/>
              <a:ext cx="3023119" cy="369332"/>
              <a:chOff x="1084385" y="3381103"/>
              <a:chExt cx="3023119" cy="369332"/>
            </a:xfrm>
          </p:grpSpPr>
          <p:cxnSp>
            <p:nvCxnSpPr>
              <p:cNvPr id="13" name="Straight Connector 12"/>
              <p:cNvCxnSpPr/>
              <p:nvPr/>
            </p:nvCxnSpPr>
            <p:spPr>
              <a:xfrm>
                <a:off x="1084385" y="3565769"/>
                <a:ext cx="2481384"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565769" y="3381103"/>
                <a:ext cx="541735" cy="369332"/>
              </a:xfrm>
              <a:prstGeom prst="rect">
                <a:avLst/>
              </a:prstGeom>
              <a:noFill/>
            </p:spPr>
            <p:txBody>
              <a:bodyPr wrap="none" rtlCol="0">
                <a:spAutoFit/>
              </a:bodyPr>
              <a:lstStyle/>
              <a:p>
                <a:r>
                  <a:rPr lang="en-US" dirty="0" smtClean="0">
                    <a:solidFill>
                      <a:srgbClr val="FF0000"/>
                    </a:solidFill>
                  </a:rPr>
                  <a:t>C75</a:t>
                </a:r>
                <a:endParaRPr lang="en-US" dirty="0">
                  <a:solidFill>
                    <a:srgbClr val="FF0000"/>
                  </a:solidFill>
                </a:endParaRPr>
              </a:p>
            </p:txBody>
          </p:sp>
        </p:grpSp>
      </p:grpSp>
      <p:sp>
        <p:nvSpPr>
          <p:cNvPr id="15" name="Rectangle 14"/>
          <p:cNvSpPr/>
          <p:nvPr/>
        </p:nvSpPr>
        <p:spPr>
          <a:xfrm>
            <a:off x="104726" y="829974"/>
            <a:ext cx="5082735" cy="1569660"/>
          </a:xfrm>
          <a:prstGeom prst="rect">
            <a:avLst/>
          </a:prstGeom>
          <a:noFill/>
        </p:spPr>
        <p:txBody>
          <a:bodyPr wrap="square">
            <a:spAutoFit/>
          </a:bodyPr>
          <a:lstStyle/>
          <a:p>
            <a:pPr algn="just"/>
            <a:r>
              <a:rPr lang="en-US" dirty="0" smtClean="0"/>
              <a:t>Medium-purity </a:t>
            </a:r>
            <a:r>
              <a:rPr lang="en-US" dirty="0"/>
              <a:t>ingot </a:t>
            </a:r>
            <a:r>
              <a:rPr lang="en-US" dirty="0" err="1"/>
              <a:t>Nb</a:t>
            </a:r>
            <a:r>
              <a:rPr lang="en-US" dirty="0"/>
              <a:t> is a good material to build SRF cavities operating at medium gradients with higher efficiency and potentially lower cost </a:t>
            </a:r>
            <a:r>
              <a:rPr lang="en-US" dirty="0" smtClean="0"/>
              <a:t>(~1/3) than </a:t>
            </a:r>
            <a:r>
              <a:rPr lang="en-US" dirty="0"/>
              <a:t>standard high-purity, fine-grain cavities</a:t>
            </a:r>
            <a:r>
              <a:rPr lang="en-US" dirty="0" smtClean="0"/>
              <a:t>. </a:t>
            </a:r>
          </a:p>
          <a:p>
            <a:pPr algn="ctr"/>
            <a:r>
              <a:rPr lang="en-US" sz="2400" b="1" dirty="0" smtClean="0">
                <a:solidFill>
                  <a:srgbClr val="3366FF"/>
                </a:solidFill>
              </a:rPr>
              <a:t>Proposed for new C75 cells</a:t>
            </a:r>
            <a:endParaRPr lang="en-US" sz="2400" b="1" dirty="0">
              <a:solidFill>
                <a:srgbClr val="3366FF"/>
              </a:solidFill>
            </a:endParaRPr>
          </a:p>
        </p:txBody>
      </p:sp>
      <p:sp>
        <p:nvSpPr>
          <p:cNvPr id="17" name="Rectangle 16"/>
          <p:cNvSpPr/>
          <p:nvPr/>
        </p:nvSpPr>
        <p:spPr>
          <a:xfrm>
            <a:off x="5050564" y="6086087"/>
            <a:ext cx="4093436" cy="369332"/>
          </a:xfrm>
          <a:prstGeom prst="rect">
            <a:avLst/>
          </a:prstGeom>
        </p:spPr>
        <p:txBody>
          <a:bodyPr wrap="square">
            <a:spAutoFit/>
          </a:bodyPr>
          <a:lstStyle/>
          <a:p>
            <a:r>
              <a:rPr lang="it-IT" dirty="0">
                <a:solidFill>
                  <a:srgbClr val="3366FF"/>
                </a:solidFill>
              </a:rPr>
              <a:t>G. Ciovati et al., </a:t>
            </a:r>
            <a:r>
              <a:rPr lang="it-IT" dirty="0" smtClean="0">
                <a:solidFill>
                  <a:srgbClr val="3366FF"/>
                </a:solidFill>
              </a:rPr>
              <a:t>SRF’15, MOPB001 </a:t>
            </a:r>
            <a:r>
              <a:rPr lang="it-IT" dirty="0">
                <a:solidFill>
                  <a:srgbClr val="3366FF"/>
                </a:solidFill>
              </a:rPr>
              <a:t>(2015).</a:t>
            </a:r>
            <a:endParaRPr lang="en-US" dirty="0">
              <a:solidFill>
                <a:srgbClr val="3366FF"/>
              </a:solidFill>
            </a:endParaRPr>
          </a:p>
        </p:txBody>
      </p:sp>
      <p:grpSp>
        <p:nvGrpSpPr>
          <p:cNvPr id="18" name="Group 17"/>
          <p:cNvGrpSpPr/>
          <p:nvPr/>
        </p:nvGrpSpPr>
        <p:grpSpPr>
          <a:xfrm>
            <a:off x="0" y="2348875"/>
            <a:ext cx="5187461" cy="3834210"/>
            <a:chOff x="0" y="2348875"/>
            <a:chExt cx="5187461" cy="3834210"/>
          </a:xfrm>
        </p:grpSpPr>
        <p:pic>
          <p:nvPicPr>
            <p:cNvPr id="1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348875"/>
              <a:ext cx="5187461" cy="3834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5-Point Star 2"/>
            <p:cNvSpPr/>
            <p:nvPr/>
          </p:nvSpPr>
          <p:spPr>
            <a:xfrm>
              <a:off x="3126154" y="4913925"/>
              <a:ext cx="175846" cy="146538"/>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3126154" y="4728307"/>
              <a:ext cx="478691" cy="276999"/>
            </a:xfrm>
            <a:prstGeom prst="rect">
              <a:avLst/>
            </a:prstGeom>
          </p:spPr>
          <p:txBody>
            <a:bodyPr wrap="square">
              <a:spAutoFit/>
            </a:bodyPr>
            <a:lstStyle/>
            <a:p>
              <a:r>
                <a:rPr lang="en-US" sz="1200" dirty="0">
                  <a:solidFill>
                    <a:srgbClr val="FF0000"/>
                  </a:solidFill>
                </a:rPr>
                <a:t>C75</a:t>
              </a:r>
            </a:p>
          </p:txBody>
        </p:sp>
      </p:grpSp>
      <p:sp>
        <p:nvSpPr>
          <p:cNvPr id="19" name="Down Arrow 18"/>
          <p:cNvSpPr/>
          <p:nvPr/>
        </p:nvSpPr>
        <p:spPr>
          <a:xfrm>
            <a:off x="6943458" y="2486826"/>
            <a:ext cx="504202" cy="36041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1"/>
          </p:nvPr>
        </p:nvSpPr>
        <p:spPr/>
        <p:txBody>
          <a:bodyPr/>
          <a:lstStyle/>
          <a:p>
            <a:fld id="{E2C9A48C-97D7-4B40-96F2-F0841CEA16C0}" type="slidenum">
              <a:rPr lang="en-US" smtClean="0"/>
              <a:pPr/>
              <a:t>16</a:t>
            </a:fld>
            <a:endParaRPr lang="en-US"/>
          </a:p>
        </p:txBody>
      </p:sp>
    </p:spTree>
    <p:extLst>
      <p:ext uri="{BB962C8B-B14F-4D97-AF65-F5344CB8AC3E}">
        <p14:creationId xmlns:p14="http://schemas.microsoft.com/office/powerpoint/2010/main" val="176951977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3366FF"/>
                </a:solidFill>
              </a:rPr>
              <a:t>HF-Free </a:t>
            </a:r>
            <a:r>
              <a:rPr lang="en-US" dirty="0" smtClean="0"/>
              <a:t>Electropolishing Niobium</a:t>
            </a:r>
            <a:endParaRPr lang="en-US" dirty="0"/>
          </a:p>
        </p:txBody>
      </p:sp>
      <p:sp>
        <p:nvSpPr>
          <p:cNvPr id="7" name="TextBox 6"/>
          <p:cNvSpPr txBox="1"/>
          <p:nvPr/>
        </p:nvSpPr>
        <p:spPr>
          <a:xfrm>
            <a:off x="226559" y="2023731"/>
            <a:ext cx="4031116" cy="1200329"/>
          </a:xfrm>
          <a:prstGeom prst="rect">
            <a:avLst/>
          </a:prstGeom>
          <a:noFill/>
          <a:ln>
            <a:solidFill>
              <a:schemeClr val="tx2"/>
            </a:solidFill>
          </a:ln>
        </p:spPr>
        <p:txBody>
          <a:bodyPr wrap="square" rtlCol="0">
            <a:spAutoFit/>
          </a:bodyPr>
          <a:lstStyle/>
          <a:p>
            <a:r>
              <a:rPr lang="en-US" dirty="0" smtClean="0">
                <a:latin typeface="Arial" panose="020B0604020202020204" pitchFamily="34" charset="0"/>
                <a:cs typeface="Arial" panose="020B0604020202020204" pitchFamily="34" charset="0"/>
              </a:rPr>
              <a:t>JLab is providing detailed electrochemical analysis and process characterization with varied concentration and pulse structure</a:t>
            </a:r>
            <a:endParaRPr lang="en-US" dirty="0">
              <a:latin typeface="Arial" panose="020B0604020202020204" pitchFamily="34" charset="0"/>
              <a:cs typeface="Arial" panose="020B0604020202020204" pitchFamily="34" charset="0"/>
            </a:endParaRPr>
          </a:p>
        </p:txBody>
      </p:sp>
      <p:sp>
        <p:nvSpPr>
          <p:cNvPr id="5" name="TextBox 4"/>
          <p:cNvSpPr txBox="1"/>
          <p:nvPr/>
        </p:nvSpPr>
        <p:spPr>
          <a:xfrm>
            <a:off x="6961096" y="5813753"/>
            <a:ext cx="1470659" cy="369332"/>
          </a:xfrm>
          <a:prstGeom prst="rect">
            <a:avLst/>
          </a:prstGeom>
          <a:noFill/>
        </p:spPr>
        <p:txBody>
          <a:bodyPr wrap="none" rtlCol="0">
            <a:spAutoFit/>
          </a:bodyPr>
          <a:lstStyle/>
          <a:p>
            <a:r>
              <a:rPr lang="en-US" dirty="0" smtClean="0"/>
              <a:t>H. Tian, et. al.</a:t>
            </a:r>
            <a:endParaRPr lang="en-US" dirty="0"/>
          </a:p>
        </p:txBody>
      </p:sp>
      <p:sp>
        <p:nvSpPr>
          <p:cNvPr id="3" name="TextBox 2"/>
          <p:cNvSpPr txBox="1"/>
          <p:nvPr/>
        </p:nvSpPr>
        <p:spPr>
          <a:xfrm>
            <a:off x="0" y="863972"/>
            <a:ext cx="7017203" cy="707886"/>
          </a:xfrm>
          <a:prstGeom prst="rect">
            <a:avLst/>
          </a:prstGeom>
          <a:noFill/>
        </p:spPr>
        <p:txBody>
          <a:bodyPr wrap="square" rtlCol="0">
            <a:spAutoFit/>
          </a:bodyPr>
          <a:lstStyle/>
          <a:p>
            <a:r>
              <a:rPr lang="en-US" sz="2000" b="1" dirty="0" smtClean="0"/>
              <a:t>Pulse-reversed process demonstrated effective on single cell cavity by </a:t>
            </a:r>
            <a:r>
              <a:rPr lang="en-US" sz="2000" b="1" dirty="0" smtClean="0">
                <a:solidFill>
                  <a:srgbClr val="FF0000"/>
                </a:solidFill>
              </a:rPr>
              <a:t>Faraday Technology </a:t>
            </a:r>
            <a:r>
              <a:rPr lang="en-US" sz="2000" b="1" dirty="0" smtClean="0"/>
              <a:t>using sulfuric acid alone</a:t>
            </a:r>
            <a:endParaRPr lang="en-US" sz="2000" b="1" dirty="0"/>
          </a:p>
        </p:txBody>
      </p:sp>
      <p:sp>
        <p:nvSpPr>
          <p:cNvPr id="4" name="TextBox 3"/>
          <p:cNvSpPr txBox="1"/>
          <p:nvPr/>
        </p:nvSpPr>
        <p:spPr>
          <a:xfrm>
            <a:off x="4757738" y="1608233"/>
            <a:ext cx="4157662" cy="1015663"/>
          </a:xfrm>
          <a:prstGeom prst="rect">
            <a:avLst/>
          </a:prstGeom>
          <a:noFill/>
          <a:ln>
            <a:solidFill>
              <a:schemeClr val="accent1"/>
            </a:solidFill>
          </a:ln>
        </p:spPr>
        <p:txBody>
          <a:bodyPr wrap="square" rtlCol="0">
            <a:spAutoFit/>
          </a:bodyPr>
          <a:lstStyle/>
          <a:p>
            <a:r>
              <a:rPr lang="en-US" sz="2000" dirty="0" smtClean="0"/>
              <a:t>Completed setup of first vertical EP cabinet for HF-free cavity processing</a:t>
            </a:r>
          </a:p>
          <a:p>
            <a:pPr marL="342900" indent="-228600">
              <a:buFont typeface="Arial" panose="020B0604020202020204" pitchFamily="34" charset="0"/>
              <a:buChar char="•"/>
            </a:pPr>
            <a:r>
              <a:rPr lang="en-US" sz="2000" dirty="0"/>
              <a:t>	R</a:t>
            </a:r>
            <a:r>
              <a:rPr lang="en-US" sz="2000" dirty="0" smtClean="0"/>
              <a:t>eady for commissioning in FY16</a:t>
            </a:r>
            <a:endParaRPr lang="en-US" sz="2000" dirty="0"/>
          </a:p>
        </p:txBody>
      </p:sp>
      <p:sp>
        <p:nvSpPr>
          <p:cNvPr id="6" name="TextBox 5"/>
          <p:cNvSpPr txBox="1"/>
          <p:nvPr/>
        </p:nvSpPr>
        <p:spPr>
          <a:xfrm>
            <a:off x="6700838" y="925528"/>
            <a:ext cx="2367636" cy="584775"/>
          </a:xfrm>
          <a:prstGeom prst="rect">
            <a:avLst/>
          </a:prstGeom>
          <a:noFill/>
        </p:spPr>
        <p:txBody>
          <a:bodyPr wrap="none" rtlCol="0">
            <a:spAutoFit/>
          </a:bodyPr>
          <a:lstStyle/>
          <a:p>
            <a:r>
              <a:rPr lang="en-US" sz="1600" dirty="0" smtClean="0"/>
              <a:t>E.J. Taylor et al., SRF2013</a:t>
            </a:r>
          </a:p>
          <a:p>
            <a:r>
              <a:rPr lang="en-US" sz="1600" dirty="0" smtClean="0"/>
              <a:t>A.M. Rowe et al., SRF2013</a:t>
            </a:r>
            <a:endParaRPr lang="en-US" sz="1600" dirty="0"/>
          </a:p>
        </p:txBody>
      </p:sp>
      <p:pic>
        <p:nvPicPr>
          <p:cNvPr id="9" name="Picture 8"/>
          <p:cNvPicPr/>
          <p:nvPr/>
        </p:nvPicPr>
        <p:blipFill>
          <a:blip r:embed="rId3">
            <a:extLst>
              <a:ext uri="{28A0092B-C50C-407E-A947-70E740481C1C}">
                <a14:useLocalDpi xmlns:a14="http://schemas.microsoft.com/office/drawing/2010/main" val="0"/>
              </a:ext>
            </a:extLst>
          </a:blip>
          <a:stretch>
            <a:fillRect/>
          </a:stretch>
        </p:blipFill>
        <p:spPr>
          <a:xfrm>
            <a:off x="754027" y="3342004"/>
            <a:ext cx="2976177" cy="2327802"/>
          </a:xfrm>
          <a:prstGeom prst="rect">
            <a:avLst/>
          </a:prstGeom>
        </p:spPr>
      </p:pic>
      <p:pic>
        <p:nvPicPr>
          <p:cNvPr id="10" name="Picture 9" descr="C:\Users\reece\Downloads\IMG_1609.jpg"/>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038379" y="3187382"/>
            <a:ext cx="2319655" cy="1740535"/>
          </a:xfrm>
          <a:prstGeom prst="rect">
            <a:avLst/>
          </a:prstGeom>
          <a:noFill/>
          <a:ln>
            <a:noFill/>
          </a:ln>
        </p:spPr>
      </p:pic>
      <p:pic>
        <p:nvPicPr>
          <p:cNvPr id="1026" name="Picture 2" descr="C:\Users\reece\Documents\SRF Inst 2016\image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845348" y="3112131"/>
            <a:ext cx="3298615" cy="2473962"/>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p:cNvSpPr>
            <a:spLocks noGrp="1"/>
          </p:cNvSpPr>
          <p:nvPr>
            <p:ph type="sldNum" sz="quarter" idx="11"/>
          </p:nvPr>
        </p:nvSpPr>
        <p:spPr/>
        <p:txBody>
          <a:bodyPr/>
          <a:lstStyle/>
          <a:p>
            <a:fld id="{E2C9A48C-97D7-4B40-96F2-F0841CEA16C0}" type="slidenum">
              <a:rPr lang="en-US" smtClean="0"/>
              <a:pPr/>
              <a:t>17</a:t>
            </a:fld>
            <a:endParaRPr lang="en-US"/>
          </a:p>
        </p:txBody>
      </p:sp>
    </p:spTree>
    <p:extLst>
      <p:ext uri="{BB962C8B-B14F-4D97-AF65-F5344CB8AC3E}">
        <p14:creationId xmlns:p14="http://schemas.microsoft.com/office/powerpoint/2010/main" val="203439855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705378"/>
            <a:ext cx="2249464" cy="2728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4795001" y="4805541"/>
            <a:ext cx="4339668" cy="1629520"/>
          </a:xfrm>
          <a:prstGeom prst="rect">
            <a:avLst/>
          </a:prstGeom>
          <a:gradFill>
            <a:gsLst>
              <a:gs pos="98000">
                <a:schemeClr val="tx1">
                  <a:lumMod val="75000"/>
                  <a:lumOff val="25000"/>
                </a:schemeClr>
              </a:gs>
              <a:gs pos="0">
                <a:schemeClr val="bg1"/>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0" y="13025"/>
            <a:ext cx="9144000" cy="662093"/>
          </a:xfrm>
        </p:spPr>
        <p:txBody>
          <a:bodyPr>
            <a:normAutofit/>
          </a:bodyPr>
          <a:lstStyle/>
          <a:p>
            <a:pPr algn="l"/>
            <a:r>
              <a:rPr lang="en-US" b="1" dirty="0" err="1" smtClean="0">
                <a:solidFill>
                  <a:srgbClr val="3366FF"/>
                </a:solidFill>
                <a:latin typeface="+mj-lt"/>
              </a:rPr>
              <a:t>Nb</a:t>
            </a:r>
            <a:r>
              <a:rPr lang="en-US" b="1" dirty="0" smtClean="0">
                <a:solidFill>
                  <a:srgbClr val="3366FF"/>
                </a:solidFill>
                <a:latin typeface="+mj-lt"/>
              </a:rPr>
              <a:t>/Cu </a:t>
            </a:r>
            <a:r>
              <a:rPr lang="en-US" b="1" dirty="0" smtClean="0">
                <a:solidFill>
                  <a:srgbClr val="000000"/>
                </a:solidFill>
                <a:latin typeface="+mj-lt"/>
              </a:rPr>
              <a:t>films by Energetic Condensation</a:t>
            </a:r>
            <a:endParaRPr lang="en-US" b="1" dirty="0">
              <a:solidFill>
                <a:srgbClr val="000000"/>
              </a:solidFill>
              <a:latin typeface="+mj-lt"/>
            </a:endParaRPr>
          </a:p>
        </p:txBody>
      </p:sp>
      <p:sp>
        <p:nvSpPr>
          <p:cNvPr id="7" name="TextBox 6"/>
          <p:cNvSpPr txBox="1"/>
          <p:nvPr/>
        </p:nvSpPr>
        <p:spPr>
          <a:xfrm>
            <a:off x="4655982" y="3584286"/>
            <a:ext cx="4562669" cy="1107996"/>
          </a:xfrm>
          <a:prstGeom prst="rect">
            <a:avLst/>
          </a:prstGeom>
          <a:noFill/>
        </p:spPr>
        <p:txBody>
          <a:bodyPr wrap="square" rtlCol="0">
            <a:spAutoFit/>
          </a:bodyPr>
          <a:lstStyle/>
          <a:p>
            <a:pPr algn="ctr">
              <a:buNone/>
            </a:pPr>
            <a:r>
              <a:rPr lang="en-US" sz="1400" b="1" dirty="0" smtClean="0">
                <a:solidFill>
                  <a:srgbClr val="FF0000"/>
                </a:solidFill>
              </a:rPr>
              <a:t>ECR Nb/Cu film shows a much reduced slope compared to sputtered Nb/Cu cavities. </a:t>
            </a:r>
          </a:p>
          <a:p>
            <a:pPr algn="ctr">
              <a:buNone/>
            </a:pPr>
            <a:r>
              <a:rPr lang="en-US" sz="1200" dirty="0" smtClean="0"/>
              <a:t>The residual resistance is high due to the post-coating e-beam welding (EBW 2) to the support structure.</a:t>
            </a:r>
          </a:p>
          <a:p>
            <a:pPr algn="ctr">
              <a:buNone/>
            </a:pPr>
            <a:r>
              <a:rPr lang="en-US" sz="1400" b="1" dirty="0" smtClean="0">
                <a:solidFill>
                  <a:srgbClr val="FF0000"/>
                </a:solidFill>
              </a:rPr>
              <a:t>Series of QPR sample coating/measurement  underway</a:t>
            </a:r>
            <a:endParaRPr lang="en-US" sz="1400" b="1" dirty="0">
              <a:solidFill>
                <a:srgbClr val="FF0000"/>
              </a:solidFill>
            </a:endParaRPr>
          </a:p>
        </p:txBody>
      </p:sp>
      <p:sp>
        <p:nvSpPr>
          <p:cNvPr id="8" name="TextBox 7"/>
          <p:cNvSpPr txBox="1"/>
          <p:nvPr/>
        </p:nvSpPr>
        <p:spPr>
          <a:xfrm>
            <a:off x="5068281" y="4755421"/>
            <a:ext cx="2892219" cy="523220"/>
          </a:xfrm>
          <a:prstGeom prst="rect">
            <a:avLst/>
          </a:prstGeom>
          <a:noFill/>
        </p:spPr>
        <p:txBody>
          <a:bodyPr wrap="square" rtlCol="0">
            <a:spAutoFit/>
          </a:bodyPr>
          <a:lstStyle/>
          <a:p>
            <a:pPr algn="r">
              <a:buNone/>
            </a:pPr>
            <a:r>
              <a:rPr lang="en-US" sz="1400" b="1" dirty="0" smtClean="0">
                <a:solidFill>
                  <a:srgbClr val="FF0000"/>
                </a:solidFill>
              </a:rPr>
              <a:t>First HiPIMS Nb/Cu cavities coated</a:t>
            </a:r>
            <a:endParaRPr lang="en-US" sz="1400" b="1" dirty="0">
              <a:solidFill>
                <a:srgbClr val="FF0000"/>
              </a:solidFill>
            </a:endParaRPr>
          </a:p>
          <a:p>
            <a:pPr algn="r">
              <a:buNone/>
            </a:pPr>
            <a:endParaRPr lang="en-US" sz="1400" b="1" dirty="0">
              <a:solidFill>
                <a:srgbClr val="FF0000"/>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615" y="802542"/>
            <a:ext cx="3759687" cy="2933383"/>
          </a:xfrm>
          <a:prstGeom prst="rect">
            <a:avLst/>
          </a:prstGeom>
        </p:spPr>
      </p:pic>
      <p:pic>
        <p:nvPicPr>
          <p:cNvPr id="22"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617" r="18878"/>
          <a:stretch/>
        </p:blipFill>
        <p:spPr bwMode="auto">
          <a:xfrm rot="5400000">
            <a:off x="6811559" y="137058"/>
            <a:ext cx="1672088" cy="1414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3" name="Straight Arrow Connector 22"/>
          <p:cNvCxnSpPr>
            <a:stCxn id="24" idx="1"/>
          </p:cNvCxnSpPr>
          <p:nvPr/>
        </p:nvCxnSpPr>
        <p:spPr>
          <a:xfrm flipH="1">
            <a:off x="8063141" y="131013"/>
            <a:ext cx="576064" cy="15804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639205" y="-7487"/>
            <a:ext cx="607436" cy="276999"/>
          </a:xfrm>
          <a:prstGeom prst="rect">
            <a:avLst/>
          </a:prstGeom>
          <a:noFill/>
        </p:spPr>
        <p:txBody>
          <a:bodyPr wrap="square" rtlCol="0">
            <a:spAutoFit/>
          </a:bodyPr>
          <a:lstStyle/>
          <a:p>
            <a:r>
              <a:rPr lang="en-GB" sz="1200" dirty="0" smtClean="0"/>
              <a:t>EBW 1</a:t>
            </a:r>
            <a:endParaRPr lang="en-GB" sz="1200" dirty="0"/>
          </a:p>
        </p:txBody>
      </p:sp>
      <p:cxnSp>
        <p:nvCxnSpPr>
          <p:cNvPr id="25" name="Straight Arrow Connector 24"/>
          <p:cNvCxnSpPr>
            <a:stCxn id="26" idx="1"/>
          </p:cNvCxnSpPr>
          <p:nvPr/>
        </p:nvCxnSpPr>
        <p:spPr>
          <a:xfrm flipH="1" flipV="1">
            <a:off x="8053810" y="485325"/>
            <a:ext cx="576064" cy="117298"/>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8629874" y="464123"/>
            <a:ext cx="607436" cy="276999"/>
          </a:xfrm>
          <a:prstGeom prst="rect">
            <a:avLst/>
          </a:prstGeom>
          <a:noFill/>
        </p:spPr>
        <p:txBody>
          <a:bodyPr wrap="square" rtlCol="0">
            <a:spAutoFit/>
          </a:bodyPr>
          <a:lstStyle/>
          <a:p>
            <a:r>
              <a:rPr lang="en-GB" sz="1200" dirty="0" smtClean="0"/>
              <a:t>EBW 2</a:t>
            </a:r>
            <a:endParaRPr lang="en-GB" sz="1200" dirty="0"/>
          </a:p>
        </p:txBody>
      </p:sp>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94422" y="879231"/>
            <a:ext cx="1353419" cy="2704196"/>
          </a:xfrm>
          <a:prstGeom prst="rect">
            <a:avLst/>
          </a:prstGeom>
        </p:spPr>
      </p:pic>
      <p:pic>
        <p:nvPicPr>
          <p:cNvPr id="29" name="Picture 28" descr="IPFcodemap.jpg"/>
          <p:cNvPicPr>
            <a:picLocks noChangeAspect="1"/>
          </p:cNvPicPr>
          <p:nvPr/>
        </p:nvPicPr>
        <p:blipFill>
          <a:blip r:embed="rId7" cstate="print"/>
          <a:stretch>
            <a:fillRect/>
          </a:stretch>
        </p:blipFill>
        <p:spPr>
          <a:xfrm>
            <a:off x="5728868" y="602623"/>
            <a:ext cx="565219" cy="600824"/>
          </a:xfrm>
          <a:prstGeom prst="rect">
            <a:avLst/>
          </a:prstGeom>
        </p:spPr>
      </p:pic>
      <p:graphicFrame>
        <p:nvGraphicFramePr>
          <p:cNvPr id="31" name="Table 30"/>
          <p:cNvGraphicFramePr>
            <a:graphicFrameLocks noGrp="1"/>
          </p:cNvGraphicFramePr>
          <p:nvPr>
            <p:extLst>
              <p:ext uri="{D42A27DB-BD31-4B8C-83A1-F6EECF244321}">
                <p14:modId xmlns:p14="http://schemas.microsoft.com/office/powerpoint/2010/main" val="3078480865"/>
              </p:ext>
            </p:extLst>
          </p:nvPr>
        </p:nvGraphicFramePr>
        <p:xfrm>
          <a:off x="6386391" y="2820493"/>
          <a:ext cx="1564778" cy="518160"/>
        </p:xfrm>
        <a:graphic>
          <a:graphicData uri="http://schemas.openxmlformats.org/drawingml/2006/table">
            <a:tbl>
              <a:tblPr bandRow="1">
                <a:tableStyleId>{5C22544A-7EE6-4342-B048-85BDC9FD1C3A}</a:tableStyleId>
              </a:tblPr>
              <a:tblGrid>
                <a:gridCol w="690343"/>
                <a:gridCol w="874435"/>
              </a:tblGrid>
              <a:tr h="238603">
                <a:tc>
                  <a:txBody>
                    <a:bodyPr/>
                    <a:lstStyle/>
                    <a:p>
                      <a:pPr algn="ctr"/>
                      <a:r>
                        <a:rPr lang="en-GB" sz="1100" dirty="0" smtClean="0"/>
                        <a:t>ℓ* [nm]</a:t>
                      </a:r>
                      <a:endParaRPr lang="en-GB" sz="1100" b="0" dirty="0"/>
                    </a:p>
                  </a:txBody>
                  <a:tcPr/>
                </a:tc>
                <a:tc>
                  <a:txBody>
                    <a:bodyPr/>
                    <a:lstStyle/>
                    <a:p>
                      <a:pPr algn="ctr"/>
                      <a:r>
                        <a:rPr lang="en-GB" sz="1100" dirty="0" smtClean="0"/>
                        <a:t>RRR</a:t>
                      </a:r>
                      <a:endParaRPr lang="en-GB" sz="1100" b="0" dirty="0"/>
                    </a:p>
                  </a:txBody>
                  <a:tcPr/>
                </a:tc>
              </a:tr>
              <a:tr h="21022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144 ± 20</a:t>
                      </a:r>
                      <a:endParaRPr lang="en-GB" sz="1100" b="0" dirty="0" smtClean="0"/>
                    </a:p>
                  </a:txBody>
                  <a:tcPr/>
                </a:tc>
                <a:tc>
                  <a:txBody>
                    <a:bodyPr/>
                    <a:lstStyle/>
                    <a:p>
                      <a:pPr algn="ctr"/>
                      <a:r>
                        <a:rPr lang="en-US" sz="1100" dirty="0" smtClean="0"/>
                        <a:t>53 ± 7</a:t>
                      </a:r>
                      <a:endParaRPr lang="en-GB" sz="1100" b="0" dirty="0"/>
                    </a:p>
                  </a:txBody>
                  <a:tcPr/>
                </a:tc>
              </a:tr>
            </a:tbl>
          </a:graphicData>
        </a:graphic>
      </p:graphicFrame>
      <p:sp>
        <p:nvSpPr>
          <p:cNvPr id="32" name="Rectangle 31"/>
          <p:cNvSpPr/>
          <p:nvPr/>
        </p:nvSpPr>
        <p:spPr>
          <a:xfrm>
            <a:off x="7960500" y="2854172"/>
            <a:ext cx="1099524" cy="400110"/>
          </a:xfrm>
          <a:prstGeom prst="rect">
            <a:avLst/>
          </a:prstGeom>
        </p:spPr>
        <p:txBody>
          <a:bodyPr wrap="square">
            <a:spAutoFit/>
          </a:bodyPr>
          <a:lstStyle/>
          <a:p>
            <a:pPr algn="r"/>
            <a:r>
              <a:rPr lang="de-DE" sz="1000" dirty="0" smtClean="0"/>
              <a:t>* </a:t>
            </a:r>
            <a:r>
              <a:rPr lang="de-DE" sz="1000" dirty="0" err="1"/>
              <a:t>w</a:t>
            </a:r>
            <a:r>
              <a:rPr lang="de-DE" sz="1000" dirty="0" err="1" smtClean="0"/>
              <a:t>ith</a:t>
            </a:r>
            <a:r>
              <a:rPr lang="de-DE" sz="1000" dirty="0" smtClean="0"/>
              <a:t> </a:t>
            </a:r>
            <a:r>
              <a:rPr lang="de-DE" sz="1000" dirty="0" err="1">
                <a:ea typeface="Cambria Math"/>
              </a:rPr>
              <a:t>λ</a:t>
            </a:r>
            <a:r>
              <a:rPr lang="de-DE" sz="1000" baseline="-25000" dirty="0" err="1">
                <a:ea typeface="Cambria Math"/>
              </a:rPr>
              <a:t>L</a:t>
            </a:r>
            <a:r>
              <a:rPr lang="de-DE" sz="1000" dirty="0">
                <a:ea typeface="Cambria Math"/>
              </a:rPr>
              <a:t> = 32 </a:t>
            </a:r>
            <a:r>
              <a:rPr lang="de-DE" sz="1000" dirty="0" err="1">
                <a:ea typeface="Cambria Math"/>
              </a:rPr>
              <a:t>nm</a:t>
            </a:r>
            <a:r>
              <a:rPr lang="de-DE" sz="1000" dirty="0">
                <a:ea typeface="Cambria Math"/>
              </a:rPr>
              <a:t> </a:t>
            </a:r>
            <a:r>
              <a:rPr lang="de-DE" sz="1000" dirty="0" err="1" smtClean="0">
                <a:ea typeface="Cambria Math"/>
              </a:rPr>
              <a:t>and</a:t>
            </a:r>
            <a:r>
              <a:rPr lang="de-DE" sz="1000" dirty="0" smtClean="0">
                <a:ea typeface="Cambria Math"/>
              </a:rPr>
              <a:t> </a:t>
            </a:r>
            <a:r>
              <a:rPr lang="el-GR" sz="1000" dirty="0">
                <a:ea typeface="Cambria Math"/>
              </a:rPr>
              <a:t>ξ</a:t>
            </a:r>
            <a:r>
              <a:rPr lang="en-US" sz="1000" baseline="-25000" dirty="0">
                <a:ea typeface="Cambria Math"/>
              </a:rPr>
              <a:t>0</a:t>
            </a:r>
            <a:r>
              <a:rPr lang="en-US" sz="1000" dirty="0">
                <a:ea typeface="Cambria Math"/>
              </a:rPr>
              <a:t> = 39 nm</a:t>
            </a:r>
            <a:endParaRPr lang="en-GB" sz="1000" dirty="0"/>
          </a:p>
        </p:txBody>
      </p:sp>
      <p:graphicFrame>
        <p:nvGraphicFramePr>
          <p:cNvPr id="33" name="Table 32"/>
          <p:cNvGraphicFramePr>
            <a:graphicFrameLocks noGrp="1"/>
          </p:cNvGraphicFramePr>
          <p:nvPr>
            <p:extLst>
              <p:ext uri="{D42A27DB-BD31-4B8C-83A1-F6EECF244321}">
                <p14:modId xmlns:p14="http://schemas.microsoft.com/office/powerpoint/2010/main" val="1055813431"/>
              </p:ext>
            </p:extLst>
          </p:nvPr>
        </p:nvGraphicFramePr>
        <p:xfrm>
          <a:off x="6364473" y="1784634"/>
          <a:ext cx="2552679" cy="1036320"/>
        </p:xfrm>
        <a:graphic>
          <a:graphicData uri="http://schemas.openxmlformats.org/drawingml/2006/table">
            <a:tbl>
              <a:tblPr firstRow="1" bandRow="1">
                <a:tableStyleId>{5C22544A-7EE6-4342-B048-85BDC9FD1C3A}</a:tableStyleId>
              </a:tblPr>
              <a:tblGrid>
                <a:gridCol w="850893"/>
                <a:gridCol w="850893"/>
                <a:gridCol w="850893"/>
              </a:tblGrid>
              <a:tr h="231067">
                <a:tc>
                  <a:txBody>
                    <a:bodyPr/>
                    <a:lstStyle/>
                    <a:p>
                      <a:pPr algn="ctr"/>
                      <a:endParaRPr lang="de-DE" sz="1100" dirty="0"/>
                    </a:p>
                  </a:txBody>
                  <a:tcPr/>
                </a:tc>
                <a:tc>
                  <a:txBody>
                    <a:bodyPr/>
                    <a:lstStyle/>
                    <a:p>
                      <a:pPr algn="ctr"/>
                      <a:r>
                        <a:rPr lang="en-US" sz="1100" dirty="0" smtClean="0">
                          <a:latin typeface="+mj-lt"/>
                        </a:rPr>
                        <a:t>R</a:t>
                      </a:r>
                      <a:r>
                        <a:rPr lang="en-US" sz="1100" baseline="-25000" dirty="0" smtClean="0">
                          <a:latin typeface="+mj-lt"/>
                        </a:rPr>
                        <a:t>res</a:t>
                      </a:r>
                      <a:r>
                        <a:rPr lang="en-US" sz="1100" dirty="0" smtClean="0">
                          <a:latin typeface="+mj-lt"/>
                        </a:rPr>
                        <a:t> [n</a:t>
                      </a:r>
                      <a:r>
                        <a:rPr lang="el-GR" sz="1100" dirty="0" smtClean="0">
                          <a:latin typeface="+mj-lt"/>
                        </a:rPr>
                        <a:t>Ω</a:t>
                      </a:r>
                      <a:r>
                        <a:rPr lang="en-US" sz="1100" dirty="0" smtClean="0">
                          <a:latin typeface="+mj-lt"/>
                        </a:rPr>
                        <a:t>]</a:t>
                      </a:r>
                      <a:endParaRPr lang="de-DE" sz="1100" dirty="0">
                        <a:latin typeface="+mj-lt"/>
                      </a:endParaRPr>
                    </a:p>
                  </a:txBody>
                  <a:tcPr/>
                </a:tc>
                <a:tc>
                  <a:txBody>
                    <a:bodyPr/>
                    <a:lstStyle/>
                    <a:p>
                      <a:pPr algn="ctr"/>
                      <a:r>
                        <a:rPr lang="el-GR" sz="1100" dirty="0" smtClean="0">
                          <a:latin typeface="Cambria Math"/>
                          <a:ea typeface="Cambria Math"/>
                        </a:rPr>
                        <a:t>λ</a:t>
                      </a:r>
                      <a:r>
                        <a:rPr lang="en-US" sz="1100" dirty="0" smtClean="0">
                          <a:latin typeface="Cambria Math"/>
                          <a:ea typeface="Cambria Math"/>
                        </a:rPr>
                        <a:t>(0K) [nm]</a:t>
                      </a:r>
                      <a:endParaRPr lang="de-DE" sz="1100" dirty="0"/>
                    </a:p>
                  </a:txBody>
                  <a:tcPr/>
                </a:tc>
              </a:tr>
              <a:tr h="231067">
                <a:tc>
                  <a:txBody>
                    <a:bodyPr/>
                    <a:lstStyle/>
                    <a:p>
                      <a:pPr algn="ctr"/>
                      <a:r>
                        <a:rPr lang="en-US" sz="1100" dirty="0" smtClean="0"/>
                        <a:t>400 MHz</a:t>
                      </a:r>
                      <a:endParaRPr lang="de-DE" sz="1100" dirty="0"/>
                    </a:p>
                  </a:txBody>
                  <a:tcPr/>
                </a:tc>
                <a:tc>
                  <a:txBody>
                    <a:bodyPr/>
                    <a:lstStyle/>
                    <a:p>
                      <a:pPr algn="ctr"/>
                      <a:r>
                        <a:rPr lang="en-US" sz="1100" dirty="0" smtClean="0">
                          <a:latin typeface="+mj-lt"/>
                        </a:rPr>
                        <a:t>46.6 </a:t>
                      </a:r>
                      <a:r>
                        <a:rPr lang="en-US" sz="1100" dirty="0" smtClean="0">
                          <a:latin typeface="+mj-lt"/>
                          <a:ea typeface="Cambria Math"/>
                        </a:rPr>
                        <a:t>± 0.8</a:t>
                      </a:r>
                      <a:endParaRPr lang="de-DE" sz="11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dk1"/>
                          </a:solidFill>
                          <a:latin typeface="+mn-lt"/>
                          <a:ea typeface="+mn-ea"/>
                          <a:cs typeface="+mn-cs"/>
                        </a:rPr>
                        <a:t>40 </a:t>
                      </a:r>
                      <a:r>
                        <a:rPr lang="en-US" sz="1100" kern="1200" dirty="0" smtClean="0">
                          <a:solidFill>
                            <a:schemeClr val="dk1"/>
                          </a:solidFill>
                          <a:latin typeface="+mn-lt"/>
                          <a:ea typeface="Cambria Math"/>
                          <a:cs typeface="+mn-cs"/>
                        </a:rPr>
                        <a:t>± 2</a:t>
                      </a:r>
                      <a:endParaRPr lang="de-DE" sz="1100" kern="1200" dirty="0" smtClean="0">
                        <a:solidFill>
                          <a:schemeClr val="dk1"/>
                        </a:solidFill>
                        <a:latin typeface="+mn-lt"/>
                        <a:ea typeface="+mn-ea"/>
                        <a:cs typeface="+mn-cs"/>
                      </a:endParaRPr>
                    </a:p>
                  </a:txBody>
                  <a:tcPr/>
                </a:tc>
              </a:tr>
              <a:tr h="231067">
                <a:tc>
                  <a:txBody>
                    <a:bodyPr/>
                    <a:lstStyle/>
                    <a:p>
                      <a:pPr algn="ctr"/>
                      <a:r>
                        <a:rPr lang="en-US" sz="1100" dirty="0" smtClean="0"/>
                        <a:t>800 MHz</a:t>
                      </a:r>
                      <a:endParaRPr lang="de-DE" sz="1100" dirty="0"/>
                    </a:p>
                  </a:txBody>
                  <a:tcPr/>
                </a:tc>
                <a:tc>
                  <a:txBody>
                    <a:bodyPr/>
                    <a:lstStyle/>
                    <a:p>
                      <a:pPr algn="ctr"/>
                      <a:r>
                        <a:rPr lang="en-US" sz="1100" kern="1200" dirty="0" smtClean="0">
                          <a:solidFill>
                            <a:schemeClr val="dk1"/>
                          </a:solidFill>
                          <a:latin typeface="+mn-lt"/>
                          <a:ea typeface="+mn-ea"/>
                          <a:cs typeface="+mn-cs"/>
                        </a:rPr>
                        <a:t>79 </a:t>
                      </a:r>
                      <a:r>
                        <a:rPr lang="en-US" sz="1100" kern="1200" dirty="0" smtClean="0">
                          <a:solidFill>
                            <a:schemeClr val="dk1"/>
                          </a:solidFill>
                          <a:latin typeface="+mn-lt"/>
                          <a:ea typeface="Cambria Math"/>
                          <a:cs typeface="+mn-cs"/>
                        </a:rPr>
                        <a:t>± 2</a:t>
                      </a:r>
                      <a:endParaRPr lang="de-DE" sz="11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dk1"/>
                          </a:solidFill>
                          <a:latin typeface="+mn-lt"/>
                          <a:ea typeface="+mn-ea"/>
                          <a:cs typeface="+mn-cs"/>
                        </a:rPr>
                        <a:t>38 </a:t>
                      </a:r>
                      <a:r>
                        <a:rPr lang="en-US" sz="1100" kern="1200" dirty="0" smtClean="0">
                          <a:solidFill>
                            <a:schemeClr val="dk1"/>
                          </a:solidFill>
                          <a:latin typeface="+mn-lt"/>
                          <a:ea typeface="Cambria Math"/>
                          <a:cs typeface="+mn-cs"/>
                        </a:rPr>
                        <a:t>± 1</a:t>
                      </a:r>
                      <a:endParaRPr lang="de-DE" sz="1100" kern="1200" dirty="0" smtClean="0">
                        <a:solidFill>
                          <a:schemeClr val="dk1"/>
                        </a:solidFill>
                        <a:latin typeface="+mn-lt"/>
                        <a:ea typeface="+mn-ea"/>
                        <a:cs typeface="+mn-cs"/>
                      </a:endParaRPr>
                    </a:p>
                  </a:txBody>
                  <a:tcPr/>
                </a:tc>
              </a:tr>
              <a:tr h="231067">
                <a:tc>
                  <a:txBody>
                    <a:bodyPr/>
                    <a:lstStyle/>
                    <a:p>
                      <a:pPr algn="ctr"/>
                      <a:r>
                        <a:rPr lang="en-US" sz="1100" dirty="0" smtClean="0"/>
                        <a:t>1200 MHz</a:t>
                      </a:r>
                      <a:endParaRPr lang="de-DE" sz="1100" dirty="0"/>
                    </a:p>
                  </a:txBody>
                  <a:tcPr/>
                </a:tc>
                <a:tc>
                  <a:txBody>
                    <a:bodyPr/>
                    <a:lstStyle/>
                    <a:p>
                      <a:pPr algn="ctr"/>
                      <a:r>
                        <a:rPr lang="en-US" sz="1100" kern="1200" dirty="0" smtClean="0">
                          <a:solidFill>
                            <a:schemeClr val="dk1"/>
                          </a:solidFill>
                          <a:latin typeface="+mn-lt"/>
                          <a:ea typeface="+mn-ea"/>
                          <a:cs typeface="+mn-cs"/>
                        </a:rPr>
                        <a:t>156 </a:t>
                      </a:r>
                      <a:r>
                        <a:rPr lang="en-US" sz="1100" kern="1200" dirty="0" smtClean="0">
                          <a:solidFill>
                            <a:schemeClr val="dk1"/>
                          </a:solidFill>
                          <a:latin typeface="+mn-lt"/>
                          <a:ea typeface="Cambria Math"/>
                          <a:cs typeface="+mn-cs"/>
                        </a:rPr>
                        <a:t>± 11</a:t>
                      </a:r>
                      <a:endParaRPr lang="de-DE" sz="11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dk1"/>
                          </a:solidFill>
                          <a:latin typeface="+mn-lt"/>
                          <a:ea typeface="+mn-ea"/>
                          <a:cs typeface="+mn-cs"/>
                        </a:rPr>
                        <a:t>38 </a:t>
                      </a:r>
                      <a:r>
                        <a:rPr lang="en-US" sz="1100" kern="1200" dirty="0" smtClean="0">
                          <a:solidFill>
                            <a:schemeClr val="dk1"/>
                          </a:solidFill>
                          <a:latin typeface="+mn-lt"/>
                          <a:ea typeface="Cambria Math"/>
                          <a:cs typeface="+mn-cs"/>
                        </a:rPr>
                        <a:t>± 1</a:t>
                      </a:r>
                      <a:endParaRPr lang="de-DE" sz="1100" kern="1200" dirty="0" smtClean="0">
                        <a:solidFill>
                          <a:schemeClr val="dk1"/>
                        </a:solidFill>
                        <a:latin typeface="+mn-lt"/>
                        <a:ea typeface="+mn-ea"/>
                        <a:cs typeface="+mn-cs"/>
                      </a:endParaRPr>
                    </a:p>
                  </a:txBody>
                  <a:tcPr/>
                </a:tc>
              </a:tr>
            </a:tbl>
          </a:graphicData>
        </a:graphic>
      </p:graphicFrame>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38079" y="5057382"/>
            <a:ext cx="4221945" cy="1367910"/>
          </a:xfrm>
          <a:prstGeom prst="rect">
            <a:avLst/>
          </a:prstGeom>
          <a:ln w="19050">
            <a:solidFill>
              <a:schemeClr val="bg1"/>
            </a:solidFill>
          </a:ln>
        </p:spPr>
      </p:pic>
      <p:sp>
        <p:nvSpPr>
          <p:cNvPr id="11" name="TextBox 10"/>
          <p:cNvSpPr txBox="1"/>
          <p:nvPr/>
        </p:nvSpPr>
        <p:spPr>
          <a:xfrm>
            <a:off x="1114141" y="1506225"/>
            <a:ext cx="1422184" cy="369332"/>
          </a:xfrm>
          <a:prstGeom prst="rect">
            <a:avLst/>
          </a:prstGeom>
          <a:noFill/>
        </p:spPr>
        <p:txBody>
          <a:bodyPr wrap="none" rtlCol="0">
            <a:spAutoFit/>
          </a:bodyPr>
          <a:lstStyle/>
          <a:p>
            <a:r>
              <a:rPr lang="en-US" dirty="0" smtClean="0"/>
              <a:t>400 MHz, 4 K</a:t>
            </a:r>
            <a:endParaRPr lang="en-US" dirty="0"/>
          </a:p>
        </p:txBody>
      </p:sp>
      <p:pic>
        <p:nvPicPr>
          <p:cNvPr id="102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69004" y="3782816"/>
            <a:ext cx="1953144" cy="1394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TextBox 38"/>
          <p:cNvSpPr txBox="1"/>
          <p:nvPr/>
        </p:nvSpPr>
        <p:spPr>
          <a:xfrm>
            <a:off x="3153727" y="4576780"/>
            <a:ext cx="1184940" cy="400110"/>
          </a:xfrm>
          <a:prstGeom prst="rect">
            <a:avLst/>
          </a:prstGeom>
          <a:noFill/>
        </p:spPr>
        <p:txBody>
          <a:bodyPr wrap="none" rtlCol="0">
            <a:spAutoFit/>
          </a:bodyPr>
          <a:lstStyle/>
          <a:p>
            <a:r>
              <a:rPr lang="en-US" sz="1000" dirty="0" smtClean="0"/>
              <a:t>Magnetic Moment </a:t>
            </a:r>
          </a:p>
          <a:p>
            <a:r>
              <a:rPr lang="en-US" sz="1000" dirty="0" smtClean="0"/>
              <a:t>in parallel field</a:t>
            </a:r>
            <a:endParaRPr lang="en-US" sz="1000" baseline="-25000" dirty="0"/>
          </a:p>
        </p:txBody>
      </p:sp>
      <p:sp>
        <p:nvSpPr>
          <p:cNvPr id="40" name="TextBox 39"/>
          <p:cNvSpPr txBox="1"/>
          <p:nvPr/>
        </p:nvSpPr>
        <p:spPr>
          <a:xfrm>
            <a:off x="1993835" y="5311848"/>
            <a:ext cx="2898870" cy="1184940"/>
          </a:xfrm>
          <a:prstGeom prst="rect">
            <a:avLst/>
          </a:prstGeom>
          <a:noFill/>
        </p:spPr>
        <p:txBody>
          <a:bodyPr wrap="none" rtlCol="0">
            <a:spAutoFit/>
          </a:bodyPr>
          <a:lstStyle/>
          <a:p>
            <a:pPr algn="ctr"/>
            <a:r>
              <a:rPr lang="en-US" sz="1500" dirty="0" smtClean="0"/>
              <a:t>Magnetic field phase diagram</a:t>
            </a:r>
          </a:p>
          <a:p>
            <a:pPr algn="ctr"/>
            <a:r>
              <a:rPr lang="en-US" sz="1400" dirty="0" smtClean="0"/>
              <a:t>for ECR </a:t>
            </a:r>
            <a:r>
              <a:rPr lang="en-US" sz="1400" dirty="0"/>
              <a:t>Nb/ </a:t>
            </a:r>
            <a:r>
              <a:rPr lang="en-US" sz="1400" dirty="0" smtClean="0"/>
              <a:t>(1-120</a:t>
            </a:r>
            <a:r>
              <a:rPr lang="en-US" sz="1400" dirty="0"/>
              <a:t>) </a:t>
            </a:r>
            <a:r>
              <a:rPr lang="en-US" sz="1400" dirty="0" smtClean="0"/>
              <a:t>Al</a:t>
            </a:r>
            <a:r>
              <a:rPr lang="en-US" sz="1400" baseline="-25000" dirty="0" smtClean="0"/>
              <a:t>2</a:t>
            </a:r>
            <a:r>
              <a:rPr lang="en-US" sz="1400" dirty="0" smtClean="0"/>
              <a:t>O</a:t>
            </a:r>
            <a:r>
              <a:rPr lang="en-US" sz="1400" baseline="-25000" dirty="0" smtClean="0"/>
              <a:t>3</a:t>
            </a:r>
          </a:p>
          <a:p>
            <a:pPr algn="ctr"/>
            <a:r>
              <a:rPr lang="en-US" sz="1400" dirty="0"/>
              <a:t>First flux Penetration</a:t>
            </a:r>
            <a:r>
              <a:rPr lang="en-US" sz="1400" baseline="-25000" dirty="0"/>
              <a:t> </a:t>
            </a:r>
            <a:r>
              <a:rPr lang="en-US" sz="1400" dirty="0"/>
              <a:t>@ 2 K ~ 180 </a:t>
            </a:r>
            <a:r>
              <a:rPr lang="en-US" sz="1400" dirty="0" smtClean="0"/>
              <a:t>mT,</a:t>
            </a:r>
            <a:endParaRPr lang="en-US" sz="1400" dirty="0"/>
          </a:p>
          <a:p>
            <a:pPr algn="ctr"/>
            <a:r>
              <a:rPr lang="en-US" sz="1400" dirty="0"/>
              <a:t>s</a:t>
            </a:r>
            <a:r>
              <a:rPr lang="en-US" sz="1400" dirty="0" smtClean="0"/>
              <a:t>howing superior behavior </a:t>
            </a:r>
          </a:p>
          <a:p>
            <a:pPr algn="ctr"/>
            <a:r>
              <a:rPr lang="en-US" sz="1400" dirty="0"/>
              <a:t>t</a:t>
            </a:r>
            <a:r>
              <a:rPr lang="en-US" sz="1400" dirty="0" smtClean="0"/>
              <a:t>o measured bulk Nb (130 mT)</a:t>
            </a:r>
            <a:endParaRPr lang="en-US" sz="1400" dirty="0"/>
          </a:p>
        </p:txBody>
      </p:sp>
      <p:sp>
        <p:nvSpPr>
          <p:cNvPr id="36" name="TextBox 35"/>
          <p:cNvSpPr txBox="1"/>
          <p:nvPr/>
        </p:nvSpPr>
        <p:spPr>
          <a:xfrm>
            <a:off x="2391458" y="5037645"/>
            <a:ext cx="896399" cy="230832"/>
          </a:xfrm>
          <a:prstGeom prst="rect">
            <a:avLst/>
          </a:prstGeom>
          <a:noFill/>
        </p:spPr>
        <p:txBody>
          <a:bodyPr wrap="none" rtlCol="0">
            <a:spAutoFit/>
          </a:bodyPr>
          <a:lstStyle/>
          <a:p>
            <a:r>
              <a:rPr lang="en-US" sz="900" dirty="0"/>
              <a:t>V. </a:t>
            </a:r>
            <a:r>
              <a:rPr lang="en-US" sz="900" dirty="0" err="1"/>
              <a:t>Kozhevnikov</a:t>
            </a:r>
            <a:endParaRPr lang="en-US" sz="900" dirty="0"/>
          </a:p>
        </p:txBody>
      </p:sp>
      <p:pic>
        <p:nvPicPr>
          <p:cNvPr id="27" name="Picture 26" descr="photo3.JPG"/>
          <p:cNvPicPr>
            <a:picLocks noChangeAspect="1"/>
          </p:cNvPicPr>
          <p:nvPr/>
        </p:nvPicPr>
        <p:blipFill>
          <a:blip r:embed="rId10"/>
          <a:stretch>
            <a:fillRect/>
          </a:stretch>
        </p:blipFill>
        <p:spPr>
          <a:xfrm rot="5400000">
            <a:off x="8016621" y="4909173"/>
            <a:ext cx="829056" cy="621792"/>
          </a:xfrm>
          <a:prstGeom prst="rect">
            <a:avLst/>
          </a:prstGeom>
        </p:spPr>
      </p:pic>
      <p:sp>
        <p:nvSpPr>
          <p:cNvPr id="2" name="Slide Number Placeholder 1"/>
          <p:cNvSpPr>
            <a:spLocks noGrp="1"/>
          </p:cNvSpPr>
          <p:nvPr>
            <p:ph type="sldNum" sz="quarter" idx="11"/>
          </p:nvPr>
        </p:nvSpPr>
        <p:spPr/>
        <p:txBody>
          <a:bodyPr/>
          <a:lstStyle/>
          <a:p>
            <a:fld id="{E2C9A48C-97D7-4B40-96F2-F0841CEA16C0}" type="slidenum">
              <a:rPr lang="en-US" smtClean="0"/>
              <a:pPr/>
              <a:t>18</a:t>
            </a:fld>
            <a:endParaRPr lang="en-US"/>
          </a:p>
        </p:txBody>
      </p:sp>
    </p:spTree>
    <p:extLst>
      <p:ext uri="{BB962C8B-B14F-4D97-AF65-F5344CB8AC3E}">
        <p14:creationId xmlns:p14="http://schemas.microsoft.com/office/powerpoint/2010/main" val="2856656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descr="DSC_2576.jpg"/>
          <p:cNvPicPr>
            <a:picLocks noChangeAspect="1"/>
          </p:cNvPicPr>
          <p:nvPr/>
        </p:nvPicPr>
        <p:blipFill>
          <a:blip r:embed="rId2">
            <a:extLst>
              <a:ext uri="{28A0092B-C50C-407E-A947-70E740481C1C}">
                <a14:useLocalDpi xmlns:a14="http://schemas.microsoft.com/office/drawing/2010/main" val="0"/>
              </a:ext>
            </a:extLst>
          </a:blip>
          <a:srcRect l="8888" t="20000" r="8888" b="6667"/>
          <a:stretch>
            <a:fillRect/>
          </a:stretch>
        </p:blipFill>
        <p:spPr bwMode="auto">
          <a:xfrm>
            <a:off x="4430752" y="1380285"/>
            <a:ext cx="4576277" cy="2719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685800" y="14256"/>
            <a:ext cx="7772400" cy="687805"/>
          </a:xfrm>
          <a:prstGeom prst="rect">
            <a:avLst/>
          </a:prstGeom>
        </p:spPr>
        <p:txBody>
          <a:bodyPr/>
          <a:lstStyle>
            <a:lvl1pPr algn="ctr"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a:defRPr>
            </a:lvl2pPr>
            <a:lvl3pPr algn="ctr" rtl="0" eaLnBrk="1" fontAlgn="base" hangingPunct="1">
              <a:spcBef>
                <a:spcPct val="0"/>
              </a:spcBef>
              <a:spcAft>
                <a:spcPct val="0"/>
              </a:spcAft>
              <a:defRPr sz="3600" b="1">
                <a:solidFill>
                  <a:schemeClr val="tx2"/>
                </a:solidFill>
                <a:latin typeface="Times"/>
              </a:defRPr>
            </a:lvl3pPr>
            <a:lvl4pPr algn="ctr" rtl="0" eaLnBrk="1" fontAlgn="base" hangingPunct="1">
              <a:spcBef>
                <a:spcPct val="0"/>
              </a:spcBef>
              <a:spcAft>
                <a:spcPct val="0"/>
              </a:spcAft>
              <a:defRPr sz="3600" b="1">
                <a:solidFill>
                  <a:schemeClr val="tx2"/>
                </a:solidFill>
                <a:latin typeface="Times"/>
              </a:defRPr>
            </a:lvl4pPr>
            <a:lvl5pPr algn="ctr" rtl="0" eaLnBrk="1" fontAlgn="base" hangingPunct="1">
              <a:spcBef>
                <a:spcPct val="0"/>
              </a:spcBef>
              <a:spcAft>
                <a:spcPct val="0"/>
              </a:spcAft>
              <a:defRPr sz="3600" b="1">
                <a:solidFill>
                  <a:schemeClr val="tx2"/>
                </a:solidFill>
                <a:latin typeface="Times"/>
              </a:defRPr>
            </a:lvl5pPr>
            <a:lvl6pPr marL="457200" algn="ctr" rtl="0" eaLnBrk="1" fontAlgn="base" hangingPunct="1">
              <a:spcBef>
                <a:spcPct val="0"/>
              </a:spcBef>
              <a:spcAft>
                <a:spcPct val="0"/>
              </a:spcAft>
              <a:defRPr sz="3600" b="1">
                <a:solidFill>
                  <a:schemeClr val="tx2"/>
                </a:solidFill>
                <a:latin typeface="Times"/>
              </a:defRPr>
            </a:lvl6pPr>
            <a:lvl7pPr marL="914400" algn="ctr" rtl="0" eaLnBrk="1" fontAlgn="base" hangingPunct="1">
              <a:spcBef>
                <a:spcPct val="0"/>
              </a:spcBef>
              <a:spcAft>
                <a:spcPct val="0"/>
              </a:spcAft>
              <a:defRPr sz="3600" b="1">
                <a:solidFill>
                  <a:schemeClr val="tx2"/>
                </a:solidFill>
                <a:latin typeface="Times"/>
              </a:defRPr>
            </a:lvl7pPr>
            <a:lvl8pPr marL="1371600" algn="ctr" rtl="0" eaLnBrk="1" fontAlgn="base" hangingPunct="1">
              <a:spcBef>
                <a:spcPct val="0"/>
              </a:spcBef>
              <a:spcAft>
                <a:spcPct val="0"/>
              </a:spcAft>
              <a:defRPr sz="3600" b="1">
                <a:solidFill>
                  <a:schemeClr val="tx2"/>
                </a:solidFill>
                <a:latin typeface="Times"/>
              </a:defRPr>
            </a:lvl8pPr>
            <a:lvl9pPr marL="1828800" algn="ctr" rtl="0" eaLnBrk="1" fontAlgn="base" hangingPunct="1">
              <a:spcBef>
                <a:spcPct val="0"/>
              </a:spcBef>
              <a:spcAft>
                <a:spcPct val="0"/>
              </a:spcAft>
              <a:defRPr sz="3600" b="1">
                <a:solidFill>
                  <a:schemeClr val="tx2"/>
                </a:solidFill>
                <a:latin typeface="Times"/>
              </a:defRPr>
            </a:lvl9pPr>
          </a:lstStyle>
          <a:p>
            <a:r>
              <a:rPr lang="en-US" sz="4000" kern="0" dirty="0" smtClean="0">
                <a:solidFill>
                  <a:srgbClr val="3366FF"/>
                </a:solidFill>
              </a:rPr>
              <a:t>High Intensity: </a:t>
            </a:r>
            <a:r>
              <a:rPr lang="en-US" sz="4000" b="0" kern="0" dirty="0" smtClean="0">
                <a:solidFill>
                  <a:srgbClr val="000000"/>
                </a:solidFill>
              </a:rPr>
              <a:t>examples</a:t>
            </a:r>
            <a:endParaRPr lang="en-US" sz="4000" b="0" kern="0" dirty="0">
              <a:solidFill>
                <a:srgbClr val="000000"/>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66505" t="12" r="190" b="-78"/>
          <a:stretch/>
        </p:blipFill>
        <p:spPr>
          <a:xfrm>
            <a:off x="2383691" y="1380285"/>
            <a:ext cx="1875692" cy="2719753"/>
          </a:xfrm>
          <a:prstGeom prst="rect">
            <a:avLst/>
          </a:prstGeom>
        </p:spPr>
      </p:pic>
      <p:sp>
        <p:nvSpPr>
          <p:cNvPr id="7" name="TextBox 6"/>
          <p:cNvSpPr txBox="1"/>
          <p:nvPr/>
        </p:nvSpPr>
        <p:spPr>
          <a:xfrm>
            <a:off x="2398542" y="4220096"/>
            <a:ext cx="1700472" cy="307777"/>
          </a:xfrm>
          <a:prstGeom prst="rect">
            <a:avLst/>
          </a:prstGeom>
          <a:noFill/>
        </p:spPr>
        <p:txBody>
          <a:bodyPr wrap="square" rtlCol="0">
            <a:spAutoFit/>
          </a:bodyPr>
          <a:lstStyle/>
          <a:p>
            <a:pPr algn="ctr"/>
            <a:r>
              <a:rPr lang="en-US" sz="1400" dirty="0" smtClean="0">
                <a:solidFill>
                  <a:srgbClr val="000000"/>
                </a:solidFill>
                <a:latin typeface="Arial"/>
                <a:cs typeface="Arial"/>
              </a:rPr>
              <a:t>650 MHz Project X</a:t>
            </a:r>
            <a:endParaRPr lang="en-US" sz="1400" dirty="0">
              <a:solidFill>
                <a:srgbClr val="000000"/>
              </a:solidFill>
              <a:latin typeface="Arial"/>
              <a:cs typeface="Arial"/>
            </a:endParaRPr>
          </a:p>
        </p:txBody>
      </p:sp>
      <p:sp>
        <p:nvSpPr>
          <p:cNvPr id="2" name="Rectangle 1"/>
          <p:cNvSpPr/>
          <p:nvPr/>
        </p:nvSpPr>
        <p:spPr>
          <a:xfrm>
            <a:off x="5093051" y="4198484"/>
            <a:ext cx="3011762" cy="338554"/>
          </a:xfrm>
          <a:prstGeom prst="rect">
            <a:avLst/>
          </a:prstGeom>
        </p:spPr>
        <p:txBody>
          <a:bodyPr wrap="none">
            <a:spAutoFit/>
          </a:bodyPr>
          <a:lstStyle/>
          <a:p>
            <a:r>
              <a:rPr lang="en-US" sz="1600" kern="0" dirty="0" smtClean="0">
                <a:solidFill>
                  <a:srgbClr val="000000"/>
                </a:solidFill>
              </a:rPr>
              <a:t>ANL</a:t>
            </a:r>
            <a:r>
              <a:rPr lang="en-US" sz="1600" kern="0" dirty="0">
                <a:solidFill>
                  <a:srgbClr val="000000"/>
                </a:solidFill>
              </a:rPr>
              <a:t>-</a:t>
            </a:r>
            <a:r>
              <a:rPr lang="en-US" sz="1600" kern="0" dirty="0" smtClean="0">
                <a:solidFill>
                  <a:srgbClr val="000000"/>
                </a:solidFill>
              </a:rPr>
              <a:t>SPX storage ring crab cavities</a:t>
            </a:r>
            <a:endParaRPr lang="en-US" sz="1600" dirty="0"/>
          </a:p>
        </p:txBody>
      </p:sp>
      <p:pic>
        <p:nvPicPr>
          <p:cNvPr id="8" name="Picture 5" descr="IMG_539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8080" y="1380285"/>
            <a:ext cx="2040469" cy="2719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9329" y="4209723"/>
            <a:ext cx="2379213" cy="307777"/>
          </a:xfrm>
          <a:prstGeom prst="rect">
            <a:avLst/>
          </a:prstGeom>
          <a:noFill/>
        </p:spPr>
        <p:txBody>
          <a:bodyPr wrap="square" rtlCol="0">
            <a:spAutoFit/>
          </a:bodyPr>
          <a:lstStyle/>
          <a:p>
            <a:pPr algn="ctr"/>
            <a:r>
              <a:rPr lang="en-US" sz="1400" dirty="0" smtClean="0">
                <a:solidFill>
                  <a:srgbClr val="000000"/>
                </a:solidFill>
                <a:latin typeface="Arial"/>
                <a:cs typeface="Arial"/>
              </a:rPr>
              <a:t>750 MHz MW-class FEL</a:t>
            </a:r>
            <a:endParaRPr lang="en-US" sz="1400" dirty="0">
              <a:solidFill>
                <a:srgbClr val="000000"/>
              </a:solidFill>
              <a:latin typeface="Arial"/>
              <a:cs typeface="Arial"/>
            </a:endParaRPr>
          </a:p>
        </p:txBody>
      </p:sp>
      <p:sp>
        <p:nvSpPr>
          <p:cNvPr id="10" name="TextBox 9"/>
          <p:cNvSpPr txBox="1"/>
          <p:nvPr/>
        </p:nvSpPr>
        <p:spPr>
          <a:xfrm>
            <a:off x="84384" y="5023544"/>
            <a:ext cx="9059616" cy="523220"/>
          </a:xfrm>
          <a:prstGeom prst="rect">
            <a:avLst/>
          </a:prstGeom>
          <a:noFill/>
        </p:spPr>
        <p:txBody>
          <a:bodyPr wrap="none" rtlCol="0">
            <a:spAutoFit/>
          </a:bodyPr>
          <a:lstStyle/>
          <a:p>
            <a:r>
              <a:rPr lang="en-US" sz="2800" dirty="0" smtClean="0"/>
              <a:t>Present focus is on </a:t>
            </a:r>
            <a:r>
              <a:rPr lang="en-US" sz="2800" b="1" dirty="0" smtClean="0">
                <a:solidFill>
                  <a:srgbClr val="3366FF"/>
                </a:solidFill>
              </a:rPr>
              <a:t>JLab EIC </a:t>
            </a:r>
            <a:r>
              <a:rPr lang="en-US" sz="2800" dirty="0" smtClean="0"/>
              <a:t>storage rings and electron cooler</a:t>
            </a:r>
            <a:endParaRPr lang="en-US" sz="2800" dirty="0"/>
          </a:p>
        </p:txBody>
      </p:sp>
      <p:sp>
        <p:nvSpPr>
          <p:cNvPr id="4" name="Slide Number Placeholder 3"/>
          <p:cNvSpPr>
            <a:spLocks noGrp="1"/>
          </p:cNvSpPr>
          <p:nvPr>
            <p:ph type="sldNum" sz="quarter" idx="11"/>
          </p:nvPr>
        </p:nvSpPr>
        <p:spPr/>
        <p:txBody>
          <a:bodyPr/>
          <a:lstStyle/>
          <a:p>
            <a:fld id="{E2C9A48C-97D7-4B40-96F2-F0841CEA16C0}" type="slidenum">
              <a:rPr lang="en-US" smtClean="0"/>
              <a:pPr/>
              <a:t>19</a:t>
            </a:fld>
            <a:endParaRPr lang="en-US" dirty="0"/>
          </a:p>
        </p:txBody>
      </p:sp>
    </p:spTree>
    <p:extLst>
      <p:ext uri="{BB962C8B-B14F-4D97-AF65-F5344CB8AC3E}">
        <p14:creationId xmlns:p14="http://schemas.microsoft.com/office/powerpoint/2010/main" val="146760576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lstStyle/>
          <a:p>
            <a:r>
              <a:rPr lang="en-US" dirty="0" smtClean="0"/>
              <a:t>CEBAF </a:t>
            </a:r>
            <a:r>
              <a:rPr lang="en-US" dirty="0" smtClean="0"/>
              <a:t>support</a:t>
            </a:r>
          </a:p>
          <a:p>
            <a:r>
              <a:rPr lang="en-US" dirty="0" smtClean="0"/>
              <a:t>JLab EIC</a:t>
            </a:r>
          </a:p>
          <a:p>
            <a:r>
              <a:rPr lang="en-US" dirty="0" smtClean="0"/>
              <a:t>Partnerships/WFO</a:t>
            </a:r>
          </a:p>
          <a:p>
            <a:r>
              <a:rPr lang="en-US" dirty="0" smtClean="0"/>
              <a:t>SRF Core </a:t>
            </a:r>
            <a:r>
              <a:rPr lang="en-US" dirty="0" smtClean="0"/>
              <a:t>R&amp;D</a:t>
            </a:r>
          </a:p>
          <a:p>
            <a:pPr marL="742950" lvl="2" indent="-342900">
              <a:buClr>
                <a:srgbClr val="0000FF"/>
              </a:buClr>
            </a:pPr>
            <a:r>
              <a:rPr lang="en-US" dirty="0"/>
              <a:t>Efficiency, Energy, Intensity </a:t>
            </a:r>
            <a:r>
              <a:rPr lang="en-US" dirty="0" smtClean="0"/>
              <a:t>frontiers</a:t>
            </a:r>
            <a:endParaRPr lang="en-US" dirty="0" smtClean="0"/>
          </a:p>
          <a:p>
            <a:r>
              <a:rPr lang="en-US" dirty="0" smtClean="0"/>
              <a:t>Education</a:t>
            </a:r>
            <a:endParaRPr lang="en-US" dirty="0"/>
          </a:p>
        </p:txBody>
      </p:sp>
      <p:sp>
        <p:nvSpPr>
          <p:cNvPr id="4" name="Footer Placeholder 3"/>
          <p:cNvSpPr>
            <a:spLocks noGrp="1"/>
          </p:cNvSpPr>
          <p:nvPr>
            <p:ph type="ftr" sz="quarter" idx="4294967295"/>
          </p:nvPr>
        </p:nvSpPr>
        <p:spPr>
          <a:xfrm>
            <a:off x="1222248" y="6456300"/>
            <a:ext cx="4101998" cy="365125"/>
          </a:xfrm>
        </p:spPr>
        <p:txBody>
          <a:bodyPr/>
          <a:lstStyle/>
          <a:p>
            <a:r>
              <a:rPr lang="en-US" dirty="0" smtClean="0"/>
              <a:t>LANL visit 4-26, </a:t>
            </a:r>
            <a:r>
              <a:rPr lang="en-US" dirty="0" smtClean="0"/>
              <a:t>2016</a:t>
            </a:r>
            <a:endParaRPr lang="en-US" dirty="0"/>
          </a:p>
        </p:txBody>
      </p:sp>
      <p:sp>
        <p:nvSpPr>
          <p:cNvPr id="5" name="Slide Number Placeholder 4"/>
          <p:cNvSpPr>
            <a:spLocks noGrp="1"/>
          </p:cNvSpPr>
          <p:nvPr>
            <p:ph type="sldNum" sz="quarter" idx="11"/>
          </p:nvPr>
        </p:nvSpPr>
        <p:spPr/>
        <p:txBody>
          <a:bodyPr/>
          <a:lstStyle/>
          <a:p>
            <a:fld id="{E2C9A48C-97D7-4B40-96F2-F0841CEA16C0}" type="slidenum">
              <a:rPr lang="en-US" smtClean="0"/>
              <a:pPr/>
              <a:t>2</a:t>
            </a:fld>
            <a:endParaRPr lang="en-US"/>
          </a:p>
        </p:txBody>
      </p:sp>
    </p:spTree>
    <p:extLst>
      <p:ext uri="{BB962C8B-B14F-4D97-AF65-F5344CB8AC3E}">
        <p14:creationId xmlns:p14="http://schemas.microsoft.com/office/powerpoint/2010/main" val="401417581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ILC High Gradient R&amp;D at </a:t>
            </a:r>
            <a:r>
              <a:rPr lang="en-US" sz="3600" dirty="0" err="1" smtClean="0"/>
              <a:t>JLab</a:t>
            </a:r>
            <a:endParaRPr lang="en-US" sz="3600" dirty="0"/>
          </a:p>
        </p:txBody>
      </p:sp>
      <p:sp>
        <p:nvSpPr>
          <p:cNvPr id="3" name="Content Placeholder 2"/>
          <p:cNvSpPr>
            <a:spLocks noGrp="1"/>
          </p:cNvSpPr>
          <p:nvPr>
            <p:ph idx="1"/>
          </p:nvPr>
        </p:nvSpPr>
        <p:spPr>
          <a:xfrm>
            <a:off x="212141" y="887612"/>
            <a:ext cx="8763609" cy="4525963"/>
          </a:xfrm>
        </p:spPr>
        <p:txBody>
          <a:bodyPr>
            <a:noAutofit/>
          </a:bodyPr>
          <a:lstStyle/>
          <a:p>
            <a:r>
              <a:rPr lang="en-US" sz="2800" dirty="0" smtClean="0"/>
              <a:t>Nearly 60 distinct 9-cell cavities.</a:t>
            </a:r>
          </a:p>
          <a:p>
            <a:r>
              <a:rPr lang="en-US" sz="2800" dirty="0" smtClean="0"/>
              <a:t>120 EP cycles; 200 cryogenic cavity vertical testing. </a:t>
            </a:r>
          </a:p>
          <a:p>
            <a:r>
              <a:rPr lang="en-US" sz="2800" dirty="0" smtClean="0"/>
              <a:t>Cavities manufactured by industries, laboratories and universities in three regions world wide</a:t>
            </a:r>
          </a:p>
          <a:p>
            <a:pPr lvl="1"/>
            <a:r>
              <a:rPr lang="en-US" sz="2400" dirty="0" smtClean="0"/>
              <a:t>Europe: </a:t>
            </a:r>
            <a:r>
              <a:rPr lang="en-US" sz="2400" dirty="0" smtClean="0">
                <a:solidFill>
                  <a:srgbClr val="0000FF"/>
                </a:solidFill>
              </a:rPr>
              <a:t>ACCEL/RI, </a:t>
            </a:r>
            <a:r>
              <a:rPr lang="en-US" sz="2400" dirty="0" err="1" smtClean="0">
                <a:solidFill>
                  <a:srgbClr val="0000FF"/>
                </a:solidFill>
              </a:rPr>
              <a:t>Zanon</a:t>
            </a:r>
            <a:r>
              <a:rPr lang="en-US" sz="2400" dirty="0" smtClean="0"/>
              <a:t>,</a:t>
            </a:r>
            <a:r>
              <a:rPr lang="en-US" sz="2400" dirty="0" smtClean="0">
                <a:solidFill>
                  <a:srgbClr val="0000FF"/>
                </a:solidFill>
              </a:rPr>
              <a:t> </a:t>
            </a:r>
            <a:r>
              <a:rPr lang="en-US" sz="2400" dirty="0" smtClean="0"/>
              <a:t>DESY</a:t>
            </a:r>
          </a:p>
          <a:p>
            <a:pPr lvl="1"/>
            <a:r>
              <a:rPr lang="en-US" sz="2400" dirty="0" smtClean="0"/>
              <a:t>US: </a:t>
            </a:r>
            <a:r>
              <a:rPr lang="en-US" sz="2400" dirty="0" smtClean="0">
                <a:solidFill>
                  <a:srgbClr val="0000FF"/>
                </a:solidFill>
              </a:rPr>
              <a:t>AES, </a:t>
            </a:r>
            <a:r>
              <a:rPr lang="en-US" sz="2400" dirty="0" err="1" smtClean="0">
                <a:solidFill>
                  <a:srgbClr val="0000FF"/>
                </a:solidFill>
              </a:rPr>
              <a:t>Niowave</a:t>
            </a:r>
            <a:r>
              <a:rPr lang="en-US" sz="2400" dirty="0" smtClean="0">
                <a:solidFill>
                  <a:srgbClr val="0000FF"/>
                </a:solidFill>
              </a:rPr>
              <a:t>/Roark</a:t>
            </a:r>
            <a:r>
              <a:rPr lang="en-US" sz="2400" dirty="0" smtClean="0"/>
              <a:t>, JLAB</a:t>
            </a:r>
          </a:p>
          <a:p>
            <a:pPr lvl="1"/>
            <a:r>
              <a:rPr lang="en-US" sz="2400" dirty="0" err="1" smtClean="0"/>
              <a:t>Aisa</a:t>
            </a:r>
            <a:r>
              <a:rPr lang="en-US" sz="2400" dirty="0" smtClean="0"/>
              <a:t>: </a:t>
            </a:r>
            <a:r>
              <a:rPr lang="en-US" sz="2400" dirty="0" smtClean="0">
                <a:solidFill>
                  <a:srgbClr val="0000FF"/>
                </a:solidFill>
              </a:rPr>
              <a:t>MHI</a:t>
            </a:r>
            <a:r>
              <a:rPr lang="en-US" sz="2400" dirty="0" smtClean="0"/>
              <a:t>, KEK, PKU, IHEP</a:t>
            </a:r>
          </a:p>
          <a:p>
            <a:pPr lvl="2"/>
            <a:r>
              <a:rPr lang="en-US" sz="2000" dirty="0" smtClean="0"/>
              <a:t>Later 7-cell CEBAF upgrade cavities by </a:t>
            </a:r>
            <a:r>
              <a:rPr lang="en-US" sz="2000" dirty="0" smtClean="0">
                <a:solidFill>
                  <a:srgbClr val="0000FF"/>
                </a:solidFill>
              </a:rPr>
              <a:t>OSTEC</a:t>
            </a:r>
            <a:r>
              <a:rPr lang="en-US" sz="2000" dirty="0" smtClean="0"/>
              <a:t> </a:t>
            </a:r>
          </a:p>
          <a:p>
            <a:r>
              <a:rPr lang="en-US" sz="2800" dirty="0"/>
              <a:t>P</a:t>
            </a:r>
            <a:r>
              <a:rPr lang="en-US" sz="2800" dirty="0" smtClean="0"/>
              <a:t>ersonnel exchanges/training with international collaboration</a:t>
            </a:r>
          </a:p>
          <a:p>
            <a:pPr lvl="1"/>
            <a:r>
              <a:rPr lang="en-US" sz="2400" dirty="0" smtClean="0"/>
              <a:t>Many young scientists, including 5 from KEK, came to </a:t>
            </a:r>
            <a:r>
              <a:rPr lang="en-US" sz="2400" dirty="0" err="1" smtClean="0"/>
              <a:t>JLab</a:t>
            </a:r>
            <a:r>
              <a:rPr lang="en-US" sz="2400" dirty="0" smtClean="0"/>
              <a:t> for extended visit working on SRF technology.    </a:t>
            </a:r>
          </a:p>
          <a:p>
            <a:endParaRPr lang="en-US" sz="2800" dirty="0" smtClean="0"/>
          </a:p>
        </p:txBody>
      </p:sp>
      <p:sp>
        <p:nvSpPr>
          <p:cNvPr id="5" name="Footer Placeholder 4"/>
          <p:cNvSpPr>
            <a:spLocks noGrp="1"/>
          </p:cNvSpPr>
          <p:nvPr>
            <p:ph type="ftr" sz="quarter" idx="4294967295"/>
          </p:nvPr>
        </p:nvSpPr>
        <p:spPr>
          <a:xfrm>
            <a:off x="3764982" y="6420777"/>
            <a:ext cx="2895600" cy="437223"/>
          </a:xfrm>
          <a:prstGeom prst="rect">
            <a:avLst/>
          </a:prstGeom>
        </p:spPr>
        <p:txBody>
          <a:bodyPr/>
          <a:lstStyle/>
          <a:p>
            <a:r>
              <a:rPr lang="en-US" dirty="0" smtClean="0">
                <a:solidFill>
                  <a:srgbClr val="FFFFFF"/>
                </a:solidFill>
              </a:rPr>
              <a:t>R.L. </a:t>
            </a:r>
            <a:r>
              <a:rPr lang="en-US" dirty="0" err="1" smtClean="0">
                <a:solidFill>
                  <a:srgbClr val="FFFFFF"/>
                </a:solidFill>
              </a:rPr>
              <a:t>Geng</a:t>
            </a:r>
            <a:r>
              <a:rPr lang="en-US" dirty="0" smtClean="0">
                <a:solidFill>
                  <a:srgbClr val="FFFFFF"/>
                </a:solidFill>
              </a:rPr>
              <a:t>, </a:t>
            </a:r>
            <a:r>
              <a:rPr lang="en-US" dirty="0" smtClean="0">
                <a:solidFill>
                  <a:srgbClr val="FFFFFF"/>
                </a:solidFill>
              </a:rPr>
              <a:t>Nov. 13, 2015</a:t>
            </a:r>
            <a:endParaRPr lang="en-US" dirty="0">
              <a:solidFill>
                <a:srgbClr val="FFFFFF"/>
              </a:solidFill>
            </a:endParaRPr>
          </a:p>
        </p:txBody>
      </p:sp>
      <p:sp>
        <p:nvSpPr>
          <p:cNvPr id="7" name="Slide Number Placeholder 3"/>
          <p:cNvSpPr>
            <a:spLocks noGrp="1"/>
          </p:cNvSpPr>
          <p:nvPr>
            <p:ph type="sldNum" sz="quarter" idx="11"/>
          </p:nvPr>
        </p:nvSpPr>
        <p:spPr>
          <a:xfrm>
            <a:off x="5324246" y="6456300"/>
            <a:ext cx="2133600" cy="365125"/>
          </a:xfrm>
        </p:spPr>
        <p:txBody>
          <a:bodyPr/>
          <a:lstStyle/>
          <a:p>
            <a:fld id="{E2C9A48C-97D7-4B40-96F2-F0841CEA16C0}" type="slidenum">
              <a:rPr lang="en-US" smtClean="0"/>
              <a:pPr/>
              <a:t>20</a:t>
            </a:fld>
            <a:endParaRPr lang="en-US" dirty="0"/>
          </a:p>
        </p:txBody>
      </p:sp>
    </p:spTree>
    <p:extLst>
      <p:ext uri="{BB962C8B-B14F-4D97-AF65-F5344CB8AC3E}">
        <p14:creationId xmlns:p14="http://schemas.microsoft.com/office/powerpoint/2010/main" val="38426815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srfee\Geng\ILC_high_gradient\ILC_EP\Result_summary\Best_Q_Eacc\Q Eacc A11A12A13A14A15A16RI18RI19RI27RI28AES5AES6AES7AES8AES9AES10 linear scale 7oct13.ep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8137" y="913098"/>
            <a:ext cx="7740501" cy="54598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76200"/>
            <a:ext cx="9211624" cy="584775"/>
          </a:xfrm>
          <a:prstGeom prst="rect">
            <a:avLst/>
          </a:prstGeom>
          <a:noFill/>
        </p:spPr>
        <p:txBody>
          <a:bodyPr wrap="none" rtlCol="0">
            <a:spAutoFit/>
          </a:bodyPr>
          <a:lstStyle/>
          <a:p>
            <a:r>
              <a:rPr lang="en-US" sz="3200" dirty="0" smtClean="0"/>
              <a:t>Achieved ILC Cavity Performance at JLAB (2008-2010)</a:t>
            </a:r>
            <a:endParaRPr lang="en-US" sz="3200" dirty="0"/>
          </a:p>
        </p:txBody>
      </p:sp>
      <p:sp>
        <p:nvSpPr>
          <p:cNvPr id="6" name="TextBox 5"/>
          <p:cNvSpPr txBox="1"/>
          <p:nvPr/>
        </p:nvSpPr>
        <p:spPr>
          <a:xfrm>
            <a:off x="1467792" y="4414169"/>
            <a:ext cx="421910" cy="369332"/>
          </a:xfrm>
          <a:prstGeom prst="rect">
            <a:avLst/>
          </a:prstGeom>
          <a:solidFill>
            <a:srgbClr val="FFFF00"/>
          </a:solidFill>
        </p:spPr>
        <p:txBody>
          <a:bodyPr wrap="none" rtlCol="0">
            <a:spAutoFit/>
          </a:bodyPr>
          <a:lstStyle/>
          <a:p>
            <a:r>
              <a:rPr lang="en-US" dirty="0" smtClean="0"/>
              <a:t>2K</a:t>
            </a:r>
            <a:endParaRPr lang="en-US" dirty="0"/>
          </a:p>
        </p:txBody>
      </p:sp>
      <p:sp>
        <p:nvSpPr>
          <p:cNvPr id="8" name="TextBox 7"/>
          <p:cNvSpPr txBox="1"/>
          <p:nvPr/>
        </p:nvSpPr>
        <p:spPr>
          <a:xfrm>
            <a:off x="1591383" y="3701486"/>
            <a:ext cx="596638" cy="369332"/>
          </a:xfrm>
          <a:prstGeom prst="rect">
            <a:avLst/>
          </a:prstGeom>
          <a:solidFill>
            <a:srgbClr val="FFFF00"/>
          </a:solidFill>
        </p:spPr>
        <p:txBody>
          <a:bodyPr wrap="none" rtlCol="0">
            <a:spAutoFit/>
          </a:bodyPr>
          <a:lstStyle/>
          <a:p>
            <a:r>
              <a:rPr lang="en-US" dirty="0" smtClean="0"/>
              <a:t>1.8K</a:t>
            </a:r>
            <a:endParaRPr lang="en-US" dirty="0"/>
          </a:p>
        </p:txBody>
      </p:sp>
      <p:sp>
        <p:nvSpPr>
          <p:cNvPr id="7" name="TextBox 6"/>
          <p:cNvSpPr txBox="1"/>
          <p:nvPr/>
        </p:nvSpPr>
        <p:spPr>
          <a:xfrm>
            <a:off x="1159599" y="1878075"/>
            <a:ext cx="3690497" cy="369332"/>
          </a:xfrm>
          <a:prstGeom prst="rect">
            <a:avLst/>
          </a:prstGeom>
          <a:solidFill>
            <a:srgbClr val="FFFF00"/>
          </a:solidFill>
        </p:spPr>
        <p:txBody>
          <a:bodyPr wrap="none" rtlCol="0">
            <a:spAutoFit/>
          </a:bodyPr>
          <a:lstStyle/>
          <a:p>
            <a:r>
              <a:rPr lang="en-US" dirty="0" smtClean="0"/>
              <a:t>All TESLA-shape fine-grain </a:t>
            </a:r>
            <a:r>
              <a:rPr lang="en-US" dirty="0" err="1" smtClean="0"/>
              <a:t>Nb</a:t>
            </a:r>
            <a:r>
              <a:rPr lang="en-US" dirty="0" smtClean="0"/>
              <a:t> cavities</a:t>
            </a:r>
            <a:endParaRPr lang="en-US" dirty="0"/>
          </a:p>
        </p:txBody>
      </p:sp>
      <p:grpSp>
        <p:nvGrpSpPr>
          <p:cNvPr id="3" name="Group 2"/>
          <p:cNvGrpSpPr/>
          <p:nvPr/>
        </p:nvGrpSpPr>
        <p:grpSpPr>
          <a:xfrm>
            <a:off x="4524191" y="3699060"/>
            <a:ext cx="1475603" cy="2135905"/>
            <a:chOff x="4524191" y="3699060"/>
            <a:chExt cx="1475603" cy="2135905"/>
          </a:xfrm>
        </p:grpSpPr>
        <p:sp>
          <p:nvSpPr>
            <p:cNvPr id="16" name="TextBox 15"/>
            <p:cNvSpPr txBox="1"/>
            <p:nvPr/>
          </p:nvSpPr>
          <p:spPr>
            <a:xfrm>
              <a:off x="4524191" y="3699060"/>
              <a:ext cx="1403100" cy="646331"/>
            </a:xfrm>
            <a:prstGeom prst="rect">
              <a:avLst/>
            </a:prstGeom>
            <a:solidFill>
              <a:srgbClr val="FF0000"/>
            </a:solidFill>
          </p:spPr>
          <p:txBody>
            <a:bodyPr wrap="square" rtlCol="0">
              <a:spAutoFit/>
            </a:bodyPr>
            <a:lstStyle/>
            <a:p>
              <a:r>
                <a:rPr lang="en-US" sz="1200" dirty="0" smtClean="0">
                  <a:solidFill>
                    <a:srgbClr val="00FF00"/>
                  </a:solidFill>
                  <a:latin typeface="Comic Sans MS" panose="030F0702030302020204" pitchFamily="66" charset="0"/>
                </a:rPr>
                <a:t>ILC spec</a:t>
              </a:r>
            </a:p>
            <a:p>
              <a:r>
                <a:rPr lang="en-US" sz="1200" dirty="0" smtClean="0">
                  <a:solidFill>
                    <a:srgbClr val="00FF00"/>
                  </a:solidFill>
                  <a:latin typeface="Comic Sans MS" panose="030F0702030302020204" pitchFamily="66" charset="0"/>
                </a:rPr>
                <a:t>Q</a:t>
              </a:r>
              <a:r>
                <a:rPr lang="en-US" sz="1200" baseline="-25000" dirty="0" smtClean="0">
                  <a:solidFill>
                    <a:srgbClr val="00FF00"/>
                  </a:solidFill>
                  <a:latin typeface="Comic Sans MS" panose="030F0702030302020204" pitchFamily="66" charset="0"/>
                </a:rPr>
                <a:t>0</a:t>
              </a:r>
              <a:r>
                <a:rPr lang="en-US" sz="1200" dirty="0" smtClean="0">
                  <a:solidFill>
                    <a:srgbClr val="00FF00"/>
                  </a:solidFill>
                  <a:latin typeface="Comic Sans MS" panose="030F0702030302020204" pitchFamily="66" charset="0"/>
                </a:rPr>
                <a:t>=8×10</a:t>
              </a:r>
              <a:r>
                <a:rPr lang="en-US" sz="1200" baseline="30000" dirty="0" smtClean="0">
                  <a:solidFill>
                    <a:srgbClr val="00FF00"/>
                  </a:solidFill>
                  <a:latin typeface="Comic Sans MS" panose="030F0702030302020204" pitchFamily="66" charset="0"/>
                </a:rPr>
                <a:t>9</a:t>
              </a:r>
              <a:r>
                <a:rPr lang="en-US" sz="1200" dirty="0" smtClean="0">
                  <a:solidFill>
                    <a:srgbClr val="00FF00"/>
                  </a:solidFill>
                  <a:latin typeface="Comic Sans MS" panose="030F0702030302020204" pitchFamily="66" charset="0"/>
                </a:rPr>
                <a:t> </a:t>
              </a:r>
            </a:p>
            <a:p>
              <a:r>
                <a:rPr lang="en-US" sz="1200" dirty="0" err="1" smtClean="0">
                  <a:solidFill>
                    <a:srgbClr val="00FF00"/>
                  </a:solidFill>
                  <a:latin typeface="Comic Sans MS" panose="030F0702030302020204" pitchFamily="66" charset="0"/>
                </a:rPr>
                <a:t>Eacc</a:t>
              </a:r>
              <a:r>
                <a:rPr lang="en-US" sz="1200" dirty="0" smtClean="0">
                  <a:solidFill>
                    <a:srgbClr val="00FF00"/>
                  </a:solidFill>
                  <a:latin typeface="Comic Sans MS" panose="030F0702030302020204" pitchFamily="66" charset="0"/>
                </a:rPr>
                <a:t>=35 MV/m</a:t>
              </a:r>
              <a:endParaRPr lang="en-US" sz="1200" dirty="0">
                <a:solidFill>
                  <a:srgbClr val="00FF00"/>
                </a:solidFill>
                <a:latin typeface="Comic Sans MS" panose="030F0702030302020204" pitchFamily="66" charset="0"/>
              </a:endParaRPr>
            </a:p>
          </p:txBody>
        </p:sp>
        <p:sp>
          <p:nvSpPr>
            <p:cNvPr id="18" name="5-Point Star 17"/>
            <p:cNvSpPr/>
            <p:nvPr/>
          </p:nvSpPr>
          <p:spPr>
            <a:xfrm>
              <a:off x="5518291" y="5330540"/>
              <a:ext cx="481503" cy="504425"/>
            </a:xfrm>
            <a:prstGeom prst="star5">
              <a:avLst/>
            </a:prstGeom>
            <a:solidFill>
              <a:srgbClr val="FF0000"/>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Slide Number Placeholder 3"/>
          <p:cNvSpPr>
            <a:spLocks noGrp="1"/>
          </p:cNvSpPr>
          <p:nvPr>
            <p:ph type="sldNum" sz="quarter" idx="11"/>
          </p:nvPr>
        </p:nvSpPr>
        <p:spPr>
          <a:xfrm>
            <a:off x="5324246" y="6456300"/>
            <a:ext cx="2133600" cy="365125"/>
          </a:xfrm>
        </p:spPr>
        <p:txBody>
          <a:bodyPr/>
          <a:lstStyle/>
          <a:p>
            <a:fld id="{E2C9A48C-97D7-4B40-96F2-F0841CEA16C0}" type="slidenum">
              <a:rPr lang="en-US" smtClean="0"/>
              <a:pPr/>
              <a:t>21</a:t>
            </a:fld>
            <a:endParaRPr lang="en-US" dirty="0"/>
          </a:p>
        </p:txBody>
      </p:sp>
    </p:spTree>
    <p:extLst>
      <p:ext uri="{BB962C8B-B14F-4D97-AF65-F5344CB8AC3E}">
        <p14:creationId xmlns:p14="http://schemas.microsoft.com/office/powerpoint/2010/main" val="41501698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51206"/>
            <a:ext cx="9143999" cy="607162"/>
          </a:xfrm>
        </p:spPr>
        <p:txBody>
          <a:bodyPr/>
          <a:lstStyle/>
          <a:p>
            <a:r>
              <a:rPr lang="en-US" dirty="0" smtClean="0">
                <a:solidFill>
                  <a:srgbClr val="3366FF"/>
                </a:solidFill>
              </a:rPr>
              <a:t>High Gradient: </a:t>
            </a:r>
            <a:r>
              <a:rPr lang="en-US" dirty="0" smtClean="0"/>
              <a:t>Recent Results and Next Steps </a:t>
            </a:r>
            <a:endParaRPr lang="en-US" dirty="0"/>
          </a:p>
        </p:txBody>
      </p:sp>
      <p:pic>
        <p:nvPicPr>
          <p:cNvPr id="1026" name="Picture 2" descr="D:\ILC 1-cell cavity test results\G2\22th test after 160K warmup then recool 1apr15\plot_G2_Q_Eacc_2K_1_8K_1_4K_with_error_bars_2apr15.ep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2178" y="1605183"/>
            <a:ext cx="7112374" cy="48355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806847" y="5134200"/>
            <a:ext cx="851515" cy="261610"/>
          </a:xfrm>
          <a:prstGeom prst="rect">
            <a:avLst/>
          </a:prstGeom>
          <a:solidFill>
            <a:schemeClr val="bg1"/>
          </a:solidFill>
        </p:spPr>
        <p:txBody>
          <a:bodyPr wrap="none" rtlCol="0">
            <a:spAutoFit/>
          </a:bodyPr>
          <a:lstStyle/>
          <a:p>
            <a:r>
              <a:rPr lang="en-US" sz="1100" dirty="0" smtClean="0"/>
              <a:t>LCLS-II spec</a:t>
            </a:r>
            <a:endParaRPr lang="en-US" sz="1100" dirty="0"/>
          </a:p>
        </p:txBody>
      </p:sp>
      <p:sp>
        <p:nvSpPr>
          <p:cNvPr id="9" name="TextBox 8"/>
          <p:cNvSpPr txBox="1"/>
          <p:nvPr/>
        </p:nvSpPr>
        <p:spPr>
          <a:xfrm>
            <a:off x="5283634" y="5184058"/>
            <a:ext cx="671979" cy="430887"/>
          </a:xfrm>
          <a:prstGeom prst="rect">
            <a:avLst/>
          </a:prstGeom>
          <a:solidFill>
            <a:schemeClr val="bg1"/>
          </a:solidFill>
        </p:spPr>
        <p:txBody>
          <a:bodyPr wrap="none" rtlCol="0">
            <a:spAutoFit/>
          </a:bodyPr>
          <a:lstStyle/>
          <a:p>
            <a:r>
              <a:rPr lang="en-US" sz="1100" dirty="0" smtClean="0"/>
              <a:t>500 GeV</a:t>
            </a:r>
          </a:p>
          <a:p>
            <a:r>
              <a:rPr lang="en-US" sz="1100" dirty="0" smtClean="0"/>
              <a:t>ILC spec</a:t>
            </a:r>
            <a:endParaRPr lang="en-US" sz="1100" dirty="0"/>
          </a:p>
        </p:txBody>
      </p:sp>
      <p:sp>
        <p:nvSpPr>
          <p:cNvPr id="10" name="TextBox 9"/>
          <p:cNvSpPr txBox="1"/>
          <p:nvPr/>
        </p:nvSpPr>
        <p:spPr>
          <a:xfrm>
            <a:off x="6619181" y="4589506"/>
            <a:ext cx="659155" cy="415498"/>
          </a:xfrm>
          <a:prstGeom prst="rect">
            <a:avLst/>
          </a:prstGeom>
          <a:solidFill>
            <a:schemeClr val="bg1"/>
          </a:solidFill>
        </p:spPr>
        <p:txBody>
          <a:bodyPr wrap="none" rtlCol="0">
            <a:spAutoFit/>
          </a:bodyPr>
          <a:lstStyle/>
          <a:p>
            <a:r>
              <a:rPr lang="en-US" sz="1050" dirty="0" smtClean="0"/>
              <a:t>1 </a:t>
            </a:r>
            <a:r>
              <a:rPr lang="en-US" sz="1050" dirty="0" err="1" smtClean="0"/>
              <a:t>TeV</a:t>
            </a:r>
            <a:r>
              <a:rPr lang="en-US" sz="1050" dirty="0" smtClean="0"/>
              <a:t> </a:t>
            </a:r>
          </a:p>
          <a:p>
            <a:r>
              <a:rPr lang="en-US" sz="1050" dirty="0" smtClean="0"/>
              <a:t>ILC Goal</a:t>
            </a:r>
            <a:endParaRPr lang="en-US" sz="1050" dirty="0"/>
          </a:p>
        </p:txBody>
      </p:sp>
      <p:grpSp>
        <p:nvGrpSpPr>
          <p:cNvPr id="23" name="Group 22"/>
          <p:cNvGrpSpPr/>
          <p:nvPr/>
        </p:nvGrpSpPr>
        <p:grpSpPr>
          <a:xfrm>
            <a:off x="3062812" y="1998491"/>
            <a:ext cx="4225102" cy="3959528"/>
            <a:chOff x="3062812" y="1998491"/>
            <a:chExt cx="4225102" cy="3959528"/>
          </a:xfrm>
        </p:grpSpPr>
        <p:sp>
          <p:nvSpPr>
            <p:cNvPr id="5" name="5-Point Star 4"/>
            <p:cNvSpPr/>
            <p:nvPr/>
          </p:nvSpPr>
          <p:spPr>
            <a:xfrm>
              <a:off x="3196434" y="4853419"/>
              <a:ext cx="270346" cy="288897"/>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6" name="5-Point Star 5"/>
            <p:cNvSpPr/>
            <p:nvPr/>
          </p:nvSpPr>
          <p:spPr>
            <a:xfrm>
              <a:off x="5654059" y="5673097"/>
              <a:ext cx="253122" cy="284922"/>
            </a:xfrm>
            <a:prstGeom prst="star5">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7" name="5-Point Star 6"/>
            <p:cNvSpPr/>
            <p:nvPr/>
          </p:nvSpPr>
          <p:spPr>
            <a:xfrm>
              <a:off x="6985764" y="5084168"/>
              <a:ext cx="302150" cy="315402"/>
            </a:xfrm>
            <a:prstGeom prst="star5">
              <a:avLst/>
            </a:prstGeom>
            <a:solidFill>
              <a:srgbClr val="00FF00"/>
            </a:solid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pic>
          <p:nvPicPr>
            <p:cNvPr id="11" name="Picture 10" descr="D:\ILC 1-cell cavity test results\DSC_000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3062" t="8155" r="34902" b="13598"/>
            <a:stretch/>
          </p:blipFill>
          <p:spPr bwMode="auto">
            <a:xfrm>
              <a:off x="4513448" y="2004365"/>
              <a:ext cx="565931" cy="134887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062812" y="1998491"/>
              <a:ext cx="1413862" cy="900246"/>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n-US" sz="1050" dirty="0" smtClean="0">
                  <a:latin typeface="Microsoft Yi Baiti" panose="03000500000000000000" pitchFamily="66" charset="0"/>
                  <a:ea typeface="Microsoft Yi Baiti" panose="03000500000000000000" pitchFamily="66" charset="0"/>
                </a:rPr>
                <a:t>1.3GHz 1-cell</a:t>
              </a:r>
            </a:p>
            <a:p>
              <a:pPr marL="171450" indent="-171450">
                <a:buFont typeface="Arial" panose="020B0604020202020204" pitchFamily="34" charset="0"/>
                <a:buChar char="•"/>
              </a:pPr>
              <a:r>
                <a:rPr lang="en-US" sz="1050" dirty="0" smtClean="0">
                  <a:latin typeface="Microsoft Yi Baiti" panose="03000500000000000000" pitchFamily="66" charset="0"/>
                  <a:ea typeface="Microsoft Yi Baiti" panose="03000500000000000000" pitchFamily="66" charset="0"/>
                </a:rPr>
                <a:t>TTF shape</a:t>
              </a:r>
            </a:p>
            <a:p>
              <a:pPr marL="171450" indent="-171450">
                <a:buFont typeface="Arial" panose="020B0604020202020204" pitchFamily="34" charset="0"/>
                <a:buChar char="•"/>
              </a:pPr>
              <a:r>
                <a:rPr lang="en-US" sz="1050" dirty="0" smtClean="0">
                  <a:latin typeface="Microsoft Yi Baiti" panose="03000500000000000000" pitchFamily="66" charset="0"/>
                  <a:ea typeface="Microsoft Yi Baiti" panose="03000500000000000000" pitchFamily="66" charset="0"/>
                </a:rPr>
                <a:t>Large-grain </a:t>
              </a:r>
              <a:r>
                <a:rPr lang="en-US" sz="1050" dirty="0" err="1" smtClean="0">
                  <a:latin typeface="Microsoft Yi Baiti" panose="03000500000000000000" pitchFamily="66" charset="0"/>
                  <a:ea typeface="Microsoft Yi Baiti" panose="03000500000000000000" pitchFamily="66" charset="0"/>
                </a:rPr>
                <a:t>Nb</a:t>
              </a:r>
              <a:endParaRPr lang="en-US" sz="1050" dirty="0" smtClean="0">
                <a:latin typeface="Microsoft Yi Baiti" panose="03000500000000000000" pitchFamily="66" charset="0"/>
                <a:ea typeface="Microsoft Yi Baiti" panose="03000500000000000000" pitchFamily="66" charset="0"/>
              </a:endParaRPr>
            </a:p>
            <a:p>
              <a:pPr marL="171450" indent="-171450">
                <a:buFont typeface="Arial" panose="020B0604020202020204" pitchFamily="34" charset="0"/>
                <a:buChar char="•"/>
              </a:pPr>
              <a:r>
                <a:rPr lang="en-US" sz="1050" dirty="0" smtClean="0">
                  <a:latin typeface="Microsoft Yi Baiti" panose="03000500000000000000" pitchFamily="66" charset="0"/>
                  <a:ea typeface="Microsoft Yi Baiti" panose="03000500000000000000" pitchFamily="66" charset="0"/>
                </a:rPr>
                <a:t>In-house built</a:t>
              </a:r>
            </a:p>
            <a:p>
              <a:pPr marL="171450" indent="-171450">
                <a:buFont typeface="Arial" panose="020B0604020202020204" pitchFamily="34" charset="0"/>
                <a:buChar char="•"/>
              </a:pPr>
              <a:r>
                <a:rPr lang="en-US" sz="1050" dirty="0" smtClean="0">
                  <a:latin typeface="Microsoft Yi Baiti" panose="03000500000000000000" pitchFamily="66" charset="0"/>
                  <a:ea typeface="Microsoft Yi Baiti" panose="03000500000000000000" pitchFamily="66" charset="0"/>
                </a:rPr>
                <a:t>In-house proc</a:t>
              </a:r>
              <a:r>
                <a:rPr lang="en-US" sz="1050" dirty="0">
                  <a:latin typeface="Microsoft Yi Baiti" panose="03000500000000000000" pitchFamily="66" charset="0"/>
                  <a:ea typeface="Microsoft Yi Baiti" panose="03000500000000000000" pitchFamily="66" charset="0"/>
                </a:rPr>
                <a:t>.</a:t>
              </a:r>
              <a:endParaRPr lang="en-US" sz="1050" dirty="0" smtClean="0">
                <a:latin typeface="Microsoft Yi Baiti" panose="03000500000000000000" pitchFamily="66" charset="0"/>
                <a:ea typeface="Microsoft Yi Baiti" panose="03000500000000000000" pitchFamily="66" charset="0"/>
              </a:endParaRPr>
            </a:p>
          </p:txBody>
        </p:sp>
      </p:grpSp>
      <p:sp>
        <p:nvSpPr>
          <p:cNvPr id="4" name="TextBox 3"/>
          <p:cNvSpPr txBox="1"/>
          <p:nvPr/>
        </p:nvSpPr>
        <p:spPr>
          <a:xfrm>
            <a:off x="0" y="804679"/>
            <a:ext cx="9143999" cy="584776"/>
          </a:xfrm>
          <a:prstGeom prst="rect">
            <a:avLst/>
          </a:prstGeom>
          <a:solidFill>
            <a:srgbClr val="FFFF00"/>
          </a:solidFill>
        </p:spPr>
        <p:txBody>
          <a:bodyPr wrap="square" rtlCol="0">
            <a:spAutoFit/>
          </a:bodyPr>
          <a:lstStyle/>
          <a:p>
            <a:r>
              <a:rPr lang="en-US" sz="1600" b="1" dirty="0" smtClean="0">
                <a:latin typeface="Microsoft Yi Baiti" panose="03000500000000000000" pitchFamily="66" charset="0"/>
                <a:ea typeface="Microsoft Yi Baiti" panose="03000500000000000000" pitchFamily="66" charset="0"/>
              </a:rPr>
              <a:t>Purpose: achieve high gradient with high efficiency, at a low cost and high reliability</a:t>
            </a:r>
          </a:p>
          <a:p>
            <a:r>
              <a:rPr lang="en-US" sz="1600" b="1" dirty="0" smtClean="0">
                <a:latin typeface="Microsoft Yi Baiti" panose="03000500000000000000" pitchFamily="66" charset="0"/>
                <a:ea typeface="Microsoft Yi Baiti" panose="03000500000000000000" pitchFamily="66" charset="0"/>
              </a:rPr>
              <a:t>Approach: Low-Surface-Field Shape* + Large-grain Niobium material + advanced processing </a:t>
            </a:r>
            <a:endParaRPr lang="en-US" sz="1600" b="1" dirty="0">
              <a:latin typeface="Microsoft Yi Baiti" panose="03000500000000000000" pitchFamily="66" charset="0"/>
              <a:ea typeface="Microsoft Yi Baiti" panose="03000500000000000000" pitchFamily="66" charset="0"/>
            </a:endParaRPr>
          </a:p>
        </p:txBody>
      </p:sp>
      <p:pic>
        <p:nvPicPr>
          <p:cNvPr id="14" name="Picture 3" descr="M:\srfee\Geng\ILC_high_gradient\SingleCellCavity\LSF1-3\photo of completed cavity 19feb14\IMG_480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978" t="6286" r="17798" b="3940"/>
          <a:stretch/>
        </p:blipFill>
        <p:spPr bwMode="auto">
          <a:xfrm>
            <a:off x="7521242" y="2275016"/>
            <a:ext cx="1411930" cy="24067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455743" y="4860161"/>
            <a:ext cx="684803" cy="338554"/>
          </a:xfrm>
          <a:prstGeom prst="rect">
            <a:avLst/>
          </a:prstGeom>
          <a:solidFill>
            <a:schemeClr val="bg1"/>
          </a:solidFill>
        </p:spPr>
        <p:txBody>
          <a:bodyPr wrap="none" rtlCol="0">
            <a:spAutoFit/>
          </a:bodyPr>
          <a:lstStyle/>
          <a:p>
            <a:r>
              <a:rPr lang="en-US" sz="1600" b="1" dirty="0" smtClean="0">
                <a:solidFill>
                  <a:srgbClr val="FF0000"/>
                </a:solidFill>
                <a:latin typeface="Microsoft Yi Baiti" panose="03000500000000000000" pitchFamily="66" charset="0"/>
                <a:ea typeface="Microsoft Yi Baiti" panose="03000500000000000000" pitchFamily="66" charset="0"/>
              </a:rPr>
              <a:t>2.0 K</a:t>
            </a:r>
            <a:endParaRPr lang="en-US" sz="1600" b="1" dirty="0">
              <a:solidFill>
                <a:srgbClr val="FF0000"/>
              </a:solidFill>
              <a:latin typeface="Microsoft Yi Baiti" panose="03000500000000000000" pitchFamily="66" charset="0"/>
              <a:ea typeface="Microsoft Yi Baiti" panose="03000500000000000000" pitchFamily="66" charset="0"/>
            </a:endParaRPr>
          </a:p>
        </p:txBody>
      </p:sp>
      <p:sp>
        <p:nvSpPr>
          <p:cNvPr id="16" name="TextBox 15"/>
          <p:cNvSpPr txBox="1"/>
          <p:nvPr/>
        </p:nvSpPr>
        <p:spPr>
          <a:xfrm>
            <a:off x="2259178" y="3798271"/>
            <a:ext cx="684803" cy="338554"/>
          </a:xfrm>
          <a:prstGeom prst="rect">
            <a:avLst/>
          </a:prstGeom>
          <a:solidFill>
            <a:schemeClr val="bg1"/>
          </a:solidFill>
        </p:spPr>
        <p:txBody>
          <a:bodyPr wrap="none" rtlCol="0">
            <a:spAutoFit/>
          </a:bodyPr>
          <a:lstStyle/>
          <a:p>
            <a:r>
              <a:rPr lang="en-US" sz="1600" b="1" dirty="0" smtClean="0">
                <a:solidFill>
                  <a:srgbClr val="0000FF"/>
                </a:solidFill>
                <a:latin typeface="Microsoft Yi Baiti" panose="03000500000000000000" pitchFamily="66" charset="0"/>
                <a:ea typeface="Microsoft Yi Baiti" panose="03000500000000000000" pitchFamily="66" charset="0"/>
              </a:rPr>
              <a:t>1.8 K</a:t>
            </a:r>
            <a:endParaRPr lang="en-US" sz="1600" b="1" dirty="0">
              <a:solidFill>
                <a:srgbClr val="0000FF"/>
              </a:solidFill>
              <a:latin typeface="Microsoft Yi Baiti" panose="03000500000000000000" pitchFamily="66" charset="0"/>
              <a:ea typeface="Microsoft Yi Baiti" panose="03000500000000000000" pitchFamily="66" charset="0"/>
            </a:endParaRPr>
          </a:p>
        </p:txBody>
      </p:sp>
      <p:sp>
        <p:nvSpPr>
          <p:cNvPr id="17" name="TextBox 16"/>
          <p:cNvSpPr txBox="1"/>
          <p:nvPr/>
        </p:nvSpPr>
        <p:spPr>
          <a:xfrm>
            <a:off x="2126293" y="2546191"/>
            <a:ext cx="684803" cy="338554"/>
          </a:xfrm>
          <a:prstGeom prst="rect">
            <a:avLst/>
          </a:prstGeom>
          <a:solidFill>
            <a:schemeClr val="bg1"/>
          </a:solidFill>
        </p:spPr>
        <p:txBody>
          <a:bodyPr wrap="none" rtlCol="0">
            <a:spAutoFit/>
          </a:bodyPr>
          <a:lstStyle/>
          <a:p>
            <a:r>
              <a:rPr lang="en-US" sz="1600" b="1" dirty="0" smtClean="0">
                <a:solidFill>
                  <a:srgbClr val="00FF00"/>
                </a:solidFill>
                <a:latin typeface="Microsoft Yi Baiti" panose="03000500000000000000" pitchFamily="66" charset="0"/>
                <a:ea typeface="Microsoft Yi Baiti" panose="03000500000000000000" pitchFamily="66" charset="0"/>
              </a:rPr>
              <a:t>1.4 K</a:t>
            </a:r>
            <a:endParaRPr lang="en-US" sz="1600" b="1" dirty="0">
              <a:solidFill>
                <a:srgbClr val="00FF00"/>
              </a:solidFill>
              <a:latin typeface="Microsoft Yi Baiti" panose="03000500000000000000" pitchFamily="66" charset="0"/>
              <a:ea typeface="Microsoft Yi Baiti" panose="03000500000000000000" pitchFamily="66" charset="0"/>
            </a:endParaRPr>
          </a:p>
        </p:txBody>
      </p:sp>
      <p:sp>
        <p:nvSpPr>
          <p:cNvPr id="18" name="TextBox 17"/>
          <p:cNvSpPr txBox="1"/>
          <p:nvPr/>
        </p:nvSpPr>
        <p:spPr>
          <a:xfrm>
            <a:off x="7408201" y="4626081"/>
            <a:ext cx="1552923" cy="1384995"/>
          </a:xfrm>
          <a:prstGeom prst="rect">
            <a:avLst/>
          </a:prstGeom>
          <a:solidFill>
            <a:schemeClr val="bg1"/>
          </a:solidFill>
        </p:spPr>
        <p:txBody>
          <a:bodyPr wrap="square" rtlCol="0">
            <a:spAutoFit/>
          </a:bodyPr>
          <a:lstStyle/>
          <a:p>
            <a:r>
              <a:rPr lang="en-US" sz="1200" dirty="0" smtClean="0">
                <a:latin typeface="Microsoft Yi Baiti" panose="03000500000000000000" pitchFamily="66" charset="0"/>
                <a:ea typeface="Microsoft Yi Baiti" panose="03000500000000000000" pitchFamily="66" charset="0"/>
              </a:rPr>
              <a:t>Prototypes:</a:t>
            </a:r>
          </a:p>
          <a:p>
            <a:pPr marL="171450" indent="-171450">
              <a:buFont typeface="Arial" panose="020B0604020202020204" pitchFamily="34" charset="0"/>
              <a:buChar char="•"/>
            </a:pPr>
            <a:r>
              <a:rPr lang="en-US" sz="1200" dirty="0" smtClean="0">
                <a:latin typeface="Microsoft Yi Baiti" panose="03000500000000000000" pitchFamily="66" charset="0"/>
                <a:ea typeface="Microsoft Yi Baiti" panose="03000500000000000000" pitchFamily="66" charset="0"/>
              </a:rPr>
              <a:t>Two each 1-cell built and tested</a:t>
            </a:r>
          </a:p>
          <a:p>
            <a:pPr marL="171450" indent="-171450">
              <a:buFont typeface="Arial" panose="020B0604020202020204" pitchFamily="34" charset="0"/>
              <a:buChar char="•"/>
            </a:pPr>
            <a:r>
              <a:rPr lang="en-US" sz="1200" dirty="0" smtClean="0">
                <a:latin typeface="Microsoft Yi Baiti" panose="03000500000000000000" pitchFamily="66" charset="0"/>
                <a:ea typeface="Microsoft Yi Baiti" panose="03000500000000000000" pitchFamily="66" charset="0"/>
              </a:rPr>
              <a:t>Two each 3-cell and one each 9-cell in process of fabrication.</a:t>
            </a:r>
          </a:p>
        </p:txBody>
      </p:sp>
      <p:sp>
        <p:nvSpPr>
          <p:cNvPr id="15" name="TextBox 14"/>
          <p:cNvSpPr txBox="1"/>
          <p:nvPr/>
        </p:nvSpPr>
        <p:spPr>
          <a:xfrm>
            <a:off x="7454199" y="1660616"/>
            <a:ext cx="1511639" cy="523220"/>
          </a:xfrm>
          <a:prstGeom prst="rect">
            <a:avLst/>
          </a:prstGeom>
          <a:noFill/>
        </p:spPr>
        <p:txBody>
          <a:bodyPr wrap="none" rtlCol="0">
            <a:spAutoFit/>
          </a:bodyPr>
          <a:lstStyle/>
          <a:p>
            <a:r>
              <a:rPr lang="en-US" sz="1400" b="1" dirty="0" smtClean="0">
                <a:solidFill>
                  <a:srgbClr val="00B0F0"/>
                </a:solidFill>
                <a:latin typeface="Microsoft Yi Baiti" panose="03000500000000000000" pitchFamily="66" charset="0"/>
                <a:ea typeface="Microsoft Yi Baiti" panose="03000500000000000000" pitchFamily="66" charset="0"/>
              </a:rPr>
              <a:t>Future cavities:</a:t>
            </a:r>
          </a:p>
          <a:p>
            <a:r>
              <a:rPr lang="en-US" sz="1400" b="1" dirty="0" smtClean="0">
                <a:solidFill>
                  <a:srgbClr val="00B0F0"/>
                </a:solidFill>
                <a:latin typeface="Microsoft Yi Baiti" panose="03000500000000000000" pitchFamily="66" charset="0"/>
                <a:ea typeface="Microsoft Yi Baiti" panose="03000500000000000000" pitchFamily="66" charset="0"/>
              </a:rPr>
              <a:t>LSF* cavity</a:t>
            </a:r>
            <a:endParaRPr lang="en-US" sz="1400" b="1" dirty="0">
              <a:solidFill>
                <a:srgbClr val="00B0F0"/>
              </a:solidFill>
              <a:latin typeface="Microsoft Yi Baiti" panose="03000500000000000000" pitchFamily="66" charset="0"/>
              <a:ea typeface="Microsoft Yi Baiti" panose="03000500000000000000" pitchFamily="66" charset="0"/>
            </a:endParaRPr>
          </a:p>
        </p:txBody>
      </p:sp>
      <p:sp>
        <p:nvSpPr>
          <p:cNvPr id="3" name="Rectangle 2"/>
          <p:cNvSpPr/>
          <p:nvPr/>
        </p:nvSpPr>
        <p:spPr>
          <a:xfrm>
            <a:off x="7359091" y="1675246"/>
            <a:ext cx="1711757" cy="4681663"/>
          </a:xfrm>
          <a:prstGeom prst="rect">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20" name="TextBox 19"/>
          <p:cNvSpPr txBox="1"/>
          <p:nvPr/>
        </p:nvSpPr>
        <p:spPr>
          <a:xfrm>
            <a:off x="5941900" y="2898737"/>
            <a:ext cx="910864" cy="369332"/>
          </a:xfrm>
          <a:prstGeom prst="rect">
            <a:avLst/>
          </a:prstGeom>
          <a:noFill/>
        </p:spPr>
        <p:txBody>
          <a:bodyPr wrap="none" rtlCol="0">
            <a:spAutoFit/>
          </a:bodyPr>
          <a:lstStyle/>
          <a:p>
            <a:r>
              <a:rPr lang="en-US" dirty="0" smtClean="0"/>
              <a:t>R. </a:t>
            </a:r>
            <a:r>
              <a:rPr lang="en-US" dirty="0" err="1" smtClean="0"/>
              <a:t>Geng</a:t>
            </a:r>
            <a:endParaRPr lang="en-US" dirty="0"/>
          </a:p>
        </p:txBody>
      </p:sp>
      <p:sp>
        <p:nvSpPr>
          <p:cNvPr id="19" name="TextBox 18"/>
          <p:cNvSpPr txBox="1"/>
          <p:nvPr/>
        </p:nvSpPr>
        <p:spPr>
          <a:xfrm>
            <a:off x="7507935" y="6026653"/>
            <a:ext cx="1428596" cy="369332"/>
          </a:xfrm>
          <a:prstGeom prst="rect">
            <a:avLst/>
          </a:prstGeom>
          <a:noFill/>
        </p:spPr>
        <p:txBody>
          <a:bodyPr wrap="none" rtlCol="0">
            <a:spAutoFit/>
          </a:bodyPr>
          <a:lstStyle/>
          <a:p>
            <a:r>
              <a:rPr lang="en-US" dirty="0" smtClean="0"/>
              <a:t>*Z. Li at SLAC</a:t>
            </a:r>
            <a:endParaRPr lang="en-US" dirty="0"/>
          </a:p>
        </p:txBody>
      </p:sp>
      <p:sp>
        <p:nvSpPr>
          <p:cNvPr id="22" name="Slide Number Placeholder 21"/>
          <p:cNvSpPr>
            <a:spLocks noGrp="1"/>
          </p:cNvSpPr>
          <p:nvPr>
            <p:ph type="sldNum" sz="quarter" idx="11"/>
          </p:nvPr>
        </p:nvSpPr>
        <p:spPr/>
        <p:txBody>
          <a:bodyPr/>
          <a:lstStyle/>
          <a:p>
            <a:fld id="{E2C9A48C-97D7-4B40-96F2-F0841CEA16C0}" type="slidenum">
              <a:rPr lang="en-US" smtClean="0"/>
              <a:pPr/>
              <a:t>22</a:t>
            </a:fld>
            <a:endParaRPr lang="en-US"/>
          </a:p>
        </p:txBody>
      </p:sp>
      <p:sp>
        <p:nvSpPr>
          <p:cNvPr id="26" name="Footer Placeholder 4"/>
          <p:cNvSpPr txBox="1">
            <a:spLocks/>
          </p:cNvSpPr>
          <p:nvPr/>
        </p:nvSpPr>
        <p:spPr>
          <a:xfrm>
            <a:off x="3917382" y="6446180"/>
            <a:ext cx="2895600" cy="437223"/>
          </a:xfrm>
          <a:prstGeom prst="rect">
            <a:avLst/>
          </a:prstGeom>
        </p:spPr>
        <p:txBody>
          <a:bodyPr/>
          <a:lstStyle>
            <a:defPPr>
              <a:defRPr lang="en-US"/>
            </a:defPPr>
            <a:lvl1pPr marL="0" algn="l" defTabSz="457200" rtl="0" eaLnBrk="1" latinLnBrk="0" hangingPunct="1">
              <a:defRPr sz="18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R.L. Geng, Nov. 13, 2015</a:t>
            </a:r>
            <a:endParaRPr lang="en-US" dirty="0"/>
          </a:p>
        </p:txBody>
      </p:sp>
    </p:spTree>
    <p:extLst>
      <p:ext uri="{BB962C8B-B14F-4D97-AF65-F5344CB8AC3E}">
        <p14:creationId xmlns:p14="http://schemas.microsoft.com/office/powerpoint/2010/main" val="335703979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4726"/>
            <a:ext cx="9144000" cy="397933"/>
          </a:xfrm>
        </p:spPr>
        <p:txBody>
          <a:bodyPr/>
          <a:lstStyle/>
          <a:p>
            <a:r>
              <a:rPr lang="en-US" sz="4000" dirty="0" smtClean="0"/>
              <a:t>Path Forward</a:t>
            </a:r>
            <a:endParaRPr lang="en-US" sz="4000" dirty="0"/>
          </a:p>
        </p:txBody>
      </p:sp>
      <p:sp>
        <p:nvSpPr>
          <p:cNvPr id="3" name="Content Placeholder 2"/>
          <p:cNvSpPr>
            <a:spLocks noGrp="1"/>
          </p:cNvSpPr>
          <p:nvPr>
            <p:ph idx="1"/>
          </p:nvPr>
        </p:nvSpPr>
        <p:spPr>
          <a:xfrm>
            <a:off x="276447" y="880297"/>
            <a:ext cx="8410353" cy="5132065"/>
          </a:xfrm>
        </p:spPr>
        <p:txBody>
          <a:bodyPr>
            <a:normAutofit/>
          </a:bodyPr>
          <a:lstStyle/>
          <a:p>
            <a:pPr>
              <a:spcAft>
                <a:spcPts val="600"/>
              </a:spcAft>
            </a:pPr>
            <a:r>
              <a:rPr lang="en-US" sz="2400" dirty="0" smtClean="0"/>
              <a:t>High efficiency high gradient (HEHG) SRF a fundamental accelerator physics and technology issue with applications to ILC as well as many other machines</a:t>
            </a:r>
          </a:p>
          <a:p>
            <a:pPr lvl="1">
              <a:spcAft>
                <a:spcPts val="600"/>
              </a:spcAft>
            </a:pPr>
            <a:r>
              <a:rPr lang="en-US" sz="2000" dirty="0" smtClean="0"/>
              <a:t>Better cavity shapes (RE, LL/ICHIRO, LSF)</a:t>
            </a:r>
          </a:p>
          <a:p>
            <a:pPr lvl="2">
              <a:spcAft>
                <a:spcPts val="600"/>
              </a:spcAft>
            </a:pPr>
            <a:r>
              <a:rPr lang="en-US" sz="1800" dirty="0" smtClean="0"/>
              <a:t>“immediate” gain in gradient</a:t>
            </a:r>
          </a:p>
          <a:p>
            <a:pPr lvl="2">
              <a:spcAft>
                <a:spcPts val="600"/>
              </a:spcAft>
            </a:pPr>
            <a:r>
              <a:rPr lang="en-US" sz="1800" dirty="0" smtClean="0"/>
              <a:t>“guaranteed” saving in </a:t>
            </a:r>
            <a:r>
              <a:rPr lang="en-US" sz="1800" dirty="0" err="1" smtClean="0"/>
              <a:t>cryo</a:t>
            </a:r>
            <a:r>
              <a:rPr lang="en-US" sz="1800" dirty="0" smtClean="0"/>
              <a:t> capital cost &amp; accelerator operation cost </a:t>
            </a:r>
          </a:p>
          <a:p>
            <a:pPr lvl="1">
              <a:spcAft>
                <a:spcPts val="600"/>
              </a:spcAft>
            </a:pPr>
            <a:r>
              <a:rPr lang="en-US" sz="2000" dirty="0" smtClean="0"/>
              <a:t>Better material (Large-Grain/Medium-Grain ingot niobium)</a:t>
            </a:r>
          </a:p>
          <a:p>
            <a:pPr lvl="2">
              <a:spcAft>
                <a:spcPts val="600"/>
              </a:spcAft>
            </a:pPr>
            <a:endParaRPr lang="en-US" sz="1800" dirty="0"/>
          </a:p>
        </p:txBody>
      </p:sp>
      <p:grpSp>
        <p:nvGrpSpPr>
          <p:cNvPr id="10" name="Group 9"/>
          <p:cNvGrpSpPr/>
          <p:nvPr/>
        </p:nvGrpSpPr>
        <p:grpSpPr>
          <a:xfrm>
            <a:off x="0" y="2062895"/>
            <a:ext cx="9144000" cy="4335969"/>
            <a:chOff x="0" y="2062895"/>
            <a:chExt cx="9144000" cy="4335969"/>
          </a:xfrm>
        </p:grpSpPr>
        <p:sp>
          <p:nvSpPr>
            <p:cNvPr id="7" name="Rectangle 6"/>
            <p:cNvSpPr/>
            <p:nvPr/>
          </p:nvSpPr>
          <p:spPr>
            <a:xfrm>
              <a:off x="395026" y="2062895"/>
              <a:ext cx="8222285" cy="1799538"/>
            </a:xfrm>
            <a:prstGeom prst="rect">
              <a:avLst/>
            </a:prstGeom>
            <a:noFill/>
            <a:ln w="38100">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hevron 7"/>
            <p:cNvSpPr/>
            <p:nvPr/>
          </p:nvSpPr>
          <p:spPr>
            <a:xfrm rot="16200000">
              <a:off x="3972158" y="4048972"/>
              <a:ext cx="680314" cy="387706"/>
            </a:xfrm>
            <a:prstGeom prst="chevron">
              <a:avLst/>
            </a:prstGeom>
            <a:solidFill>
              <a:srgbClr val="00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0" y="4582982"/>
              <a:ext cx="9144000" cy="1815882"/>
            </a:xfrm>
            <a:prstGeom prst="rect">
              <a:avLst/>
            </a:prstGeom>
            <a:solidFill>
              <a:srgbClr val="00FF00"/>
            </a:solidFill>
          </p:spPr>
          <p:txBody>
            <a:bodyPr wrap="square" rtlCol="0">
              <a:spAutoFit/>
            </a:bodyPr>
            <a:lstStyle/>
            <a:p>
              <a:r>
                <a:rPr lang="en-US" sz="2800" dirty="0" smtClean="0">
                  <a:solidFill>
                    <a:srgbClr val="FF00FF"/>
                  </a:solidFill>
                  <a:latin typeface="Minion Pro"/>
                </a:rPr>
                <a:t>Use the same successful ILC baseline cavity processing technology which is already well practiced in world-wide labs as well as in industry and has been successfully applied to CEBAF accelerator and E-XFEL project.   </a:t>
              </a:r>
              <a:endParaRPr lang="en-US" sz="2800" dirty="0">
                <a:solidFill>
                  <a:srgbClr val="FF00FF"/>
                </a:solidFill>
                <a:latin typeface="Minion Pro"/>
              </a:endParaRPr>
            </a:p>
          </p:txBody>
        </p:sp>
      </p:grpSp>
      <p:sp>
        <p:nvSpPr>
          <p:cNvPr id="11" name="Footer Placeholder 4"/>
          <p:cNvSpPr txBox="1">
            <a:spLocks/>
          </p:cNvSpPr>
          <p:nvPr/>
        </p:nvSpPr>
        <p:spPr>
          <a:xfrm>
            <a:off x="3764982" y="6420777"/>
            <a:ext cx="2895600" cy="437223"/>
          </a:xfrm>
          <a:prstGeom prst="rect">
            <a:avLst/>
          </a:prstGeom>
        </p:spPr>
        <p:txBody>
          <a:bodyPr/>
          <a:lstStyle>
            <a:defPPr>
              <a:defRPr lang="en-US"/>
            </a:defPPr>
            <a:lvl1pPr marL="0" algn="l" defTabSz="457200" rtl="0" eaLnBrk="1" latinLnBrk="0" hangingPunct="1">
              <a:defRPr sz="18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R.L. Geng, Nov. 13, 2015</a:t>
            </a:r>
            <a:endParaRPr lang="en-US" dirty="0"/>
          </a:p>
        </p:txBody>
      </p:sp>
      <p:sp>
        <p:nvSpPr>
          <p:cNvPr id="12" name="Slide Number Placeholder 3"/>
          <p:cNvSpPr>
            <a:spLocks noGrp="1"/>
          </p:cNvSpPr>
          <p:nvPr>
            <p:ph type="sldNum" sz="quarter" idx="11"/>
          </p:nvPr>
        </p:nvSpPr>
        <p:spPr>
          <a:xfrm>
            <a:off x="5324246" y="6456300"/>
            <a:ext cx="2133600" cy="365125"/>
          </a:xfrm>
        </p:spPr>
        <p:txBody>
          <a:bodyPr/>
          <a:lstStyle/>
          <a:p>
            <a:fld id="{E2C9A48C-97D7-4B40-96F2-F0841CEA16C0}" type="slidenum">
              <a:rPr lang="en-US" smtClean="0"/>
              <a:pPr/>
              <a:t>23</a:t>
            </a:fld>
            <a:endParaRPr lang="en-US" dirty="0"/>
          </a:p>
        </p:txBody>
      </p:sp>
    </p:spTree>
    <p:extLst>
      <p:ext uri="{BB962C8B-B14F-4D97-AF65-F5344CB8AC3E}">
        <p14:creationId xmlns:p14="http://schemas.microsoft.com/office/powerpoint/2010/main" val="15212104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3462"/>
            <a:ext cx="8229600" cy="397933"/>
          </a:xfrm>
        </p:spPr>
        <p:txBody>
          <a:bodyPr/>
          <a:lstStyle/>
          <a:p>
            <a:r>
              <a:rPr lang="en-US" sz="4000" dirty="0" smtClean="0"/>
              <a:t>HEHG Cavity Shapes: Design </a:t>
            </a:r>
            <a:endParaRPr lang="en-US" sz="40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483475783"/>
              </p:ext>
            </p:extLst>
          </p:nvPr>
        </p:nvGraphicFramePr>
        <p:xfrm>
          <a:off x="307239" y="961235"/>
          <a:ext cx="8529525" cy="2746070"/>
        </p:xfrm>
        <a:graphic>
          <a:graphicData uri="http://schemas.openxmlformats.org/drawingml/2006/table">
            <a:tbl>
              <a:tblPr firstRow="1" firstCol="1" bandRow="1" bandCol="1">
                <a:tableStyleId>{5C22544A-7EE6-4342-B048-85BDC9FD1C3A}</a:tableStyleId>
              </a:tblPr>
              <a:tblGrid>
                <a:gridCol w="1353311"/>
                <a:gridCol w="1280160"/>
                <a:gridCol w="1068020"/>
                <a:gridCol w="1909267"/>
                <a:gridCol w="1404518"/>
                <a:gridCol w="1514249"/>
              </a:tblGrid>
              <a:tr h="549214">
                <a:tc>
                  <a:txBody>
                    <a:bodyPr/>
                    <a:lstStyle/>
                    <a:p>
                      <a:pPr marL="0" marR="0" algn="ctr">
                        <a:spcBef>
                          <a:spcPts val="0"/>
                        </a:spcBef>
                        <a:spcAft>
                          <a:spcPts val="0"/>
                        </a:spcAft>
                      </a:pPr>
                      <a:r>
                        <a:rPr lang="en-US" sz="1800" dirty="0">
                          <a:effectLst/>
                        </a:rPr>
                        <a:t> </a:t>
                      </a:r>
                      <a:endParaRPr lang="en-US" sz="1800" dirty="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 </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TESLA</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Low-loss/ICHIRO</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dirty="0">
                          <a:effectLst/>
                        </a:rPr>
                        <a:t>Re-entrant</a:t>
                      </a:r>
                      <a:endParaRPr lang="en-US" sz="1800" dirty="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Low-surface-field</a:t>
                      </a:r>
                      <a:endParaRPr lang="en-US" sz="1800">
                        <a:effectLst/>
                        <a:latin typeface="Cambria"/>
                        <a:ea typeface="Cambria"/>
                        <a:cs typeface="Times New Roman"/>
                      </a:endParaRPr>
                    </a:p>
                  </a:txBody>
                  <a:tcPr marL="68580" marR="68580" marT="0" marB="0"/>
                </a:tc>
              </a:tr>
              <a:tr h="274607">
                <a:tc>
                  <a:txBody>
                    <a:bodyPr/>
                    <a:lstStyle/>
                    <a:p>
                      <a:pPr marL="0" marR="0" algn="ctr">
                        <a:spcBef>
                          <a:spcPts val="0"/>
                        </a:spcBef>
                        <a:spcAft>
                          <a:spcPts val="0"/>
                        </a:spcAft>
                      </a:pPr>
                      <a:r>
                        <a:rPr lang="en-US" sz="1800">
                          <a:effectLst/>
                        </a:rPr>
                        <a:t>frequency</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MHz</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1300</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1300</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1300</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1300</a:t>
                      </a:r>
                      <a:endParaRPr lang="en-US" sz="1800">
                        <a:effectLst/>
                        <a:latin typeface="Cambria"/>
                        <a:ea typeface="Cambria"/>
                        <a:cs typeface="Times New Roman"/>
                      </a:endParaRPr>
                    </a:p>
                  </a:txBody>
                  <a:tcPr marL="68580" marR="68580" marT="0" marB="0"/>
                </a:tc>
              </a:tr>
              <a:tr h="274607">
                <a:tc>
                  <a:txBody>
                    <a:bodyPr/>
                    <a:lstStyle/>
                    <a:p>
                      <a:pPr marL="0" marR="0" algn="ctr">
                        <a:spcBef>
                          <a:spcPts val="0"/>
                        </a:spcBef>
                        <a:spcAft>
                          <a:spcPts val="0"/>
                        </a:spcAft>
                      </a:pPr>
                      <a:r>
                        <a:rPr lang="en-US" sz="1800">
                          <a:effectLst/>
                        </a:rPr>
                        <a:t>Aperture</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mm</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70</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dirty="0">
                          <a:effectLst/>
                        </a:rPr>
                        <a:t>60</a:t>
                      </a:r>
                      <a:endParaRPr lang="en-US" sz="1800" dirty="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60</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60</a:t>
                      </a:r>
                      <a:endParaRPr lang="en-US" sz="1800">
                        <a:effectLst/>
                        <a:latin typeface="Cambria"/>
                        <a:ea typeface="Cambria"/>
                        <a:cs typeface="Times New Roman"/>
                      </a:endParaRPr>
                    </a:p>
                  </a:txBody>
                  <a:tcPr marL="68580" marR="68580" marT="0" marB="0"/>
                </a:tc>
              </a:tr>
              <a:tr h="274607">
                <a:tc>
                  <a:txBody>
                    <a:bodyPr/>
                    <a:lstStyle/>
                    <a:p>
                      <a:pPr marL="0" marR="0" algn="ctr">
                        <a:spcBef>
                          <a:spcPts val="0"/>
                        </a:spcBef>
                        <a:spcAft>
                          <a:spcPts val="0"/>
                        </a:spcAft>
                      </a:pPr>
                      <a:r>
                        <a:rPr lang="en-US" sz="1800">
                          <a:effectLst/>
                        </a:rPr>
                        <a:t>Epk/Eacc</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dirty="0">
                          <a:effectLst/>
                        </a:rPr>
                        <a:t>1.98</a:t>
                      </a:r>
                      <a:endParaRPr lang="en-US" sz="1800" dirty="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2.36</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2.28</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1.98</a:t>
                      </a:r>
                      <a:endParaRPr lang="en-US" sz="1800">
                        <a:effectLst/>
                        <a:latin typeface="Cambria"/>
                        <a:ea typeface="Cambria"/>
                        <a:cs typeface="Times New Roman"/>
                      </a:endParaRPr>
                    </a:p>
                  </a:txBody>
                  <a:tcPr marL="68580" marR="68580" marT="0" marB="0"/>
                </a:tc>
              </a:tr>
              <a:tr h="549214">
                <a:tc>
                  <a:txBody>
                    <a:bodyPr/>
                    <a:lstStyle/>
                    <a:p>
                      <a:pPr marL="0" marR="0" algn="ctr">
                        <a:spcBef>
                          <a:spcPts val="0"/>
                        </a:spcBef>
                        <a:spcAft>
                          <a:spcPts val="0"/>
                        </a:spcAft>
                      </a:pPr>
                      <a:r>
                        <a:rPr lang="en-US" sz="1800">
                          <a:effectLst/>
                        </a:rPr>
                        <a:t>Hpk/Eacc</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mT/(MV/m)</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dirty="0">
                          <a:effectLst/>
                        </a:rPr>
                        <a:t>4.15</a:t>
                      </a:r>
                      <a:endParaRPr lang="en-US" sz="1800" dirty="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3.61</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3.54</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3.71</a:t>
                      </a:r>
                      <a:endParaRPr lang="en-US" sz="1800">
                        <a:effectLst/>
                        <a:latin typeface="Cambria"/>
                        <a:ea typeface="Cambria"/>
                        <a:cs typeface="Times New Roman"/>
                      </a:endParaRPr>
                    </a:p>
                  </a:txBody>
                  <a:tcPr marL="68580" marR="68580" marT="0" marB="0"/>
                </a:tc>
              </a:tr>
              <a:tr h="549214">
                <a:tc>
                  <a:txBody>
                    <a:bodyPr/>
                    <a:lstStyle/>
                    <a:p>
                      <a:pPr marL="0" marR="0" algn="ctr">
                        <a:spcBef>
                          <a:spcPts val="0"/>
                        </a:spcBef>
                        <a:spcAft>
                          <a:spcPts val="0"/>
                        </a:spcAft>
                      </a:pPr>
                      <a:r>
                        <a:rPr lang="en-US" sz="1800">
                          <a:effectLst/>
                        </a:rPr>
                        <a:t>Cell-cell coupling</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1.90</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1.52</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1.57</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1.27</a:t>
                      </a:r>
                      <a:endParaRPr lang="en-US" sz="1800">
                        <a:effectLst/>
                        <a:latin typeface="Cambria"/>
                        <a:ea typeface="Cambria"/>
                        <a:cs typeface="Times New Roman"/>
                      </a:endParaRPr>
                    </a:p>
                  </a:txBody>
                  <a:tcPr marL="68580" marR="68580" marT="0" marB="0"/>
                </a:tc>
              </a:tr>
              <a:tr h="274607">
                <a:tc>
                  <a:txBody>
                    <a:bodyPr/>
                    <a:lstStyle/>
                    <a:p>
                      <a:pPr marL="0" marR="0" algn="ctr">
                        <a:spcBef>
                          <a:spcPts val="0"/>
                        </a:spcBef>
                        <a:spcAft>
                          <a:spcPts val="0"/>
                        </a:spcAft>
                      </a:pPr>
                      <a:r>
                        <a:rPr lang="en-US" sz="1800">
                          <a:effectLst/>
                        </a:rPr>
                        <a:t>G*R/Q</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dirty="0">
                          <a:effectLst/>
                          <a:sym typeface="Symbol"/>
                        </a:rPr>
                        <a:t></a:t>
                      </a:r>
                      <a:r>
                        <a:rPr lang="en-US" sz="1800" baseline="30000" dirty="0">
                          <a:effectLst/>
                        </a:rPr>
                        <a:t>2</a:t>
                      </a:r>
                      <a:endParaRPr lang="en-US" sz="1800" dirty="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30840</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37970</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a:effectLst/>
                        </a:rPr>
                        <a:t>41208</a:t>
                      </a:r>
                      <a:endParaRPr lang="en-US" sz="1800">
                        <a:effectLst/>
                        <a:latin typeface="Cambria"/>
                        <a:ea typeface="Cambria"/>
                        <a:cs typeface="Times New Roman"/>
                      </a:endParaRPr>
                    </a:p>
                  </a:txBody>
                  <a:tcPr marL="68580" marR="68580" marT="0" marB="0"/>
                </a:tc>
                <a:tc>
                  <a:txBody>
                    <a:bodyPr/>
                    <a:lstStyle/>
                    <a:p>
                      <a:pPr marL="0" marR="0" algn="ctr">
                        <a:spcBef>
                          <a:spcPts val="0"/>
                        </a:spcBef>
                        <a:spcAft>
                          <a:spcPts val="0"/>
                        </a:spcAft>
                      </a:pPr>
                      <a:r>
                        <a:rPr lang="en-US" sz="1800" dirty="0">
                          <a:effectLst/>
                        </a:rPr>
                        <a:t>36995</a:t>
                      </a:r>
                      <a:endParaRPr lang="en-US" sz="1800" dirty="0">
                        <a:effectLst/>
                        <a:latin typeface="Cambria"/>
                        <a:ea typeface="Cambria"/>
                        <a:cs typeface="Times New Roman"/>
                      </a:endParaRPr>
                    </a:p>
                  </a:txBody>
                  <a:tcPr marL="68580" marR="68580" marT="0" marB="0"/>
                </a:tc>
              </a:tr>
            </a:tbl>
          </a:graphicData>
        </a:graphic>
      </p:graphicFrame>
      <p:sp>
        <p:nvSpPr>
          <p:cNvPr id="8" name="TextBox 7"/>
          <p:cNvSpPr txBox="1"/>
          <p:nvPr/>
        </p:nvSpPr>
        <p:spPr>
          <a:xfrm>
            <a:off x="307239" y="3804738"/>
            <a:ext cx="7342921" cy="600164"/>
          </a:xfrm>
          <a:prstGeom prst="rect">
            <a:avLst/>
          </a:prstGeom>
          <a:solidFill>
            <a:srgbClr val="FFFF00"/>
          </a:solidFill>
        </p:spPr>
        <p:txBody>
          <a:bodyPr wrap="square" rtlCol="0">
            <a:spAutoFit/>
          </a:bodyPr>
          <a:lstStyle/>
          <a:p>
            <a:r>
              <a:rPr lang="en-US" sz="1100" dirty="0" smtClean="0"/>
              <a:t>Z. </a:t>
            </a:r>
            <a:r>
              <a:rPr lang="en-US" sz="1100" dirty="0"/>
              <a:t>Li, C. </a:t>
            </a:r>
            <a:r>
              <a:rPr lang="en-US" sz="1100" dirty="0" err="1" smtClean="0"/>
              <a:t>Adolphsen</a:t>
            </a:r>
            <a:r>
              <a:rPr lang="en-US" sz="1100" dirty="0"/>
              <a:t>, A New SRF Cavity Shape with Minimized Surface Electric and Magnetic Fields for the </a:t>
            </a:r>
            <a:r>
              <a:rPr lang="en-US" sz="1100" dirty="0" smtClean="0"/>
              <a:t>ILC, LINAC08 (2008).</a:t>
            </a:r>
          </a:p>
          <a:p>
            <a:endParaRPr lang="en-US" sz="1100" dirty="0" smtClean="0"/>
          </a:p>
          <a:p>
            <a:r>
              <a:rPr lang="en-US" sz="1100" dirty="0" smtClean="0"/>
              <a:t>R.L </a:t>
            </a:r>
            <a:r>
              <a:rPr lang="en-US" sz="1100" dirty="0" err="1" smtClean="0"/>
              <a:t>Geng</a:t>
            </a:r>
            <a:r>
              <a:rPr lang="en-US" sz="1100" dirty="0"/>
              <a:t> et al., Development of Ultra High Gradient and High Q0 Superconducting Radio Frequency </a:t>
            </a:r>
            <a:r>
              <a:rPr lang="en-US" sz="1100" dirty="0" smtClean="0"/>
              <a:t>Cavities, IPAC13 (2013).</a:t>
            </a:r>
            <a:endParaRPr lang="en-US" sz="1100" dirty="0"/>
          </a:p>
        </p:txBody>
      </p:sp>
      <p:grpSp>
        <p:nvGrpSpPr>
          <p:cNvPr id="13" name="Group 12"/>
          <p:cNvGrpSpPr/>
          <p:nvPr/>
        </p:nvGrpSpPr>
        <p:grpSpPr>
          <a:xfrm>
            <a:off x="307239" y="961235"/>
            <a:ext cx="8836761" cy="4607072"/>
            <a:chOff x="307239" y="961235"/>
            <a:chExt cx="8836761" cy="4607072"/>
          </a:xfrm>
        </p:grpSpPr>
        <p:sp>
          <p:nvSpPr>
            <p:cNvPr id="9" name="TextBox 8"/>
            <p:cNvSpPr txBox="1"/>
            <p:nvPr/>
          </p:nvSpPr>
          <p:spPr>
            <a:xfrm>
              <a:off x="307239" y="4552644"/>
              <a:ext cx="8836761" cy="1015663"/>
            </a:xfrm>
            <a:prstGeom prst="rect">
              <a:avLst/>
            </a:prstGeom>
            <a:solidFill>
              <a:srgbClr val="00FF00"/>
            </a:solidFill>
          </p:spPr>
          <p:txBody>
            <a:bodyPr wrap="square" rtlCol="0">
              <a:spAutoFit/>
            </a:bodyPr>
            <a:lstStyle/>
            <a:p>
              <a:pPr marL="285750" indent="-285750">
                <a:buFont typeface="Arial" panose="020B0604020202020204" pitchFamily="34" charset="0"/>
                <a:buChar char="•"/>
              </a:pPr>
              <a:r>
                <a:rPr lang="en-US" sz="2000" dirty="0" smtClean="0"/>
                <a:t>50 MV/m capable due to lowered </a:t>
              </a:r>
              <a:r>
                <a:rPr lang="en-US" sz="2000" dirty="0" err="1" smtClean="0"/>
                <a:t>Hpk</a:t>
              </a:r>
              <a:r>
                <a:rPr lang="en-US" sz="2000" dirty="0" smtClean="0"/>
                <a:t>/</a:t>
              </a:r>
              <a:r>
                <a:rPr lang="en-US" sz="2000" dirty="0" err="1" smtClean="0"/>
                <a:t>Eacc</a:t>
              </a:r>
              <a:endParaRPr lang="en-US" sz="2000" dirty="0" smtClean="0"/>
            </a:p>
            <a:p>
              <a:pPr marL="285750" indent="-285750">
                <a:buFont typeface="Arial" panose="020B0604020202020204" pitchFamily="34" charset="0"/>
                <a:buChar char="•"/>
              </a:pPr>
              <a:r>
                <a:rPr lang="en-US" sz="2000" dirty="0" smtClean="0"/>
                <a:t>20% more efficient as compared to TESLA shape</a:t>
              </a:r>
            </a:p>
            <a:p>
              <a:pPr marL="285750" indent="-285750">
                <a:buFont typeface="Arial" panose="020B0604020202020204" pitchFamily="34" charset="0"/>
                <a:buChar char="•"/>
              </a:pPr>
              <a:r>
                <a:rPr lang="en-US" sz="2000" dirty="0" smtClean="0"/>
                <a:t>Lowered risk in field emission by keeping</a:t>
              </a:r>
              <a:r>
                <a:rPr lang="en-US" sz="2000" dirty="0"/>
                <a:t> </a:t>
              </a:r>
              <a:r>
                <a:rPr lang="en-US" sz="2000" dirty="0" err="1" smtClean="0"/>
                <a:t>Epk</a:t>
              </a:r>
              <a:r>
                <a:rPr lang="en-US" sz="2000" dirty="0" smtClean="0"/>
                <a:t>/</a:t>
              </a:r>
              <a:r>
                <a:rPr lang="en-US" sz="2000" dirty="0" err="1" smtClean="0"/>
                <a:t>Eacc</a:t>
              </a:r>
              <a:r>
                <a:rPr lang="en-US" sz="2000" dirty="0" smtClean="0"/>
                <a:t> the same as TESLA shape</a:t>
              </a:r>
            </a:p>
          </p:txBody>
        </p:sp>
        <p:sp>
          <p:nvSpPr>
            <p:cNvPr id="10" name="Rectangle 9"/>
            <p:cNvSpPr/>
            <p:nvPr/>
          </p:nvSpPr>
          <p:spPr>
            <a:xfrm>
              <a:off x="7350238" y="961235"/>
              <a:ext cx="1458623" cy="2763039"/>
            </a:xfrm>
            <a:prstGeom prst="rect">
              <a:avLst/>
            </a:prstGeom>
            <a:noFill/>
            <a:ln w="38100">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hevron 11"/>
            <p:cNvSpPr/>
            <p:nvPr/>
          </p:nvSpPr>
          <p:spPr>
            <a:xfrm rot="16200000">
              <a:off x="7816712" y="3972571"/>
              <a:ext cx="737999" cy="314553"/>
            </a:xfrm>
            <a:prstGeom prst="chevron">
              <a:avLst/>
            </a:prstGeom>
            <a:solidFill>
              <a:srgbClr val="00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4" name="Footer Placeholder 4"/>
          <p:cNvSpPr txBox="1">
            <a:spLocks/>
          </p:cNvSpPr>
          <p:nvPr/>
        </p:nvSpPr>
        <p:spPr>
          <a:xfrm>
            <a:off x="3764982" y="6420777"/>
            <a:ext cx="2895600" cy="437223"/>
          </a:xfrm>
          <a:prstGeom prst="rect">
            <a:avLst/>
          </a:prstGeom>
        </p:spPr>
        <p:txBody>
          <a:bodyPr/>
          <a:lstStyle>
            <a:defPPr>
              <a:defRPr lang="en-US"/>
            </a:defPPr>
            <a:lvl1pPr marL="0" algn="l" defTabSz="457200" rtl="0" eaLnBrk="1" latinLnBrk="0" hangingPunct="1">
              <a:defRPr sz="18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R.L. Geng, Nov. 13, 2015</a:t>
            </a:r>
            <a:endParaRPr lang="en-US" dirty="0"/>
          </a:p>
        </p:txBody>
      </p:sp>
      <p:sp>
        <p:nvSpPr>
          <p:cNvPr id="15" name="Slide Number Placeholder 3"/>
          <p:cNvSpPr>
            <a:spLocks noGrp="1"/>
          </p:cNvSpPr>
          <p:nvPr>
            <p:ph type="sldNum" sz="quarter" idx="11"/>
          </p:nvPr>
        </p:nvSpPr>
        <p:spPr>
          <a:xfrm>
            <a:off x="5324246" y="6456300"/>
            <a:ext cx="2133600" cy="365125"/>
          </a:xfrm>
        </p:spPr>
        <p:txBody>
          <a:bodyPr/>
          <a:lstStyle/>
          <a:p>
            <a:fld id="{E2C9A48C-97D7-4B40-96F2-F0841CEA16C0}" type="slidenum">
              <a:rPr lang="en-US" smtClean="0"/>
              <a:pPr/>
              <a:t>24</a:t>
            </a:fld>
            <a:endParaRPr lang="en-US" dirty="0"/>
          </a:p>
        </p:txBody>
      </p:sp>
    </p:spTree>
    <p:extLst>
      <p:ext uri="{BB962C8B-B14F-4D97-AF65-F5344CB8AC3E}">
        <p14:creationId xmlns:p14="http://schemas.microsoft.com/office/powerpoint/2010/main" val="4792322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M:\srfee\Geng\ILC_high_gradient\SingleCellCavity\LSF1-2\LSF1-2 in clean room\LSF1-2 and PJ1-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6899" y="0"/>
            <a:ext cx="8712012" cy="650712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225058" y="1755229"/>
            <a:ext cx="1122423" cy="923330"/>
          </a:xfrm>
          <a:prstGeom prst="rect">
            <a:avLst/>
          </a:prstGeom>
          <a:noFill/>
        </p:spPr>
        <p:txBody>
          <a:bodyPr wrap="none" lIns="91440" tIns="45720" rIns="91440" bIns="45720">
            <a:spAutoFit/>
          </a:bodyPr>
          <a:lstStyle/>
          <a:p>
            <a:pPr algn="ctr"/>
            <a:r>
              <a:rPr lang="en-US" sz="5400" b="1" dirty="0" smtClean="0">
                <a:ln w="10541" cmpd="sng">
                  <a:solidFill>
                    <a:srgbClr val="7D7D7D">
                      <a:tint val="100000"/>
                      <a:shade val="100000"/>
                      <a:satMod val="110000"/>
                    </a:srgbClr>
                  </a:solidFill>
                  <a:prstDash val="solid"/>
                </a:ln>
                <a:solidFill>
                  <a:srgbClr val="00FF00"/>
                </a:solidFill>
              </a:rPr>
              <a:t>LSF</a:t>
            </a:r>
            <a:endParaRPr lang="en-US" sz="5400" b="1" cap="none" spc="0" dirty="0">
              <a:ln w="10541" cmpd="sng">
                <a:solidFill>
                  <a:srgbClr val="7D7D7D">
                    <a:tint val="100000"/>
                    <a:shade val="100000"/>
                    <a:satMod val="110000"/>
                  </a:srgbClr>
                </a:solidFill>
                <a:prstDash val="solid"/>
              </a:ln>
              <a:solidFill>
                <a:srgbClr val="00FF00"/>
              </a:solidFill>
              <a:effectLst/>
            </a:endParaRPr>
          </a:p>
        </p:txBody>
      </p:sp>
      <p:sp>
        <p:nvSpPr>
          <p:cNvPr id="13" name="Rectangle 12"/>
          <p:cNvSpPr/>
          <p:nvPr/>
        </p:nvSpPr>
        <p:spPr>
          <a:xfrm>
            <a:off x="6205933" y="2042287"/>
            <a:ext cx="1899559" cy="923330"/>
          </a:xfrm>
          <a:prstGeom prst="rect">
            <a:avLst/>
          </a:prstGeom>
          <a:noFill/>
        </p:spPr>
        <p:txBody>
          <a:bodyPr wrap="none" lIns="91440" tIns="45720" rIns="91440" bIns="45720">
            <a:spAutoFit/>
          </a:bodyPr>
          <a:lstStyle/>
          <a:p>
            <a:pPr algn="ctr"/>
            <a:r>
              <a:rPr lang="en-US" sz="5400" b="1" dirty="0" smtClean="0">
                <a:ln w="10541" cmpd="sng">
                  <a:solidFill>
                    <a:srgbClr val="7D7D7D">
                      <a:tint val="100000"/>
                      <a:shade val="100000"/>
                      <a:satMod val="110000"/>
                    </a:srgbClr>
                  </a:solidFill>
                  <a:prstDash val="solid"/>
                </a:ln>
                <a:solidFill>
                  <a:srgbClr val="0070C0"/>
                </a:solidFill>
              </a:rPr>
              <a:t>TESLA</a:t>
            </a:r>
            <a:endParaRPr lang="en-US" sz="5400" b="1" cap="none" spc="0" dirty="0">
              <a:ln w="10541" cmpd="sng">
                <a:solidFill>
                  <a:srgbClr val="7D7D7D">
                    <a:tint val="100000"/>
                    <a:shade val="100000"/>
                    <a:satMod val="110000"/>
                  </a:srgbClr>
                </a:solidFill>
                <a:prstDash val="solid"/>
              </a:ln>
              <a:solidFill>
                <a:srgbClr val="0070C0"/>
              </a:solidFill>
              <a:effectLst/>
            </a:endParaRPr>
          </a:p>
        </p:txBody>
      </p:sp>
      <p:sp>
        <p:nvSpPr>
          <p:cNvPr id="7" name="Footer Placeholder 4"/>
          <p:cNvSpPr txBox="1">
            <a:spLocks/>
          </p:cNvSpPr>
          <p:nvPr/>
        </p:nvSpPr>
        <p:spPr>
          <a:xfrm>
            <a:off x="3764982" y="6420777"/>
            <a:ext cx="2895600" cy="437223"/>
          </a:xfrm>
          <a:prstGeom prst="rect">
            <a:avLst/>
          </a:prstGeom>
        </p:spPr>
        <p:txBody>
          <a:bodyPr/>
          <a:lstStyle>
            <a:defPPr>
              <a:defRPr lang="en-US"/>
            </a:defPPr>
            <a:lvl1pPr marL="0" algn="l" defTabSz="457200" rtl="0" eaLnBrk="1" latinLnBrk="0" hangingPunct="1">
              <a:defRPr sz="18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R.L. Geng, Nov. 13, 2015</a:t>
            </a:r>
            <a:endParaRPr lang="en-US" dirty="0"/>
          </a:p>
        </p:txBody>
      </p:sp>
      <p:sp>
        <p:nvSpPr>
          <p:cNvPr id="8" name="Slide Number Placeholder 3"/>
          <p:cNvSpPr>
            <a:spLocks noGrp="1"/>
          </p:cNvSpPr>
          <p:nvPr>
            <p:ph type="sldNum" sz="quarter" idx="11"/>
          </p:nvPr>
        </p:nvSpPr>
        <p:spPr>
          <a:xfrm>
            <a:off x="5324246" y="6456300"/>
            <a:ext cx="2133600" cy="365125"/>
          </a:xfrm>
        </p:spPr>
        <p:txBody>
          <a:bodyPr/>
          <a:lstStyle/>
          <a:p>
            <a:fld id="{E2C9A48C-97D7-4B40-96F2-F0841CEA16C0}" type="slidenum">
              <a:rPr lang="en-US" smtClean="0"/>
              <a:pPr/>
              <a:t>25</a:t>
            </a:fld>
            <a:endParaRPr lang="en-US" dirty="0"/>
          </a:p>
        </p:txBody>
      </p:sp>
    </p:spTree>
    <p:extLst>
      <p:ext uri="{BB962C8B-B14F-4D97-AF65-F5344CB8AC3E}">
        <p14:creationId xmlns:p14="http://schemas.microsoft.com/office/powerpoint/2010/main" val="7110162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D:\ILC TDR\Figure 3.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396" y="4616971"/>
            <a:ext cx="4213303" cy="713478"/>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p:cNvSpPr/>
          <p:nvPr/>
        </p:nvSpPr>
        <p:spPr>
          <a:xfrm rot="16200000">
            <a:off x="4137243" y="3030634"/>
            <a:ext cx="1287413" cy="106368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Content Placeholder 5" descr="C:\JLAB_SRF_Photo\12GeVUpGradeCavity_fromGreg.jpg"/>
          <p:cNvPicPr>
            <a:picLocks noChangeAspect="1" noChangeArrowheads="1"/>
          </p:cNvPicPr>
          <p:nvPr/>
        </p:nvPicPr>
        <p:blipFill>
          <a:blip r:embed="rId3" cstate="print"/>
          <a:srcRect t="37500" b="12500"/>
          <a:stretch>
            <a:fillRect/>
          </a:stretch>
        </p:blipFill>
        <p:spPr bwMode="auto">
          <a:xfrm>
            <a:off x="5381469" y="4409532"/>
            <a:ext cx="3611845" cy="1203305"/>
          </a:xfrm>
          <a:prstGeom prst="rect">
            <a:avLst/>
          </a:prstGeom>
          <a:noFill/>
        </p:spPr>
      </p:pic>
      <p:pic>
        <p:nvPicPr>
          <p:cNvPr id="8" name="Picture 2"/>
          <p:cNvPicPr>
            <a:picLocks noChangeAspect="1" noChangeArrowheads="1"/>
          </p:cNvPicPr>
          <p:nvPr/>
        </p:nvPicPr>
        <p:blipFill>
          <a:blip r:embed="rId4" cstate="print"/>
          <a:srcRect/>
          <a:stretch>
            <a:fillRect/>
          </a:stretch>
        </p:blipFill>
        <p:spPr bwMode="auto">
          <a:xfrm flipV="1">
            <a:off x="581186" y="969210"/>
            <a:ext cx="8104833" cy="1380436"/>
          </a:xfrm>
          <a:prstGeom prst="rect">
            <a:avLst/>
          </a:prstGeom>
          <a:noFill/>
          <a:ln w="9525">
            <a:noFill/>
            <a:miter lim="800000"/>
            <a:headEnd/>
            <a:tailEnd/>
          </a:ln>
        </p:spPr>
      </p:pic>
      <p:sp>
        <p:nvSpPr>
          <p:cNvPr id="9" name="Plus 8"/>
          <p:cNvSpPr/>
          <p:nvPr/>
        </p:nvSpPr>
        <p:spPr>
          <a:xfrm>
            <a:off x="4354500" y="4396990"/>
            <a:ext cx="914400" cy="914400"/>
          </a:xfrm>
          <a:prstGeom prst="math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228956" y="5430250"/>
            <a:ext cx="2613816" cy="369332"/>
          </a:xfrm>
          <a:prstGeom prst="rect">
            <a:avLst/>
          </a:prstGeom>
          <a:noFill/>
        </p:spPr>
        <p:txBody>
          <a:bodyPr wrap="none" rtlCol="0">
            <a:spAutoFit/>
          </a:bodyPr>
          <a:lstStyle/>
          <a:p>
            <a:r>
              <a:rPr lang="en-US" dirty="0" smtClean="0">
                <a:latin typeface="Minion Pro"/>
              </a:rPr>
              <a:t>Tesla </a:t>
            </a:r>
            <a:r>
              <a:rPr lang="en-US" dirty="0" smtClean="0">
                <a:latin typeface="Minion Pro"/>
              </a:rPr>
              <a:t>shape for E-XFEL</a:t>
            </a:r>
            <a:endParaRPr lang="en-US" dirty="0">
              <a:latin typeface="Minion Pro"/>
            </a:endParaRPr>
          </a:p>
        </p:txBody>
      </p:sp>
      <p:sp>
        <p:nvSpPr>
          <p:cNvPr id="11" name="TextBox 10"/>
          <p:cNvSpPr txBox="1"/>
          <p:nvPr/>
        </p:nvSpPr>
        <p:spPr>
          <a:xfrm>
            <a:off x="5821682" y="5614916"/>
            <a:ext cx="2292038" cy="369332"/>
          </a:xfrm>
          <a:prstGeom prst="rect">
            <a:avLst/>
          </a:prstGeom>
          <a:noFill/>
        </p:spPr>
        <p:txBody>
          <a:bodyPr wrap="none" rtlCol="0">
            <a:spAutoFit/>
          </a:bodyPr>
          <a:lstStyle/>
          <a:p>
            <a:r>
              <a:rPr lang="en-US" dirty="0" smtClean="0">
                <a:latin typeface="Minion Pro"/>
              </a:rPr>
              <a:t>LL shape for CEBAF</a:t>
            </a:r>
            <a:endParaRPr lang="en-US" dirty="0">
              <a:latin typeface="Minion Pro"/>
            </a:endParaRPr>
          </a:p>
        </p:txBody>
      </p:sp>
      <p:sp>
        <p:nvSpPr>
          <p:cNvPr id="12" name="TextBox 11"/>
          <p:cNvSpPr txBox="1"/>
          <p:nvPr/>
        </p:nvSpPr>
        <p:spPr>
          <a:xfrm>
            <a:off x="3764709" y="2429473"/>
            <a:ext cx="2056973" cy="369332"/>
          </a:xfrm>
          <a:prstGeom prst="rect">
            <a:avLst/>
          </a:prstGeom>
          <a:noFill/>
        </p:spPr>
        <p:txBody>
          <a:bodyPr wrap="none" rtlCol="0">
            <a:spAutoFit/>
          </a:bodyPr>
          <a:lstStyle/>
          <a:p>
            <a:r>
              <a:rPr lang="en-US" dirty="0" smtClean="0">
                <a:latin typeface="Minion Pro"/>
              </a:rPr>
              <a:t>LSF shape for ILC</a:t>
            </a:r>
            <a:endParaRPr lang="en-US" dirty="0">
              <a:latin typeface="Minion Pro"/>
            </a:endParaRPr>
          </a:p>
        </p:txBody>
      </p:sp>
      <p:sp>
        <p:nvSpPr>
          <p:cNvPr id="13" name="Title 1"/>
          <p:cNvSpPr txBox="1">
            <a:spLocks/>
          </p:cNvSpPr>
          <p:nvPr/>
        </p:nvSpPr>
        <p:spPr>
          <a:xfrm>
            <a:off x="457200" y="48426"/>
            <a:ext cx="8229600" cy="397933"/>
          </a:xfrm>
          <a:prstGeom prst="rect">
            <a:avLst/>
          </a:prstGeom>
        </p:spPr>
        <p:txBody>
          <a:bodyPr/>
          <a:lstStyle>
            <a:lvl1pPr algn="ctr" defTabSz="457200" rtl="0" eaLnBrk="1" latinLnBrk="0" hangingPunct="1">
              <a:spcBef>
                <a:spcPct val="0"/>
              </a:spcBef>
              <a:buNone/>
              <a:defRPr sz="4200" kern="1200">
                <a:solidFill>
                  <a:schemeClr val="tx1"/>
                </a:solidFill>
                <a:latin typeface="Minion Pro"/>
                <a:ea typeface="+mj-ea"/>
                <a:cs typeface="+mj-cs"/>
              </a:defRPr>
            </a:lvl1pPr>
          </a:lstStyle>
          <a:p>
            <a:r>
              <a:rPr lang="en-US" dirty="0" smtClean="0"/>
              <a:t>Right Cavity Shape: LSF for ILC</a:t>
            </a:r>
            <a:endParaRPr lang="en-US" dirty="0"/>
          </a:p>
        </p:txBody>
      </p:sp>
      <p:grpSp>
        <p:nvGrpSpPr>
          <p:cNvPr id="4" name="Group 3"/>
          <p:cNvGrpSpPr/>
          <p:nvPr/>
        </p:nvGrpSpPr>
        <p:grpSpPr>
          <a:xfrm>
            <a:off x="2708309" y="2349646"/>
            <a:ext cx="4151227" cy="3108960"/>
            <a:chOff x="2708309" y="2349646"/>
            <a:chExt cx="4151227" cy="3108960"/>
          </a:xfrm>
        </p:grpSpPr>
        <p:pic>
          <p:nvPicPr>
            <p:cNvPr id="3074" name="Picture 2" descr="M:\srfee\Geng\ILC_high_gradient\LSF shape cavity\LSF5-1\photos\LSF5-1 3mar1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8309" y="2349646"/>
              <a:ext cx="4145280" cy="310896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846395" y="2366561"/>
              <a:ext cx="3845925" cy="461665"/>
            </a:xfrm>
            <a:prstGeom prst="rect">
              <a:avLst/>
            </a:prstGeom>
            <a:noFill/>
          </p:spPr>
          <p:txBody>
            <a:bodyPr wrap="none" rtlCol="0">
              <a:spAutoFit/>
            </a:bodyPr>
            <a:lstStyle/>
            <a:p>
              <a:r>
                <a:rPr lang="en-US" sz="2400" dirty="0" smtClean="0">
                  <a:solidFill>
                    <a:srgbClr val="00B0F0"/>
                  </a:solidFill>
                  <a:latin typeface="Minion Pro"/>
                </a:rPr>
                <a:t>First 5-cell prototype cavity</a:t>
              </a:r>
              <a:endParaRPr lang="en-US" sz="2400" dirty="0">
                <a:solidFill>
                  <a:srgbClr val="00B0F0"/>
                </a:solidFill>
                <a:latin typeface="Minion Pro"/>
              </a:endParaRPr>
            </a:p>
          </p:txBody>
        </p:sp>
        <p:sp>
          <p:nvSpPr>
            <p:cNvPr id="15" name="TextBox 14"/>
            <p:cNvSpPr txBox="1"/>
            <p:nvPr/>
          </p:nvSpPr>
          <p:spPr>
            <a:xfrm>
              <a:off x="3887247" y="4879382"/>
              <a:ext cx="2972289" cy="461665"/>
            </a:xfrm>
            <a:prstGeom prst="rect">
              <a:avLst/>
            </a:prstGeom>
            <a:noFill/>
          </p:spPr>
          <p:txBody>
            <a:bodyPr wrap="none" rtlCol="0">
              <a:spAutoFit/>
            </a:bodyPr>
            <a:lstStyle/>
            <a:p>
              <a:r>
                <a:rPr lang="en-US" sz="1200" dirty="0" smtClean="0">
                  <a:solidFill>
                    <a:srgbClr val="FFFF00"/>
                  </a:solidFill>
                  <a:latin typeface="Minion Pro"/>
                </a:rPr>
                <a:t>In-house fab completed March 2016</a:t>
              </a:r>
            </a:p>
            <a:p>
              <a:r>
                <a:rPr lang="en-US" sz="1200" dirty="0">
                  <a:solidFill>
                    <a:srgbClr val="FFFF00"/>
                  </a:solidFill>
                  <a:latin typeface="Minion Pro"/>
                </a:rPr>
                <a:t>t</a:t>
              </a:r>
              <a:r>
                <a:rPr lang="en-US" sz="1200" dirty="0" smtClean="0">
                  <a:solidFill>
                    <a:srgbClr val="FFFF00"/>
                  </a:solidFill>
                  <a:latin typeface="Minion Pro"/>
                </a:rPr>
                <a:t>o be evaluated in collaboration with KEK</a:t>
              </a:r>
              <a:endParaRPr lang="en-US" sz="1200" dirty="0">
                <a:solidFill>
                  <a:srgbClr val="FFFF00"/>
                </a:solidFill>
                <a:latin typeface="Minion Pro"/>
              </a:endParaRPr>
            </a:p>
          </p:txBody>
        </p:sp>
      </p:grpSp>
      <p:sp>
        <p:nvSpPr>
          <p:cNvPr id="16" name="Footer Placeholder 4"/>
          <p:cNvSpPr txBox="1">
            <a:spLocks/>
          </p:cNvSpPr>
          <p:nvPr/>
        </p:nvSpPr>
        <p:spPr>
          <a:xfrm>
            <a:off x="6177982" y="5983554"/>
            <a:ext cx="2895600" cy="437223"/>
          </a:xfrm>
          <a:prstGeom prst="rect">
            <a:avLst/>
          </a:prstGeom>
        </p:spPr>
        <p:txBody>
          <a:bodyPr/>
          <a:lstStyle>
            <a:defPPr>
              <a:defRPr lang="en-US"/>
            </a:defPPr>
            <a:lvl1pPr marL="0" algn="l" defTabSz="457200" rtl="0" eaLnBrk="1" latinLnBrk="0" hangingPunct="1">
              <a:defRPr sz="18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0000FF"/>
                </a:solidFill>
              </a:rPr>
              <a:t>R.L. </a:t>
            </a:r>
            <a:r>
              <a:rPr lang="en-US" dirty="0" err="1" smtClean="0">
                <a:solidFill>
                  <a:srgbClr val="0000FF"/>
                </a:solidFill>
              </a:rPr>
              <a:t>Geng</a:t>
            </a:r>
            <a:r>
              <a:rPr lang="en-US" dirty="0" smtClean="0">
                <a:solidFill>
                  <a:srgbClr val="0000FF"/>
                </a:solidFill>
              </a:rPr>
              <a:t>, April. 26, 2016</a:t>
            </a:r>
            <a:endParaRPr lang="en-US" dirty="0">
              <a:solidFill>
                <a:srgbClr val="0000FF"/>
              </a:solidFill>
            </a:endParaRPr>
          </a:p>
        </p:txBody>
      </p:sp>
      <p:sp>
        <p:nvSpPr>
          <p:cNvPr id="17" name="Slide Number Placeholder 3"/>
          <p:cNvSpPr>
            <a:spLocks noGrp="1"/>
          </p:cNvSpPr>
          <p:nvPr>
            <p:ph type="sldNum" sz="quarter" idx="11"/>
          </p:nvPr>
        </p:nvSpPr>
        <p:spPr>
          <a:xfrm>
            <a:off x="5324246" y="6456300"/>
            <a:ext cx="2133600" cy="365125"/>
          </a:xfrm>
        </p:spPr>
        <p:txBody>
          <a:bodyPr/>
          <a:lstStyle/>
          <a:p>
            <a:r>
              <a:rPr lang="en-US" dirty="0" smtClean="0"/>
              <a:t>22</a:t>
            </a:r>
            <a:fld id="{E2C9A48C-97D7-4B40-96F2-F0841CEA16C0}" type="slidenum">
              <a:rPr lang="en-US" smtClean="0"/>
              <a:pPr/>
              <a:t>26</a:t>
            </a:fld>
            <a:endParaRPr lang="en-US" dirty="0"/>
          </a:p>
        </p:txBody>
      </p:sp>
    </p:spTree>
    <p:extLst>
      <p:ext uri="{BB962C8B-B14F-4D97-AF65-F5344CB8AC3E}">
        <p14:creationId xmlns:p14="http://schemas.microsoft.com/office/powerpoint/2010/main" val="35314129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4726"/>
            <a:ext cx="9144000" cy="397933"/>
          </a:xfrm>
        </p:spPr>
        <p:txBody>
          <a:bodyPr/>
          <a:lstStyle/>
          <a:p>
            <a:r>
              <a:rPr lang="en-US" sz="4000" dirty="0" smtClean="0"/>
              <a:t>Work to be Done Next</a:t>
            </a:r>
            <a:endParaRPr lang="en-US" sz="4000" dirty="0"/>
          </a:p>
        </p:txBody>
      </p:sp>
      <p:sp>
        <p:nvSpPr>
          <p:cNvPr id="3" name="Content Placeholder 2"/>
          <p:cNvSpPr>
            <a:spLocks noGrp="1"/>
          </p:cNvSpPr>
          <p:nvPr>
            <p:ph idx="1"/>
          </p:nvPr>
        </p:nvSpPr>
        <p:spPr>
          <a:xfrm>
            <a:off x="276447" y="1063172"/>
            <a:ext cx="8410353" cy="5132065"/>
          </a:xfrm>
        </p:spPr>
        <p:txBody>
          <a:bodyPr>
            <a:normAutofit/>
          </a:bodyPr>
          <a:lstStyle/>
          <a:p>
            <a:pPr>
              <a:spcAft>
                <a:spcPts val="600"/>
              </a:spcAft>
            </a:pPr>
            <a:r>
              <a:rPr lang="en-US" dirty="0" smtClean="0"/>
              <a:t>Reduce field emission up to </a:t>
            </a:r>
            <a:r>
              <a:rPr lang="en-US" dirty="0" err="1" smtClean="0"/>
              <a:t>Epk</a:t>
            </a:r>
            <a:r>
              <a:rPr lang="en-US" dirty="0" smtClean="0"/>
              <a:t> ~ 100 MV/m</a:t>
            </a:r>
          </a:p>
          <a:p>
            <a:pPr lvl="1">
              <a:spcAft>
                <a:spcPts val="600"/>
              </a:spcAft>
            </a:pPr>
            <a:r>
              <a:rPr lang="en-US" dirty="0" smtClean="0"/>
              <a:t>Critical for all SRF machines, in particular stable operation</a:t>
            </a:r>
          </a:p>
          <a:p>
            <a:pPr>
              <a:spcAft>
                <a:spcPts val="600"/>
              </a:spcAft>
            </a:pPr>
            <a:r>
              <a:rPr lang="en-US" dirty="0" smtClean="0"/>
              <a:t>Eliminate Q-slope up to </a:t>
            </a:r>
            <a:r>
              <a:rPr lang="en-US" dirty="0" err="1" smtClean="0"/>
              <a:t>Hpk</a:t>
            </a:r>
            <a:r>
              <a:rPr lang="en-US" dirty="0" smtClean="0"/>
              <a:t> ~ 200 </a:t>
            </a:r>
            <a:r>
              <a:rPr lang="en-US" dirty="0" err="1" smtClean="0"/>
              <a:t>mT</a:t>
            </a:r>
            <a:endParaRPr lang="en-US" dirty="0" smtClean="0"/>
          </a:p>
          <a:p>
            <a:pPr lvl="1">
              <a:spcAft>
                <a:spcPts val="600"/>
              </a:spcAft>
            </a:pPr>
            <a:r>
              <a:rPr lang="en-US" dirty="0" smtClean="0"/>
              <a:t>Origins still unclear, even for </a:t>
            </a:r>
            <a:r>
              <a:rPr lang="en-US" dirty="0" err="1" smtClean="0"/>
              <a:t>Nb</a:t>
            </a:r>
            <a:endParaRPr lang="en-US" dirty="0" smtClean="0"/>
          </a:p>
          <a:p>
            <a:pPr lvl="1">
              <a:spcAft>
                <a:spcPts val="600"/>
              </a:spcAft>
            </a:pPr>
            <a:r>
              <a:rPr lang="en-US" dirty="0" smtClean="0"/>
              <a:t>Key issue to viability of any “new” material   </a:t>
            </a:r>
          </a:p>
          <a:p>
            <a:pPr>
              <a:spcAft>
                <a:spcPts val="600"/>
              </a:spcAft>
            </a:pPr>
            <a:r>
              <a:rPr lang="en-US" dirty="0" smtClean="0"/>
              <a:t>Recent progress in high Q</a:t>
            </a:r>
            <a:r>
              <a:rPr lang="en-US" baseline="-25000" dirty="0" smtClean="0"/>
              <a:t>0</a:t>
            </a:r>
            <a:r>
              <a:rPr lang="en-US" dirty="0" smtClean="0"/>
              <a:t> cavity for medium gradient (</a:t>
            </a:r>
            <a:r>
              <a:rPr lang="en-US" dirty="0" err="1" smtClean="0"/>
              <a:t>Hpk</a:t>
            </a:r>
            <a:r>
              <a:rPr lang="en-US" dirty="0" smtClean="0"/>
              <a:t> ~ 70 </a:t>
            </a:r>
            <a:r>
              <a:rPr lang="en-US" dirty="0" err="1" smtClean="0"/>
              <a:t>mT</a:t>
            </a:r>
            <a:r>
              <a:rPr lang="en-US" dirty="0" smtClean="0"/>
              <a:t>) shown good results</a:t>
            </a:r>
          </a:p>
          <a:p>
            <a:pPr lvl="1">
              <a:spcAft>
                <a:spcPts val="600"/>
              </a:spcAft>
            </a:pPr>
            <a:r>
              <a:rPr lang="en-US" dirty="0" smtClean="0">
                <a:solidFill>
                  <a:srgbClr val="FF0000"/>
                </a:solidFill>
              </a:rPr>
              <a:t>Can these good results extended to high gradient?  </a:t>
            </a:r>
          </a:p>
          <a:p>
            <a:pPr>
              <a:spcAft>
                <a:spcPts val="600"/>
              </a:spcAft>
            </a:pPr>
            <a:endParaRPr lang="en-US" dirty="0" smtClean="0"/>
          </a:p>
          <a:p>
            <a:pPr lvl="2">
              <a:spcAft>
                <a:spcPts val="600"/>
              </a:spcAft>
            </a:pPr>
            <a:endParaRPr lang="en-US" dirty="0"/>
          </a:p>
        </p:txBody>
      </p:sp>
      <p:sp>
        <p:nvSpPr>
          <p:cNvPr id="7" name="Footer Placeholder 4"/>
          <p:cNvSpPr txBox="1">
            <a:spLocks/>
          </p:cNvSpPr>
          <p:nvPr/>
        </p:nvSpPr>
        <p:spPr>
          <a:xfrm>
            <a:off x="3764982" y="6420777"/>
            <a:ext cx="2895600" cy="437223"/>
          </a:xfrm>
          <a:prstGeom prst="rect">
            <a:avLst/>
          </a:prstGeom>
        </p:spPr>
        <p:txBody>
          <a:bodyPr/>
          <a:lstStyle>
            <a:defPPr>
              <a:defRPr lang="en-US"/>
            </a:defPPr>
            <a:lvl1pPr marL="0" algn="l" defTabSz="457200" rtl="0" eaLnBrk="1" latinLnBrk="0" hangingPunct="1">
              <a:defRPr sz="18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R.L. Geng, Nov. 13, 2015</a:t>
            </a:r>
            <a:endParaRPr lang="en-US" dirty="0"/>
          </a:p>
        </p:txBody>
      </p:sp>
      <p:sp>
        <p:nvSpPr>
          <p:cNvPr id="8" name="Slide Number Placeholder 3"/>
          <p:cNvSpPr>
            <a:spLocks noGrp="1"/>
          </p:cNvSpPr>
          <p:nvPr>
            <p:ph type="sldNum" sz="quarter" idx="11"/>
          </p:nvPr>
        </p:nvSpPr>
        <p:spPr>
          <a:xfrm>
            <a:off x="5324246" y="6456300"/>
            <a:ext cx="2133600" cy="365125"/>
          </a:xfrm>
        </p:spPr>
        <p:txBody>
          <a:bodyPr/>
          <a:lstStyle/>
          <a:p>
            <a:fld id="{E2C9A48C-97D7-4B40-96F2-F0841CEA16C0}" type="slidenum">
              <a:rPr lang="en-US" smtClean="0"/>
              <a:pPr/>
              <a:t>27</a:t>
            </a:fld>
            <a:endParaRPr lang="en-US" dirty="0"/>
          </a:p>
        </p:txBody>
      </p:sp>
    </p:spTree>
    <p:extLst>
      <p:ext uri="{BB962C8B-B14F-4D97-AF65-F5344CB8AC3E}">
        <p14:creationId xmlns:p14="http://schemas.microsoft.com/office/powerpoint/2010/main" val="26293143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1704" y="0"/>
            <a:ext cx="7973527" cy="695496"/>
          </a:xfrm>
        </p:spPr>
        <p:txBody>
          <a:bodyPr>
            <a:noAutofit/>
          </a:bodyPr>
          <a:lstStyle/>
          <a:p>
            <a:r>
              <a:rPr lang="en-US" sz="3600" b="1" dirty="0" smtClean="0">
                <a:solidFill>
                  <a:schemeClr val="tx2">
                    <a:lumMod val="75000"/>
                  </a:schemeClr>
                </a:solidFill>
                <a:cs typeface="Aharoni" panose="02010803020104030203" pitchFamily="2" charset="-79"/>
              </a:rPr>
              <a:t>SRF Student Program 2016</a:t>
            </a:r>
            <a:endParaRPr lang="en-US" sz="3600" b="1" dirty="0">
              <a:solidFill>
                <a:schemeClr val="tx2">
                  <a:lumMod val="75000"/>
                </a:schemeClr>
              </a:solidFill>
              <a:cs typeface="Aharoni" panose="02010803020104030203" pitchFamily="2" charset="-79"/>
            </a:endParaRPr>
          </a:p>
        </p:txBody>
      </p:sp>
      <p:sp>
        <p:nvSpPr>
          <p:cNvPr id="8" name="TextBox 7"/>
          <p:cNvSpPr txBox="1"/>
          <p:nvPr/>
        </p:nvSpPr>
        <p:spPr>
          <a:xfrm>
            <a:off x="1766527" y="5657968"/>
            <a:ext cx="2057400" cy="800219"/>
          </a:xfrm>
          <a:prstGeom prst="rect">
            <a:avLst/>
          </a:prstGeom>
          <a:noFill/>
        </p:spPr>
        <p:txBody>
          <a:bodyPr wrap="square" rtlCol="0">
            <a:spAutoFit/>
          </a:bodyPr>
          <a:lstStyle/>
          <a:p>
            <a:pPr algn="ctr"/>
            <a:r>
              <a:rPr lang="en-US" b="1" dirty="0" err="1">
                <a:solidFill>
                  <a:schemeClr val="tx2">
                    <a:lumMod val="75000"/>
                  </a:schemeClr>
                </a:solidFill>
              </a:rPr>
              <a:t>Junki</a:t>
            </a:r>
            <a:r>
              <a:rPr lang="en-US" b="1" dirty="0">
                <a:solidFill>
                  <a:schemeClr val="tx2">
                    <a:lumMod val="75000"/>
                  </a:schemeClr>
                </a:solidFill>
              </a:rPr>
              <a:t> Makita</a:t>
            </a:r>
          </a:p>
          <a:p>
            <a:pPr algn="ctr"/>
            <a:r>
              <a:rPr lang="en-US" sz="1400" dirty="0">
                <a:solidFill>
                  <a:schemeClr val="tx2">
                    <a:lumMod val="75000"/>
                  </a:schemeClr>
                </a:solidFill>
              </a:rPr>
              <a:t>Old Dominion University</a:t>
            </a:r>
          </a:p>
          <a:p>
            <a:pPr algn="ctr"/>
            <a:r>
              <a:rPr lang="en-US" sz="1400" b="1" i="1" dirty="0">
                <a:solidFill>
                  <a:schemeClr val="tx2">
                    <a:lumMod val="75000"/>
                  </a:schemeClr>
                </a:solidFill>
              </a:rPr>
              <a:t>Nitrogen-Doped cavities</a:t>
            </a:r>
            <a:r>
              <a:rPr lang="en-US" sz="1400" i="1" dirty="0">
                <a:solidFill>
                  <a:schemeClr val="tx2">
                    <a:lumMod val="75000"/>
                  </a:schemeClr>
                </a:solidFill>
              </a:rPr>
              <a:t> </a:t>
            </a:r>
          </a:p>
        </p:txBody>
      </p:sp>
      <p:sp>
        <p:nvSpPr>
          <p:cNvPr id="10" name="TextBox 9"/>
          <p:cNvSpPr txBox="1"/>
          <p:nvPr/>
        </p:nvSpPr>
        <p:spPr>
          <a:xfrm>
            <a:off x="-23329" y="2860163"/>
            <a:ext cx="2387483" cy="1231106"/>
          </a:xfrm>
          <a:prstGeom prst="rect">
            <a:avLst/>
          </a:prstGeom>
          <a:noFill/>
        </p:spPr>
        <p:txBody>
          <a:bodyPr wrap="square" rtlCol="0">
            <a:spAutoFit/>
          </a:bodyPr>
          <a:lstStyle/>
          <a:p>
            <a:pPr algn="ctr"/>
            <a:r>
              <a:rPr lang="en-US" b="1" dirty="0" err="1">
                <a:solidFill>
                  <a:schemeClr val="tx2">
                    <a:lumMod val="75000"/>
                  </a:schemeClr>
                </a:solidFill>
              </a:rPr>
              <a:t>Shichun</a:t>
            </a:r>
            <a:r>
              <a:rPr lang="en-US" b="1" dirty="0">
                <a:solidFill>
                  <a:schemeClr val="tx2">
                    <a:lumMod val="75000"/>
                  </a:schemeClr>
                </a:solidFill>
              </a:rPr>
              <a:t> Huang</a:t>
            </a:r>
            <a:endParaRPr lang="en-US" dirty="0">
              <a:solidFill>
                <a:schemeClr val="tx2">
                  <a:lumMod val="75000"/>
                </a:schemeClr>
              </a:solidFill>
            </a:endParaRPr>
          </a:p>
          <a:p>
            <a:pPr algn="ctr"/>
            <a:r>
              <a:rPr lang="en-US" sz="1400" dirty="0" smtClean="0">
                <a:solidFill>
                  <a:schemeClr val="tx2">
                    <a:lumMod val="75000"/>
                  </a:schemeClr>
                </a:solidFill>
              </a:rPr>
              <a:t>Chinese </a:t>
            </a:r>
            <a:r>
              <a:rPr lang="en-US" sz="1400" dirty="0">
                <a:solidFill>
                  <a:schemeClr val="tx2">
                    <a:lumMod val="75000"/>
                  </a:schemeClr>
                </a:solidFill>
              </a:rPr>
              <a:t>Academy of Sciences, Institute of Modern Physics </a:t>
            </a:r>
            <a:endParaRPr lang="en-US" sz="1400" dirty="0" smtClean="0">
              <a:solidFill>
                <a:schemeClr val="tx2">
                  <a:lumMod val="75000"/>
                </a:schemeClr>
              </a:solidFill>
            </a:endParaRPr>
          </a:p>
          <a:p>
            <a:pPr algn="ctr"/>
            <a:r>
              <a:rPr lang="en-US" sz="1400" b="1" i="1" dirty="0" smtClean="0">
                <a:solidFill>
                  <a:schemeClr val="tx2">
                    <a:lumMod val="75000"/>
                  </a:schemeClr>
                </a:solidFill>
              </a:rPr>
              <a:t>Factors </a:t>
            </a:r>
            <a:r>
              <a:rPr lang="en-US" sz="1400" b="1" i="1" dirty="0">
                <a:solidFill>
                  <a:schemeClr val="tx2">
                    <a:lumMod val="75000"/>
                  </a:schemeClr>
                </a:solidFill>
              </a:rPr>
              <a:t>limiting the SRF cavity performance</a:t>
            </a:r>
          </a:p>
        </p:txBody>
      </p:sp>
      <p:pic>
        <p:nvPicPr>
          <p:cNvPr id="11" name="Picture 10" descr="C:\Users\Quintin\Downloads\FullSizeRender (3).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58207" y="900065"/>
            <a:ext cx="1456593" cy="1970978"/>
          </a:xfrm>
          <a:prstGeom prst="rect">
            <a:avLst/>
          </a:prstGeom>
          <a:noFill/>
          <a:ln>
            <a:noFill/>
          </a:ln>
        </p:spPr>
      </p:pic>
      <p:sp>
        <p:nvSpPr>
          <p:cNvPr id="12" name="TextBox 11"/>
          <p:cNvSpPr txBox="1"/>
          <p:nvPr/>
        </p:nvSpPr>
        <p:spPr>
          <a:xfrm>
            <a:off x="2180493" y="2844383"/>
            <a:ext cx="2514554" cy="1723549"/>
          </a:xfrm>
          <a:prstGeom prst="rect">
            <a:avLst/>
          </a:prstGeom>
          <a:noFill/>
        </p:spPr>
        <p:txBody>
          <a:bodyPr wrap="square" rtlCol="0">
            <a:spAutoFit/>
          </a:bodyPr>
          <a:lstStyle/>
          <a:p>
            <a:pPr algn="ctr"/>
            <a:r>
              <a:rPr lang="en-US" b="1" dirty="0">
                <a:solidFill>
                  <a:schemeClr val="tx2">
                    <a:lumMod val="75000"/>
                  </a:schemeClr>
                </a:solidFill>
              </a:rPr>
              <a:t>Quintin D. Lassiter, Jr.</a:t>
            </a:r>
          </a:p>
          <a:p>
            <a:pPr algn="ctr"/>
            <a:r>
              <a:rPr lang="en-US" sz="1400" dirty="0">
                <a:solidFill>
                  <a:schemeClr val="tx2">
                    <a:lumMod val="75000"/>
                  </a:schemeClr>
                </a:solidFill>
              </a:rPr>
              <a:t>New Horizons Governor’s School for Science and Technology</a:t>
            </a:r>
          </a:p>
          <a:p>
            <a:pPr algn="ctr"/>
            <a:r>
              <a:rPr lang="en-US" sz="1400" b="1" i="1" dirty="0" smtClean="0">
                <a:solidFill>
                  <a:schemeClr val="tx2">
                    <a:lumMod val="75000"/>
                  </a:schemeClr>
                </a:solidFill>
              </a:rPr>
              <a:t>Prototype </a:t>
            </a:r>
            <a:r>
              <a:rPr lang="en-US" sz="1400" b="1" i="1" dirty="0" err="1" smtClean="0">
                <a:solidFill>
                  <a:schemeClr val="tx2">
                    <a:lumMod val="75000"/>
                  </a:schemeClr>
                </a:solidFill>
              </a:rPr>
              <a:t>Electropolishing</a:t>
            </a:r>
            <a:r>
              <a:rPr lang="en-US" sz="1400" b="1" i="1" dirty="0" smtClean="0">
                <a:solidFill>
                  <a:schemeClr val="tx2">
                    <a:lumMod val="75000"/>
                  </a:schemeClr>
                </a:solidFill>
              </a:rPr>
              <a:t> Wireless Thermometry System</a:t>
            </a:r>
            <a:endParaRPr lang="en-US" sz="1400" b="1" i="1" dirty="0">
              <a:solidFill>
                <a:schemeClr val="tx2">
                  <a:lumMod val="75000"/>
                </a:schemeClr>
              </a:solidFill>
            </a:endParaRPr>
          </a:p>
          <a:p>
            <a:pPr algn="ctr"/>
            <a:endParaRPr lang="en-US" dirty="0">
              <a:solidFill>
                <a:schemeClr val="tx2">
                  <a:lumMod val="75000"/>
                </a:schemeClr>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4586" y="900064"/>
            <a:ext cx="1656028" cy="1970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4517141" y="2909009"/>
            <a:ext cx="2219569" cy="1231106"/>
          </a:xfrm>
          <a:prstGeom prst="rect">
            <a:avLst/>
          </a:prstGeom>
          <a:noFill/>
        </p:spPr>
        <p:txBody>
          <a:bodyPr wrap="square" rtlCol="0">
            <a:spAutoFit/>
          </a:bodyPr>
          <a:lstStyle/>
          <a:p>
            <a:pPr algn="ctr"/>
            <a:r>
              <a:rPr lang="en-US" b="1" dirty="0" smtClean="0">
                <a:solidFill>
                  <a:schemeClr val="tx2">
                    <a:lumMod val="75000"/>
                  </a:schemeClr>
                </a:solidFill>
              </a:rPr>
              <a:t>Matthew Burton</a:t>
            </a:r>
          </a:p>
          <a:p>
            <a:pPr algn="ctr"/>
            <a:r>
              <a:rPr lang="en-US" sz="1400" dirty="0" smtClean="0">
                <a:solidFill>
                  <a:schemeClr val="tx2">
                    <a:lumMod val="75000"/>
                  </a:schemeClr>
                </a:solidFill>
              </a:rPr>
              <a:t>The College of William and Mary</a:t>
            </a:r>
          </a:p>
          <a:p>
            <a:pPr algn="ctr"/>
            <a:r>
              <a:rPr lang="en-US" sz="1400" b="1" i="1" dirty="0" smtClean="0">
                <a:solidFill>
                  <a:schemeClr val="tx2">
                    <a:lumMod val="75000"/>
                  </a:schemeClr>
                </a:solidFill>
              </a:rPr>
              <a:t>Superconducting Thin Films for SRF Cavities</a:t>
            </a:r>
            <a:endParaRPr lang="en-US" sz="1400" b="1" i="1" dirty="0">
              <a:solidFill>
                <a:schemeClr val="tx2">
                  <a:lumMod val="75000"/>
                </a:schemeClr>
              </a:solidFill>
            </a:endParaRPr>
          </a:p>
        </p:txBody>
      </p:sp>
      <p:pic>
        <p:nvPicPr>
          <p:cNvPr id="15" name="Picture 14" descr="F:\IMG_8515-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0453" y="1047670"/>
            <a:ext cx="1715177" cy="1721489"/>
          </a:xfrm>
          <a:prstGeom prst="rect">
            <a:avLst/>
          </a:prstGeom>
          <a:noFill/>
          <a:ln>
            <a:noFill/>
          </a:ln>
        </p:spPr>
      </p:pic>
      <p:sp>
        <p:nvSpPr>
          <p:cNvPr id="14" name="TextBox 13"/>
          <p:cNvSpPr txBox="1"/>
          <p:nvPr/>
        </p:nvSpPr>
        <p:spPr>
          <a:xfrm>
            <a:off x="6736710" y="2909009"/>
            <a:ext cx="2264727" cy="1231106"/>
          </a:xfrm>
          <a:prstGeom prst="rect">
            <a:avLst/>
          </a:prstGeom>
          <a:noFill/>
        </p:spPr>
        <p:txBody>
          <a:bodyPr wrap="square" rtlCol="0">
            <a:spAutoFit/>
          </a:bodyPr>
          <a:lstStyle/>
          <a:p>
            <a:pPr algn="ctr"/>
            <a:r>
              <a:rPr lang="en-US" b="1" dirty="0" smtClean="0">
                <a:solidFill>
                  <a:schemeClr val="tx2">
                    <a:lumMod val="75000"/>
                  </a:schemeClr>
                </a:solidFill>
              </a:rPr>
              <a:t>Yulu Huang</a:t>
            </a:r>
          </a:p>
          <a:p>
            <a:pPr algn="ctr"/>
            <a:r>
              <a:rPr lang="en-US" sz="1400" dirty="0">
                <a:solidFill>
                  <a:schemeClr val="tx2">
                    <a:lumMod val="75000"/>
                  </a:schemeClr>
                </a:solidFill>
              </a:rPr>
              <a:t>Institute of Modern Physics, Chinese Academy of </a:t>
            </a:r>
            <a:r>
              <a:rPr lang="en-US" sz="1400" dirty="0" smtClean="0">
                <a:solidFill>
                  <a:schemeClr val="tx2">
                    <a:lumMod val="75000"/>
                  </a:schemeClr>
                </a:solidFill>
              </a:rPr>
              <a:t>Science</a:t>
            </a:r>
          </a:p>
          <a:p>
            <a:pPr algn="ctr"/>
            <a:r>
              <a:rPr lang="en-US" sz="1400" b="1" i="1" dirty="0">
                <a:solidFill>
                  <a:schemeClr val="tx2">
                    <a:lumMod val="75000"/>
                  </a:schemeClr>
                </a:solidFill>
              </a:rPr>
              <a:t>Harmonic Resonant Kicker Design </a:t>
            </a: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298" y="1047670"/>
            <a:ext cx="1763211" cy="182337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0305" y="4223974"/>
            <a:ext cx="1675727" cy="2025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4800" y="4223974"/>
            <a:ext cx="1518863" cy="2025151"/>
          </a:xfrm>
          <a:prstGeom prst="rect">
            <a:avLst/>
          </a:prstGeom>
        </p:spPr>
      </p:pic>
      <p:sp>
        <p:nvSpPr>
          <p:cNvPr id="16" name="TextBox 15"/>
          <p:cNvSpPr txBox="1"/>
          <p:nvPr/>
        </p:nvSpPr>
        <p:spPr>
          <a:xfrm>
            <a:off x="2180493" y="4262941"/>
            <a:ext cx="2057400" cy="1292662"/>
          </a:xfrm>
          <a:prstGeom prst="rect">
            <a:avLst/>
          </a:prstGeom>
          <a:noFill/>
        </p:spPr>
        <p:txBody>
          <a:bodyPr wrap="square" rtlCol="0">
            <a:spAutoFit/>
          </a:bodyPr>
          <a:lstStyle/>
          <a:p>
            <a:pPr algn="ctr"/>
            <a:r>
              <a:rPr lang="en-US" b="1" dirty="0" smtClean="0">
                <a:solidFill>
                  <a:schemeClr val="tx2">
                    <a:lumMod val="75000"/>
                  </a:schemeClr>
                </a:solidFill>
              </a:rPr>
              <a:t>Salvador Sosa </a:t>
            </a:r>
            <a:r>
              <a:rPr lang="en-US" b="1" dirty="0" err="1" smtClean="0">
                <a:solidFill>
                  <a:schemeClr val="tx2">
                    <a:lumMod val="75000"/>
                  </a:schemeClr>
                </a:solidFill>
              </a:rPr>
              <a:t>Guitron</a:t>
            </a:r>
            <a:endParaRPr lang="en-US" b="1" dirty="0">
              <a:solidFill>
                <a:schemeClr val="tx2">
                  <a:lumMod val="75000"/>
                </a:schemeClr>
              </a:solidFill>
            </a:endParaRPr>
          </a:p>
          <a:p>
            <a:pPr algn="ctr"/>
            <a:r>
              <a:rPr lang="en-US" sz="1400" dirty="0">
                <a:solidFill>
                  <a:schemeClr val="tx2">
                    <a:lumMod val="75000"/>
                  </a:schemeClr>
                </a:solidFill>
              </a:rPr>
              <a:t>Old Dominion University</a:t>
            </a:r>
          </a:p>
          <a:p>
            <a:pPr algn="ctr"/>
            <a:r>
              <a:rPr lang="en-US" sz="1400" b="1" i="1" dirty="0" smtClean="0">
                <a:solidFill>
                  <a:schemeClr val="tx2">
                    <a:lumMod val="75000"/>
                  </a:schemeClr>
                </a:solidFill>
              </a:rPr>
              <a:t>SRF Materials Characterization</a:t>
            </a:r>
            <a:endParaRPr lang="en-US" sz="1400" i="1" dirty="0">
              <a:solidFill>
                <a:schemeClr val="tx2">
                  <a:lumMod val="75000"/>
                </a:schemeClr>
              </a:solidFill>
            </a:endParaRPr>
          </a:p>
        </p:txBody>
      </p:sp>
      <p:pic>
        <p:nvPicPr>
          <p:cNvPr id="3" name="Picture 2"/>
          <p:cNvPicPr>
            <a:picLocks noChangeAspect="1"/>
          </p:cNvPicPr>
          <p:nvPr/>
        </p:nvPicPr>
        <p:blipFill rotWithShape="1">
          <a:blip r:embed="rId8" cstate="print">
            <a:extLst>
              <a:ext uri="{28A0092B-C50C-407E-A947-70E740481C1C}">
                <a14:useLocalDpi xmlns:a14="http://schemas.microsoft.com/office/drawing/2010/main" val="0"/>
              </a:ext>
            </a:extLst>
          </a:blip>
          <a:srcRect l="5925" t="12818" r="17645" b="11949"/>
          <a:stretch/>
        </p:blipFill>
        <p:spPr>
          <a:xfrm>
            <a:off x="7525225" y="4223974"/>
            <a:ext cx="1527034" cy="2004232"/>
          </a:xfrm>
          <a:prstGeom prst="rect">
            <a:avLst/>
          </a:prstGeom>
        </p:spPr>
      </p:pic>
      <p:sp>
        <p:nvSpPr>
          <p:cNvPr id="17" name="TextBox 16"/>
          <p:cNvSpPr txBox="1"/>
          <p:nvPr/>
        </p:nvSpPr>
        <p:spPr>
          <a:xfrm>
            <a:off x="5562600" y="4909272"/>
            <a:ext cx="2057400" cy="1231106"/>
          </a:xfrm>
          <a:prstGeom prst="rect">
            <a:avLst/>
          </a:prstGeom>
          <a:noFill/>
        </p:spPr>
        <p:txBody>
          <a:bodyPr wrap="square" rtlCol="0">
            <a:spAutoFit/>
          </a:bodyPr>
          <a:lstStyle/>
          <a:p>
            <a:pPr algn="ctr"/>
            <a:r>
              <a:rPr lang="en-US" b="1" dirty="0" smtClean="0">
                <a:solidFill>
                  <a:schemeClr val="tx2">
                    <a:lumMod val="75000"/>
                  </a:schemeClr>
                </a:solidFill>
              </a:rPr>
              <a:t>Uttar Pudasaini</a:t>
            </a:r>
            <a:endParaRPr lang="en-US" b="1" dirty="0">
              <a:solidFill>
                <a:schemeClr val="tx2">
                  <a:lumMod val="75000"/>
                </a:schemeClr>
              </a:solidFill>
            </a:endParaRPr>
          </a:p>
          <a:p>
            <a:pPr algn="ctr"/>
            <a:r>
              <a:rPr lang="en-US" sz="1400" dirty="0">
                <a:solidFill>
                  <a:schemeClr val="tx2">
                    <a:lumMod val="75000"/>
                  </a:schemeClr>
                </a:solidFill>
              </a:rPr>
              <a:t>The College of William and Mary</a:t>
            </a:r>
          </a:p>
          <a:p>
            <a:pPr algn="ctr"/>
            <a:r>
              <a:rPr lang="en-US" sz="1400" b="1" i="1" dirty="0" smtClean="0">
                <a:solidFill>
                  <a:schemeClr val="tx2">
                    <a:lumMod val="75000"/>
                  </a:schemeClr>
                </a:solidFill>
              </a:rPr>
              <a:t>Nb</a:t>
            </a:r>
            <a:r>
              <a:rPr lang="en-US" sz="1400" b="1" i="1" baseline="-25000" dirty="0" smtClean="0">
                <a:solidFill>
                  <a:schemeClr val="tx2">
                    <a:lumMod val="75000"/>
                  </a:schemeClr>
                </a:solidFill>
              </a:rPr>
              <a:t>3</a:t>
            </a:r>
            <a:r>
              <a:rPr lang="en-US" sz="1400" b="1" i="1" dirty="0" smtClean="0">
                <a:solidFill>
                  <a:schemeClr val="tx2">
                    <a:lumMod val="75000"/>
                  </a:schemeClr>
                </a:solidFill>
              </a:rPr>
              <a:t>Sn Material Development</a:t>
            </a:r>
            <a:endParaRPr lang="en-US" sz="1400" i="1" dirty="0">
              <a:solidFill>
                <a:schemeClr val="tx2">
                  <a:lumMod val="75000"/>
                </a:schemeClr>
              </a:solidFill>
            </a:endParaRPr>
          </a:p>
        </p:txBody>
      </p:sp>
      <p:sp>
        <p:nvSpPr>
          <p:cNvPr id="5" name="Slide Number Placeholder 4"/>
          <p:cNvSpPr>
            <a:spLocks noGrp="1"/>
          </p:cNvSpPr>
          <p:nvPr>
            <p:ph type="sldNum" sz="quarter" idx="11"/>
          </p:nvPr>
        </p:nvSpPr>
        <p:spPr/>
        <p:txBody>
          <a:bodyPr/>
          <a:lstStyle/>
          <a:p>
            <a:fld id="{E2C9A48C-97D7-4B40-96F2-F0841CEA16C0}" type="slidenum">
              <a:rPr lang="en-US" smtClean="0"/>
              <a:pPr/>
              <a:t>28</a:t>
            </a:fld>
            <a:endParaRPr lang="en-US"/>
          </a:p>
        </p:txBody>
      </p:sp>
    </p:spTree>
    <p:extLst>
      <p:ext uri="{BB962C8B-B14F-4D97-AF65-F5344CB8AC3E}">
        <p14:creationId xmlns:p14="http://schemas.microsoft.com/office/powerpoint/2010/main" val="378066050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182880" y="877824"/>
            <a:ext cx="8863428" cy="5578476"/>
          </a:xfrm>
        </p:spPr>
        <p:txBody>
          <a:bodyPr>
            <a:normAutofit fontScale="92500"/>
          </a:bodyPr>
          <a:lstStyle/>
          <a:p>
            <a:r>
              <a:rPr lang="en-US" dirty="0" smtClean="0"/>
              <a:t>Actively engaged in </a:t>
            </a:r>
            <a:r>
              <a:rPr lang="en-US" b="1" dirty="0" smtClean="0">
                <a:solidFill>
                  <a:srgbClr val="3366FF"/>
                </a:solidFill>
              </a:rPr>
              <a:t>CEBAF</a:t>
            </a:r>
            <a:r>
              <a:rPr lang="en-US" dirty="0" smtClean="0">
                <a:solidFill>
                  <a:srgbClr val="3366FF"/>
                </a:solidFill>
              </a:rPr>
              <a:t> </a:t>
            </a:r>
            <a:r>
              <a:rPr lang="en-US" dirty="0" smtClean="0"/>
              <a:t>operational support</a:t>
            </a:r>
          </a:p>
          <a:p>
            <a:pPr lvl="1"/>
            <a:r>
              <a:rPr lang="en-US" dirty="0" smtClean="0"/>
              <a:t>12 </a:t>
            </a:r>
            <a:r>
              <a:rPr lang="en-US" dirty="0" err="1" smtClean="0"/>
              <a:t>GeV</a:t>
            </a:r>
            <a:r>
              <a:rPr lang="en-US" dirty="0" smtClean="0"/>
              <a:t> Commissioning &amp; optimization</a:t>
            </a:r>
          </a:p>
          <a:p>
            <a:pPr lvl="1"/>
            <a:r>
              <a:rPr lang="en-US" dirty="0" smtClean="0"/>
              <a:t>C75 upgrade program</a:t>
            </a:r>
          </a:p>
          <a:p>
            <a:pPr lvl="1"/>
            <a:r>
              <a:rPr lang="en-US" dirty="0" smtClean="0"/>
              <a:t>Other structure development and analysis as needed.</a:t>
            </a:r>
          </a:p>
          <a:p>
            <a:r>
              <a:rPr lang="en-US" dirty="0" smtClean="0"/>
              <a:t>Developing concepts and prototypes for a future </a:t>
            </a:r>
            <a:r>
              <a:rPr lang="en-US" b="1" dirty="0" smtClean="0">
                <a:solidFill>
                  <a:srgbClr val="3366FF"/>
                </a:solidFill>
              </a:rPr>
              <a:t>EIC</a:t>
            </a:r>
            <a:r>
              <a:rPr lang="en-US" dirty="0" smtClean="0">
                <a:solidFill>
                  <a:srgbClr val="3366FF"/>
                </a:solidFill>
              </a:rPr>
              <a:t> </a:t>
            </a:r>
            <a:r>
              <a:rPr lang="en-US" b="1" dirty="0" smtClean="0">
                <a:solidFill>
                  <a:srgbClr val="3366FF"/>
                </a:solidFill>
              </a:rPr>
              <a:t>at JLab</a:t>
            </a:r>
          </a:p>
          <a:p>
            <a:r>
              <a:rPr lang="en-US" dirty="0" smtClean="0"/>
              <a:t>Ensuring success in our </a:t>
            </a:r>
            <a:r>
              <a:rPr lang="en-US" b="1" dirty="0" smtClean="0">
                <a:solidFill>
                  <a:srgbClr val="3366FF"/>
                </a:solidFill>
              </a:rPr>
              <a:t>WFO</a:t>
            </a:r>
            <a:r>
              <a:rPr lang="en-US" dirty="0" smtClean="0">
                <a:solidFill>
                  <a:srgbClr val="3366FF"/>
                </a:solidFill>
              </a:rPr>
              <a:t> </a:t>
            </a:r>
            <a:r>
              <a:rPr lang="en-US" dirty="0" smtClean="0"/>
              <a:t>commitments</a:t>
            </a:r>
          </a:p>
          <a:p>
            <a:pPr lvl="1"/>
            <a:r>
              <a:rPr lang="en-US" dirty="0" smtClean="0"/>
              <a:t>Project scale or R&amp;D</a:t>
            </a:r>
          </a:p>
          <a:p>
            <a:r>
              <a:rPr lang="en-US" dirty="0" smtClean="0"/>
              <a:t>Advancing SRF technology through </a:t>
            </a:r>
            <a:r>
              <a:rPr lang="en-US" b="1" dirty="0" smtClean="0">
                <a:solidFill>
                  <a:srgbClr val="3366FF"/>
                </a:solidFill>
              </a:rPr>
              <a:t>focused R&amp;D</a:t>
            </a:r>
          </a:p>
          <a:p>
            <a:pPr lvl="1"/>
            <a:r>
              <a:rPr lang="en-US" dirty="0" smtClean="0"/>
              <a:t>Efficiency, Energy, Intensity frontiers</a:t>
            </a:r>
          </a:p>
          <a:p>
            <a:r>
              <a:rPr lang="en-US" dirty="0" smtClean="0"/>
              <a:t>Applying lessons learned to future projects</a:t>
            </a:r>
          </a:p>
          <a:p>
            <a:pPr lvl="1"/>
            <a:r>
              <a:rPr lang="en-US" dirty="0" smtClean="0"/>
              <a:t>TESLA &gt; LL (12 </a:t>
            </a:r>
            <a:r>
              <a:rPr lang="en-US" dirty="0" err="1" smtClean="0"/>
              <a:t>GeV</a:t>
            </a:r>
            <a:r>
              <a:rPr lang="en-US" dirty="0" smtClean="0"/>
              <a:t>/Ichiro) &gt; LSF &gt; </a:t>
            </a:r>
            <a:r>
              <a:rPr lang="en-US" b="1" dirty="0" err="1" smtClean="0">
                <a:solidFill>
                  <a:srgbClr val="0000FF"/>
                </a:solidFill>
              </a:rPr>
              <a:t>MaRIE</a:t>
            </a:r>
            <a:r>
              <a:rPr lang="en-US" b="1" dirty="0" smtClean="0">
                <a:solidFill>
                  <a:srgbClr val="0000FF"/>
                </a:solidFill>
              </a:rPr>
              <a:t>?</a:t>
            </a:r>
            <a:endParaRPr lang="en-US" b="1" dirty="0" smtClean="0">
              <a:solidFill>
                <a:srgbClr val="0000FF"/>
              </a:solidFill>
            </a:endParaRPr>
          </a:p>
          <a:p>
            <a:r>
              <a:rPr lang="en-US" b="1" dirty="0" smtClean="0">
                <a:solidFill>
                  <a:srgbClr val="3366FF"/>
                </a:solidFill>
              </a:rPr>
              <a:t>Training the next generation </a:t>
            </a:r>
            <a:r>
              <a:rPr lang="en-US" dirty="0" smtClean="0"/>
              <a:t>of SRF scientists and engineers</a:t>
            </a:r>
            <a:endParaRPr lang="en-US" dirty="0"/>
          </a:p>
        </p:txBody>
      </p:sp>
      <p:sp>
        <p:nvSpPr>
          <p:cNvPr id="5" name="Slide Number Placeholder 4"/>
          <p:cNvSpPr>
            <a:spLocks noGrp="1"/>
          </p:cNvSpPr>
          <p:nvPr>
            <p:ph type="sldNum" sz="quarter" idx="11"/>
          </p:nvPr>
        </p:nvSpPr>
        <p:spPr/>
        <p:txBody>
          <a:bodyPr/>
          <a:lstStyle/>
          <a:p>
            <a:fld id="{E2C9A48C-97D7-4B40-96F2-F0841CEA16C0}" type="slidenum">
              <a:rPr lang="en-US" smtClean="0"/>
              <a:pPr/>
              <a:t>29</a:t>
            </a:fld>
            <a:endParaRPr lang="en-US"/>
          </a:p>
        </p:txBody>
      </p:sp>
    </p:spTree>
    <p:extLst>
      <p:ext uri="{BB962C8B-B14F-4D97-AF65-F5344CB8AC3E}">
        <p14:creationId xmlns:p14="http://schemas.microsoft.com/office/powerpoint/2010/main" val="202538389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CEBAF support</a:t>
            </a:r>
            <a:endParaRPr lang="en-US" dirty="0"/>
          </a:p>
        </p:txBody>
      </p:sp>
      <p:sp>
        <p:nvSpPr>
          <p:cNvPr id="3" name="Content Placeholder 2"/>
          <p:cNvSpPr>
            <a:spLocks noGrp="1"/>
          </p:cNvSpPr>
          <p:nvPr>
            <p:ph idx="1"/>
          </p:nvPr>
        </p:nvSpPr>
        <p:spPr>
          <a:xfrm>
            <a:off x="182880" y="877824"/>
            <a:ext cx="8705088" cy="5578476"/>
          </a:xfrm>
        </p:spPr>
        <p:txBody>
          <a:bodyPr>
            <a:normAutofit fontScale="92500"/>
          </a:bodyPr>
          <a:lstStyle/>
          <a:p>
            <a:r>
              <a:rPr lang="en-US" b="1" dirty="0" smtClean="0">
                <a:solidFill>
                  <a:srgbClr val="3366FF"/>
                </a:solidFill>
              </a:rPr>
              <a:t>“C75” cavity R&amp;D </a:t>
            </a:r>
            <a:endParaRPr lang="en-US" b="1" dirty="0" smtClean="0">
              <a:solidFill>
                <a:srgbClr val="3366FF"/>
              </a:solidFill>
            </a:endParaRPr>
          </a:p>
          <a:p>
            <a:pPr lvl="1"/>
            <a:r>
              <a:rPr lang="en-US" dirty="0" smtClean="0"/>
              <a:t>New </a:t>
            </a:r>
            <a:r>
              <a:rPr lang="en-US" dirty="0" smtClean="0"/>
              <a:t>cell shape, ingot material, minimal changes to </a:t>
            </a:r>
            <a:r>
              <a:rPr lang="en-US" dirty="0" err="1" smtClean="0"/>
              <a:t>cryomodule</a:t>
            </a:r>
            <a:endParaRPr lang="en-US" dirty="0" smtClean="0"/>
          </a:p>
          <a:p>
            <a:r>
              <a:rPr lang="en-US" b="1" dirty="0" smtClean="0">
                <a:solidFill>
                  <a:srgbClr val="3366FF"/>
                </a:solidFill>
              </a:rPr>
              <a:t>Investigating gradient loss in CEBAF</a:t>
            </a:r>
          </a:p>
          <a:p>
            <a:pPr lvl="1"/>
            <a:r>
              <a:rPr lang="en-US" dirty="0" smtClean="0"/>
              <a:t>New field emitter turn on, improved particulate control</a:t>
            </a:r>
          </a:p>
          <a:p>
            <a:r>
              <a:rPr lang="en-US" b="1" dirty="0" smtClean="0">
                <a:solidFill>
                  <a:srgbClr val="3366FF"/>
                </a:solidFill>
              </a:rPr>
              <a:t>Investigating Q loss in CEBAF-style modules</a:t>
            </a:r>
          </a:p>
          <a:p>
            <a:pPr lvl="1"/>
            <a:r>
              <a:rPr lang="en-US" dirty="0" smtClean="0"/>
              <a:t>“Magnetic hygiene”, search for sources of trapped flux</a:t>
            </a:r>
          </a:p>
          <a:p>
            <a:pPr lvl="1"/>
            <a:r>
              <a:rPr lang="en-US" dirty="0" smtClean="0"/>
              <a:t>Possible contributions from coupler losses</a:t>
            </a:r>
          </a:p>
          <a:p>
            <a:r>
              <a:rPr lang="en-US" b="1" dirty="0" smtClean="0">
                <a:solidFill>
                  <a:srgbClr val="3366FF"/>
                </a:solidFill>
              </a:rPr>
              <a:t>Helping to maximize C100 and overall </a:t>
            </a:r>
            <a:r>
              <a:rPr lang="en-US" b="1" dirty="0" err="1" smtClean="0">
                <a:solidFill>
                  <a:srgbClr val="3366FF"/>
                </a:solidFill>
              </a:rPr>
              <a:t>linac</a:t>
            </a:r>
            <a:r>
              <a:rPr lang="en-US" b="1" dirty="0" smtClean="0">
                <a:solidFill>
                  <a:srgbClr val="3366FF"/>
                </a:solidFill>
              </a:rPr>
              <a:t> availability</a:t>
            </a:r>
          </a:p>
          <a:p>
            <a:pPr lvl="1"/>
            <a:r>
              <a:rPr lang="en-US" dirty="0" smtClean="0"/>
              <a:t>Support </a:t>
            </a:r>
            <a:r>
              <a:rPr lang="en-US" dirty="0" err="1" smtClean="0"/>
              <a:t>linac</a:t>
            </a:r>
            <a:r>
              <a:rPr lang="en-US" dirty="0" smtClean="0"/>
              <a:t> PIT, helium processing etc</a:t>
            </a:r>
            <a:r>
              <a:rPr lang="en-US" dirty="0" smtClean="0"/>
              <a:t>.</a:t>
            </a:r>
            <a:endParaRPr lang="en-US" dirty="0" smtClean="0"/>
          </a:p>
          <a:p>
            <a:r>
              <a:rPr lang="en-US" b="1" dirty="0" smtClean="0">
                <a:solidFill>
                  <a:srgbClr val="3366FF"/>
                </a:solidFill>
              </a:rPr>
              <a:t>Other RF or SRF development projects</a:t>
            </a:r>
          </a:p>
          <a:p>
            <a:pPr lvl="1"/>
            <a:r>
              <a:rPr lang="en-US" dirty="0" smtClean="0"/>
              <a:t>750 MHz separators, new Quarter CM, new warm capture, etc.</a:t>
            </a:r>
          </a:p>
          <a:p>
            <a:endParaRPr lang="en-US" dirty="0"/>
          </a:p>
        </p:txBody>
      </p:sp>
      <p:sp>
        <p:nvSpPr>
          <p:cNvPr id="5" name="Slide Number Placeholder 4"/>
          <p:cNvSpPr>
            <a:spLocks noGrp="1"/>
          </p:cNvSpPr>
          <p:nvPr>
            <p:ph type="sldNum" sz="quarter" idx="11"/>
          </p:nvPr>
        </p:nvSpPr>
        <p:spPr/>
        <p:txBody>
          <a:bodyPr/>
          <a:lstStyle/>
          <a:p>
            <a:fld id="{E2C9A48C-97D7-4B40-96F2-F0841CEA16C0}" type="slidenum">
              <a:rPr lang="en-US" smtClean="0"/>
              <a:pPr/>
              <a:t>3</a:t>
            </a:fld>
            <a:endParaRPr lang="en-US"/>
          </a:p>
        </p:txBody>
      </p:sp>
    </p:spTree>
    <p:extLst>
      <p:ext uri="{BB962C8B-B14F-4D97-AF65-F5344CB8AC3E}">
        <p14:creationId xmlns:p14="http://schemas.microsoft.com/office/powerpoint/2010/main" val="347014762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3235976"/>
            <a:ext cx="8705088" cy="607162"/>
          </a:xfrm>
        </p:spPr>
        <p:txBody>
          <a:bodyPr/>
          <a:lstStyle/>
          <a:p>
            <a:r>
              <a:rPr lang="en-US" dirty="0" smtClean="0"/>
              <a:t>Thank You</a:t>
            </a:r>
            <a:endParaRPr lang="en-US" dirty="0"/>
          </a:p>
        </p:txBody>
      </p:sp>
      <p:sp>
        <p:nvSpPr>
          <p:cNvPr id="5" name="Slide Number Placeholder 4"/>
          <p:cNvSpPr>
            <a:spLocks noGrp="1"/>
          </p:cNvSpPr>
          <p:nvPr>
            <p:ph type="sldNum" sz="quarter" idx="11"/>
          </p:nvPr>
        </p:nvSpPr>
        <p:spPr/>
        <p:txBody>
          <a:bodyPr/>
          <a:lstStyle/>
          <a:p>
            <a:fld id="{E2C9A48C-97D7-4B40-96F2-F0841CEA16C0}" type="slidenum">
              <a:rPr lang="en-US" smtClean="0"/>
              <a:pPr/>
              <a:t>30</a:t>
            </a:fld>
            <a:endParaRPr lang="en-US"/>
          </a:p>
        </p:txBody>
      </p:sp>
    </p:spTree>
    <p:extLst>
      <p:ext uri="{BB962C8B-B14F-4D97-AF65-F5344CB8AC3E}">
        <p14:creationId xmlns:p14="http://schemas.microsoft.com/office/powerpoint/2010/main" val="61082248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8" name="Picture 5" descr="D:\IPAC2014\cavitypai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0" y="840133"/>
            <a:ext cx="3733944" cy="119841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79462" y="188707"/>
            <a:ext cx="8725256" cy="365040"/>
          </a:xfrm>
        </p:spPr>
        <p:txBody>
          <a:bodyPr>
            <a:noAutofit/>
          </a:bodyPr>
          <a:lstStyle/>
          <a:p>
            <a:r>
              <a:rPr lang="en-US" sz="2800" dirty="0" smtClean="0">
                <a:latin typeface="Minion Pro"/>
              </a:rPr>
              <a:t>Investigation of low-Q in CEBAF </a:t>
            </a:r>
            <a:r>
              <a:rPr lang="en-US" sz="2800" dirty="0" err="1" smtClean="0">
                <a:latin typeface="Minion Pro"/>
              </a:rPr>
              <a:t>cryomodules</a:t>
            </a:r>
            <a:endParaRPr lang="en-US" sz="2800" dirty="0">
              <a:latin typeface="Minion Pro"/>
            </a:endParaRPr>
          </a:p>
        </p:txBody>
      </p:sp>
      <p:sp>
        <p:nvSpPr>
          <p:cNvPr id="3" name="Content Placeholder 2"/>
          <p:cNvSpPr>
            <a:spLocks noGrp="1"/>
          </p:cNvSpPr>
          <p:nvPr>
            <p:ph idx="1"/>
          </p:nvPr>
        </p:nvSpPr>
        <p:spPr>
          <a:xfrm>
            <a:off x="5947873" y="840133"/>
            <a:ext cx="3196127" cy="5336781"/>
          </a:xfrm>
        </p:spPr>
        <p:txBody>
          <a:bodyPr>
            <a:normAutofit fontScale="77500" lnSpcReduction="20000"/>
          </a:bodyPr>
          <a:lstStyle/>
          <a:p>
            <a:r>
              <a:rPr lang="en-US" dirty="0" smtClean="0">
                <a:latin typeface="Minion Pro"/>
              </a:rPr>
              <a:t>Systematic investigation of the impact of residual magnetic field on Q</a:t>
            </a:r>
            <a:r>
              <a:rPr lang="en-US" baseline="-25000" dirty="0" smtClean="0">
                <a:latin typeface="Minion Pro"/>
              </a:rPr>
              <a:t>0</a:t>
            </a:r>
            <a:r>
              <a:rPr lang="en-US" dirty="0" smtClean="0">
                <a:latin typeface="Minion Pro"/>
              </a:rPr>
              <a:t> of 5-cell cavity in the VTA</a:t>
            </a:r>
          </a:p>
          <a:p>
            <a:endParaRPr lang="en-US" dirty="0" smtClean="0">
              <a:latin typeface="Minion Pro"/>
            </a:endParaRPr>
          </a:p>
          <a:p>
            <a:r>
              <a:rPr lang="en-US" dirty="0" smtClean="0">
                <a:solidFill>
                  <a:srgbClr val="FF0000"/>
                </a:solidFill>
                <a:latin typeface="Minion Pro"/>
              </a:rPr>
              <a:t>~15% additional losses from trapped residual field from magnetized tuner components</a:t>
            </a:r>
          </a:p>
          <a:p>
            <a:endParaRPr lang="en-US" dirty="0" smtClean="0">
              <a:solidFill>
                <a:srgbClr val="FF0000"/>
              </a:solidFill>
              <a:latin typeface="Minion Pro"/>
            </a:endParaRPr>
          </a:p>
          <a:p>
            <a:r>
              <a:rPr lang="en-US" dirty="0" smtClean="0">
                <a:solidFill>
                  <a:srgbClr val="00B050"/>
                </a:solidFill>
              </a:rPr>
              <a:t>Q</a:t>
            </a:r>
            <a:r>
              <a:rPr lang="en-US" baseline="-25000" dirty="0" smtClean="0">
                <a:solidFill>
                  <a:srgbClr val="00B050"/>
                </a:solidFill>
              </a:rPr>
              <a:t>0</a:t>
            </a:r>
            <a:r>
              <a:rPr lang="en-US" dirty="0" smtClean="0">
                <a:solidFill>
                  <a:srgbClr val="00B050"/>
                </a:solidFill>
              </a:rPr>
              <a:t> successfully recovered by degaussing tuner components</a:t>
            </a:r>
          </a:p>
          <a:p>
            <a:endParaRPr lang="en-US" dirty="0" smtClean="0">
              <a:solidFill>
                <a:srgbClr val="00B050"/>
              </a:solidFill>
            </a:endParaRPr>
          </a:p>
          <a:p>
            <a:r>
              <a:rPr lang="en-US" dirty="0" smtClean="0"/>
              <a:t>Investigating other possible contributions such as waveguide and cold window losses</a:t>
            </a:r>
          </a:p>
          <a:p>
            <a:endParaRPr lang="en-US" dirty="0">
              <a:latin typeface="Minion Pro"/>
            </a:endParaRPr>
          </a:p>
        </p:txBody>
      </p:sp>
      <p:graphicFrame>
        <p:nvGraphicFramePr>
          <p:cNvPr id="6" name="Chart 5"/>
          <p:cNvGraphicFramePr>
            <a:graphicFrameLocks noGrp="1"/>
          </p:cNvGraphicFramePr>
          <p:nvPr>
            <p:extLst>
              <p:ext uri="{D42A27DB-BD31-4B8C-83A1-F6EECF244321}">
                <p14:modId xmlns:p14="http://schemas.microsoft.com/office/powerpoint/2010/main" val="969137524"/>
              </p:ext>
            </p:extLst>
          </p:nvPr>
        </p:nvGraphicFramePr>
        <p:xfrm>
          <a:off x="102550" y="1969509"/>
          <a:ext cx="6316499" cy="4418406"/>
        </p:xfrm>
        <a:graphic>
          <a:graphicData uri="http://schemas.openxmlformats.org/drawingml/2006/chart">
            <c:chart xmlns:c="http://schemas.openxmlformats.org/drawingml/2006/chart" xmlns:r="http://schemas.openxmlformats.org/officeDocument/2006/relationships" r:id="rId4"/>
          </a:graphicData>
        </a:graphic>
      </p:graphicFrame>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8473" t="8819" r="17943" b="5203"/>
          <a:stretch/>
        </p:blipFill>
        <p:spPr>
          <a:xfrm>
            <a:off x="878938" y="949353"/>
            <a:ext cx="1201935" cy="2167027"/>
          </a:xfrm>
          <a:prstGeom prst="rect">
            <a:avLst/>
          </a:prstGeom>
        </p:spPr>
      </p:pic>
      <p:sp>
        <p:nvSpPr>
          <p:cNvPr id="4" name="TextBox 3"/>
          <p:cNvSpPr txBox="1"/>
          <p:nvPr/>
        </p:nvSpPr>
        <p:spPr>
          <a:xfrm>
            <a:off x="4799325" y="5344719"/>
            <a:ext cx="1081959" cy="369332"/>
          </a:xfrm>
          <a:prstGeom prst="rect">
            <a:avLst/>
          </a:prstGeom>
          <a:noFill/>
        </p:spPr>
        <p:txBody>
          <a:bodyPr wrap="none" rtlCol="0">
            <a:spAutoFit/>
          </a:bodyPr>
          <a:lstStyle/>
          <a:p>
            <a:r>
              <a:rPr lang="en-US" dirty="0" smtClean="0"/>
              <a:t>G. </a:t>
            </a:r>
            <a:r>
              <a:rPr lang="en-US" dirty="0" err="1" smtClean="0"/>
              <a:t>Ciovati</a:t>
            </a:r>
            <a:endParaRPr lang="en-US" dirty="0"/>
          </a:p>
        </p:txBody>
      </p:sp>
      <p:sp>
        <p:nvSpPr>
          <p:cNvPr id="5" name="Slide Number Placeholder 4"/>
          <p:cNvSpPr>
            <a:spLocks noGrp="1"/>
          </p:cNvSpPr>
          <p:nvPr>
            <p:ph type="sldNum" sz="quarter" idx="11"/>
          </p:nvPr>
        </p:nvSpPr>
        <p:spPr/>
        <p:txBody>
          <a:bodyPr/>
          <a:lstStyle/>
          <a:p>
            <a:fld id="{E2C9A48C-97D7-4B40-96F2-F0841CEA16C0}" type="slidenum">
              <a:rPr lang="en-US" smtClean="0"/>
              <a:pPr/>
              <a:t>4</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chart seriesIdx="1" categoryIdx="-4" bldStep="series"/>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chart seriesIdx="2" categoryIdx="-4" bldStep="series"/>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chart seriesIdx="3"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series"/>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50" y="0"/>
            <a:ext cx="9105450" cy="713154"/>
          </a:xfrm>
        </p:spPr>
        <p:txBody>
          <a:bodyPr>
            <a:noAutofit/>
          </a:bodyPr>
          <a:lstStyle/>
          <a:p>
            <a:r>
              <a:rPr lang="en-US" sz="2800" dirty="0"/>
              <a:t>Field </a:t>
            </a:r>
            <a:r>
              <a:rPr lang="en-US" sz="2800" dirty="0" smtClean="0"/>
              <a:t>emission study, </a:t>
            </a:r>
            <a:r>
              <a:rPr lang="en-US" sz="2800" dirty="0"/>
              <a:t>improved particulate control</a:t>
            </a:r>
            <a:endParaRPr lang="en-US" sz="2800" dirty="0">
              <a:latin typeface="Garamond"/>
              <a:cs typeface="Garamond"/>
            </a:endParaRPr>
          </a:p>
        </p:txBody>
      </p:sp>
      <p:sp>
        <p:nvSpPr>
          <p:cNvPr id="3" name="Content Placeholder 2"/>
          <p:cNvSpPr>
            <a:spLocks noGrp="1"/>
          </p:cNvSpPr>
          <p:nvPr>
            <p:ph idx="1"/>
          </p:nvPr>
        </p:nvSpPr>
        <p:spPr>
          <a:xfrm>
            <a:off x="0" y="799849"/>
            <a:ext cx="6668981" cy="5656451"/>
          </a:xfrm>
          <a:noFill/>
          <a:scene3d>
            <a:camera prst="orthographicFront"/>
            <a:lightRig rig="threePt" dir="t"/>
          </a:scene3d>
          <a:sp3d>
            <a:bevelT w="152400" h="50800" prst="softRound"/>
            <a:bevelB w="152400" h="50800" prst="softRound"/>
          </a:sp3d>
        </p:spPr>
        <p:txBody>
          <a:bodyPr>
            <a:noAutofit/>
          </a:bodyPr>
          <a:lstStyle/>
          <a:p>
            <a:r>
              <a:rPr lang="en-US" sz="2400" dirty="0" smtClean="0">
                <a:latin typeface="Arial"/>
                <a:cs typeface="Arial"/>
              </a:rPr>
              <a:t>Turn-on of new field emitters in cavities in CEBAF tunnel causes trip rate increase. </a:t>
            </a:r>
          </a:p>
          <a:p>
            <a:r>
              <a:rPr lang="en-US" sz="2400" dirty="0" smtClean="0">
                <a:latin typeface="Arial"/>
                <a:cs typeface="Arial"/>
              </a:rPr>
              <a:t>Running at </a:t>
            </a:r>
            <a:r>
              <a:rPr lang="en-US" sz="2400" dirty="0" err="1" smtClean="0">
                <a:latin typeface="Arial"/>
                <a:cs typeface="Arial"/>
              </a:rPr>
              <a:t>Eacc</a:t>
            </a:r>
            <a:r>
              <a:rPr lang="en-US" sz="2400" dirty="0" smtClean="0">
                <a:latin typeface="Arial"/>
                <a:cs typeface="Arial"/>
              </a:rPr>
              <a:t>=15-20 MV/m, </a:t>
            </a:r>
            <a:r>
              <a:rPr lang="en-US" sz="2400" dirty="0">
                <a:latin typeface="Arial"/>
                <a:cs typeface="Arial"/>
              </a:rPr>
              <a:t>n</a:t>
            </a:r>
            <a:r>
              <a:rPr lang="en-US" sz="2400" dirty="0" smtClean="0">
                <a:latin typeface="Arial"/>
                <a:cs typeface="Arial"/>
              </a:rPr>
              <a:t>ew C100 cavities more vulnerable if cause the same.</a:t>
            </a:r>
          </a:p>
          <a:p>
            <a:r>
              <a:rPr lang="en-US" sz="2400" dirty="0">
                <a:latin typeface="Arial"/>
                <a:cs typeface="Arial"/>
              </a:rPr>
              <a:t> A new initiative aims to understanding sources of problem and provide knowledge-driven mitigation.</a:t>
            </a:r>
          </a:p>
          <a:p>
            <a:pPr lvl="1"/>
            <a:r>
              <a:rPr lang="en-US" sz="2000" dirty="0">
                <a:latin typeface="Arial"/>
                <a:cs typeface="Arial"/>
              </a:rPr>
              <a:t>First result: Pointing to particulates generated by beam line ion pumps (SRF2015 poster).</a:t>
            </a:r>
          </a:p>
          <a:p>
            <a:pPr lvl="1"/>
            <a:r>
              <a:rPr lang="en-US" sz="2000" dirty="0">
                <a:latin typeface="Arial"/>
                <a:cs typeface="Arial"/>
              </a:rPr>
              <a:t>First test of new diagnostics: Fast X-ray detection near C100 module.</a:t>
            </a:r>
          </a:p>
          <a:p>
            <a:r>
              <a:rPr lang="en-US" sz="2400" dirty="0">
                <a:latin typeface="Arial"/>
                <a:cs typeface="Arial"/>
              </a:rPr>
              <a:t>A mini-workshop </a:t>
            </a:r>
            <a:r>
              <a:rPr lang="en-US" sz="2400" dirty="0" smtClean="0">
                <a:latin typeface="Arial"/>
                <a:cs typeface="Arial"/>
              </a:rPr>
              <a:t>was organized </a:t>
            </a:r>
            <a:r>
              <a:rPr lang="en-US" sz="2400" dirty="0">
                <a:latin typeface="Arial"/>
                <a:cs typeface="Arial"/>
              </a:rPr>
              <a:t>on February 29, 2016 with a focus on the beam-line particulate field emitters.</a:t>
            </a:r>
          </a:p>
          <a:p>
            <a:pPr marL="457200" lvl="1" indent="0">
              <a:buNone/>
            </a:pPr>
            <a:r>
              <a:rPr lang="en-US" sz="1600" dirty="0">
                <a:solidFill>
                  <a:srgbClr val="3366FF"/>
                </a:solidFill>
                <a:latin typeface="Arial"/>
                <a:cs typeface="Arial"/>
              </a:rPr>
              <a:t>https://</a:t>
            </a:r>
            <a:r>
              <a:rPr lang="en-US" sz="1600" dirty="0" err="1">
                <a:solidFill>
                  <a:srgbClr val="3366FF"/>
                </a:solidFill>
                <a:latin typeface="Arial"/>
                <a:cs typeface="Arial"/>
              </a:rPr>
              <a:t>ww</a:t>
            </a:r>
            <a:r>
              <a:rPr lang="en-US" sz="1800" dirty="0" err="1">
                <a:solidFill>
                  <a:srgbClr val="3366FF"/>
                </a:solidFill>
                <a:latin typeface="Arial"/>
                <a:cs typeface="Arial"/>
              </a:rPr>
              <a:t>w.jlab.org</a:t>
            </a:r>
            <a:r>
              <a:rPr lang="en-US" sz="1800" dirty="0">
                <a:solidFill>
                  <a:srgbClr val="3366FF"/>
                </a:solidFill>
                <a:latin typeface="Arial"/>
                <a:cs typeface="Arial"/>
              </a:rPr>
              <a:t>/</a:t>
            </a:r>
            <a:r>
              <a:rPr lang="en-US" sz="1800" dirty="0" err="1">
                <a:solidFill>
                  <a:srgbClr val="3366FF"/>
                </a:solidFill>
                <a:latin typeface="Arial"/>
                <a:cs typeface="Arial"/>
              </a:rPr>
              <a:t>indico</a:t>
            </a:r>
            <a:r>
              <a:rPr lang="en-US" sz="1800" dirty="0">
                <a:solidFill>
                  <a:srgbClr val="3366FF"/>
                </a:solidFill>
                <a:latin typeface="Arial"/>
                <a:cs typeface="Arial"/>
              </a:rPr>
              <a:t>/</a:t>
            </a:r>
            <a:r>
              <a:rPr lang="en-US" sz="1800" dirty="0" err="1">
                <a:solidFill>
                  <a:srgbClr val="3366FF"/>
                </a:solidFill>
                <a:latin typeface="Arial"/>
                <a:cs typeface="Arial"/>
              </a:rPr>
              <a:t>conferenceDisplay.py?confId</a:t>
            </a:r>
            <a:r>
              <a:rPr lang="en-US" sz="1800" dirty="0">
                <a:solidFill>
                  <a:srgbClr val="3366FF"/>
                </a:solidFill>
                <a:latin typeface="Arial"/>
                <a:cs typeface="Arial"/>
              </a:rPr>
              <a:t>=139 </a:t>
            </a:r>
          </a:p>
          <a:p>
            <a:endParaRPr lang="en-US" sz="2400" dirty="0">
              <a:latin typeface="Garamond"/>
              <a:cs typeface="Garamond"/>
            </a:endParaRPr>
          </a:p>
          <a:p>
            <a:endParaRPr lang="en-US" sz="2400" dirty="0" smtClean="0">
              <a:latin typeface="Arial"/>
              <a:cs typeface="Arial"/>
            </a:endParaRPr>
          </a:p>
        </p:txBody>
      </p:sp>
      <p:pic>
        <p:nvPicPr>
          <p:cNvPr id="4" name="Picture 3" descr="M:\srfee\Geng\C50 cryomodule Q0\C50-12\Particulate collection from cavity surface 15dec14\IA351 Tape 2 Nb beam pipe and 1st iris 28jan15\TapeSample3_2 area1 x20K p4_q0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0846" y="3046764"/>
            <a:ext cx="2324829" cy="1548765"/>
          </a:xfrm>
          <a:prstGeom prst="rect">
            <a:avLst/>
          </a:prstGeom>
          <a:noFill/>
          <a:extLst/>
        </p:spPr>
      </p:pic>
      <p:pic>
        <p:nvPicPr>
          <p:cNvPr id="5" name="Picture 4" descr="http://devweb.acc.jlab.org/CSUEApps/atlis/view_attachment.php?attachment_id=76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6891" y="4680608"/>
            <a:ext cx="2324829" cy="14994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FE-particulate.jpg"/>
          <p:cNvPicPr>
            <a:picLocks noChangeAspect="1"/>
          </p:cNvPicPr>
          <p:nvPr/>
        </p:nvPicPr>
        <p:blipFill rotWithShape="1">
          <a:blip r:embed="rId4">
            <a:extLst>
              <a:ext uri="{28A0092B-C50C-407E-A947-70E740481C1C}">
                <a14:useLocalDpi xmlns:a14="http://schemas.microsoft.com/office/drawing/2010/main" val="0"/>
              </a:ext>
            </a:extLst>
          </a:blip>
          <a:srcRect l="93" r="49646"/>
          <a:stretch/>
        </p:blipFill>
        <p:spPr>
          <a:xfrm>
            <a:off x="6698288" y="1203244"/>
            <a:ext cx="2383505" cy="1795906"/>
          </a:xfrm>
          <a:prstGeom prst="rect">
            <a:avLst/>
          </a:prstGeom>
        </p:spPr>
      </p:pic>
      <p:sp>
        <p:nvSpPr>
          <p:cNvPr id="9" name="TextBox 8"/>
          <p:cNvSpPr txBox="1"/>
          <p:nvPr/>
        </p:nvSpPr>
        <p:spPr>
          <a:xfrm>
            <a:off x="7932615" y="841103"/>
            <a:ext cx="910864" cy="369332"/>
          </a:xfrm>
          <a:prstGeom prst="rect">
            <a:avLst/>
          </a:prstGeom>
          <a:noFill/>
        </p:spPr>
        <p:txBody>
          <a:bodyPr wrap="none" rtlCol="0">
            <a:spAutoFit/>
          </a:bodyPr>
          <a:lstStyle/>
          <a:p>
            <a:r>
              <a:rPr lang="en-US" dirty="0" smtClean="0"/>
              <a:t>R. </a:t>
            </a:r>
            <a:r>
              <a:rPr lang="en-US" dirty="0" err="1" smtClean="0"/>
              <a:t>Geng</a:t>
            </a:r>
            <a:endParaRPr lang="en-US" dirty="0"/>
          </a:p>
        </p:txBody>
      </p:sp>
      <p:sp>
        <p:nvSpPr>
          <p:cNvPr id="6" name="Slide Number Placeholder 5"/>
          <p:cNvSpPr>
            <a:spLocks noGrp="1"/>
          </p:cNvSpPr>
          <p:nvPr>
            <p:ph type="sldNum" sz="quarter" idx="11"/>
          </p:nvPr>
        </p:nvSpPr>
        <p:spPr/>
        <p:txBody>
          <a:bodyPr/>
          <a:lstStyle/>
          <a:p>
            <a:fld id="{E2C9A48C-97D7-4B40-96F2-F0841CEA16C0}" type="slidenum">
              <a:rPr lang="en-US" smtClean="0"/>
              <a:pPr/>
              <a:t>5</a:t>
            </a:fld>
            <a:endParaRPr lang="en-US"/>
          </a:p>
        </p:txBody>
      </p:sp>
    </p:spTree>
    <p:extLst>
      <p:ext uri="{BB962C8B-B14F-4D97-AF65-F5344CB8AC3E}">
        <p14:creationId xmlns:p14="http://schemas.microsoft.com/office/powerpoint/2010/main" val="75555517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0" y="194726"/>
            <a:ext cx="9144000" cy="397933"/>
          </a:xfrm>
        </p:spPr>
        <p:txBody>
          <a:bodyPr/>
          <a:lstStyle/>
          <a:p>
            <a:r>
              <a:rPr lang="en-US" dirty="0" smtClean="0">
                <a:latin typeface="Arial" charset="0"/>
                <a:ea typeface="ＭＳ Ｐゴシック" charset="0"/>
                <a:cs typeface="ＭＳ Ｐゴシック" charset="0"/>
              </a:rPr>
              <a:t>CEBAF RF development projects</a:t>
            </a:r>
            <a:endParaRPr lang="en-US" dirty="0">
              <a:latin typeface="Arial" charset="0"/>
              <a:ea typeface="ＭＳ Ｐゴシック" charset="0"/>
              <a:cs typeface="ＭＳ Ｐゴシック" charset="0"/>
            </a:endParaRPr>
          </a:p>
        </p:txBody>
      </p:sp>
      <p:sp>
        <p:nvSpPr>
          <p:cNvPr id="51203" name="Content Placeholder 2"/>
          <p:cNvSpPr>
            <a:spLocks noGrp="1"/>
          </p:cNvSpPr>
          <p:nvPr>
            <p:ph idx="1"/>
          </p:nvPr>
        </p:nvSpPr>
        <p:spPr>
          <a:xfrm>
            <a:off x="165547" y="898525"/>
            <a:ext cx="4879975" cy="5486400"/>
          </a:xfrm>
        </p:spPr>
        <p:txBody>
          <a:bodyPr>
            <a:normAutofit/>
          </a:bodyPr>
          <a:lstStyle/>
          <a:p>
            <a:pPr eaLnBrk="1" hangingPunct="1"/>
            <a:r>
              <a:rPr lang="en-US" sz="2400" dirty="0">
                <a:latin typeface="Calibri" charset="0"/>
                <a:ea typeface="ＭＳ Ｐゴシック" charset="0"/>
                <a:cs typeface="ＭＳ Ｐゴシック" charset="0"/>
              </a:rPr>
              <a:t>Improved </a:t>
            </a:r>
            <a:r>
              <a:rPr lang="ja-JP" altLang="en-US" sz="2400" dirty="0">
                <a:latin typeface="Calibri" charset="0"/>
                <a:ea typeface="ＭＳ Ｐゴシック" charset="0"/>
                <a:cs typeface="ＭＳ Ｐゴシック" charset="0"/>
              </a:rPr>
              <a:t>“</a:t>
            </a:r>
            <a:r>
              <a:rPr lang="en-US" sz="2400" dirty="0">
                <a:latin typeface="Calibri" charset="0"/>
                <a:ea typeface="ＭＳ Ｐゴシック" charset="0"/>
                <a:cs typeface="ＭＳ Ｐゴシック" charset="0"/>
              </a:rPr>
              <a:t>quarter</a:t>
            </a:r>
            <a:r>
              <a:rPr lang="ja-JP" altLang="en-US" sz="2400" dirty="0">
                <a:latin typeface="Calibri" charset="0"/>
                <a:ea typeface="ＭＳ Ｐゴシック" charset="0"/>
                <a:cs typeface="ＭＳ Ｐゴシック" charset="0"/>
              </a:rPr>
              <a:t>”</a:t>
            </a:r>
            <a:r>
              <a:rPr lang="en-US" sz="2400" dirty="0">
                <a:latin typeface="Calibri" charset="0"/>
                <a:ea typeface="ＭＳ Ｐゴシック" charset="0"/>
                <a:cs typeface="ＭＳ Ｐゴシック" charset="0"/>
              </a:rPr>
              <a:t> </a:t>
            </a:r>
            <a:r>
              <a:rPr lang="en-US" sz="2400" dirty="0" err="1">
                <a:latin typeface="Calibri" charset="0"/>
                <a:ea typeface="ＭＳ Ｐゴシック" charset="0"/>
                <a:cs typeface="ＭＳ Ｐゴシック" charset="0"/>
              </a:rPr>
              <a:t>cryomodule</a:t>
            </a:r>
            <a:r>
              <a:rPr lang="en-US" sz="2400" dirty="0">
                <a:latin typeface="Calibri" charset="0"/>
                <a:ea typeface="ＭＳ Ｐゴシック" charset="0"/>
                <a:cs typeface="ＭＳ Ｐゴシック" charset="0"/>
              </a:rPr>
              <a:t> with accelerating capability of up to 10 MeV</a:t>
            </a:r>
          </a:p>
          <a:p>
            <a:pPr eaLnBrk="1" hangingPunct="1"/>
            <a:r>
              <a:rPr lang="en-US" sz="2400" dirty="0" smtClean="0">
                <a:latin typeface="Calibri" charset="0"/>
                <a:ea typeface="ＭＳ Ｐゴシック" charset="0"/>
                <a:cs typeface="ＭＳ Ｐゴシック" charset="0"/>
              </a:rPr>
              <a:t>750 MHz (4-hall) separator cavities</a:t>
            </a:r>
          </a:p>
          <a:p>
            <a:pPr eaLnBrk="1" hangingPunct="1"/>
            <a:r>
              <a:rPr lang="en-US" sz="2400" dirty="0" smtClean="0">
                <a:latin typeface="Calibri" charset="0"/>
                <a:ea typeface="ＭＳ Ｐゴシック" charset="0"/>
                <a:cs typeface="ＭＳ Ｐゴシック" charset="0"/>
              </a:rPr>
              <a:t>New graded-beta Cu capture cavity</a:t>
            </a:r>
          </a:p>
          <a:p>
            <a:pPr eaLnBrk="1" hangingPunct="1"/>
            <a:r>
              <a:rPr lang="en-US" sz="2400" dirty="0" smtClean="0">
                <a:latin typeface="Calibri" charset="0"/>
                <a:ea typeface="ＭＳ Ｐゴシック" charset="0"/>
                <a:cs typeface="ＭＳ Ｐゴシック" charset="0"/>
              </a:rPr>
              <a:t>“new” C75 cavity (HC cell shape)</a:t>
            </a:r>
            <a:endParaRPr lang="en-US" sz="2400" dirty="0">
              <a:latin typeface="Calibri" charset="0"/>
              <a:ea typeface="ＭＳ Ｐゴシック" charset="0"/>
              <a:cs typeface="ＭＳ Ｐゴシック" charset="0"/>
            </a:endParaRPr>
          </a:p>
        </p:txBody>
      </p:sp>
      <p:sp>
        <p:nvSpPr>
          <p:cNvPr id="51204" name="Slide Number Placeholder 3"/>
          <p:cNvSpPr>
            <a:spLocks noGrp="1"/>
          </p:cNvSpPr>
          <p:nvPr>
            <p:ph type="sldNum" sz="quarter" idx="4294967295"/>
          </p:nvPr>
        </p:nvSpPr>
        <p:spPr bwMode="auto">
          <a:xfrm>
            <a:off x="1222248" y="6456300"/>
            <a:ext cx="410199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1400"/>
              <a:t>Slide </a:t>
            </a:r>
            <a:fld id="{AAECD98A-AB4C-D948-A403-1D1D586C5C45}" type="slidenum">
              <a:rPr lang="en-US" sz="1400"/>
              <a:pPr eaLnBrk="1" hangingPunct="1"/>
              <a:t>6</a:t>
            </a:fld>
            <a:endParaRPr lang="en-US" sz="1400"/>
          </a:p>
        </p:txBody>
      </p:sp>
      <p:pic>
        <p:nvPicPr>
          <p:cNvPr id="51208" name="Picture 7" descr="CRM1107014-0002 CAVITY STRING-CLEAN ROOM.jpg"/>
          <p:cNvPicPr>
            <a:picLocks noChangeAspect="1"/>
          </p:cNvPicPr>
          <p:nvPr/>
        </p:nvPicPr>
        <p:blipFill>
          <a:blip r:embed="rId2">
            <a:extLst>
              <a:ext uri="{28A0092B-C50C-407E-A947-70E740481C1C}">
                <a14:useLocalDpi xmlns:a14="http://schemas.microsoft.com/office/drawing/2010/main" val="0"/>
              </a:ext>
            </a:extLst>
          </a:blip>
          <a:srcRect l="3929" t="23949" r="3438" b="24721"/>
          <a:stretch>
            <a:fillRect/>
          </a:stretch>
        </p:blipFill>
        <p:spPr bwMode="auto">
          <a:xfrm>
            <a:off x="5026716" y="2573338"/>
            <a:ext cx="3963988"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9" name="TextBox 8"/>
          <p:cNvSpPr txBox="1">
            <a:spLocks noChangeArrowheads="1"/>
          </p:cNvSpPr>
          <p:nvPr/>
        </p:nvSpPr>
        <p:spPr bwMode="auto">
          <a:xfrm>
            <a:off x="5205807" y="2419350"/>
            <a:ext cx="1916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1400" dirty="0"/>
              <a:t>Low beta 2-cell cavity</a:t>
            </a:r>
          </a:p>
        </p:txBody>
      </p:sp>
      <p:sp>
        <p:nvSpPr>
          <p:cNvPr id="51210" name="TextBox 9"/>
          <p:cNvSpPr txBox="1">
            <a:spLocks noChangeArrowheads="1"/>
          </p:cNvSpPr>
          <p:nvPr/>
        </p:nvSpPr>
        <p:spPr bwMode="auto">
          <a:xfrm>
            <a:off x="7285419" y="3608388"/>
            <a:ext cx="1555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1400" dirty="0"/>
              <a:t>C100 style cavity</a:t>
            </a:r>
          </a:p>
        </p:txBody>
      </p:sp>
      <p:pic>
        <p:nvPicPr>
          <p:cNvPr id="2" name="Picture 1" descr="IMG_8788.jpg"/>
          <p:cNvPicPr>
            <a:picLocks noChangeAspect="1"/>
          </p:cNvPicPr>
          <p:nvPr/>
        </p:nvPicPr>
        <p:blipFill rotWithShape="1">
          <a:blip r:embed="rId3">
            <a:extLst>
              <a:ext uri="{28A0092B-C50C-407E-A947-70E740481C1C}">
                <a14:useLocalDpi xmlns:a14="http://schemas.microsoft.com/office/drawing/2010/main" val="0"/>
              </a:ext>
            </a:extLst>
          </a:blip>
          <a:srcRect l="21351" t="1" r="19712" b="-3"/>
          <a:stretch/>
        </p:blipFill>
        <p:spPr>
          <a:xfrm rot="5400000">
            <a:off x="6447287" y="22665"/>
            <a:ext cx="1376353" cy="3128073"/>
          </a:xfrm>
          <a:prstGeom prst="rect">
            <a:avLst/>
          </a:prstGeom>
        </p:spPr>
      </p:pic>
      <p:pic>
        <p:nvPicPr>
          <p:cNvPr id="12"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756" r="12497"/>
          <a:stretch/>
        </p:blipFill>
        <p:spPr bwMode="auto">
          <a:xfrm>
            <a:off x="326336" y="4002957"/>
            <a:ext cx="2049018" cy="1755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a:grpSpLocks noChangeAspect="1"/>
          </p:cNvGrpSpPr>
          <p:nvPr/>
        </p:nvGrpSpPr>
        <p:grpSpPr>
          <a:xfrm>
            <a:off x="2661115" y="4571997"/>
            <a:ext cx="3322358" cy="1744479"/>
            <a:chOff x="4707950" y="1632149"/>
            <a:chExt cx="4298890" cy="2257230"/>
          </a:xfrm>
        </p:grpSpPr>
        <p:pic>
          <p:nvPicPr>
            <p:cNvPr id="14"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561" r="-101" b="58679"/>
            <a:stretch/>
          </p:blipFill>
          <p:spPr bwMode="auto">
            <a:xfrm>
              <a:off x="4707950" y="1632149"/>
              <a:ext cx="4298890" cy="1699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5099621" y="3371666"/>
              <a:ext cx="3690362" cy="517713"/>
            </a:xfrm>
            <a:prstGeom prst="rect">
              <a:avLst/>
            </a:prstGeom>
            <a:noFill/>
          </p:spPr>
          <p:txBody>
            <a:bodyPr wrap="none" rtlCol="0">
              <a:spAutoFit/>
            </a:bodyPr>
            <a:lstStyle/>
            <a:p>
              <a:r>
                <a:rPr lang="en-US" sz="2000" dirty="0" smtClean="0"/>
                <a:t>New warm capture cavity</a:t>
              </a:r>
              <a:endParaRPr lang="en-US" sz="2000" dirty="0"/>
            </a:p>
          </p:txBody>
        </p:sp>
      </p:grpSp>
      <p:pic>
        <p:nvPicPr>
          <p:cNvPr id="1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8031" y="4322858"/>
            <a:ext cx="2663138" cy="1680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187480" y="5916365"/>
            <a:ext cx="541735" cy="369332"/>
          </a:xfrm>
          <a:prstGeom prst="rect">
            <a:avLst/>
          </a:prstGeom>
          <a:noFill/>
        </p:spPr>
        <p:txBody>
          <a:bodyPr wrap="none" rtlCol="0">
            <a:spAutoFit/>
          </a:bodyPr>
          <a:lstStyle/>
          <a:p>
            <a:r>
              <a:rPr lang="en-US" dirty="0" smtClean="0"/>
              <a:t>C75</a:t>
            </a:r>
            <a:endParaRPr lang="en-US" dirty="0"/>
          </a:p>
        </p:txBody>
      </p:sp>
      <p:sp>
        <p:nvSpPr>
          <p:cNvPr id="4" name="TextBox 3"/>
          <p:cNvSpPr txBox="1"/>
          <p:nvPr/>
        </p:nvSpPr>
        <p:spPr>
          <a:xfrm>
            <a:off x="575065" y="5916365"/>
            <a:ext cx="1635709" cy="369332"/>
          </a:xfrm>
          <a:prstGeom prst="rect">
            <a:avLst/>
          </a:prstGeom>
          <a:noFill/>
        </p:spPr>
        <p:txBody>
          <a:bodyPr wrap="none" rtlCol="0">
            <a:spAutoFit/>
          </a:bodyPr>
          <a:lstStyle/>
          <a:p>
            <a:r>
              <a:rPr lang="en-US" dirty="0" smtClean="0"/>
              <a:t>750 MHz 4-rod</a:t>
            </a:r>
            <a:endParaRPr lang="en-US" dirty="0"/>
          </a:p>
        </p:txBody>
      </p:sp>
      <p:sp>
        <p:nvSpPr>
          <p:cNvPr id="17" name="Footer Placeholder 3"/>
          <p:cNvSpPr txBox="1">
            <a:spLocks/>
          </p:cNvSpPr>
          <p:nvPr/>
        </p:nvSpPr>
        <p:spPr>
          <a:xfrm>
            <a:off x="1374648" y="6452396"/>
            <a:ext cx="4101998" cy="365125"/>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LANL visit 4-26, 2016</a:t>
            </a:r>
            <a:endParaRPr lang="en-US" dirty="0"/>
          </a:p>
        </p:txBody>
      </p:sp>
    </p:spTree>
    <p:extLst>
      <p:ext uri="{BB962C8B-B14F-4D97-AF65-F5344CB8AC3E}">
        <p14:creationId xmlns:p14="http://schemas.microsoft.com/office/powerpoint/2010/main" val="120305584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056"/>
            <a:ext cx="8229600" cy="575876"/>
          </a:xfrm>
        </p:spPr>
        <p:txBody>
          <a:bodyPr>
            <a:noAutofit/>
          </a:bodyPr>
          <a:lstStyle/>
          <a:p>
            <a:r>
              <a:rPr lang="en-US" dirty="0"/>
              <a:t>JLab </a:t>
            </a:r>
            <a:r>
              <a:rPr lang="en-US" dirty="0" smtClean="0"/>
              <a:t>EIC </a:t>
            </a:r>
            <a:r>
              <a:rPr lang="en-US" dirty="0"/>
              <a:t>RF Systems</a:t>
            </a:r>
          </a:p>
        </p:txBody>
      </p:sp>
      <p:sp>
        <p:nvSpPr>
          <p:cNvPr id="16" name="Content Placeholder 2"/>
          <p:cNvSpPr>
            <a:spLocks noGrp="1"/>
          </p:cNvSpPr>
          <p:nvPr>
            <p:ph idx="1"/>
          </p:nvPr>
        </p:nvSpPr>
        <p:spPr>
          <a:xfrm>
            <a:off x="284480" y="844952"/>
            <a:ext cx="8859520" cy="5544273"/>
          </a:xfrm>
        </p:spPr>
        <p:txBody>
          <a:bodyPr>
            <a:normAutofit fontScale="92500" lnSpcReduction="20000"/>
          </a:bodyPr>
          <a:lstStyle/>
          <a:p>
            <a:pPr>
              <a:lnSpc>
                <a:spcPct val="120000"/>
              </a:lnSpc>
            </a:pPr>
            <a:r>
              <a:rPr lang="en-US" sz="3000" dirty="0" smtClean="0"/>
              <a:t>JLab EIC baseline design updated in Jan 2015</a:t>
            </a:r>
          </a:p>
          <a:p>
            <a:pPr>
              <a:lnSpc>
                <a:spcPct val="120000"/>
              </a:lnSpc>
            </a:pPr>
            <a:r>
              <a:rPr lang="en-US" sz="2800" b="1" dirty="0" smtClean="0">
                <a:solidFill>
                  <a:srgbClr val="3366FF"/>
                </a:solidFill>
              </a:rPr>
              <a:t>Electron ring</a:t>
            </a:r>
            <a:r>
              <a:rPr lang="en-US" sz="2800" dirty="0" smtClean="0"/>
              <a:t>: PEP-II warm RF adopted</a:t>
            </a:r>
          </a:p>
          <a:p>
            <a:pPr lvl="1">
              <a:lnSpc>
                <a:spcPct val="120000"/>
              </a:lnSpc>
            </a:pPr>
            <a:r>
              <a:rPr lang="en-US" sz="2000" dirty="0" smtClean="0"/>
              <a:t>Proven technology, low cost</a:t>
            </a:r>
          </a:p>
          <a:p>
            <a:pPr lvl="1">
              <a:lnSpc>
                <a:spcPct val="120000"/>
              </a:lnSpc>
            </a:pPr>
            <a:r>
              <a:rPr lang="en-US" sz="2000" dirty="0" smtClean="0"/>
              <a:t>Enough cavities and klystrons available</a:t>
            </a:r>
          </a:p>
          <a:p>
            <a:pPr lvl="1">
              <a:lnSpc>
                <a:spcPct val="120000"/>
              </a:lnSpc>
            </a:pPr>
            <a:r>
              <a:rPr lang="en-US" sz="2000" dirty="0" smtClean="0"/>
              <a:t>476.3 MHz buckets can be filled from CEBAF linac with simple timing system</a:t>
            </a:r>
          </a:p>
          <a:p>
            <a:pPr lvl="1">
              <a:lnSpc>
                <a:spcPct val="120000"/>
              </a:lnSpc>
            </a:pPr>
            <a:r>
              <a:rPr lang="en-US" sz="2000" dirty="0" smtClean="0"/>
              <a:t>Upgrade to 952.6 SRF in future</a:t>
            </a:r>
          </a:p>
          <a:p>
            <a:pPr>
              <a:lnSpc>
                <a:spcPct val="120000"/>
              </a:lnSpc>
            </a:pPr>
            <a:r>
              <a:rPr lang="en-US" sz="3000" b="1" dirty="0" smtClean="0">
                <a:solidFill>
                  <a:srgbClr val="3366FF"/>
                </a:solidFill>
              </a:rPr>
              <a:t>Ion ring</a:t>
            </a:r>
            <a:r>
              <a:rPr lang="en-US" sz="3000" dirty="0" smtClean="0"/>
              <a:t>: new 952.6 MHz SRF plus ~ 1MHz ramping cavities (e.g. J-</a:t>
            </a:r>
            <a:r>
              <a:rPr lang="en-US" sz="3000" dirty="0" err="1" smtClean="0"/>
              <a:t>Parc</a:t>
            </a:r>
            <a:r>
              <a:rPr lang="en-US" sz="3000" dirty="0" smtClean="0"/>
              <a:t> </a:t>
            </a:r>
            <a:r>
              <a:rPr lang="en-US" sz="3000" dirty="0" err="1" smtClean="0"/>
              <a:t>Metglas</a:t>
            </a:r>
            <a:r>
              <a:rPr lang="en-US" sz="3000" dirty="0" smtClean="0"/>
              <a:t> loaded)</a:t>
            </a:r>
          </a:p>
          <a:p>
            <a:pPr>
              <a:lnSpc>
                <a:spcPct val="120000"/>
              </a:lnSpc>
            </a:pPr>
            <a:r>
              <a:rPr lang="en-US" sz="3000" b="1" dirty="0" smtClean="0">
                <a:solidFill>
                  <a:srgbClr val="3366FF"/>
                </a:solidFill>
              </a:rPr>
              <a:t>Crab cavity system</a:t>
            </a:r>
            <a:r>
              <a:rPr lang="en-US" sz="3000" dirty="0" smtClean="0">
                <a:solidFill>
                  <a:srgbClr val="3366FF"/>
                </a:solidFill>
              </a:rPr>
              <a:t> </a:t>
            </a:r>
            <a:r>
              <a:rPr lang="en-US" sz="3000" dirty="0"/>
              <a:t>now </a:t>
            </a:r>
            <a:r>
              <a:rPr lang="en-US" sz="3000" dirty="0" smtClean="0"/>
              <a:t>952.6 MHz</a:t>
            </a:r>
          </a:p>
          <a:p>
            <a:pPr>
              <a:lnSpc>
                <a:spcPct val="120000"/>
              </a:lnSpc>
            </a:pPr>
            <a:r>
              <a:rPr lang="en-US" sz="3000" b="1" dirty="0">
                <a:solidFill>
                  <a:srgbClr val="3366FF"/>
                </a:solidFill>
              </a:rPr>
              <a:t>Cooler source and ERL </a:t>
            </a:r>
            <a:r>
              <a:rPr lang="en-US" sz="3000" dirty="0"/>
              <a:t>now </a:t>
            </a:r>
            <a:r>
              <a:rPr lang="en-US" sz="3000" dirty="0" smtClean="0"/>
              <a:t>952.6 MHz</a:t>
            </a:r>
          </a:p>
          <a:p>
            <a:pPr lvl="1">
              <a:lnSpc>
                <a:spcPct val="120000"/>
              </a:lnSpc>
            </a:pPr>
            <a:r>
              <a:rPr lang="en-US" sz="2200" dirty="0" smtClean="0"/>
              <a:t>Cooler baseline became 200 mA, no circulator ring</a:t>
            </a:r>
          </a:p>
          <a:p>
            <a:pPr>
              <a:lnSpc>
                <a:spcPct val="120000"/>
              </a:lnSpc>
            </a:pPr>
            <a:r>
              <a:rPr lang="en-US" sz="3000" dirty="0" smtClean="0"/>
              <a:t>Ion injector chain not affected</a:t>
            </a:r>
          </a:p>
        </p:txBody>
      </p:sp>
      <p:sp>
        <p:nvSpPr>
          <p:cNvPr id="3" name="Slide Number Placeholder 2"/>
          <p:cNvSpPr>
            <a:spLocks noGrp="1"/>
          </p:cNvSpPr>
          <p:nvPr>
            <p:ph type="sldNum" sz="quarter" idx="11"/>
          </p:nvPr>
        </p:nvSpPr>
        <p:spPr/>
        <p:txBody>
          <a:bodyPr/>
          <a:lstStyle/>
          <a:p>
            <a:fld id="{E2C9A48C-97D7-4B40-96F2-F0841CEA16C0}" type="slidenum">
              <a:rPr lang="en-US" smtClean="0"/>
              <a:pPr/>
              <a:t>7</a:t>
            </a:fld>
            <a:endParaRPr lang="en-US"/>
          </a:p>
        </p:txBody>
      </p:sp>
    </p:spTree>
    <p:extLst>
      <p:ext uri="{BB962C8B-B14F-4D97-AF65-F5344CB8AC3E}">
        <p14:creationId xmlns:p14="http://schemas.microsoft.com/office/powerpoint/2010/main" val="184962181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47480"/>
            <a:ext cx="9144000" cy="685800"/>
          </a:xfrm>
          <a:prstGeom prst="rect">
            <a:avLst/>
          </a:prstGeom>
        </p:spPr>
        <p:txBody>
          <a:bodyPr/>
          <a:lstStyle/>
          <a:p>
            <a:pPr algn="ctr" defTabSz="914400" fontAlgn="base">
              <a:spcBef>
                <a:spcPct val="0"/>
              </a:spcBef>
              <a:spcAft>
                <a:spcPct val="0"/>
              </a:spcAft>
              <a:defRPr/>
            </a:pPr>
            <a:r>
              <a:rPr lang="en-US" sz="3200" b="1" dirty="0"/>
              <a:t>JLab EIC </a:t>
            </a:r>
            <a:r>
              <a:rPr lang="en-US" sz="3200" b="1" kern="0" dirty="0" smtClean="0">
                <a:solidFill>
                  <a:srgbClr val="000000"/>
                </a:solidFill>
                <a:latin typeface="Calibri"/>
                <a:ea typeface="ＭＳ Ｐゴシック" charset="-128"/>
                <a:cs typeface="Calibri"/>
              </a:rPr>
              <a:t> Conceptual Design</a:t>
            </a:r>
            <a:endParaRPr lang="en-US" sz="3200" b="1" kern="0" dirty="0">
              <a:solidFill>
                <a:srgbClr val="000000"/>
              </a:solidFill>
              <a:latin typeface="Calibri"/>
              <a:ea typeface="ＭＳ Ｐゴシック" charset="-128"/>
              <a:cs typeface="Calibri"/>
            </a:endParaRPr>
          </a:p>
        </p:txBody>
      </p:sp>
      <p:pic>
        <p:nvPicPr>
          <p:cNvPr id="95" name="Picture 94"/>
          <p:cNvPicPr>
            <a:picLocks noChangeAspect="1"/>
          </p:cNvPicPr>
          <p:nvPr/>
        </p:nvPicPr>
        <p:blipFill rotWithShape="1">
          <a:blip r:embed="rId2" cstate="print">
            <a:duotone>
              <a:prstClr val="black"/>
              <a:srgbClr val="D9C3A5">
                <a:tint val="50000"/>
                <a:satMod val="180000"/>
              </a:srgbClr>
            </a:duotone>
            <a:extLst>
              <a:ext uri="{28A0092B-C50C-407E-A947-70E740481C1C}">
                <a14:useLocalDpi xmlns:a14="http://schemas.microsoft.com/office/drawing/2010/main" val="0"/>
              </a:ext>
            </a:extLst>
          </a:blip>
          <a:srcRect l="34085" t="19173" r="32891" b="9538"/>
          <a:stretch/>
        </p:blipFill>
        <p:spPr>
          <a:xfrm rot="732055">
            <a:off x="6813525" y="834810"/>
            <a:ext cx="1909155" cy="2489962"/>
          </a:xfrm>
          <a:prstGeom prst="rect">
            <a:avLst/>
          </a:prstGeom>
          <a:noFill/>
          <a:ln>
            <a:noFill/>
          </a:ln>
          <a:effectLst>
            <a:outerShdw blurRad="292100" dist="139700" dir="2700000" algn="tl" rotWithShape="0">
              <a:srgbClr val="333333">
                <a:alpha val="65000"/>
              </a:srgbClr>
            </a:outerShdw>
          </a:effectLst>
        </p:spPr>
      </p:pic>
      <p:sp>
        <p:nvSpPr>
          <p:cNvPr id="6" name="Rectangle 5"/>
          <p:cNvSpPr/>
          <p:nvPr/>
        </p:nvSpPr>
        <p:spPr>
          <a:xfrm>
            <a:off x="6154504" y="3409385"/>
            <a:ext cx="2989496" cy="2677656"/>
          </a:xfrm>
          <a:prstGeom prst="rect">
            <a:avLst/>
          </a:prstGeom>
        </p:spPr>
        <p:txBody>
          <a:bodyPr wrap="square">
            <a:spAutoFit/>
          </a:bodyPr>
          <a:lstStyle/>
          <a:p>
            <a:r>
              <a:rPr lang="en-US" sz="2000" dirty="0">
                <a:solidFill>
                  <a:srgbClr val="0033CC"/>
                </a:solidFill>
                <a:latin typeface="Arial" charset="0"/>
                <a:ea typeface="ＭＳ Ｐゴシック" charset="0"/>
                <a:cs typeface="Arial" charset="0"/>
              </a:rPr>
              <a:t>Stage I </a:t>
            </a:r>
            <a:r>
              <a:rPr lang="en-US" sz="2000" dirty="0" smtClean="0">
                <a:solidFill>
                  <a:srgbClr val="0033CC"/>
                </a:solidFill>
                <a:latin typeface="Arial" charset="0"/>
                <a:ea typeface="ＭＳ Ｐゴシック" charset="0"/>
                <a:cs typeface="Arial" charset="0"/>
              </a:rPr>
              <a:t>EIC</a:t>
            </a:r>
            <a:endParaRPr lang="en-US" sz="2000" dirty="0">
              <a:solidFill>
                <a:srgbClr val="0033CC"/>
              </a:solidFill>
              <a:latin typeface="Arial" charset="0"/>
              <a:ea typeface="ＭＳ Ｐゴシック" charset="0"/>
              <a:cs typeface="Arial" charset="0"/>
            </a:endParaRPr>
          </a:p>
          <a:p>
            <a:pPr lvl="1"/>
            <a:r>
              <a:rPr lang="en-US" sz="1600" dirty="0">
                <a:solidFill>
                  <a:srgbClr val="000000"/>
                </a:solidFill>
                <a:latin typeface="Arial" charset="0"/>
                <a:ea typeface="ＭＳ Ｐゴシック" charset="0"/>
                <a:cs typeface="Arial" charset="0"/>
              </a:rPr>
              <a:t>CEBAF as full-energy e</a:t>
            </a:r>
            <a:r>
              <a:rPr lang="en-US" sz="1600" baseline="30000" dirty="0">
                <a:solidFill>
                  <a:srgbClr val="000000"/>
                </a:solidFill>
                <a:latin typeface="Arial" charset="0"/>
                <a:ea typeface="ＭＳ Ｐゴシック" charset="0"/>
                <a:cs typeface="Arial" charset="0"/>
              </a:rPr>
              <a:t>-</a:t>
            </a:r>
            <a:r>
              <a:rPr lang="en-US" sz="1600" dirty="0">
                <a:solidFill>
                  <a:srgbClr val="000000"/>
                </a:solidFill>
                <a:latin typeface="Arial" charset="0"/>
                <a:ea typeface="ＭＳ Ｐゴシック" charset="0"/>
                <a:cs typeface="Arial" charset="0"/>
              </a:rPr>
              <a:t>/e</a:t>
            </a:r>
            <a:r>
              <a:rPr lang="en-US" sz="1600" baseline="30000" dirty="0">
                <a:solidFill>
                  <a:srgbClr val="000000"/>
                </a:solidFill>
                <a:latin typeface="Arial" charset="0"/>
                <a:ea typeface="ＭＳ Ｐゴシック" charset="0"/>
                <a:cs typeface="Arial" charset="0"/>
              </a:rPr>
              <a:t>+</a:t>
            </a:r>
            <a:r>
              <a:rPr lang="en-US" sz="1600" dirty="0">
                <a:solidFill>
                  <a:srgbClr val="000000"/>
                </a:solidFill>
                <a:latin typeface="Arial" charset="0"/>
                <a:ea typeface="ＭＳ Ｐゴシック" charset="0"/>
                <a:cs typeface="Arial" charset="0"/>
              </a:rPr>
              <a:t> injector</a:t>
            </a:r>
          </a:p>
          <a:p>
            <a:pPr lvl="1"/>
            <a:r>
              <a:rPr lang="en-US" sz="1600" dirty="0">
                <a:solidFill>
                  <a:srgbClr val="000000"/>
                </a:solidFill>
                <a:latin typeface="Arial" charset="0"/>
                <a:ea typeface="ＭＳ Ｐゴシック" charset="0"/>
                <a:cs typeface="Arial" charset="0"/>
              </a:rPr>
              <a:t>3-</a:t>
            </a:r>
            <a:r>
              <a:rPr lang="en-US" sz="1600" dirty="0" smtClean="0">
                <a:solidFill>
                  <a:srgbClr val="000000"/>
                </a:solidFill>
                <a:latin typeface="Arial" charset="0"/>
                <a:ea typeface="ＭＳ Ｐゴシック" charset="0"/>
                <a:cs typeface="Arial" charset="0"/>
              </a:rPr>
              <a:t>10 </a:t>
            </a:r>
            <a:r>
              <a:rPr lang="en-US" sz="1600" dirty="0" err="1">
                <a:solidFill>
                  <a:srgbClr val="000000"/>
                </a:solidFill>
                <a:latin typeface="Arial" charset="0"/>
                <a:ea typeface="ＭＳ Ｐゴシック" charset="0"/>
                <a:cs typeface="Arial" charset="0"/>
              </a:rPr>
              <a:t>GeV</a:t>
            </a:r>
            <a:r>
              <a:rPr lang="en-US" sz="1600" dirty="0">
                <a:solidFill>
                  <a:srgbClr val="000000"/>
                </a:solidFill>
                <a:latin typeface="Arial" charset="0"/>
                <a:ea typeface="ＭＳ Ｐゴシック" charset="0"/>
                <a:cs typeface="Arial" charset="0"/>
              </a:rPr>
              <a:t> e</a:t>
            </a:r>
            <a:r>
              <a:rPr lang="en-US" sz="1600" baseline="30000" dirty="0">
                <a:solidFill>
                  <a:srgbClr val="000000"/>
                </a:solidFill>
                <a:latin typeface="Arial" charset="0"/>
                <a:ea typeface="ＭＳ Ｐゴシック" charset="0"/>
                <a:cs typeface="Arial" charset="0"/>
              </a:rPr>
              <a:t>-</a:t>
            </a:r>
            <a:r>
              <a:rPr lang="en-US" sz="1600" dirty="0">
                <a:solidFill>
                  <a:srgbClr val="000000"/>
                </a:solidFill>
                <a:latin typeface="Arial" charset="0"/>
                <a:ea typeface="ＭＳ Ｐゴシック" charset="0"/>
                <a:cs typeface="Arial" charset="0"/>
              </a:rPr>
              <a:t>/e</a:t>
            </a:r>
            <a:r>
              <a:rPr lang="en-US" sz="1600" baseline="30000" dirty="0">
                <a:solidFill>
                  <a:srgbClr val="000000"/>
                </a:solidFill>
                <a:latin typeface="Arial" charset="0"/>
                <a:ea typeface="ＭＳ Ｐゴシック" charset="0"/>
                <a:cs typeface="Arial" charset="0"/>
              </a:rPr>
              <a:t>+</a:t>
            </a:r>
            <a:endParaRPr lang="en-US" sz="1600" dirty="0">
              <a:solidFill>
                <a:srgbClr val="000000"/>
              </a:solidFill>
              <a:latin typeface="Arial" charset="0"/>
              <a:ea typeface="ＭＳ Ｐゴシック" charset="0"/>
              <a:cs typeface="Arial" charset="0"/>
            </a:endParaRPr>
          </a:p>
          <a:p>
            <a:pPr lvl="1"/>
            <a:r>
              <a:rPr lang="en-US" sz="1600" dirty="0" smtClean="0">
                <a:solidFill>
                  <a:srgbClr val="000000"/>
                </a:solidFill>
                <a:latin typeface="Arial" charset="0"/>
                <a:ea typeface="ＭＳ Ｐゴシック" charset="0"/>
                <a:cs typeface="Arial" charset="0"/>
              </a:rPr>
              <a:t>8-</a:t>
            </a:r>
            <a:r>
              <a:rPr lang="en-US" sz="1600" dirty="0">
                <a:solidFill>
                  <a:srgbClr val="000000"/>
                </a:solidFill>
                <a:latin typeface="Arial" charset="0"/>
                <a:ea typeface="ＭＳ Ｐゴシック" charset="0"/>
                <a:cs typeface="Arial" charset="0"/>
              </a:rPr>
              <a:t>100 </a:t>
            </a:r>
            <a:r>
              <a:rPr lang="en-US" sz="1600" dirty="0" err="1">
                <a:solidFill>
                  <a:srgbClr val="000000"/>
                </a:solidFill>
                <a:latin typeface="Arial" charset="0"/>
                <a:ea typeface="ＭＳ Ｐゴシック" charset="0"/>
                <a:cs typeface="Arial" charset="0"/>
              </a:rPr>
              <a:t>GeV</a:t>
            </a:r>
            <a:r>
              <a:rPr lang="en-US" sz="1600" dirty="0">
                <a:solidFill>
                  <a:srgbClr val="000000"/>
                </a:solidFill>
                <a:latin typeface="Arial" charset="0"/>
                <a:ea typeface="ＭＳ Ｐゴシック" charset="0"/>
                <a:cs typeface="Arial" charset="0"/>
              </a:rPr>
              <a:t> protons</a:t>
            </a:r>
          </a:p>
          <a:p>
            <a:pPr lvl="1"/>
            <a:r>
              <a:rPr lang="en-US" sz="1600" dirty="0" smtClean="0">
                <a:solidFill>
                  <a:srgbClr val="000000"/>
                </a:solidFill>
                <a:latin typeface="Arial" charset="0"/>
                <a:ea typeface="ＭＳ Ｐゴシック" charset="0"/>
                <a:cs typeface="Arial" charset="0"/>
              </a:rPr>
              <a:t>&lt;40 </a:t>
            </a:r>
            <a:r>
              <a:rPr lang="en-US" sz="1600" dirty="0" err="1">
                <a:solidFill>
                  <a:srgbClr val="000000"/>
                </a:solidFill>
                <a:latin typeface="Arial" charset="0"/>
                <a:ea typeface="ＭＳ Ｐゴシック" charset="0"/>
                <a:cs typeface="Arial" charset="0"/>
              </a:rPr>
              <a:t>GeV</a:t>
            </a:r>
            <a:r>
              <a:rPr lang="en-US" sz="1600" dirty="0">
                <a:solidFill>
                  <a:srgbClr val="000000"/>
                </a:solidFill>
                <a:latin typeface="Arial" charset="0"/>
                <a:ea typeface="ＭＳ Ｐゴシック" charset="0"/>
                <a:cs typeface="Arial" charset="0"/>
              </a:rPr>
              <a:t>/u ions</a:t>
            </a:r>
            <a:endParaRPr lang="en-US" dirty="0">
              <a:solidFill>
                <a:srgbClr val="000000"/>
              </a:solidFill>
              <a:latin typeface="Arial" charset="0"/>
              <a:ea typeface="ＭＳ Ｐゴシック" charset="0"/>
              <a:cs typeface="Arial" charset="0"/>
            </a:endParaRPr>
          </a:p>
          <a:p>
            <a:r>
              <a:rPr lang="en-US" sz="2000" dirty="0">
                <a:solidFill>
                  <a:srgbClr val="BFBFBF"/>
                </a:solidFill>
                <a:latin typeface="Arial" charset="0"/>
                <a:ea typeface="ＭＳ Ｐゴシック" charset="0"/>
                <a:cs typeface="Arial" charset="0"/>
              </a:rPr>
              <a:t>Stage II EIC</a:t>
            </a:r>
          </a:p>
          <a:p>
            <a:pPr lvl="1"/>
            <a:r>
              <a:rPr lang="en-US" sz="1600" dirty="0">
                <a:solidFill>
                  <a:schemeClr val="bg1">
                    <a:lumMod val="75000"/>
                  </a:schemeClr>
                </a:solidFill>
                <a:latin typeface="Arial" charset="0"/>
                <a:ea typeface="ＭＳ Ｐゴシック" charset="0"/>
                <a:cs typeface="Arial" charset="0"/>
              </a:rPr>
              <a:t>up to 20 </a:t>
            </a:r>
            <a:r>
              <a:rPr lang="en-US" sz="1600" dirty="0" err="1">
                <a:solidFill>
                  <a:schemeClr val="bg1">
                    <a:lumMod val="75000"/>
                  </a:schemeClr>
                </a:solidFill>
                <a:latin typeface="Arial" charset="0"/>
                <a:ea typeface="ＭＳ Ｐゴシック" charset="0"/>
                <a:cs typeface="Arial" charset="0"/>
              </a:rPr>
              <a:t>GeV</a:t>
            </a:r>
            <a:r>
              <a:rPr lang="en-US" sz="1600" dirty="0">
                <a:solidFill>
                  <a:schemeClr val="bg1">
                    <a:lumMod val="75000"/>
                  </a:schemeClr>
                </a:solidFill>
                <a:latin typeface="Arial" charset="0"/>
                <a:ea typeface="ＭＳ Ｐゴシック" charset="0"/>
                <a:cs typeface="Arial" charset="0"/>
              </a:rPr>
              <a:t> e</a:t>
            </a:r>
            <a:r>
              <a:rPr lang="en-US" sz="1600" baseline="30000" dirty="0">
                <a:solidFill>
                  <a:schemeClr val="bg1">
                    <a:lumMod val="75000"/>
                  </a:schemeClr>
                </a:solidFill>
                <a:latin typeface="Arial" charset="0"/>
                <a:ea typeface="ＭＳ Ｐゴシック" charset="0"/>
                <a:cs typeface="Arial" charset="0"/>
              </a:rPr>
              <a:t>-</a:t>
            </a:r>
            <a:r>
              <a:rPr lang="en-US" sz="1600" dirty="0">
                <a:solidFill>
                  <a:schemeClr val="bg1">
                    <a:lumMod val="75000"/>
                  </a:schemeClr>
                </a:solidFill>
                <a:latin typeface="Arial" charset="0"/>
                <a:ea typeface="ＭＳ Ｐゴシック" charset="0"/>
                <a:cs typeface="Arial" charset="0"/>
              </a:rPr>
              <a:t>/e</a:t>
            </a:r>
            <a:r>
              <a:rPr lang="en-US" sz="1600" baseline="30000" dirty="0">
                <a:solidFill>
                  <a:schemeClr val="bg1">
                    <a:lumMod val="75000"/>
                  </a:schemeClr>
                </a:solidFill>
                <a:latin typeface="Arial" charset="0"/>
                <a:ea typeface="ＭＳ Ｐゴシック" charset="0"/>
                <a:cs typeface="Arial" charset="0"/>
              </a:rPr>
              <a:t>+</a:t>
            </a:r>
            <a:endParaRPr lang="en-US" sz="1600" dirty="0">
              <a:solidFill>
                <a:schemeClr val="bg1">
                  <a:lumMod val="75000"/>
                </a:schemeClr>
              </a:solidFill>
              <a:latin typeface="Arial" charset="0"/>
              <a:ea typeface="ＭＳ Ｐゴシック" charset="0"/>
              <a:cs typeface="Arial" charset="0"/>
            </a:endParaRPr>
          </a:p>
          <a:p>
            <a:pPr lvl="1"/>
            <a:r>
              <a:rPr lang="en-US" sz="1600" dirty="0">
                <a:solidFill>
                  <a:schemeClr val="bg1">
                    <a:lumMod val="75000"/>
                  </a:schemeClr>
                </a:solidFill>
                <a:latin typeface="Arial" charset="0"/>
                <a:ea typeface="ＭＳ Ｐゴシック" charset="0"/>
                <a:cs typeface="Arial" charset="0"/>
              </a:rPr>
              <a:t>up to 250 </a:t>
            </a:r>
            <a:r>
              <a:rPr lang="en-US" sz="1600" dirty="0" err="1">
                <a:solidFill>
                  <a:schemeClr val="bg1">
                    <a:lumMod val="75000"/>
                  </a:schemeClr>
                </a:solidFill>
                <a:latin typeface="Arial" charset="0"/>
                <a:ea typeface="ＭＳ Ｐゴシック" charset="0"/>
                <a:cs typeface="Arial" charset="0"/>
              </a:rPr>
              <a:t>GeV</a:t>
            </a:r>
            <a:r>
              <a:rPr lang="en-US" sz="1600" dirty="0">
                <a:solidFill>
                  <a:schemeClr val="bg1">
                    <a:lumMod val="75000"/>
                  </a:schemeClr>
                </a:solidFill>
                <a:latin typeface="Arial" charset="0"/>
                <a:ea typeface="ＭＳ Ｐゴシック" charset="0"/>
                <a:cs typeface="Arial" charset="0"/>
              </a:rPr>
              <a:t> protons</a:t>
            </a:r>
          </a:p>
          <a:p>
            <a:pPr lvl="1"/>
            <a:r>
              <a:rPr lang="en-US" sz="1600" dirty="0">
                <a:solidFill>
                  <a:schemeClr val="bg1">
                    <a:lumMod val="75000"/>
                  </a:schemeClr>
                </a:solidFill>
                <a:latin typeface="Arial" charset="0"/>
                <a:ea typeface="ＭＳ Ｐゴシック" charset="0"/>
                <a:cs typeface="Arial" charset="0"/>
              </a:rPr>
              <a:t>up to 100 </a:t>
            </a:r>
            <a:r>
              <a:rPr lang="en-US" sz="1600" dirty="0" err="1">
                <a:solidFill>
                  <a:schemeClr val="bg1">
                    <a:lumMod val="75000"/>
                  </a:schemeClr>
                </a:solidFill>
                <a:latin typeface="Arial" charset="0"/>
                <a:ea typeface="ＭＳ Ｐゴシック" charset="0"/>
                <a:cs typeface="Arial" charset="0"/>
              </a:rPr>
              <a:t>GeV</a:t>
            </a:r>
            <a:r>
              <a:rPr lang="en-US" sz="1600" dirty="0">
                <a:solidFill>
                  <a:schemeClr val="bg1">
                    <a:lumMod val="75000"/>
                  </a:schemeClr>
                </a:solidFill>
                <a:latin typeface="Arial" charset="0"/>
                <a:ea typeface="ＭＳ Ｐゴシック" charset="0"/>
                <a:cs typeface="Arial" charset="0"/>
              </a:rPr>
              <a:t>/u ions</a:t>
            </a:r>
            <a:endParaRPr lang="en-US" dirty="0">
              <a:solidFill>
                <a:schemeClr val="bg1">
                  <a:lumMod val="75000"/>
                </a:schemeClr>
              </a:solidFill>
            </a:endParaRPr>
          </a:p>
        </p:txBody>
      </p:sp>
      <p:sp>
        <p:nvSpPr>
          <p:cNvPr id="7" name="TextBox 6"/>
          <p:cNvSpPr txBox="1"/>
          <p:nvPr/>
        </p:nvSpPr>
        <p:spPr bwMode="auto">
          <a:xfrm rot="20520000">
            <a:off x="6749965" y="1950295"/>
            <a:ext cx="1935446" cy="707886"/>
          </a:xfrm>
          <a:prstGeom prst="rect">
            <a:avLst/>
          </a:prstGeom>
          <a:blipFill rotWithShape="1">
            <a:blip r:embed="rId3"/>
            <a:stretch>
              <a:fillRect t="-332" r="-356" b="-442"/>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r>
              <a:rPr lang="en-US" sz="4000" dirty="0" smtClean="0">
                <a:solidFill>
                  <a:srgbClr val="FF0000"/>
                </a:solidFill>
                <a:latin typeface="Calibri"/>
                <a:cs typeface="Calibri"/>
              </a:rPr>
              <a:t>updated</a:t>
            </a:r>
            <a:endParaRPr lang="en-US" sz="4000" dirty="0">
              <a:solidFill>
                <a:srgbClr val="FF0000"/>
              </a:solidFill>
              <a:latin typeface="Calibri"/>
              <a:cs typeface="Calibri"/>
            </a:endParaRPr>
          </a:p>
        </p:txBody>
      </p:sp>
      <p:grpSp>
        <p:nvGrpSpPr>
          <p:cNvPr id="101" name="Group 100"/>
          <p:cNvGrpSpPr/>
          <p:nvPr/>
        </p:nvGrpSpPr>
        <p:grpSpPr>
          <a:xfrm>
            <a:off x="425402" y="886923"/>
            <a:ext cx="5651277" cy="5467482"/>
            <a:chOff x="361215" y="905874"/>
            <a:chExt cx="5651277" cy="5467482"/>
          </a:xfrm>
        </p:grpSpPr>
        <p:grpSp>
          <p:nvGrpSpPr>
            <p:cNvPr id="104" name="Group 103"/>
            <p:cNvGrpSpPr/>
            <p:nvPr/>
          </p:nvGrpSpPr>
          <p:grpSpPr>
            <a:xfrm>
              <a:off x="2263406" y="2356649"/>
              <a:ext cx="1278803" cy="876605"/>
              <a:chOff x="5207301" y="1359526"/>
              <a:chExt cx="1278803" cy="876605"/>
            </a:xfrm>
          </p:grpSpPr>
          <p:sp>
            <p:nvSpPr>
              <p:cNvPr id="171" name="Arc 12"/>
              <p:cNvSpPr>
                <a:spLocks/>
              </p:cNvSpPr>
              <p:nvPr/>
            </p:nvSpPr>
            <p:spPr bwMode="auto">
              <a:xfrm rot="17723535">
                <a:off x="6002438" y="1722947"/>
                <a:ext cx="214312" cy="212724"/>
              </a:xfrm>
              <a:custGeom>
                <a:avLst/>
                <a:gdLst>
                  <a:gd name="T0" fmla="*/ 82401 w 212726"/>
                  <a:gd name="T1" fmla="*/ 2877 h 212727"/>
                  <a:gd name="T2" fmla="*/ 107156 w 212726"/>
                  <a:gd name="T3" fmla="*/ 106363 h 212727"/>
                  <a:gd name="T4" fmla="*/ 16876 w 212726"/>
                  <a:gd name="T5" fmla="*/ 163657 h 212727"/>
                  <a:gd name="T6" fmla="*/ 11796480 60000 65536"/>
                  <a:gd name="T7" fmla="*/ 11796480 60000 65536"/>
                  <a:gd name="T8" fmla="*/ 17694720 60000 65536"/>
                  <a:gd name="T9" fmla="*/ 16751 w 212726"/>
                  <a:gd name="T10" fmla="*/ 0 h 212727"/>
                  <a:gd name="T11" fmla="*/ 212726 w 212726"/>
                  <a:gd name="T12" fmla="*/ 212727 h 212727"/>
                </a:gdLst>
                <a:ahLst/>
                <a:cxnLst>
                  <a:cxn ang="T6">
                    <a:pos x="T0" y="T1"/>
                  </a:cxn>
                  <a:cxn ang="T7">
                    <a:pos x="T2" y="T3"/>
                  </a:cxn>
                  <a:cxn ang="T8">
                    <a:pos x="T4" y="T5"/>
                  </a:cxn>
                </a:cxnLst>
                <a:rect l="T9" t="T10" r="T11" b="T12"/>
                <a:pathLst>
                  <a:path w="212726" h="212727" stroke="0">
                    <a:moveTo>
                      <a:pt x="81791" y="2877"/>
                    </a:moveTo>
                    <a:lnTo>
                      <a:pt x="81791" y="2877"/>
                    </a:lnTo>
                    <a:cubicBezTo>
                      <a:pt x="89841" y="965"/>
                      <a:pt x="98088" y="-1"/>
                      <a:pt x="106363" y="-1"/>
                    </a:cubicBezTo>
                    <a:cubicBezTo>
                      <a:pt x="165105" y="0"/>
                      <a:pt x="212726" y="47620"/>
                      <a:pt x="212726" y="106364"/>
                    </a:cubicBezTo>
                    <a:cubicBezTo>
                      <a:pt x="212726" y="165107"/>
                      <a:pt x="165105" y="212728"/>
                      <a:pt x="106363" y="212728"/>
                    </a:cubicBezTo>
                    <a:cubicBezTo>
                      <a:pt x="70077" y="212727"/>
                      <a:pt x="36295" y="194230"/>
                      <a:pt x="16750" y="163658"/>
                    </a:cubicBezTo>
                    <a:lnTo>
                      <a:pt x="106363" y="106364"/>
                    </a:lnTo>
                    <a:lnTo>
                      <a:pt x="81791" y="2877"/>
                    </a:lnTo>
                    <a:close/>
                  </a:path>
                  <a:path w="212726" h="212727" fill="none">
                    <a:moveTo>
                      <a:pt x="81791" y="2877"/>
                    </a:moveTo>
                    <a:lnTo>
                      <a:pt x="81791" y="2877"/>
                    </a:lnTo>
                    <a:cubicBezTo>
                      <a:pt x="89841" y="965"/>
                      <a:pt x="98088" y="-1"/>
                      <a:pt x="106363" y="-1"/>
                    </a:cubicBezTo>
                    <a:cubicBezTo>
                      <a:pt x="165105" y="0"/>
                      <a:pt x="212726" y="47620"/>
                      <a:pt x="212726" y="106364"/>
                    </a:cubicBezTo>
                    <a:cubicBezTo>
                      <a:pt x="212726" y="165107"/>
                      <a:pt x="165105" y="212728"/>
                      <a:pt x="106363" y="212728"/>
                    </a:cubicBezTo>
                    <a:cubicBezTo>
                      <a:pt x="70077" y="212727"/>
                      <a:pt x="36295" y="194230"/>
                      <a:pt x="16750" y="163658"/>
                    </a:cubicBezTo>
                  </a:path>
                </a:pathLst>
              </a:custGeom>
              <a:noFill/>
              <a:ln w="44450" cap="flat" cmpd="sng">
                <a:solidFill>
                  <a:srgbClr val="FF0000"/>
                </a:solidFill>
                <a:prstDash val="solid"/>
                <a:round/>
                <a:headEnd/>
                <a:tailEnd/>
              </a:ln>
            </p:spPr>
            <p:txBody>
              <a:bodyPr anchor="ctr"/>
              <a:lstStyle/>
              <a:p>
                <a:endParaRPr lang="en-US"/>
              </a:p>
            </p:txBody>
          </p:sp>
          <p:sp>
            <p:nvSpPr>
              <p:cNvPr id="172" name="Arc 13"/>
              <p:cNvSpPr>
                <a:spLocks/>
              </p:cNvSpPr>
              <p:nvPr/>
            </p:nvSpPr>
            <p:spPr bwMode="auto">
              <a:xfrm rot="17723535" flipH="1" flipV="1">
                <a:off x="5683546" y="2024200"/>
                <a:ext cx="211138" cy="212724"/>
              </a:xfrm>
              <a:custGeom>
                <a:avLst/>
                <a:gdLst>
                  <a:gd name="T0" fmla="*/ 82821 w 212726"/>
                  <a:gd name="T1" fmla="*/ 2499 h 212727"/>
                  <a:gd name="T2" fmla="*/ 105569 w 212726"/>
                  <a:gd name="T3" fmla="*/ 106363 h 212727"/>
                  <a:gd name="T4" fmla="*/ 16626 w 212726"/>
                  <a:gd name="T5" fmla="*/ 163657 h 212727"/>
                  <a:gd name="T6" fmla="*/ 11796480 60000 65536"/>
                  <a:gd name="T7" fmla="*/ 11796480 60000 65536"/>
                  <a:gd name="T8" fmla="*/ 17694720 60000 65536"/>
                  <a:gd name="T9" fmla="*/ 16751 w 212726"/>
                  <a:gd name="T10" fmla="*/ 0 h 212727"/>
                  <a:gd name="T11" fmla="*/ 212726 w 212726"/>
                  <a:gd name="T12" fmla="*/ 212727 h 212727"/>
                </a:gdLst>
                <a:ahLst/>
                <a:cxnLst>
                  <a:cxn ang="T6">
                    <a:pos x="T0" y="T1"/>
                  </a:cxn>
                  <a:cxn ang="T7">
                    <a:pos x="T2" y="T3"/>
                  </a:cxn>
                  <a:cxn ang="T8">
                    <a:pos x="T4" y="T5"/>
                  </a:cxn>
                </a:cxnLst>
                <a:rect l="T9" t="T10" r="T11" b="T12"/>
                <a:pathLst>
                  <a:path w="212726" h="212727" stroke="0">
                    <a:moveTo>
                      <a:pt x="83444" y="2499"/>
                    </a:moveTo>
                    <a:lnTo>
                      <a:pt x="83443" y="2498"/>
                    </a:lnTo>
                    <a:cubicBezTo>
                      <a:pt x="90970" y="837"/>
                      <a:pt x="98656" y="-1"/>
                      <a:pt x="106364" y="-1"/>
                    </a:cubicBezTo>
                    <a:cubicBezTo>
                      <a:pt x="165106" y="0"/>
                      <a:pt x="212727" y="47620"/>
                      <a:pt x="212727" y="106364"/>
                    </a:cubicBezTo>
                    <a:cubicBezTo>
                      <a:pt x="212727" y="165107"/>
                      <a:pt x="165106" y="212728"/>
                      <a:pt x="106364" y="212728"/>
                    </a:cubicBezTo>
                    <a:cubicBezTo>
                      <a:pt x="70078" y="212727"/>
                      <a:pt x="36296" y="194230"/>
                      <a:pt x="16751" y="163658"/>
                    </a:cubicBezTo>
                    <a:lnTo>
                      <a:pt x="106363" y="106364"/>
                    </a:lnTo>
                    <a:lnTo>
                      <a:pt x="83444" y="2499"/>
                    </a:lnTo>
                    <a:close/>
                  </a:path>
                  <a:path w="212726" h="212727" fill="none">
                    <a:moveTo>
                      <a:pt x="83444" y="2499"/>
                    </a:moveTo>
                    <a:lnTo>
                      <a:pt x="83443" y="2498"/>
                    </a:lnTo>
                    <a:cubicBezTo>
                      <a:pt x="90970" y="837"/>
                      <a:pt x="98656" y="-1"/>
                      <a:pt x="106364" y="-1"/>
                    </a:cubicBezTo>
                    <a:cubicBezTo>
                      <a:pt x="165106" y="0"/>
                      <a:pt x="212727" y="47620"/>
                      <a:pt x="212727" y="106364"/>
                    </a:cubicBezTo>
                    <a:cubicBezTo>
                      <a:pt x="212727" y="165107"/>
                      <a:pt x="165106" y="212728"/>
                      <a:pt x="106364" y="212728"/>
                    </a:cubicBezTo>
                    <a:cubicBezTo>
                      <a:pt x="70078" y="212727"/>
                      <a:pt x="36296" y="194230"/>
                      <a:pt x="16751" y="163658"/>
                    </a:cubicBezTo>
                  </a:path>
                </a:pathLst>
              </a:custGeom>
              <a:noFill/>
              <a:ln w="44450" cap="flat" cmpd="sng">
                <a:solidFill>
                  <a:srgbClr val="FF0000"/>
                </a:solidFill>
                <a:prstDash val="solid"/>
                <a:round/>
                <a:headEnd/>
                <a:tailEnd/>
              </a:ln>
            </p:spPr>
            <p:txBody>
              <a:bodyPr anchor="ctr"/>
              <a:lstStyle/>
              <a:p>
                <a:endParaRPr lang="en-US"/>
              </a:p>
            </p:txBody>
          </p:sp>
          <p:cxnSp>
            <p:nvCxnSpPr>
              <p:cNvPr id="173" name="Straight Connector 15"/>
              <p:cNvCxnSpPr>
                <a:cxnSpLocks noChangeShapeType="1"/>
              </p:cNvCxnSpPr>
              <p:nvPr/>
            </p:nvCxnSpPr>
            <p:spPr bwMode="auto">
              <a:xfrm rot="17723535" flipH="1">
                <a:off x="5751710" y="1958761"/>
                <a:ext cx="390525" cy="52387"/>
              </a:xfrm>
              <a:prstGeom prst="line">
                <a:avLst/>
              </a:prstGeom>
              <a:noFill/>
              <a:ln w="44450">
                <a:solidFill>
                  <a:srgbClr val="FF0000"/>
                </a:solidFill>
                <a:round/>
                <a:headEnd/>
                <a:tailEnd/>
              </a:ln>
            </p:spPr>
          </p:cxnSp>
          <p:cxnSp>
            <p:nvCxnSpPr>
              <p:cNvPr id="174" name="Straight Connector 17"/>
              <p:cNvCxnSpPr>
                <a:cxnSpLocks noChangeShapeType="1"/>
                <a:endCxn id="171" idx="2"/>
              </p:cNvCxnSpPr>
              <p:nvPr/>
            </p:nvCxnSpPr>
            <p:spPr bwMode="auto">
              <a:xfrm rot="17723535">
                <a:off x="5826372" y="1840038"/>
                <a:ext cx="235951" cy="282719"/>
              </a:xfrm>
              <a:prstGeom prst="line">
                <a:avLst/>
              </a:prstGeom>
              <a:noFill/>
              <a:ln w="44450">
                <a:solidFill>
                  <a:srgbClr val="FF0000"/>
                </a:solidFill>
                <a:round/>
                <a:headEnd/>
                <a:tailEnd/>
              </a:ln>
            </p:spPr>
          </p:cxnSp>
          <p:cxnSp>
            <p:nvCxnSpPr>
              <p:cNvPr id="175" name="Straight Connector 54"/>
              <p:cNvCxnSpPr>
                <a:cxnSpLocks noChangeShapeType="1"/>
              </p:cNvCxnSpPr>
              <p:nvPr/>
            </p:nvCxnSpPr>
            <p:spPr bwMode="auto">
              <a:xfrm rot="16478584" flipH="1">
                <a:off x="6181103" y="1763468"/>
                <a:ext cx="304876" cy="305127"/>
              </a:xfrm>
              <a:prstGeom prst="line">
                <a:avLst/>
              </a:prstGeom>
              <a:noFill/>
              <a:ln w="28575" cmpd="sng">
                <a:solidFill>
                  <a:srgbClr val="FF0000"/>
                </a:solidFill>
                <a:round/>
                <a:headEnd/>
                <a:tailEnd/>
              </a:ln>
            </p:spPr>
          </p:cxnSp>
          <p:sp>
            <p:nvSpPr>
              <p:cNvPr id="176" name="Arc 12"/>
              <p:cNvSpPr>
                <a:spLocks/>
              </p:cNvSpPr>
              <p:nvPr/>
            </p:nvSpPr>
            <p:spPr bwMode="auto">
              <a:xfrm rot="11827163">
                <a:off x="5207301" y="1359526"/>
                <a:ext cx="1157140" cy="595586"/>
              </a:xfrm>
              <a:custGeom>
                <a:avLst/>
                <a:gdLst>
                  <a:gd name="T0" fmla="*/ 82401 w 212726"/>
                  <a:gd name="T1" fmla="*/ 2877 h 212727"/>
                  <a:gd name="T2" fmla="*/ 107156 w 212726"/>
                  <a:gd name="T3" fmla="*/ 106363 h 212727"/>
                  <a:gd name="T4" fmla="*/ 16876 w 212726"/>
                  <a:gd name="T5" fmla="*/ 163657 h 212727"/>
                  <a:gd name="T6" fmla="*/ 11796480 60000 65536"/>
                  <a:gd name="T7" fmla="*/ 11796480 60000 65536"/>
                  <a:gd name="T8" fmla="*/ 17694720 60000 65536"/>
                  <a:gd name="T9" fmla="*/ 16751 w 212726"/>
                  <a:gd name="T10" fmla="*/ 0 h 212727"/>
                  <a:gd name="T11" fmla="*/ 212726 w 212726"/>
                  <a:gd name="T12" fmla="*/ 212727 h 212727"/>
                  <a:gd name="connsiteX0" fmla="*/ 65041 w 195976"/>
                  <a:gd name="connsiteY0" fmla="*/ 2878 h 212729"/>
                  <a:gd name="connsiteX1" fmla="*/ 65041 w 195976"/>
                  <a:gd name="connsiteY1" fmla="*/ 2878 h 212729"/>
                  <a:gd name="connsiteX2" fmla="*/ 89613 w 195976"/>
                  <a:gd name="connsiteY2" fmla="*/ 0 h 212729"/>
                  <a:gd name="connsiteX3" fmla="*/ 195976 w 195976"/>
                  <a:gd name="connsiteY3" fmla="*/ 106365 h 212729"/>
                  <a:gd name="connsiteX4" fmla="*/ 89613 w 195976"/>
                  <a:gd name="connsiteY4" fmla="*/ 212729 h 212729"/>
                  <a:gd name="connsiteX5" fmla="*/ 0 w 195976"/>
                  <a:gd name="connsiteY5" fmla="*/ 163659 h 212729"/>
                  <a:gd name="connsiteX6" fmla="*/ 89613 w 195976"/>
                  <a:gd name="connsiteY6" fmla="*/ 106365 h 212729"/>
                  <a:gd name="connsiteX7" fmla="*/ 65041 w 195976"/>
                  <a:gd name="connsiteY7" fmla="*/ 2878 h 212729"/>
                  <a:gd name="connsiteX0" fmla="*/ 65041 w 195976"/>
                  <a:gd name="connsiteY0" fmla="*/ 2878 h 212729"/>
                  <a:gd name="connsiteX1" fmla="*/ 65041 w 195976"/>
                  <a:gd name="connsiteY1" fmla="*/ 2878 h 212729"/>
                  <a:gd name="connsiteX2" fmla="*/ 89613 w 195976"/>
                  <a:gd name="connsiteY2" fmla="*/ 0 h 212729"/>
                  <a:gd name="connsiteX3" fmla="*/ 195976 w 195976"/>
                  <a:gd name="connsiteY3" fmla="*/ 106365 h 212729"/>
                  <a:gd name="connsiteX4" fmla="*/ 89613 w 195976"/>
                  <a:gd name="connsiteY4" fmla="*/ 212729 h 212729"/>
                  <a:gd name="connsiteX0" fmla="*/ 0 w 130935"/>
                  <a:gd name="connsiteY0" fmla="*/ 2878 h 212729"/>
                  <a:gd name="connsiteX1" fmla="*/ 0 w 130935"/>
                  <a:gd name="connsiteY1" fmla="*/ 2878 h 212729"/>
                  <a:gd name="connsiteX2" fmla="*/ 24572 w 130935"/>
                  <a:gd name="connsiteY2" fmla="*/ 0 h 212729"/>
                  <a:gd name="connsiteX3" fmla="*/ 130935 w 130935"/>
                  <a:gd name="connsiteY3" fmla="*/ 106365 h 212729"/>
                  <a:gd name="connsiteX4" fmla="*/ 24572 w 130935"/>
                  <a:gd name="connsiteY4" fmla="*/ 212729 h 212729"/>
                  <a:gd name="connsiteX5" fmla="*/ 24572 w 130935"/>
                  <a:gd name="connsiteY5" fmla="*/ 106365 h 212729"/>
                  <a:gd name="connsiteX6" fmla="*/ 0 w 130935"/>
                  <a:gd name="connsiteY6" fmla="*/ 2878 h 212729"/>
                  <a:gd name="connsiteX0" fmla="*/ 0 w 130935"/>
                  <a:gd name="connsiteY0" fmla="*/ 2878 h 212729"/>
                  <a:gd name="connsiteX1" fmla="*/ 0 w 130935"/>
                  <a:gd name="connsiteY1" fmla="*/ 2878 h 212729"/>
                  <a:gd name="connsiteX2" fmla="*/ 24572 w 130935"/>
                  <a:gd name="connsiteY2" fmla="*/ 0 h 212729"/>
                  <a:gd name="connsiteX3" fmla="*/ 130935 w 130935"/>
                  <a:gd name="connsiteY3" fmla="*/ 106365 h 212729"/>
                  <a:gd name="connsiteX4" fmla="*/ 24572 w 130935"/>
                  <a:gd name="connsiteY4" fmla="*/ 212729 h 212729"/>
                  <a:gd name="connsiteX0" fmla="*/ 0 w 130935"/>
                  <a:gd name="connsiteY0" fmla="*/ 2878 h 212729"/>
                  <a:gd name="connsiteX1" fmla="*/ 0 w 130935"/>
                  <a:gd name="connsiteY1" fmla="*/ 2878 h 212729"/>
                  <a:gd name="connsiteX2" fmla="*/ 24572 w 130935"/>
                  <a:gd name="connsiteY2" fmla="*/ 0 h 212729"/>
                  <a:gd name="connsiteX3" fmla="*/ 130935 w 130935"/>
                  <a:gd name="connsiteY3" fmla="*/ 106365 h 212729"/>
                  <a:gd name="connsiteX4" fmla="*/ 24572 w 130935"/>
                  <a:gd name="connsiteY4" fmla="*/ 212729 h 212729"/>
                  <a:gd name="connsiteX5" fmla="*/ 24572 w 130935"/>
                  <a:gd name="connsiteY5" fmla="*/ 106365 h 212729"/>
                  <a:gd name="connsiteX6" fmla="*/ 0 w 130935"/>
                  <a:gd name="connsiteY6" fmla="*/ 2878 h 212729"/>
                  <a:gd name="connsiteX0" fmla="*/ 0 w 130935"/>
                  <a:gd name="connsiteY0" fmla="*/ 2878 h 212729"/>
                  <a:gd name="connsiteX1" fmla="*/ 24572 w 130935"/>
                  <a:gd name="connsiteY1" fmla="*/ 0 h 212729"/>
                  <a:gd name="connsiteX2" fmla="*/ 130935 w 130935"/>
                  <a:gd name="connsiteY2" fmla="*/ 106365 h 212729"/>
                  <a:gd name="connsiteX3" fmla="*/ 24572 w 130935"/>
                  <a:gd name="connsiteY3" fmla="*/ 212729 h 212729"/>
                  <a:gd name="connsiteX0" fmla="*/ 0 w 130935"/>
                  <a:gd name="connsiteY0" fmla="*/ 2878 h 212729"/>
                  <a:gd name="connsiteX1" fmla="*/ 0 w 130935"/>
                  <a:gd name="connsiteY1" fmla="*/ 2878 h 212729"/>
                  <a:gd name="connsiteX2" fmla="*/ 24572 w 130935"/>
                  <a:gd name="connsiteY2" fmla="*/ 0 h 212729"/>
                  <a:gd name="connsiteX3" fmla="*/ 130935 w 130935"/>
                  <a:gd name="connsiteY3" fmla="*/ 106365 h 212729"/>
                  <a:gd name="connsiteX4" fmla="*/ 24572 w 130935"/>
                  <a:gd name="connsiteY4" fmla="*/ 212729 h 212729"/>
                  <a:gd name="connsiteX5" fmla="*/ 24572 w 130935"/>
                  <a:gd name="connsiteY5" fmla="*/ 106365 h 212729"/>
                  <a:gd name="connsiteX6" fmla="*/ 0 w 130935"/>
                  <a:gd name="connsiteY6" fmla="*/ 2878 h 212729"/>
                  <a:gd name="connsiteX0" fmla="*/ 24572 w 130935"/>
                  <a:gd name="connsiteY0" fmla="*/ 0 h 212729"/>
                  <a:gd name="connsiteX1" fmla="*/ 130935 w 130935"/>
                  <a:gd name="connsiteY1" fmla="*/ 106365 h 212729"/>
                  <a:gd name="connsiteX2" fmla="*/ 24572 w 130935"/>
                  <a:gd name="connsiteY2" fmla="*/ 212729 h 212729"/>
                  <a:gd name="connsiteX0" fmla="*/ 0 w 130935"/>
                  <a:gd name="connsiteY0" fmla="*/ 2878 h 212729"/>
                  <a:gd name="connsiteX1" fmla="*/ 0 w 130935"/>
                  <a:gd name="connsiteY1" fmla="*/ 2878 h 212729"/>
                  <a:gd name="connsiteX2" fmla="*/ 24572 w 130935"/>
                  <a:gd name="connsiteY2" fmla="*/ 0 h 212729"/>
                  <a:gd name="connsiteX3" fmla="*/ 130935 w 130935"/>
                  <a:gd name="connsiteY3" fmla="*/ 106365 h 212729"/>
                  <a:gd name="connsiteX4" fmla="*/ 24572 w 130935"/>
                  <a:gd name="connsiteY4" fmla="*/ 212729 h 212729"/>
                  <a:gd name="connsiteX5" fmla="*/ 24572 w 130935"/>
                  <a:gd name="connsiteY5" fmla="*/ 106365 h 212729"/>
                  <a:gd name="connsiteX6" fmla="*/ 0 w 130935"/>
                  <a:gd name="connsiteY6" fmla="*/ 2878 h 212729"/>
                  <a:gd name="connsiteX0" fmla="*/ 130935 w 130935"/>
                  <a:gd name="connsiteY0" fmla="*/ 106365 h 212729"/>
                  <a:gd name="connsiteX1" fmla="*/ 24572 w 130935"/>
                  <a:gd name="connsiteY1" fmla="*/ 212729 h 212729"/>
                  <a:gd name="connsiteX0" fmla="*/ 24572 w 130935"/>
                  <a:gd name="connsiteY0" fmla="*/ 106365 h 212729"/>
                  <a:gd name="connsiteX1" fmla="*/ 0 w 130935"/>
                  <a:gd name="connsiteY1" fmla="*/ 2878 h 212729"/>
                  <a:gd name="connsiteX2" fmla="*/ 24572 w 130935"/>
                  <a:gd name="connsiteY2" fmla="*/ 0 h 212729"/>
                  <a:gd name="connsiteX3" fmla="*/ 130935 w 130935"/>
                  <a:gd name="connsiteY3" fmla="*/ 106365 h 212729"/>
                  <a:gd name="connsiteX4" fmla="*/ 24572 w 130935"/>
                  <a:gd name="connsiteY4" fmla="*/ 212729 h 212729"/>
                  <a:gd name="connsiteX5" fmla="*/ 24572 w 130935"/>
                  <a:gd name="connsiteY5" fmla="*/ 106365 h 212729"/>
                  <a:gd name="connsiteX0" fmla="*/ 130935 w 130935"/>
                  <a:gd name="connsiteY0" fmla="*/ 106365 h 212729"/>
                  <a:gd name="connsiteX1" fmla="*/ 24572 w 130935"/>
                  <a:gd name="connsiteY1" fmla="*/ 212729 h 212729"/>
                  <a:gd name="connsiteX0" fmla="*/ 24572 w 131066"/>
                  <a:gd name="connsiteY0" fmla="*/ 103487 h 209851"/>
                  <a:gd name="connsiteX1" fmla="*/ 0 w 131066"/>
                  <a:gd name="connsiteY1" fmla="*/ 0 h 209851"/>
                  <a:gd name="connsiteX2" fmla="*/ 130935 w 131066"/>
                  <a:gd name="connsiteY2" fmla="*/ 103487 h 209851"/>
                  <a:gd name="connsiteX3" fmla="*/ 24572 w 131066"/>
                  <a:gd name="connsiteY3" fmla="*/ 209851 h 209851"/>
                  <a:gd name="connsiteX4" fmla="*/ 24572 w 131066"/>
                  <a:gd name="connsiteY4" fmla="*/ 103487 h 209851"/>
                  <a:gd name="connsiteX0" fmla="*/ 130935 w 131066"/>
                  <a:gd name="connsiteY0" fmla="*/ 103487 h 209851"/>
                  <a:gd name="connsiteX1" fmla="*/ 24572 w 131066"/>
                  <a:gd name="connsiteY1" fmla="*/ 209851 h 209851"/>
                  <a:gd name="connsiteX0" fmla="*/ 7045 w 113539"/>
                  <a:gd name="connsiteY0" fmla="*/ 0 h 106364"/>
                  <a:gd name="connsiteX1" fmla="*/ 113408 w 113539"/>
                  <a:gd name="connsiteY1" fmla="*/ 0 h 106364"/>
                  <a:gd name="connsiteX2" fmla="*/ 7045 w 113539"/>
                  <a:gd name="connsiteY2" fmla="*/ 106364 h 106364"/>
                  <a:gd name="connsiteX3" fmla="*/ 7045 w 113539"/>
                  <a:gd name="connsiteY3" fmla="*/ 0 h 106364"/>
                  <a:gd name="connsiteX0" fmla="*/ 113408 w 113539"/>
                  <a:gd name="connsiteY0" fmla="*/ 0 h 106364"/>
                  <a:gd name="connsiteX1" fmla="*/ 7045 w 113539"/>
                  <a:gd name="connsiteY1" fmla="*/ 106364 h 106364"/>
                  <a:gd name="connsiteX0" fmla="*/ 7045 w 114609"/>
                  <a:gd name="connsiteY0" fmla="*/ 19102 h 125466"/>
                  <a:gd name="connsiteX1" fmla="*/ 113408 w 114609"/>
                  <a:gd name="connsiteY1" fmla="*/ 19102 h 125466"/>
                  <a:gd name="connsiteX2" fmla="*/ 7045 w 114609"/>
                  <a:gd name="connsiteY2" fmla="*/ 125466 h 125466"/>
                  <a:gd name="connsiteX3" fmla="*/ 7045 w 114609"/>
                  <a:gd name="connsiteY3" fmla="*/ 19102 h 125466"/>
                  <a:gd name="connsiteX0" fmla="*/ 113408 w 114609"/>
                  <a:gd name="connsiteY0" fmla="*/ 19102 h 125466"/>
                  <a:gd name="connsiteX1" fmla="*/ 7045 w 114609"/>
                  <a:gd name="connsiteY1" fmla="*/ 125466 h 125466"/>
                  <a:gd name="connsiteX0" fmla="*/ 7045 w 116947"/>
                  <a:gd name="connsiteY0" fmla="*/ 14579 h 120943"/>
                  <a:gd name="connsiteX1" fmla="*/ 113408 w 116947"/>
                  <a:gd name="connsiteY1" fmla="*/ 14579 h 120943"/>
                  <a:gd name="connsiteX2" fmla="*/ 7045 w 116947"/>
                  <a:gd name="connsiteY2" fmla="*/ 120943 h 120943"/>
                  <a:gd name="connsiteX3" fmla="*/ 7045 w 116947"/>
                  <a:gd name="connsiteY3" fmla="*/ 14579 h 120943"/>
                  <a:gd name="connsiteX0" fmla="*/ 113408 w 116947"/>
                  <a:gd name="connsiteY0" fmla="*/ 14579 h 120943"/>
                  <a:gd name="connsiteX1" fmla="*/ 7045 w 116947"/>
                  <a:gd name="connsiteY1" fmla="*/ 120943 h 120943"/>
                  <a:gd name="connsiteX0" fmla="*/ 7045 w 113631"/>
                  <a:gd name="connsiteY0" fmla="*/ 43231 h 149595"/>
                  <a:gd name="connsiteX1" fmla="*/ 113408 w 113631"/>
                  <a:gd name="connsiteY1" fmla="*/ 43231 h 149595"/>
                  <a:gd name="connsiteX2" fmla="*/ 7045 w 113631"/>
                  <a:gd name="connsiteY2" fmla="*/ 149595 h 149595"/>
                  <a:gd name="connsiteX3" fmla="*/ 7045 w 113631"/>
                  <a:gd name="connsiteY3" fmla="*/ 43231 h 149595"/>
                  <a:gd name="connsiteX0" fmla="*/ 113408 w 113631"/>
                  <a:gd name="connsiteY0" fmla="*/ 43231 h 149595"/>
                  <a:gd name="connsiteX1" fmla="*/ 7045 w 113631"/>
                  <a:gd name="connsiteY1" fmla="*/ 149595 h 149595"/>
                  <a:gd name="connsiteX0" fmla="*/ 71034 w 111065"/>
                  <a:gd name="connsiteY0" fmla="*/ 0 h 183367"/>
                  <a:gd name="connsiteX1" fmla="*/ 106676 w 111065"/>
                  <a:gd name="connsiteY1" fmla="*/ 75780 h 183367"/>
                  <a:gd name="connsiteX2" fmla="*/ 313 w 111065"/>
                  <a:gd name="connsiteY2" fmla="*/ 182144 h 183367"/>
                  <a:gd name="connsiteX3" fmla="*/ 71034 w 111065"/>
                  <a:gd name="connsiteY3" fmla="*/ 0 h 183367"/>
                  <a:gd name="connsiteX0" fmla="*/ 106676 w 111065"/>
                  <a:gd name="connsiteY0" fmla="*/ 75780 h 183367"/>
                  <a:gd name="connsiteX1" fmla="*/ 313 w 111065"/>
                  <a:gd name="connsiteY1" fmla="*/ 182144 h 183367"/>
                  <a:gd name="connsiteX0" fmla="*/ 106675 w 106675"/>
                  <a:gd name="connsiteY0" fmla="*/ 43939 h 151526"/>
                  <a:gd name="connsiteX1" fmla="*/ 312 w 106675"/>
                  <a:gd name="connsiteY1" fmla="*/ 150303 h 151526"/>
                  <a:gd name="connsiteX2" fmla="*/ 95920 w 106675"/>
                  <a:gd name="connsiteY2" fmla="*/ 0 h 151526"/>
                  <a:gd name="connsiteX0" fmla="*/ 106675 w 106675"/>
                  <a:gd name="connsiteY0" fmla="*/ 43939 h 151526"/>
                  <a:gd name="connsiteX1" fmla="*/ 312 w 106675"/>
                  <a:gd name="connsiteY1" fmla="*/ 150303 h 151526"/>
                  <a:gd name="connsiteX0" fmla="*/ 106675 w 106675"/>
                  <a:gd name="connsiteY0" fmla="*/ 55783 h 163370"/>
                  <a:gd name="connsiteX1" fmla="*/ 312 w 106675"/>
                  <a:gd name="connsiteY1" fmla="*/ 162147 h 163370"/>
                  <a:gd name="connsiteX2" fmla="*/ 95920 w 106675"/>
                  <a:gd name="connsiteY2" fmla="*/ 11844 h 163370"/>
                  <a:gd name="connsiteX3" fmla="*/ 96067 w 106675"/>
                  <a:gd name="connsiteY3" fmla="*/ 9455 h 163370"/>
                  <a:gd name="connsiteX0" fmla="*/ 106675 w 106675"/>
                  <a:gd name="connsiteY0" fmla="*/ 55783 h 163370"/>
                  <a:gd name="connsiteX1" fmla="*/ 312 w 106675"/>
                  <a:gd name="connsiteY1" fmla="*/ 162147 h 163370"/>
                  <a:gd name="connsiteX0" fmla="*/ 106675 w 115515"/>
                  <a:gd name="connsiteY0" fmla="*/ 52508 h 160095"/>
                  <a:gd name="connsiteX1" fmla="*/ 312 w 115515"/>
                  <a:gd name="connsiteY1" fmla="*/ 158872 h 160095"/>
                  <a:gd name="connsiteX2" fmla="*/ 95920 w 115515"/>
                  <a:gd name="connsiteY2" fmla="*/ 8569 h 160095"/>
                  <a:gd name="connsiteX3" fmla="*/ 115515 w 115515"/>
                  <a:gd name="connsiteY3" fmla="*/ 22015 h 160095"/>
                  <a:gd name="connsiteX0" fmla="*/ 106675 w 115515"/>
                  <a:gd name="connsiteY0" fmla="*/ 52508 h 160095"/>
                  <a:gd name="connsiteX1" fmla="*/ 312 w 115515"/>
                  <a:gd name="connsiteY1" fmla="*/ 158872 h 160095"/>
                  <a:gd name="connsiteX0" fmla="*/ 106675 w 108078"/>
                  <a:gd name="connsiteY0" fmla="*/ 49665 h 157252"/>
                  <a:gd name="connsiteX1" fmla="*/ 312 w 108078"/>
                  <a:gd name="connsiteY1" fmla="*/ 156029 h 157252"/>
                  <a:gd name="connsiteX2" fmla="*/ 95920 w 108078"/>
                  <a:gd name="connsiteY2" fmla="*/ 5726 h 157252"/>
                  <a:gd name="connsiteX3" fmla="*/ 107559 w 108078"/>
                  <a:gd name="connsiteY3" fmla="*/ 47448 h 157252"/>
                  <a:gd name="connsiteX0" fmla="*/ 106675 w 108078"/>
                  <a:gd name="connsiteY0" fmla="*/ 49665 h 157252"/>
                  <a:gd name="connsiteX1" fmla="*/ 312 w 108078"/>
                  <a:gd name="connsiteY1" fmla="*/ 156029 h 157252"/>
                  <a:gd name="connsiteX0" fmla="*/ 176201 w 177604"/>
                  <a:gd name="connsiteY0" fmla="*/ 49665 h 157252"/>
                  <a:gd name="connsiteX1" fmla="*/ 69838 w 177604"/>
                  <a:gd name="connsiteY1" fmla="*/ 156029 h 157252"/>
                  <a:gd name="connsiteX2" fmla="*/ 165446 w 177604"/>
                  <a:gd name="connsiteY2" fmla="*/ 5726 h 157252"/>
                  <a:gd name="connsiteX3" fmla="*/ 177085 w 177604"/>
                  <a:gd name="connsiteY3" fmla="*/ 47448 h 157252"/>
                  <a:gd name="connsiteX0" fmla="*/ 176201 w 177604"/>
                  <a:gd name="connsiteY0" fmla="*/ 49665 h 157252"/>
                  <a:gd name="connsiteX1" fmla="*/ 0 w 177604"/>
                  <a:gd name="connsiteY1" fmla="*/ 137932 h 157252"/>
                  <a:gd name="connsiteX0" fmla="*/ 176201 w 177604"/>
                  <a:gd name="connsiteY0" fmla="*/ 49665 h 195515"/>
                  <a:gd name="connsiteX1" fmla="*/ 69838 w 177604"/>
                  <a:gd name="connsiteY1" fmla="*/ 156029 h 195515"/>
                  <a:gd name="connsiteX2" fmla="*/ 165446 w 177604"/>
                  <a:gd name="connsiteY2" fmla="*/ 5726 h 195515"/>
                  <a:gd name="connsiteX3" fmla="*/ 177085 w 177604"/>
                  <a:gd name="connsiteY3" fmla="*/ 47448 h 195515"/>
                  <a:gd name="connsiteX0" fmla="*/ 176201 w 177604"/>
                  <a:gd name="connsiteY0" fmla="*/ 49665 h 195515"/>
                  <a:gd name="connsiteX1" fmla="*/ 0 w 177604"/>
                  <a:gd name="connsiteY1" fmla="*/ 137932 h 195515"/>
                  <a:gd name="connsiteX0" fmla="*/ 176201 w 206339"/>
                  <a:gd name="connsiteY0" fmla="*/ 49665 h 195515"/>
                  <a:gd name="connsiteX1" fmla="*/ 69838 w 206339"/>
                  <a:gd name="connsiteY1" fmla="*/ 156029 h 195515"/>
                  <a:gd name="connsiteX2" fmla="*/ 165446 w 206339"/>
                  <a:gd name="connsiteY2" fmla="*/ 5726 h 195515"/>
                  <a:gd name="connsiteX3" fmla="*/ 177085 w 206339"/>
                  <a:gd name="connsiteY3" fmla="*/ 47448 h 195515"/>
                  <a:gd name="connsiteX0" fmla="*/ 176201 w 206339"/>
                  <a:gd name="connsiteY0" fmla="*/ 49665 h 195515"/>
                  <a:gd name="connsiteX1" fmla="*/ 0 w 206339"/>
                  <a:gd name="connsiteY1" fmla="*/ 137932 h 195515"/>
                  <a:gd name="connsiteX0" fmla="*/ 176201 w 177604"/>
                  <a:gd name="connsiteY0" fmla="*/ 49665 h 195515"/>
                  <a:gd name="connsiteX1" fmla="*/ 165446 w 177604"/>
                  <a:gd name="connsiteY1" fmla="*/ 5726 h 195515"/>
                  <a:gd name="connsiteX2" fmla="*/ 177085 w 177604"/>
                  <a:gd name="connsiteY2" fmla="*/ 47448 h 195515"/>
                  <a:gd name="connsiteX0" fmla="*/ 176201 w 177604"/>
                  <a:gd name="connsiteY0" fmla="*/ 49665 h 195515"/>
                  <a:gd name="connsiteX1" fmla="*/ 0 w 177604"/>
                  <a:gd name="connsiteY1" fmla="*/ 137932 h 195515"/>
                  <a:gd name="connsiteX0" fmla="*/ 176201 w 177085"/>
                  <a:gd name="connsiteY0" fmla="*/ 2217 h 148067"/>
                  <a:gd name="connsiteX1" fmla="*/ 177085 w 177085"/>
                  <a:gd name="connsiteY1" fmla="*/ 0 h 148067"/>
                  <a:gd name="connsiteX0" fmla="*/ 176201 w 177085"/>
                  <a:gd name="connsiteY0" fmla="*/ 2217 h 148067"/>
                  <a:gd name="connsiteX1" fmla="*/ 0 w 177085"/>
                  <a:gd name="connsiteY1" fmla="*/ 90484 h 148067"/>
                  <a:gd name="connsiteX0" fmla="*/ 176201 w 177085"/>
                  <a:gd name="connsiteY0" fmla="*/ 2217 h 148067"/>
                  <a:gd name="connsiteX1" fmla="*/ 177085 w 177085"/>
                  <a:gd name="connsiteY1" fmla="*/ 0 h 148067"/>
                  <a:gd name="connsiteX0" fmla="*/ 176201 w 177085"/>
                  <a:gd name="connsiteY0" fmla="*/ 2217 h 148067"/>
                  <a:gd name="connsiteX1" fmla="*/ 0 w 177085"/>
                  <a:gd name="connsiteY1" fmla="*/ 90484 h 148067"/>
                  <a:gd name="connsiteX2" fmla="*/ 176201 w 177085"/>
                  <a:gd name="connsiteY2" fmla="*/ 2217 h 148067"/>
                  <a:gd name="connsiteX0" fmla="*/ 176201 w 201088"/>
                  <a:gd name="connsiteY0" fmla="*/ 2217 h 148067"/>
                  <a:gd name="connsiteX1" fmla="*/ 177085 w 201088"/>
                  <a:gd name="connsiteY1" fmla="*/ 0 h 148067"/>
                  <a:gd name="connsiteX0" fmla="*/ 176201 w 201088"/>
                  <a:gd name="connsiteY0" fmla="*/ 2217 h 148067"/>
                  <a:gd name="connsiteX1" fmla="*/ 0 w 201088"/>
                  <a:gd name="connsiteY1" fmla="*/ 90484 h 148067"/>
                  <a:gd name="connsiteX2" fmla="*/ 201088 w 201088"/>
                  <a:gd name="connsiteY2" fmla="*/ 34058 h 148067"/>
                  <a:gd name="connsiteX0" fmla="*/ 228826 w 229710"/>
                  <a:gd name="connsiteY0" fmla="*/ 2217 h 90489"/>
                  <a:gd name="connsiteX1" fmla="*/ 229710 w 229710"/>
                  <a:gd name="connsiteY1" fmla="*/ 0 h 90489"/>
                  <a:gd name="connsiteX0" fmla="*/ 228826 w 229710"/>
                  <a:gd name="connsiteY0" fmla="*/ 2217 h 90489"/>
                  <a:gd name="connsiteX1" fmla="*/ 52625 w 229710"/>
                  <a:gd name="connsiteY1" fmla="*/ 90484 h 90489"/>
                  <a:gd name="connsiteX2" fmla="*/ 0 w 229710"/>
                  <a:gd name="connsiteY2" fmla="*/ 6913 h 90489"/>
                  <a:gd name="connsiteX0" fmla="*/ 228826 w 229710"/>
                  <a:gd name="connsiteY0" fmla="*/ 2217 h 139122"/>
                  <a:gd name="connsiteX1" fmla="*/ 229710 w 229710"/>
                  <a:gd name="connsiteY1" fmla="*/ 0 h 139122"/>
                  <a:gd name="connsiteX0" fmla="*/ 228826 w 229710"/>
                  <a:gd name="connsiteY0" fmla="*/ 2217 h 139122"/>
                  <a:gd name="connsiteX1" fmla="*/ 115390 w 229710"/>
                  <a:gd name="connsiteY1" fmla="*/ 139119 h 139122"/>
                  <a:gd name="connsiteX2" fmla="*/ 0 w 229710"/>
                  <a:gd name="connsiteY2" fmla="*/ 6913 h 139122"/>
                  <a:gd name="connsiteX0" fmla="*/ 228826 w 229710"/>
                  <a:gd name="connsiteY0" fmla="*/ 2217 h 139120"/>
                  <a:gd name="connsiteX1" fmla="*/ 229710 w 229710"/>
                  <a:gd name="connsiteY1" fmla="*/ 0 h 139120"/>
                  <a:gd name="connsiteX0" fmla="*/ 228826 w 229710"/>
                  <a:gd name="connsiteY0" fmla="*/ 2217 h 139120"/>
                  <a:gd name="connsiteX1" fmla="*/ 115390 w 229710"/>
                  <a:gd name="connsiteY1" fmla="*/ 139119 h 139120"/>
                  <a:gd name="connsiteX2" fmla="*/ 0 w 229710"/>
                  <a:gd name="connsiteY2" fmla="*/ 6913 h 139120"/>
                  <a:gd name="connsiteX0" fmla="*/ 226174 w 227058"/>
                  <a:gd name="connsiteY0" fmla="*/ 2217 h 139124"/>
                  <a:gd name="connsiteX1" fmla="*/ 227058 w 227058"/>
                  <a:gd name="connsiteY1" fmla="*/ 0 h 139124"/>
                  <a:gd name="connsiteX0" fmla="*/ 226174 w 227058"/>
                  <a:gd name="connsiteY0" fmla="*/ 2217 h 139124"/>
                  <a:gd name="connsiteX1" fmla="*/ 112738 w 227058"/>
                  <a:gd name="connsiteY1" fmla="*/ 139119 h 139124"/>
                  <a:gd name="connsiteX2" fmla="*/ 0 w 227058"/>
                  <a:gd name="connsiteY2" fmla="*/ 8044 h 139124"/>
                  <a:gd name="connsiteX0" fmla="*/ 226174 w 227058"/>
                  <a:gd name="connsiteY0" fmla="*/ 2217 h 139124"/>
                  <a:gd name="connsiteX1" fmla="*/ 227058 w 227058"/>
                  <a:gd name="connsiteY1" fmla="*/ 0 h 139124"/>
                  <a:gd name="connsiteX0" fmla="*/ 226174 w 227058"/>
                  <a:gd name="connsiteY0" fmla="*/ 2217 h 139124"/>
                  <a:gd name="connsiteX1" fmla="*/ 112738 w 227058"/>
                  <a:gd name="connsiteY1" fmla="*/ 139119 h 139124"/>
                  <a:gd name="connsiteX2" fmla="*/ 0 w 227058"/>
                  <a:gd name="connsiteY2" fmla="*/ 8044 h 139124"/>
                  <a:gd name="connsiteX0" fmla="*/ 226174 w 227058"/>
                  <a:gd name="connsiteY0" fmla="*/ 2217 h 140255"/>
                  <a:gd name="connsiteX1" fmla="*/ 227058 w 227058"/>
                  <a:gd name="connsiteY1" fmla="*/ 0 h 140255"/>
                  <a:gd name="connsiteX0" fmla="*/ 226174 w 227058"/>
                  <a:gd name="connsiteY0" fmla="*/ 2217 h 140255"/>
                  <a:gd name="connsiteX1" fmla="*/ 111854 w 227058"/>
                  <a:gd name="connsiteY1" fmla="*/ 140250 h 140255"/>
                  <a:gd name="connsiteX2" fmla="*/ 0 w 227058"/>
                  <a:gd name="connsiteY2" fmla="*/ 8044 h 140255"/>
                  <a:gd name="connsiteX0" fmla="*/ 226174 w 227058"/>
                  <a:gd name="connsiteY0" fmla="*/ 2217 h 150364"/>
                  <a:gd name="connsiteX1" fmla="*/ 227058 w 227058"/>
                  <a:gd name="connsiteY1" fmla="*/ 0 h 150364"/>
                  <a:gd name="connsiteX0" fmla="*/ 226174 w 227058"/>
                  <a:gd name="connsiteY0" fmla="*/ 2217 h 150364"/>
                  <a:gd name="connsiteX1" fmla="*/ 111854 w 227058"/>
                  <a:gd name="connsiteY1" fmla="*/ 140250 h 150364"/>
                  <a:gd name="connsiteX2" fmla="*/ 0 w 227058"/>
                  <a:gd name="connsiteY2" fmla="*/ 8044 h 150364"/>
                  <a:gd name="connsiteX0" fmla="*/ 226174 w 227058"/>
                  <a:gd name="connsiteY0" fmla="*/ 2217 h 140265"/>
                  <a:gd name="connsiteX1" fmla="*/ 227058 w 227058"/>
                  <a:gd name="connsiteY1" fmla="*/ 0 h 140265"/>
                  <a:gd name="connsiteX0" fmla="*/ 226174 w 227058"/>
                  <a:gd name="connsiteY0" fmla="*/ 2217 h 140265"/>
                  <a:gd name="connsiteX1" fmla="*/ 111854 w 227058"/>
                  <a:gd name="connsiteY1" fmla="*/ 140250 h 140265"/>
                  <a:gd name="connsiteX2" fmla="*/ 0 w 227058"/>
                  <a:gd name="connsiteY2" fmla="*/ 8044 h 140265"/>
                  <a:gd name="connsiteX0" fmla="*/ 226174 w 227058"/>
                  <a:gd name="connsiteY0" fmla="*/ 2217 h 140267"/>
                  <a:gd name="connsiteX1" fmla="*/ 227058 w 227058"/>
                  <a:gd name="connsiteY1" fmla="*/ 0 h 140267"/>
                  <a:gd name="connsiteX0" fmla="*/ 226174 w 227058"/>
                  <a:gd name="connsiteY0" fmla="*/ 2217 h 140267"/>
                  <a:gd name="connsiteX1" fmla="*/ 111854 w 227058"/>
                  <a:gd name="connsiteY1" fmla="*/ 140250 h 140267"/>
                  <a:gd name="connsiteX2" fmla="*/ 0 w 227058"/>
                  <a:gd name="connsiteY2" fmla="*/ 8044 h 140267"/>
                  <a:gd name="connsiteX0" fmla="*/ 226174 w 227058"/>
                  <a:gd name="connsiteY0" fmla="*/ 2217 h 140267"/>
                  <a:gd name="connsiteX1" fmla="*/ 227058 w 227058"/>
                  <a:gd name="connsiteY1" fmla="*/ 0 h 140267"/>
                  <a:gd name="connsiteX0" fmla="*/ 226174 w 227058"/>
                  <a:gd name="connsiteY0" fmla="*/ 2217 h 140267"/>
                  <a:gd name="connsiteX1" fmla="*/ 111854 w 227058"/>
                  <a:gd name="connsiteY1" fmla="*/ 140250 h 140267"/>
                  <a:gd name="connsiteX2" fmla="*/ 0 w 227058"/>
                  <a:gd name="connsiteY2" fmla="*/ 8044 h 140267"/>
                  <a:gd name="connsiteX0" fmla="*/ 226174 w 227058"/>
                  <a:gd name="connsiteY0" fmla="*/ 2217 h 140267"/>
                  <a:gd name="connsiteX1" fmla="*/ 227058 w 227058"/>
                  <a:gd name="connsiteY1" fmla="*/ 0 h 140267"/>
                  <a:gd name="connsiteX0" fmla="*/ 226174 w 227058"/>
                  <a:gd name="connsiteY0" fmla="*/ 2217 h 140267"/>
                  <a:gd name="connsiteX1" fmla="*/ 111854 w 227058"/>
                  <a:gd name="connsiteY1" fmla="*/ 140250 h 140267"/>
                  <a:gd name="connsiteX2" fmla="*/ 0 w 227058"/>
                  <a:gd name="connsiteY2" fmla="*/ 8044 h 140267"/>
                  <a:gd name="connsiteX0" fmla="*/ 226174 w 246507"/>
                  <a:gd name="connsiteY0" fmla="*/ 2217 h 149199"/>
                  <a:gd name="connsiteX1" fmla="*/ 227058 w 246507"/>
                  <a:gd name="connsiteY1" fmla="*/ 0 h 149199"/>
                  <a:gd name="connsiteX0" fmla="*/ 246507 w 246507"/>
                  <a:gd name="connsiteY0" fmla="*/ 91570 h 149199"/>
                  <a:gd name="connsiteX1" fmla="*/ 111854 w 246507"/>
                  <a:gd name="connsiteY1" fmla="*/ 140250 h 149199"/>
                  <a:gd name="connsiteX2" fmla="*/ 0 w 246507"/>
                  <a:gd name="connsiteY2" fmla="*/ 8044 h 149199"/>
                  <a:gd name="connsiteX0" fmla="*/ 226174 w 246507"/>
                  <a:gd name="connsiteY0" fmla="*/ 2217 h 149199"/>
                  <a:gd name="connsiteX1" fmla="*/ 227058 w 246507"/>
                  <a:gd name="connsiteY1" fmla="*/ 0 h 149199"/>
                  <a:gd name="connsiteX0" fmla="*/ 246507 w 246507"/>
                  <a:gd name="connsiteY0" fmla="*/ 91570 h 149199"/>
                  <a:gd name="connsiteX1" fmla="*/ 111854 w 246507"/>
                  <a:gd name="connsiteY1" fmla="*/ 140250 h 149199"/>
                  <a:gd name="connsiteX2" fmla="*/ 0 w 246507"/>
                  <a:gd name="connsiteY2" fmla="*/ 8044 h 149199"/>
                  <a:gd name="connsiteX0" fmla="*/ 226174 w 246507"/>
                  <a:gd name="connsiteY0" fmla="*/ 2217 h 149199"/>
                  <a:gd name="connsiteX1" fmla="*/ 227058 w 246507"/>
                  <a:gd name="connsiteY1" fmla="*/ 0 h 149199"/>
                  <a:gd name="connsiteX0" fmla="*/ 246507 w 246507"/>
                  <a:gd name="connsiteY0" fmla="*/ 91570 h 149199"/>
                  <a:gd name="connsiteX1" fmla="*/ 111854 w 246507"/>
                  <a:gd name="connsiteY1" fmla="*/ 140250 h 149199"/>
                  <a:gd name="connsiteX2" fmla="*/ 0 w 246507"/>
                  <a:gd name="connsiteY2" fmla="*/ 8044 h 149199"/>
                  <a:gd name="connsiteX0" fmla="*/ 201421 w 221754"/>
                  <a:gd name="connsiteY0" fmla="*/ 20187 h 169090"/>
                  <a:gd name="connsiteX1" fmla="*/ 202305 w 221754"/>
                  <a:gd name="connsiteY1" fmla="*/ 17970 h 169090"/>
                  <a:gd name="connsiteX0" fmla="*/ 221754 w 221754"/>
                  <a:gd name="connsiteY0" fmla="*/ 109540 h 169090"/>
                  <a:gd name="connsiteX1" fmla="*/ 87101 w 221754"/>
                  <a:gd name="connsiteY1" fmla="*/ 158220 h 169090"/>
                  <a:gd name="connsiteX2" fmla="*/ 0 w 221754"/>
                  <a:gd name="connsiteY2" fmla="*/ 0 h 169090"/>
                  <a:gd name="connsiteX0" fmla="*/ 201421 w 221754"/>
                  <a:gd name="connsiteY0" fmla="*/ 20187 h 179059"/>
                  <a:gd name="connsiteX1" fmla="*/ 202305 w 221754"/>
                  <a:gd name="connsiteY1" fmla="*/ 17970 h 179059"/>
                  <a:gd name="connsiteX0" fmla="*/ 221754 w 221754"/>
                  <a:gd name="connsiteY0" fmla="*/ 109540 h 179059"/>
                  <a:gd name="connsiteX1" fmla="*/ 87101 w 221754"/>
                  <a:gd name="connsiteY1" fmla="*/ 158220 h 179059"/>
                  <a:gd name="connsiteX2" fmla="*/ 0 w 221754"/>
                  <a:gd name="connsiteY2" fmla="*/ 0 h 179059"/>
                  <a:gd name="connsiteX0" fmla="*/ 201421 w 221754"/>
                  <a:gd name="connsiteY0" fmla="*/ 20187 h 179059"/>
                  <a:gd name="connsiteX1" fmla="*/ 202305 w 221754"/>
                  <a:gd name="connsiteY1" fmla="*/ 17970 h 179059"/>
                  <a:gd name="connsiteX0" fmla="*/ 221754 w 221754"/>
                  <a:gd name="connsiteY0" fmla="*/ 109540 h 179059"/>
                  <a:gd name="connsiteX1" fmla="*/ 87101 w 221754"/>
                  <a:gd name="connsiteY1" fmla="*/ 158220 h 179059"/>
                  <a:gd name="connsiteX2" fmla="*/ 0 w 221754"/>
                  <a:gd name="connsiteY2" fmla="*/ 0 h 179059"/>
                  <a:gd name="connsiteX0" fmla="*/ 265954 w 286287"/>
                  <a:gd name="connsiteY0" fmla="*/ 2217 h 153616"/>
                  <a:gd name="connsiteX1" fmla="*/ 266838 w 286287"/>
                  <a:gd name="connsiteY1" fmla="*/ 0 h 153616"/>
                  <a:gd name="connsiteX0" fmla="*/ 286287 w 286287"/>
                  <a:gd name="connsiteY0" fmla="*/ 91570 h 153616"/>
                  <a:gd name="connsiteX1" fmla="*/ 151634 w 286287"/>
                  <a:gd name="connsiteY1" fmla="*/ 140250 h 153616"/>
                  <a:gd name="connsiteX2" fmla="*/ 0 w 286287"/>
                  <a:gd name="connsiteY2" fmla="*/ 99659 h 153616"/>
                  <a:gd name="connsiteX0" fmla="*/ 257114 w 277447"/>
                  <a:gd name="connsiteY0" fmla="*/ 2217 h 183356"/>
                  <a:gd name="connsiteX1" fmla="*/ 257998 w 277447"/>
                  <a:gd name="connsiteY1" fmla="*/ 0 h 183356"/>
                  <a:gd name="connsiteX0" fmla="*/ 277447 w 277447"/>
                  <a:gd name="connsiteY0" fmla="*/ 91570 h 183356"/>
                  <a:gd name="connsiteX1" fmla="*/ 142794 w 277447"/>
                  <a:gd name="connsiteY1" fmla="*/ 140250 h 183356"/>
                  <a:gd name="connsiteX2" fmla="*/ 0 w 277447"/>
                  <a:gd name="connsiteY2" fmla="*/ 183356 h 183356"/>
                  <a:gd name="connsiteX0" fmla="*/ 257114 w 277447"/>
                  <a:gd name="connsiteY0" fmla="*/ 2217 h 236425"/>
                  <a:gd name="connsiteX1" fmla="*/ 257998 w 277447"/>
                  <a:gd name="connsiteY1" fmla="*/ 0 h 236425"/>
                  <a:gd name="connsiteX0" fmla="*/ 277447 w 277447"/>
                  <a:gd name="connsiteY0" fmla="*/ 91570 h 236425"/>
                  <a:gd name="connsiteX1" fmla="*/ 163126 w 277447"/>
                  <a:gd name="connsiteY1" fmla="*/ 234127 h 236425"/>
                  <a:gd name="connsiteX2" fmla="*/ 0 w 277447"/>
                  <a:gd name="connsiteY2" fmla="*/ 183356 h 236425"/>
                  <a:gd name="connsiteX0" fmla="*/ 257114 w 257998"/>
                  <a:gd name="connsiteY0" fmla="*/ 2217 h 238578"/>
                  <a:gd name="connsiteX1" fmla="*/ 257998 w 257998"/>
                  <a:gd name="connsiteY1" fmla="*/ 0 h 238578"/>
                  <a:gd name="connsiteX0" fmla="*/ 223522 w 257998"/>
                  <a:gd name="connsiteY0" fmla="*/ 45197 h 238578"/>
                  <a:gd name="connsiteX1" fmla="*/ 163126 w 257998"/>
                  <a:gd name="connsiteY1" fmla="*/ 234127 h 238578"/>
                  <a:gd name="connsiteX2" fmla="*/ 0 w 257998"/>
                  <a:gd name="connsiteY2" fmla="*/ 183356 h 238578"/>
                  <a:gd name="connsiteX0" fmla="*/ 257114 w 257998"/>
                  <a:gd name="connsiteY0" fmla="*/ 2217 h 238578"/>
                  <a:gd name="connsiteX1" fmla="*/ 257998 w 257998"/>
                  <a:gd name="connsiteY1" fmla="*/ 0 h 238578"/>
                  <a:gd name="connsiteX0" fmla="*/ 223522 w 257998"/>
                  <a:gd name="connsiteY0" fmla="*/ 45197 h 238578"/>
                  <a:gd name="connsiteX1" fmla="*/ 163126 w 257998"/>
                  <a:gd name="connsiteY1" fmla="*/ 234127 h 238578"/>
                  <a:gd name="connsiteX2" fmla="*/ 0 w 257998"/>
                  <a:gd name="connsiteY2" fmla="*/ 183356 h 238578"/>
                  <a:gd name="connsiteX0" fmla="*/ 257114 w 257998"/>
                  <a:gd name="connsiteY0" fmla="*/ 2217 h 239277"/>
                  <a:gd name="connsiteX1" fmla="*/ 257998 w 257998"/>
                  <a:gd name="connsiteY1" fmla="*/ 0 h 239277"/>
                  <a:gd name="connsiteX0" fmla="*/ 223522 w 257998"/>
                  <a:gd name="connsiteY0" fmla="*/ 45197 h 239277"/>
                  <a:gd name="connsiteX1" fmla="*/ 163126 w 257998"/>
                  <a:gd name="connsiteY1" fmla="*/ 234127 h 239277"/>
                  <a:gd name="connsiteX2" fmla="*/ 0 w 257998"/>
                  <a:gd name="connsiteY2" fmla="*/ 183356 h 239277"/>
                  <a:gd name="connsiteX0" fmla="*/ 221753 w 222637"/>
                  <a:gd name="connsiteY0" fmla="*/ 2217 h 241679"/>
                  <a:gd name="connsiteX1" fmla="*/ 222637 w 222637"/>
                  <a:gd name="connsiteY1" fmla="*/ 0 h 241679"/>
                  <a:gd name="connsiteX0" fmla="*/ 188161 w 222637"/>
                  <a:gd name="connsiteY0" fmla="*/ 45197 h 241679"/>
                  <a:gd name="connsiteX1" fmla="*/ 127765 w 222637"/>
                  <a:gd name="connsiteY1" fmla="*/ 234127 h 241679"/>
                  <a:gd name="connsiteX2" fmla="*/ 0 w 222637"/>
                  <a:gd name="connsiteY2" fmla="*/ 207108 h 241679"/>
                  <a:gd name="connsiteX0" fmla="*/ 221753 w 222637"/>
                  <a:gd name="connsiteY0" fmla="*/ 2217 h 229838"/>
                  <a:gd name="connsiteX1" fmla="*/ 222637 w 222637"/>
                  <a:gd name="connsiteY1" fmla="*/ 0 h 229838"/>
                  <a:gd name="connsiteX0" fmla="*/ 188161 w 222637"/>
                  <a:gd name="connsiteY0" fmla="*/ 45197 h 229838"/>
                  <a:gd name="connsiteX1" fmla="*/ 143677 w 222637"/>
                  <a:gd name="connsiteY1" fmla="*/ 220555 h 229838"/>
                  <a:gd name="connsiteX2" fmla="*/ 0 w 222637"/>
                  <a:gd name="connsiteY2" fmla="*/ 207108 h 229838"/>
                  <a:gd name="connsiteX0" fmla="*/ 184624 w 185508"/>
                  <a:gd name="connsiteY0" fmla="*/ 2217 h 226894"/>
                  <a:gd name="connsiteX1" fmla="*/ 185508 w 185508"/>
                  <a:gd name="connsiteY1" fmla="*/ 0 h 226894"/>
                  <a:gd name="connsiteX0" fmla="*/ 151032 w 185508"/>
                  <a:gd name="connsiteY0" fmla="*/ 45197 h 226894"/>
                  <a:gd name="connsiteX1" fmla="*/ 106548 w 185508"/>
                  <a:gd name="connsiteY1" fmla="*/ 220555 h 226894"/>
                  <a:gd name="connsiteX2" fmla="*/ 0 w 185508"/>
                  <a:gd name="connsiteY2" fmla="*/ 191273 h 226894"/>
                  <a:gd name="connsiteX0" fmla="*/ 184624 w 185508"/>
                  <a:gd name="connsiteY0" fmla="*/ 2217 h 226894"/>
                  <a:gd name="connsiteX1" fmla="*/ 185508 w 185508"/>
                  <a:gd name="connsiteY1" fmla="*/ 0 h 226894"/>
                  <a:gd name="connsiteX0" fmla="*/ 151032 w 185508"/>
                  <a:gd name="connsiteY0" fmla="*/ 45197 h 226894"/>
                  <a:gd name="connsiteX1" fmla="*/ 106548 w 185508"/>
                  <a:gd name="connsiteY1" fmla="*/ 220555 h 226894"/>
                  <a:gd name="connsiteX2" fmla="*/ 0 w 185508"/>
                  <a:gd name="connsiteY2" fmla="*/ 191273 h 226894"/>
                  <a:gd name="connsiteX0" fmla="*/ 184624 w 190433"/>
                  <a:gd name="connsiteY0" fmla="*/ 2217 h 226894"/>
                  <a:gd name="connsiteX1" fmla="*/ 185508 w 190433"/>
                  <a:gd name="connsiteY1" fmla="*/ 0 h 226894"/>
                  <a:gd name="connsiteX0" fmla="*/ 151032 w 190433"/>
                  <a:gd name="connsiteY0" fmla="*/ 45197 h 226894"/>
                  <a:gd name="connsiteX1" fmla="*/ 106548 w 190433"/>
                  <a:gd name="connsiteY1" fmla="*/ 220555 h 226894"/>
                  <a:gd name="connsiteX2" fmla="*/ 0 w 190433"/>
                  <a:gd name="connsiteY2" fmla="*/ 191273 h 226894"/>
                  <a:gd name="connsiteX0" fmla="*/ 184624 w 201611"/>
                  <a:gd name="connsiteY0" fmla="*/ 2217 h 194122"/>
                  <a:gd name="connsiteX1" fmla="*/ 185508 w 201611"/>
                  <a:gd name="connsiteY1" fmla="*/ 0 h 194122"/>
                  <a:gd name="connsiteX0" fmla="*/ 151032 w 201611"/>
                  <a:gd name="connsiteY0" fmla="*/ 45197 h 194122"/>
                  <a:gd name="connsiteX1" fmla="*/ 150749 w 201611"/>
                  <a:gd name="connsiteY1" fmla="*/ 178707 h 194122"/>
                  <a:gd name="connsiteX2" fmla="*/ 0 w 201611"/>
                  <a:gd name="connsiteY2" fmla="*/ 191273 h 194122"/>
                  <a:gd name="connsiteX0" fmla="*/ 184624 w 210376"/>
                  <a:gd name="connsiteY0" fmla="*/ 2217 h 234649"/>
                  <a:gd name="connsiteX1" fmla="*/ 185508 w 210376"/>
                  <a:gd name="connsiteY1" fmla="*/ 0 h 234649"/>
                  <a:gd name="connsiteX0" fmla="*/ 151032 w 210376"/>
                  <a:gd name="connsiteY0" fmla="*/ 45197 h 234649"/>
                  <a:gd name="connsiteX1" fmla="*/ 150749 w 210376"/>
                  <a:gd name="connsiteY1" fmla="*/ 178707 h 234649"/>
                  <a:gd name="connsiteX2" fmla="*/ 0 w 210376"/>
                  <a:gd name="connsiteY2" fmla="*/ 191273 h 234649"/>
                  <a:gd name="connsiteX0" fmla="*/ 184624 w 219726"/>
                  <a:gd name="connsiteY0" fmla="*/ 2217 h 221817"/>
                  <a:gd name="connsiteX1" fmla="*/ 185508 w 219726"/>
                  <a:gd name="connsiteY1" fmla="*/ 0 h 221817"/>
                  <a:gd name="connsiteX0" fmla="*/ 151032 w 219726"/>
                  <a:gd name="connsiteY0" fmla="*/ 45197 h 221817"/>
                  <a:gd name="connsiteX1" fmla="*/ 150749 w 219726"/>
                  <a:gd name="connsiteY1" fmla="*/ 178707 h 221817"/>
                  <a:gd name="connsiteX2" fmla="*/ 0 w 219726"/>
                  <a:gd name="connsiteY2" fmla="*/ 191273 h 221817"/>
                  <a:gd name="connsiteX0" fmla="*/ 33875 w 68977"/>
                  <a:gd name="connsiteY0" fmla="*/ 2217 h 221817"/>
                  <a:gd name="connsiteX1" fmla="*/ 34759 w 68977"/>
                  <a:gd name="connsiteY1" fmla="*/ 0 h 221817"/>
                  <a:gd name="connsiteX0" fmla="*/ 283 w 68977"/>
                  <a:gd name="connsiteY0" fmla="*/ 45197 h 221817"/>
                  <a:gd name="connsiteX1" fmla="*/ 0 w 68977"/>
                  <a:gd name="connsiteY1" fmla="*/ 178707 h 221817"/>
                  <a:gd name="connsiteX0" fmla="*/ 33875 w 93237"/>
                  <a:gd name="connsiteY0" fmla="*/ 2217 h 178707"/>
                  <a:gd name="connsiteX1" fmla="*/ 34759 w 93237"/>
                  <a:gd name="connsiteY1" fmla="*/ 0 h 178707"/>
                  <a:gd name="connsiteX0" fmla="*/ 283 w 93237"/>
                  <a:gd name="connsiteY0" fmla="*/ 45197 h 178707"/>
                  <a:gd name="connsiteX1" fmla="*/ 0 w 93237"/>
                  <a:gd name="connsiteY1" fmla="*/ 178707 h 178707"/>
                  <a:gd name="connsiteX0" fmla="*/ 33875 w 93897"/>
                  <a:gd name="connsiteY0" fmla="*/ 2217 h 178707"/>
                  <a:gd name="connsiteX1" fmla="*/ 34759 w 93897"/>
                  <a:gd name="connsiteY1" fmla="*/ 0 h 178707"/>
                  <a:gd name="connsiteX0" fmla="*/ 283 w 93897"/>
                  <a:gd name="connsiteY0" fmla="*/ 45197 h 178707"/>
                  <a:gd name="connsiteX1" fmla="*/ 0 w 93897"/>
                  <a:gd name="connsiteY1" fmla="*/ 178707 h 178707"/>
                  <a:gd name="connsiteX0" fmla="*/ 136234 w 144370"/>
                  <a:gd name="connsiteY0" fmla="*/ 2217 h 178707"/>
                  <a:gd name="connsiteX1" fmla="*/ 137118 w 144370"/>
                  <a:gd name="connsiteY1" fmla="*/ 0 h 178707"/>
                  <a:gd name="connsiteX0" fmla="*/ 102642 w 144370"/>
                  <a:gd name="connsiteY0" fmla="*/ 45197 h 178707"/>
                  <a:gd name="connsiteX1" fmla="*/ 1862 w 144370"/>
                  <a:gd name="connsiteY1" fmla="*/ 145903 h 178707"/>
                  <a:gd name="connsiteX2" fmla="*/ 102359 w 144370"/>
                  <a:gd name="connsiteY2" fmla="*/ 178707 h 178707"/>
                  <a:gd name="connsiteX0" fmla="*/ 33875 w 109306"/>
                  <a:gd name="connsiteY0" fmla="*/ 2217 h 178707"/>
                  <a:gd name="connsiteX1" fmla="*/ 34759 w 109306"/>
                  <a:gd name="connsiteY1" fmla="*/ 0 h 178707"/>
                  <a:gd name="connsiteX0" fmla="*/ 283 w 109306"/>
                  <a:gd name="connsiteY0" fmla="*/ 45197 h 178707"/>
                  <a:gd name="connsiteX1" fmla="*/ 90451 w 109306"/>
                  <a:gd name="connsiteY1" fmla="*/ 57682 h 178707"/>
                  <a:gd name="connsiteX2" fmla="*/ 0 w 109306"/>
                  <a:gd name="connsiteY2" fmla="*/ 178707 h 178707"/>
                  <a:gd name="connsiteX0" fmla="*/ 33875 w 99111"/>
                  <a:gd name="connsiteY0" fmla="*/ 2217 h 187003"/>
                  <a:gd name="connsiteX1" fmla="*/ 34759 w 99111"/>
                  <a:gd name="connsiteY1" fmla="*/ 0 h 187003"/>
                  <a:gd name="connsiteX0" fmla="*/ 283 w 99111"/>
                  <a:gd name="connsiteY0" fmla="*/ 45197 h 187003"/>
                  <a:gd name="connsiteX1" fmla="*/ 90451 w 99111"/>
                  <a:gd name="connsiteY1" fmla="*/ 57682 h 187003"/>
                  <a:gd name="connsiteX2" fmla="*/ 0 w 99111"/>
                  <a:gd name="connsiteY2" fmla="*/ 178707 h 187003"/>
                  <a:gd name="connsiteX0" fmla="*/ 33875 w 99111"/>
                  <a:gd name="connsiteY0" fmla="*/ 2217 h 187003"/>
                  <a:gd name="connsiteX1" fmla="*/ 34759 w 99111"/>
                  <a:gd name="connsiteY1" fmla="*/ 0 h 187003"/>
                  <a:gd name="connsiteX0" fmla="*/ 283 w 99111"/>
                  <a:gd name="connsiteY0" fmla="*/ 45197 h 187003"/>
                  <a:gd name="connsiteX1" fmla="*/ 90451 w 99111"/>
                  <a:gd name="connsiteY1" fmla="*/ 57682 h 187003"/>
                  <a:gd name="connsiteX2" fmla="*/ 0 w 99111"/>
                  <a:gd name="connsiteY2" fmla="*/ 178707 h 187003"/>
                  <a:gd name="connsiteX0" fmla="*/ 33875 w 99111"/>
                  <a:gd name="connsiteY0" fmla="*/ 2217 h 187003"/>
                  <a:gd name="connsiteX1" fmla="*/ 34759 w 99111"/>
                  <a:gd name="connsiteY1" fmla="*/ 0 h 187003"/>
                  <a:gd name="connsiteX0" fmla="*/ 283 w 99111"/>
                  <a:gd name="connsiteY0" fmla="*/ 45197 h 187003"/>
                  <a:gd name="connsiteX1" fmla="*/ 90451 w 99111"/>
                  <a:gd name="connsiteY1" fmla="*/ 57682 h 187003"/>
                  <a:gd name="connsiteX2" fmla="*/ 0 w 99111"/>
                  <a:gd name="connsiteY2" fmla="*/ 178707 h 187003"/>
                  <a:gd name="connsiteX0" fmla="*/ 33875 w 99111"/>
                  <a:gd name="connsiteY0" fmla="*/ 2217 h 187003"/>
                  <a:gd name="connsiteX1" fmla="*/ 34759 w 99111"/>
                  <a:gd name="connsiteY1" fmla="*/ 0 h 187003"/>
                  <a:gd name="connsiteX0" fmla="*/ 283 w 99111"/>
                  <a:gd name="connsiteY0" fmla="*/ 45197 h 187003"/>
                  <a:gd name="connsiteX1" fmla="*/ 90451 w 99111"/>
                  <a:gd name="connsiteY1" fmla="*/ 57682 h 187003"/>
                  <a:gd name="connsiteX2" fmla="*/ 0 w 99111"/>
                  <a:gd name="connsiteY2" fmla="*/ 178707 h 187003"/>
                  <a:gd name="connsiteX0" fmla="*/ 68963 w 134199"/>
                  <a:gd name="connsiteY0" fmla="*/ 2217 h 187003"/>
                  <a:gd name="connsiteX1" fmla="*/ 69847 w 134199"/>
                  <a:gd name="connsiteY1" fmla="*/ 0 h 187003"/>
                  <a:gd name="connsiteX0" fmla="*/ 35371 w 134199"/>
                  <a:gd name="connsiteY0" fmla="*/ 45197 h 187003"/>
                  <a:gd name="connsiteX1" fmla="*/ 2661 w 134199"/>
                  <a:gd name="connsiteY1" fmla="*/ 110841 h 187003"/>
                  <a:gd name="connsiteX2" fmla="*/ 125539 w 134199"/>
                  <a:gd name="connsiteY2" fmla="*/ 57682 h 187003"/>
                  <a:gd name="connsiteX3" fmla="*/ 35088 w 134199"/>
                  <a:gd name="connsiteY3" fmla="*/ 178707 h 187003"/>
                  <a:gd name="connsiteX0" fmla="*/ 68569 w 133805"/>
                  <a:gd name="connsiteY0" fmla="*/ 2217 h 187003"/>
                  <a:gd name="connsiteX1" fmla="*/ 69453 w 133805"/>
                  <a:gd name="connsiteY1" fmla="*/ 0 h 187003"/>
                  <a:gd name="connsiteX0" fmla="*/ 34977 w 133805"/>
                  <a:gd name="connsiteY0" fmla="*/ 45197 h 187003"/>
                  <a:gd name="connsiteX1" fmla="*/ 2267 w 133805"/>
                  <a:gd name="connsiteY1" fmla="*/ 110841 h 187003"/>
                  <a:gd name="connsiteX2" fmla="*/ 125145 w 133805"/>
                  <a:gd name="connsiteY2" fmla="*/ 57682 h 187003"/>
                  <a:gd name="connsiteX3" fmla="*/ 34694 w 133805"/>
                  <a:gd name="connsiteY3" fmla="*/ 178707 h 187003"/>
                  <a:gd name="connsiteX0" fmla="*/ 142420 w 207656"/>
                  <a:gd name="connsiteY0" fmla="*/ 2217 h 187003"/>
                  <a:gd name="connsiteX1" fmla="*/ 143304 w 207656"/>
                  <a:gd name="connsiteY1" fmla="*/ 0 h 187003"/>
                  <a:gd name="connsiteX0" fmla="*/ 108828 w 207656"/>
                  <a:gd name="connsiteY0" fmla="*/ 45197 h 187003"/>
                  <a:gd name="connsiteX1" fmla="*/ 76118 w 207656"/>
                  <a:gd name="connsiteY1" fmla="*/ 110841 h 187003"/>
                  <a:gd name="connsiteX2" fmla="*/ 198996 w 207656"/>
                  <a:gd name="connsiteY2" fmla="*/ 57682 h 187003"/>
                  <a:gd name="connsiteX3" fmla="*/ 108545 w 207656"/>
                  <a:gd name="connsiteY3" fmla="*/ 178707 h 187003"/>
                  <a:gd name="connsiteX0" fmla="*/ 138405 w 139289"/>
                  <a:gd name="connsiteY0" fmla="*/ 2217 h 178707"/>
                  <a:gd name="connsiteX1" fmla="*/ 139289 w 139289"/>
                  <a:gd name="connsiteY1" fmla="*/ 0 h 178707"/>
                  <a:gd name="connsiteX0" fmla="*/ 104813 w 139289"/>
                  <a:gd name="connsiteY0" fmla="*/ 45197 h 178707"/>
                  <a:gd name="connsiteX1" fmla="*/ 72103 w 139289"/>
                  <a:gd name="connsiteY1" fmla="*/ 110841 h 178707"/>
                  <a:gd name="connsiteX2" fmla="*/ 104530 w 139289"/>
                  <a:gd name="connsiteY2" fmla="*/ 178707 h 178707"/>
                  <a:gd name="connsiteX0" fmla="*/ 163398 w 164282"/>
                  <a:gd name="connsiteY0" fmla="*/ 2217 h 178707"/>
                  <a:gd name="connsiteX1" fmla="*/ 164282 w 164282"/>
                  <a:gd name="connsiteY1" fmla="*/ 0 h 178707"/>
                  <a:gd name="connsiteX0" fmla="*/ 129806 w 164282"/>
                  <a:gd name="connsiteY0" fmla="*/ 45197 h 178707"/>
                  <a:gd name="connsiteX1" fmla="*/ 31678 w 164282"/>
                  <a:gd name="connsiteY1" fmla="*/ 107448 h 178707"/>
                  <a:gd name="connsiteX2" fmla="*/ 129523 w 164282"/>
                  <a:gd name="connsiteY2" fmla="*/ 178707 h 178707"/>
                  <a:gd name="connsiteX0" fmla="*/ 188886 w 189770"/>
                  <a:gd name="connsiteY0" fmla="*/ 2217 h 178707"/>
                  <a:gd name="connsiteX1" fmla="*/ 189770 w 189770"/>
                  <a:gd name="connsiteY1" fmla="*/ 0 h 178707"/>
                  <a:gd name="connsiteX0" fmla="*/ 155294 w 189770"/>
                  <a:gd name="connsiteY0" fmla="*/ 45197 h 178707"/>
                  <a:gd name="connsiteX1" fmla="*/ 57166 w 189770"/>
                  <a:gd name="connsiteY1" fmla="*/ 107448 h 178707"/>
                  <a:gd name="connsiteX2" fmla="*/ 155011 w 189770"/>
                  <a:gd name="connsiteY2" fmla="*/ 178707 h 178707"/>
                  <a:gd name="connsiteX0" fmla="*/ 188886 w 189770"/>
                  <a:gd name="connsiteY0" fmla="*/ 2217 h 140251"/>
                  <a:gd name="connsiteX1" fmla="*/ 189770 w 189770"/>
                  <a:gd name="connsiteY1" fmla="*/ 0 h 140251"/>
                  <a:gd name="connsiteX0" fmla="*/ 155294 w 189770"/>
                  <a:gd name="connsiteY0" fmla="*/ 45197 h 140251"/>
                  <a:gd name="connsiteX1" fmla="*/ 57166 w 189770"/>
                  <a:gd name="connsiteY1" fmla="*/ 107448 h 140251"/>
                  <a:gd name="connsiteX2" fmla="*/ 187720 w 189770"/>
                  <a:gd name="connsiteY2" fmla="*/ 140251 h 140251"/>
                  <a:gd name="connsiteX0" fmla="*/ 190905 w 191789"/>
                  <a:gd name="connsiteY0" fmla="*/ 2217 h 194797"/>
                  <a:gd name="connsiteX1" fmla="*/ 191789 w 191789"/>
                  <a:gd name="connsiteY1" fmla="*/ 0 h 194797"/>
                  <a:gd name="connsiteX0" fmla="*/ 157313 w 191789"/>
                  <a:gd name="connsiteY0" fmla="*/ 45197 h 194797"/>
                  <a:gd name="connsiteX1" fmla="*/ 55649 w 191789"/>
                  <a:gd name="connsiteY1" fmla="*/ 191145 h 194797"/>
                  <a:gd name="connsiteX2" fmla="*/ 189739 w 191789"/>
                  <a:gd name="connsiteY2" fmla="*/ 140251 h 194797"/>
                  <a:gd name="connsiteX0" fmla="*/ 194535 w 195419"/>
                  <a:gd name="connsiteY0" fmla="*/ 2217 h 194797"/>
                  <a:gd name="connsiteX1" fmla="*/ 195419 w 195419"/>
                  <a:gd name="connsiteY1" fmla="*/ 0 h 194797"/>
                  <a:gd name="connsiteX0" fmla="*/ 160943 w 195419"/>
                  <a:gd name="connsiteY0" fmla="*/ 45197 h 194797"/>
                  <a:gd name="connsiteX1" fmla="*/ 59279 w 195419"/>
                  <a:gd name="connsiteY1" fmla="*/ 191145 h 194797"/>
                  <a:gd name="connsiteX2" fmla="*/ 193369 w 195419"/>
                  <a:gd name="connsiteY2" fmla="*/ 140251 h 194797"/>
                  <a:gd name="connsiteX0" fmla="*/ 194535 w 195419"/>
                  <a:gd name="connsiteY0" fmla="*/ 2217 h 217155"/>
                  <a:gd name="connsiteX1" fmla="*/ 195419 w 195419"/>
                  <a:gd name="connsiteY1" fmla="*/ 0 h 217155"/>
                  <a:gd name="connsiteX0" fmla="*/ 160943 w 195419"/>
                  <a:gd name="connsiteY0" fmla="*/ 45197 h 217155"/>
                  <a:gd name="connsiteX1" fmla="*/ 59279 w 195419"/>
                  <a:gd name="connsiteY1" fmla="*/ 191145 h 217155"/>
                  <a:gd name="connsiteX2" fmla="*/ 193369 w 195419"/>
                  <a:gd name="connsiteY2" fmla="*/ 140251 h 217155"/>
                  <a:gd name="connsiteX0" fmla="*/ 217546 w 218430"/>
                  <a:gd name="connsiteY0" fmla="*/ 2217 h 251511"/>
                  <a:gd name="connsiteX1" fmla="*/ 218430 w 218430"/>
                  <a:gd name="connsiteY1" fmla="*/ 0 h 251511"/>
                  <a:gd name="connsiteX0" fmla="*/ 183954 w 218430"/>
                  <a:gd name="connsiteY0" fmla="*/ 45197 h 251511"/>
                  <a:gd name="connsiteX1" fmla="*/ 46045 w 218430"/>
                  <a:gd name="connsiteY1" fmla="*/ 229601 h 251511"/>
                  <a:gd name="connsiteX2" fmla="*/ 216380 w 218430"/>
                  <a:gd name="connsiteY2" fmla="*/ 140251 h 251511"/>
                  <a:gd name="connsiteX0" fmla="*/ 205152 w 206036"/>
                  <a:gd name="connsiteY0" fmla="*/ 2217 h 251511"/>
                  <a:gd name="connsiteX1" fmla="*/ 206036 w 206036"/>
                  <a:gd name="connsiteY1" fmla="*/ 0 h 251511"/>
                  <a:gd name="connsiteX0" fmla="*/ 171560 w 206036"/>
                  <a:gd name="connsiteY0" fmla="*/ 45197 h 251511"/>
                  <a:gd name="connsiteX1" fmla="*/ 33651 w 206036"/>
                  <a:gd name="connsiteY1" fmla="*/ 229601 h 251511"/>
                  <a:gd name="connsiteX2" fmla="*/ 203986 w 206036"/>
                  <a:gd name="connsiteY2" fmla="*/ 140251 h 251511"/>
                  <a:gd name="connsiteX0" fmla="*/ 199480 w 200364"/>
                  <a:gd name="connsiteY0" fmla="*/ 2217 h 251511"/>
                  <a:gd name="connsiteX1" fmla="*/ 200364 w 200364"/>
                  <a:gd name="connsiteY1" fmla="*/ 0 h 251511"/>
                  <a:gd name="connsiteX0" fmla="*/ 165888 w 200364"/>
                  <a:gd name="connsiteY0" fmla="*/ 45197 h 251511"/>
                  <a:gd name="connsiteX1" fmla="*/ 27979 w 200364"/>
                  <a:gd name="connsiteY1" fmla="*/ 229601 h 251511"/>
                  <a:gd name="connsiteX2" fmla="*/ 198314 w 200364"/>
                  <a:gd name="connsiteY2" fmla="*/ 140251 h 251511"/>
                  <a:gd name="connsiteX0" fmla="*/ 277181 w 278065"/>
                  <a:gd name="connsiteY0" fmla="*/ 17421 h 266715"/>
                  <a:gd name="connsiteX1" fmla="*/ 278065 w 278065"/>
                  <a:gd name="connsiteY1" fmla="*/ 15204 h 266715"/>
                  <a:gd name="connsiteX0" fmla="*/ 93306 w 278065"/>
                  <a:gd name="connsiteY0" fmla="*/ 21945 h 266715"/>
                  <a:gd name="connsiteX1" fmla="*/ 105680 w 278065"/>
                  <a:gd name="connsiteY1" fmla="*/ 244805 h 266715"/>
                  <a:gd name="connsiteX2" fmla="*/ 276015 w 278065"/>
                  <a:gd name="connsiteY2" fmla="*/ 155455 h 266715"/>
                  <a:gd name="connsiteX0" fmla="*/ 277181 w 333476"/>
                  <a:gd name="connsiteY0" fmla="*/ 17421 h 285709"/>
                  <a:gd name="connsiteX1" fmla="*/ 278065 w 333476"/>
                  <a:gd name="connsiteY1" fmla="*/ 15204 h 285709"/>
                  <a:gd name="connsiteX0" fmla="*/ 93306 w 333476"/>
                  <a:gd name="connsiteY0" fmla="*/ 21945 h 285709"/>
                  <a:gd name="connsiteX1" fmla="*/ 105680 w 333476"/>
                  <a:gd name="connsiteY1" fmla="*/ 244805 h 285709"/>
                  <a:gd name="connsiteX2" fmla="*/ 333476 w 333476"/>
                  <a:gd name="connsiteY2" fmla="*/ 268559 h 285709"/>
                  <a:gd name="connsiteX0" fmla="*/ 228203 w 284498"/>
                  <a:gd name="connsiteY0" fmla="*/ 2217 h 270505"/>
                  <a:gd name="connsiteX1" fmla="*/ 229087 w 284498"/>
                  <a:gd name="connsiteY1" fmla="*/ 0 h 270505"/>
                  <a:gd name="connsiteX0" fmla="*/ 44328 w 284498"/>
                  <a:gd name="connsiteY0" fmla="*/ 6741 h 270505"/>
                  <a:gd name="connsiteX1" fmla="*/ 56702 w 284498"/>
                  <a:gd name="connsiteY1" fmla="*/ 229601 h 270505"/>
                  <a:gd name="connsiteX2" fmla="*/ 284498 w 284498"/>
                  <a:gd name="connsiteY2" fmla="*/ 253355 h 270505"/>
                  <a:gd name="connsiteX0" fmla="*/ 228203 w 234109"/>
                  <a:gd name="connsiteY0" fmla="*/ 2217 h 265506"/>
                  <a:gd name="connsiteX1" fmla="*/ 229087 w 234109"/>
                  <a:gd name="connsiteY1" fmla="*/ 0 h 265506"/>
                  <a:gd name="connsiteX0" fmla="*/ 44328 w 234109"/>
                  <a:gd name="connsiteY0" fmla="*/ 6741 h 265506"/>
                  <a:gd name="connsiteX1" fmla="*/ 56702 w 234109"/>
                  <a:gd name="connsiteY1" fmla="*/ 229601 h 265506"/>
                  <a:gd name="connsiteX2" fmla="*/ 234109 w 234109"/>
                  <a:gd name="connsiteY2" fmla="*/ 235258 h 265506"/>
                  <a:gd name="connsiteX0" fmla="*/ 228203 w 234109"/>
                  <a:gd name="connsiteY0" fmla="*/ 2217 h 269901"/>
                  <a:gd name="connsiteX1" fmla="*/ 229087 w 234109"/>
                  <a:gd name="connsiteY1" fmla="*/ 0 h 269901"/>
                  <a:gd name="connsiteX0" fmla="*/ 44328 w 234109"/>
                  <a:gd name="connsiteY0" fmla="*/ 6741 h 269901"/>
                  <a:gd name="connsiteX1" fmla="*/ 56702 w 234109"/>
                  <a:gd name="connsiteY1" fmla="*/ 229601 h 269901"/>
                  <a:gd name="connsiteX2" fmla="*/ 234109 w 234109"/>
                  <a:gd name="connsiteY2" fmla="*/ 235258 h 269901"/>
                  <a:gd name="connsiteX0" fmla="*/ 257971 w 263877"/>
                  <a:gd name="connsiteY0" fmla="*/ 2217 h 284134"/>
                  <a:gd name="connsiteX1" fmla="*/ 258855 w 263877"/>
                  <a:gd name="connsiteY1" fmla="*/ 0 h 284134"/>
                  <a:gd name="connsiteX0" fmla="*/ 74096 w 263877"/>
                  <a:gd name="connsiteY0" fmla="*/ 6741 h 284134"/>
                  <a:gd name="connsiteX1" fmla="*/ 27241 w 263877"/>
                  <a:gd name="connsiteY1" fmla="*/ 248829 h 284134"/>
                  <a:gd name="connsiteX2" fmla="*/ 263877 w 263877"/>
                  <a:gd name="connsiteY2" fmla="*/ 235258 h 284134"/>
                  <a:gd name="connsiteX0" fmla="*/ 257971 w 263877"/>
                  <a:gd name="connsiteY0" fmla="*/ 2217 h 272135"/>
                  <a:gd name="connsiteX1" fmla="*/ 258855 w 263877"/>
                  <a:gd name="connsiteY1" fmla="*/ 0 h 272135"/>
                  <a:gd name="connsiteX0" fmla="*/ 74096 w 263877"/>
                  <a:gd name="connsiteY0" fmla="*/ 6741 h 272135"/>
                  <a:gd name="connsiteX1" fmla="*/ 27241 w 263877"/>
                  <a:gd name="connsiteY1" fmla="*/ 248829 h 272135"/>
                  <a:gd name="connsiteX2" fmla="*/ 263877 w 263877"/>
                  <a:gd name="connsiteY2" fmla="*/ 235258 h 272135"/>
                  <a:gd name="connsiteX0" fmla="*/ 253732 w 259638"/>
                  <a:gd name="connsiteY0" fmla="*/ 2217 h 272135"/>
                  <a:gd name="connsiteX1" fmla="*/ 254616 w 259638"/>
                  <a:gd name="connsiteY1" fmla="*/ 0 h 272135"/>
                  <a:gd name="connsiteX0" fmla="*/ 69857 w 259638"/>
                  <a:gd name="connsiteY0" fmla="*/ 6741 h 272135"/>
                  <a:gd name="connsiteX1" fmla="*/ 23002 w 259638"/>
                  <a:gd name="connsiteY1" fmla="*/ 248829 h 272135"/>
                  <a:gd name="connsiteX2" fmla="*/ 259638 w 259638"/>
                  <a:gd name="connsiteY2" fmla="*/ 235258 h 272135"/>
                  <a:gd name="connsiteX0" fmla="*/ 253732 w 259638"/>
                  <a:gd name="connsiteY0" fmla="*/ 2217 h 269145"/>
                  <a:gd name="connsiteX1" fmla="*/ 254616 w 259638"/>
                  <a:gd name="connsiteY1" fmla="*/ 0 h 269145"/>
                  <a:gd name="connsiteX0" fmla="*/ 69857 w 259638"/>
                  <a:gd name="connsiteY0" fmla="*/ 6741 h 269145"/>
                  <a:gd name="connsiteX1" fmla="*/ 23002 w 259638"/>
                  <a:gd name="connsiteY1" fmla="*/ 248829 h 269145"/>
                  <a:gd name="connsiteX2" fmla="*/ 259638 w 259638"/>
                  <a:gd name="connsiteY2" fmla="*/ 235258 h 269145"/>
                  <a:gd name="connsiteX0" fmla="*/ 263007 w 268913"/>
                  <a:gd name="connsiteY0" fmla="*/ 2217 h 269145"/>
                  <a:gd name="connsiteX1" fmla="*/ 263891 w 268913"/>
                  <a:gd name="connsiteY1" fmla="*/ 0 h 269145"/>
                  <a:gd name="connsiteX0" fmla="*/ 79132 w 268913"/>
                  <a:gd name="connsiteY0" fmla="*/ 6741 h 269145"/>
                  <a:gd name="connsiteX1" fmla="*/ 32277 w 268913"/>
                  <a:gd name="connsiteY1" fmla="*/ 248829 h 269145"/>
                  <a:gd name="connsiteX2" fmla="*/ 268913 w 268913"/>
                  <a:gd name="connsiteY2" fmla="*/ 235258 h 269145"/>
                  <a:gd name="connsiteX0" fmla="*/ 263007 w 268913"/>
                  <a:gd name="connsiteY0" fmla="*/ 2217 h 261709"/>
                  <a:gd name="connsiteX1" fmla="*/ 263891 w 268913"/>
                  <a:gd name="connsiteY1" fmla="*/ 0 h 261709"/>
                  <a:gd name="connsiteX0" fmla="*/ 79132 w 268913"/>
                  <a:gd name="connsiteY0" fmla="*/ 6741 h 261709"/>
                  <a:gd name="connsiteX1" fmla="*/ 32277 w 268913"/>
                  <a:gd name="connsiteY1" fmla="*/ 248829 h 261709"/>
                  <a:gd name="connsiteX2" fmla="*/ 268913 w 268913"/>
                  <a:gd name="connsiteY2" fmla="*/ 235258 h 261709"/>
                  <a:gd name="connsiteX0" fmla="*/ 263007 w 263891"/>
                  <a:gd name="connsiteY0" fmla="*/ 2217 h 268564"/>
                  <a:gd name="connsiteX1" fmla="*/ 263891 w 263891"/>
                  <a:gd name="connsiteY1" fmla="*/ 0 h 268564"/>
                  <a:gd name="connsiteX0" fmla="*/ 79132 w 263891"/>
                  <a:gd name="connsiteY0" fmla="*/ 6741 h 268564"/>
                  <a:gd name="connsiteX1" fmla="*/ 32277 w 263891"/>
                  <a:gd name="connsiteY1" fmla="*/ 248829 h 268564"/>
                  <a:gd name="connsiteX2" fmla="*/ 180511 w 263891"/>
                  <a:gd name="connsiteY2" fmla="*/ 259010 h 268564"/>
                  <a:gd name="connsiteX0" fmla="*/ 266979 w 267863"/>
                  <a:gd name="connsiteY0" fmla="*/ 2217 h 268564"/>
                  <a:gd name="connsiteX1" fmla="*/ 267863 w 267863"/>
                  <a:gd name="connsiteY1" fmla="*/ 0 h 268564"/>
                  <a:gd name="connsiteX0" fmla="*/ 71612 w 267863"/>
                  <a:gd name="connsiteY0" fmla="*/ 22576 h 268564"/>
                  <a:gd name="connsiteX1" fmla="*/ 36249 w 267863"/>
                  <a:gd name="connsiteY1" fmla="*/ 248829 h 268564"/>
                  <a:gd name="connsiteX2" fmla="*/ 184483 w 267863"/>
                  <a:gd name="connsiteY2" fmla="*/ 259010 h 268564"/>
                  <a:gd name="connsiteX0" fmla="*/ 257337 w 258221"/>
                  <a:gd name="connsiteY0" fmla="*/ 2217 h 268564"/>
                  <a:gd name="connsiteX1" fmla="*/ 258221 w 258221"/>
                  <a:gd name="connsiteY1" fmla="*/ 0 h 268564"/>
                  <a:gd name="connsiteX0" fmla="*/ 61970 w 258221"/>
                  <a:gd name="connsiteY0" fmla="*/ 22576 h 268564"/>
                  <a:gd name="connsiteX1" fmla="*/ 26607 w 258221"/>
                  <a:gd name="connsiteY1" fmla="*/ 248829 h 268564"/>
                  <a:gd name="connsiteX2" fmla="*/ 174841 w 258221"/>
                  <a:gd name="connsiteY2" fmla="*/ 259010 h 268564"/>
                  <a:gd name="connsiteX0" fmla="*/ 267476 w 268360"/>
                  <a:gd name="connsiteY0" fmla="*/ 2217 h 268564"/>
                  <a:gd name="connsiteX1" fmla="*/ 268360 w 268360"/>
                  <a:gd name="connsiteY1" fmla="*/ 0 h 268564"/>
                  <a:gd name="connsiteX0" fmla="*/ 41169 w 268360"/>
                  <a:gd name="connsiteY0" fmla="*/ 62163 h 268564"/>
                  <a:gd name="connsiteX1" fmla="*/ 36746 w 268360"/>
                  <a:gd name="connsiteY1" fmla="*/ 248829 h 268564"/>
                  <a:gd name="connsiteX2" fmla="*/ 184980 w 268360"/>
                  <a:gd name="connsiteY2" fmla="*/ 259010 h 268564"/>
                  <a:gd name="connsiteX0" fmla="*/ 272693 w 273577"/>
                  <a:gd name="connsiteY0" fmla="*/ 2217 h 268564"/>
                  <a:gd name="connsiteX1" fmla="*/ 273577 w 273577"/>
                  <a:gd name="connsiteY1" fmla="*/ 0 h 268564"/>
                  <a:gd name="connsiteX0" fmla="*/ 46386 w 273577"/>
                  <a:gd name="connsiteY0" fmla="*/ 62163 h 268564"/>
                  <a:gd name="connsiteX1" fmla="*/ 41963 w 273577"/>
                  <a:gd name="connsiteY1" fmla="*/ 248829 h 268564"/>
                  <a:gd name="connsiteX2" fmla="*/ 190197 w 273577"/>
                  <a:gd name="connsiteY2" fmla="*/ 259010 h 268564"/>
                  <a:gd name="connsiteX0" fmla="*/ 279343 w 280227"/>
                  <a:gd name="connsiteY0" fmla="*/ 2217 h 268564"/>
                  <a:gd name="connsiteX1" fmla="*/ 280227 w 280227"/>
                  <a:gd name="connsiteY1" fmla="*/ 0 h 268564"/>
                  <a:gd name="connsiteX0" fmla="*/ 53036 w 280227"/>
                  <a:gd name="connsiteY0" fmla="*/ 62163 h 268564"/>
                  <a:gd name="connsiteX1" fmla="*/ 48613 w 280227"/>
                  <a:gd name="connsiteY1" fmla="*/ 248829 h 268564"/>
                  <a:gd name="connsiteX2" fmla="*/ 196847 w 280227"/>
                  <a:gd name="connsiteY2" fmla="*/ 259010 h 268564"/>
                  <a:gd name="connsiteX0" fmla="*/ 267186 w 268070"/>
                  <a:gd name="connsiteY0" fmla="*/ 2217 h 268564"/>
                  <a:gd name="connsiteX1" fmla="*/ 268070 w 268070"/>
                  <a:gd name="connsiteY1" fmla="*/ 0 h 268564"/>
                  <a:gd name="connsiteX0" fmla="*/ 40879 w 268070"/>
                  <a:gd name="connsiteY0" fmla="*/ 62163 h 268564"/>
                  <a:gd name="connsiteX1" fmla="*/ 36456 w 268070"/>
                  <a:gd name="connsiteY1" fmla="*/ 248829 h 268564"/>
                  <a:gd name="connsiteX2" fmla="*/ 184690 w 268070"/>
                  <a:gd name="connsiteY2" fmla="*/ 259010 h 268564"/>
                  <a:gd name="connsiteX0" fmla="*/ 264383 w 265267"/>
                  <a:gd name="connsiteY0" fmla="*/ 2217 h 268564"/>
                  <a:gd name="connsiteX1" fmla="*/ 265267 w 265267"/>
                  <a:gd name="connsiteY1" fmla="*/ 0 h 268564"/>
                  <a:gd name="connsiteX0" fmla="*/ 38076 w 265267"/>
                  <a:gd name="connsiteY0" fmla="*/ 62163 h 268564"/>
                  <a:gd name="connsiteX1" fmla="*/ 33653 w 265267"/>
                  <a:gd name="connsiteY1" fmla="*/ 248829 h 268564"/>
                  <a:gd name="connsiteX2" fmla="*/ 181887 w 265267"/>
                  <a:gd name="connsiteY2" fmla="*/ 259010 h 268564"/>
                  <a:gd name="connsiteX0" fmla="*/ 264383 w 265267"/>
                  <a:gd name="connsiteY0" fmla="*/ 2217 h 285424"/>
                  <a:gd name="connsiteX1" fmla="*/ 265267 w 265267"/>
                  <a:gd name="connsiteY1" fmla="*/ 0 h 285424"/>
                  <a:gd name="connsiteX0" fmla="*/ 38076 w 265267"/>
                  <a:gd name="connsiteY0" fmla="*/ 62163 h 285424"/>
                  <a:gd name="connsiteX1" fmla="*/ 33653 w 265267"/>
                  <a:gd name="connsiteY1" fmla="*/ 248829 h 285424"/>
                  <a:gd name="connsiteX2" fmla="*/ 134150 w 265267"/>
                  <a:gd name="connsiteY2" fmla="*/ 283893 h 285424"/>
                  <a:gd name="connsiteX0" fmla="*/ 264383 w 265267"/>
                  <a:gd name="connsiteY0" fmla="*/ 2217 h 305357"/>
                  <a:gd name="connsiteX1" fmla="*/ 265267 w 265267"/>
                  <a:gd name="connsiteY1" fmla="*/ 0 h 305357"/>
                  <a:gd name="connsiteX0" fmla="*/ 38076 w 265267"/>
                  <a:gd name="connsiteY0" fmla="*/ 62163 h 305357"/>
                  <a:gd name="connsiteX1" fmla="*/ 33653 w 265267"/>
                  <a:gd name="connsiteY1" fmla="*/ 248829 h 305357"/>
                  <a:gd name="connsiteX2" fmla="*/ 134150 w 265267"/>
                  <a:gd name="connsiteY2" fmla="*/ 283893 h 305357"/>
                  <a:gd name="connsiteX0" fmla="*/ 264383 w 265267"/>
                  <a:gd name="connsiteY0" fmla="*/ 2217 h 283893"/>
                  <a:gd name="connsiteX1" fmla="*/ 265267 w 265267"/>
                  <a:gd name="connsiteY1" fmla="*/ 0 h 283893"/>
                  <a:gd name="connsiteX0" fmla="*/ 38076 w 265267"/>
                  <a:gd name="connsiteY0" fmla="*/ 62163 h 283893"/>
                  <a:gd name="connsiteX1" fmla="*/ 33653 w 265267"/>
                  <a:gd name="connsiteY1" fmla="*/ 248829 h 283893"/>
                  <a:gd name="connsiteX2" fmla="*/ 134150 w 265267"/>
                  <a:gd name="connsiteY2" fmla="*/ 283893 h 283893"/>
                  <a:gd name="connsiteX0" fmla="*/ 264383 w 265267"/>
                  <a:gd name="connsiteY0" fmla="*/ 2217 h 285006"/>
                  <a:gd name="connsiteX1" fmla="*/ 265267 w 265267"/>
                  <a:gd name="connsiteY1" fmla="*/ 0 h 285006"/>
                  <a:gd name="connsiteX0" fmla="*/ 38076 w 265267"/>
                  <a:gd name="connsiteY0" fmla="*/ 62163 h 285006"/>
                  <a:gd name="connsiteX1" fmla="*/ 33653 w 265267"/>
                  <a:gd name="connsiteY1" fmla="*/ 248829 h 285006"/>
                  <a:gd name="connsiteX2" fmla="*/ 134150 w 265267"/>
                  <a:gd name="connsiteY2" fmla="*/ 283893 h 285006"/>
                  <a:gd name="connsiteX0" fmla="*/ 264383 w 265267"/>
                  <a:gd name="connsiteY0" fmla="*/ 2217 h 283893"/>
                  <a:gd name="connsiteX1" fmla="*/ 265267 w 265267"/>
                  <a:gd name="connsiteY1" fmla="*/ 0 h 283893"/>
                  <a:gd name="connsiteX0" fmla="*/ 38076 w 265267"/>
                  <a:gd name="connsiteY0" fmla="*/ 62163 h 283893"/>
                  <a:gd name="connsiteX1" fmla="*/ 33653 w 265267"/>
                  <a:gd name="connsiteY1" fmla="*/ 248829 h 283893"/>
                  <a:gd name="connsiteX2" fmla="*/ 134150 w 265267"/>
                  <a:gd name="connsiteY2" fmla="*/ 283893 h 283893"/>
                  <a:gd name="connsiteX0" fmla="*/ 264383 w 265267"/>
                  <a:gd name="connsiteY0" fmla="*/ 2217 h 283893"/>
                  <a:gd name="connsiteX1" fmla="*/ 265267 w 265267"/>
                  <a:gd name="connsiteY1" fmla="*/ 0 h 283893"/>
                  <a:gd name="connsiteX0" fmla="*/ 38076 w 265267"/>
                  <a:gd name="connsiteY0" fmla="*/ 62163 h 283893"/>
                  <a:gd name="connsiteX1" fmla="*/ 33653 w 265267"/>
                  <a:gd name="connsiteY1" fmla="*/ 248829 h 283893"/>
                  <a:gd name="connsiteX2" fmla="*/ 134150 w 265267"/>
                  <a:gd name="connsiteY2" fmla="*/ 283893 h 283893"/>
                  <a:gd name="connsiteX0" fmla="*/ 259919 w 260803"/>
                  <a:gd name="connsiteY0" fmla="*/ 2217 h 283893"/>
                  <a:gd name="connsiteX1" fmla="*/ 260803 w 260803"/>
                  <a:gd name="connsiteY1" fmla="*/ 0 h 283893"/>
                  <a:gd name="connsiteX0" fmla="*/ 33612 w 260803"/>
                  <a:gd name="connsiteY0" fmla="*/ 62163 h 283893"/>
                  <a:gd name="connsiteX1" fmla="*/ 29189 w 260803"/>
                  <a:gd name="connsiteY1" fmla="*/ 248829 h 283893"/>
                  <a:gd name="connsiteX2" fmla="*/ 129686 w 260803"/>
                  <a:gd name="connsiteY2" fmla="*/ 283893 h 283893"/>
                  <a:gd name="connsiteX0" fmla="*/ 259919 w 260803"/>
                  <a:gd name="connsiteY0" fmla="*/ 2217 h 283893"/>
                  <a:gd name="connsiteX1" fmla="*/ 260803 w 260803"/>
                  <a:gd name="connsiteY1" fmla="*/ 0 h 283893"/>
                  <a:gd name="connsiteX0" fmla="*/ 33612 w 260803"/>
                  <a:gd name="connsiteY0" fmla="*/ 62163 h 283893"/>
                  <a:gd name="connsiteX1" fmla="*/ 29189 w 260803"/>
                  <a:gd name="connsiteY1" fmla="*/ 248829 h 283893"/>
                  <a:gd name="connsiteX2" fmla="*/ 129686 w 260803"/>
                  <a:gd name="connsiteY2" fmla="*/ 283893 h 283893"/>
                  <a:gd name="connsiteX0" fmla="*/ 272247 w 273131"/>
                  <a:gd name="connsiteY0" fmla="*/ 2217 h 283893"/>
                  <a:gd name="connsiteX1" fmla="*/ 273131 w 273131"/>
                  <a:gd name="connsiteY1" fmla="*/ 0 h 283893"/>
                  <a:gd name="connsiteX0" fmla="*/ 45940 w 273131"/>
                  <a:gd name="connsiteY0" fmla="*/ 62163 h 283893"/>
                  <a:gd name="connsiteX1" fmla="*/ 22953 w 273131"/>
                  <a:gd name="connsiteY1" fmla="*/ 221684 h 283893"/>
                  <a:gd name="connsiteX2" fmla="*/ 142014 w 273131"/>
                  <a:gd name="connsiteY2" fmla="*/ 283893 h 283893"/>
                  <a:gd name="connsiteX0" fmla="*/ 272247 w 273131"/>
                  <a:gd name="connsiteY0" fmla="*/ 2217 h 283893"/>
                  <a:gd name="connsiteX1" fmla="*/ 273131 w 273131"/>
                  <a:gd name="connsiteY1" fmla="*/ 0 h 283893"/>
                  <a:gd name="connsiteX0" fmla="*/ 45940 w 273131"/>
                  <a:gd name="connsiteY0" fmla="*/ 62163 h 283893"/>
                  <a:gd name="connsiteX1" fmla="*/ 22953 w 273131"/>
                  <a:gd name="connsiteY1" fmla="*/ 221684 h 283893"/>
                  <a:gd name="connsiteX2" fmla="*/ 142014 w 273131"/>
                  <a:gd name="connsiteY2" fmla="*/ 283893 h 283893"/>
                  <a:gd name="connsiteX0" fmla="*/ 265186 w 266070"/>
                  <a:gd name="connsiteY0" fmla="*/ 2217 h 283893"/>
                  <a:gd name="connsiteX1" fmla="*/ 266070 w 266070"/>
                  <a:gd name="connsiteY1" fmla="*/ 0 h 283893"/>
                  <a:gd name="connsiteX0" fmla="*/ 38879 w 266070"/>
                  <a:gd name="connsiteY0" fmla="*/ 62163 h 283893"/>
                  <a:gd name="connsiteX1" fmla="*/ 15892 w 266070"/>
                  <a:gd name="connsiteY1" fmla="*/ 221684 h 283893"/>
                  <a:gd name="connsiteX2" fmla="*/ 134953 w 266070"/>
                  <a:gd name="connsiteY2" fmla="*/ 283893 h 283893"/>
                  <a:gd name="connsiteX0" fmla="*/ 265186 w 266070"/>
                  <a:gd name="connsiteY0" fmla="*/ 2217 h 283893"/>
                  <a:gd name="connsiteX1" fmla="*/ 266070 w 266070"/>
                  <a:gd name="connsiteY1" fmla="*/ 0 h 283893"/>
                  <a:gd name="connsiteX0" fmla="*/ 38879 w 266070"/>
                  <a:gd name="connsiteY0" fmla="*/ 62163 h 283893"/>
                  <a:gd name="connsiteX1" fmla="*/ 15892 w 266070"/>
                  <a:gd name="connsiteY1" fmla="*/ 221684 h 283893"/>
                  <a:gd name="connsiteX2" fmla="*/ 134953 w 266070"/>
                  <a:gd name="connsiteY2" fmla="*/ 283893 h 283893"/>
                  <a:gd name="connsiteX0" fmla="*/ 265186 w 266070"/>
                  <a:gd name="connsiteY0" fmla="*/ 2217 h 281631"/>
                  <a:gd name="connsiteX1" fmla="*/ 266070 w 266070"/>
                  <a:gd name="connsiteY1" fmla="*/ 0 h 281631"/>
                  <a:gd name="connsiteX0" fmla="*/ 38879 w 266070"/>
                  <a:gd name="connsiteY0" fmla="*/ 62163 h 281631"/>
                  <a:gd name="connsiteX1" fmla="*/ 15892 w 266070"/>
                  <a:gd name="connsiteY1" fmla="*/ 221684 h 281631"/>
                  <a:gd name="connsiteX2" fmla="*/ 93404 w 266070"/>
                  <a:gd name="connsiteY2" fmla="*/ 281631 h 281631"/>
                  <a:gd name="connsiteX0" fmla="*/ 265186 w 266070"/>
                  <a:gd name="connsiteY0" fmla="*/ 2217 h 281631"/>
                  <a:gd name="connsiteX1" fmla="*/ 266070 w 266070"/>
                  <a:gd name="connsiteY1" fmla="*/ 0 h 281631"/>
                  <a:gd name="connsiteX0" fmla="*/ 38879 w 266070"/>
                  <a:gd name="connsiteY0" fmla="*/ 62163 h 281631"/>
                  <a:gd name="connsiteX1" fmla="*/ 15892 w 266070"/>
                  <a:gd name="connsiteY1" fmla="*/ 221684 h 281631"/>
                  <a:gd name="connsiteX2" fmla="*/ 93404 w 266070"/>
                  <a:gd name="connsiteY2" fmla="*/ 281631 h 281631"/>
                  <a:gd name="connsiteX0" fmla="*/ 265186 w 266070"/>
                  <a:gd name="connsiteY0" fmla="*/ 2217 h 281631"/>
                  <a:gd name="connsiteX1" fmla="*/ 266070 w 266070"/>
                  <a:gd name="connsiteY1" fmla="*/ 0 h 281631"/>
                  <a:gd name="connsiteX0" fmla="*/ 38879 w 266070"/>
                  <a:gd name="connsiteY0" fmla="*/ 62163 h 281631"/>
                  <a:gd name="connsiteX1" fmla="*/ 15892 w 266070"/>
                  <a:gd name="connsiteY1" fmla="*/ 221684 h 281631"/>
                  <a:gd name="connsiteX2" fmla="*/ 93404 w 266070"/>
                  <a:gd name="connsiteY2" fmla="*/ 281631 h 281631"/>
                  <a:gd name="connsiteX0" fmla="*/ 265186 w 266070"/>
                  <a:gd name="connsiteY0" fmla="*/ 2217 h 295203"/>
                  <a:gd name="connsiteX1" fmla="*/ 266070 w 266070"/>
                  <a:gd name="connsiteY1" fmla="*/ 0 h 295203"/>
                  <a:gd name="connsiteX0" fmla="*/ 38879 w 266070"/>
                  <a:gd name="connsiteY0" fmla="*/ 62163 h 295203"/>
                  <a:gd name="connsiteX1" fmla="*/ 15892 w 266070"/>
                  <a:gd name="connsiteY1" fmla="*/ 221684 h 295203"/>
                  <a:gd name="connsiteX2" fmla="*/ 128765 w 266070"/>
                  <a:gd name="connsiteY2" fmla="*/ 295203 h 295203"/>
                  <a:gd name="connsiteX0" fmla="*/ 265186 w 266070"/>
                  <a:gd name="connsiteY0" fmla="*/ 2217 h 295203"/>
                  <a:gd name="connsiteX1" fmla="*/ 266070 w 266070"/>
                  <a:gd name="connsiteY1" fmla="*/ 0 h 295203"/>
                  <a:gd name="connsiteX0" fmla="*/ 38879 w 266070"/>
                  <a:gd name="connsiteY0" fmla="*/ 62163 h 295203"/>
                  <a:gd name="connsiteX1" fmla="*/ 15892 w 266070"/>
                  <a:gd name="connsiteY1" fmla="*/ 221684 h 295203"/>
                  <a:gd name="connsiteX2" fmla="*/ 128765 w 266070"/>
                  <a:gd name="connsiteY2" fmla="*/ 295203 h 295203"/>
                  <a:gd name="connsiteX0" fmla="*/ 265186 w 266070"/>
                  <a:gd name="connsiteY0" fmla="*/ 2217 h 295203"/>
                  <a:gd name="connsiteX1" fmla="*/ 266070 w 266070"/>
                  <a:gd name="connsiteY1" fmla="*/ 0 h 295203"/>
                  <a:gd name="connsiteX0" fmla="*/ 38879 w 266070"/>
                  <a:gd name="connsiteY0" fmla="*/ 62163 h 295203"/>
                  <a:gd name="connsiteX1" fmla="*/ 15892 w 266070"/>
                  <a:gd name="connsiteY1" fmla="*/ 221684 h 295203"/>
                  <a:gd name="connsiteX2" fmla="*/ 128765 w 266070"/>
                  <a:gd name="connsiteY2" fmla="*/ 295203 h 295203"/>
                  <a:gd name="connsiteX0" fmla="*/ 263787 w 264671"/>
                  <a:gd name="connsiteY0" fmla="*/ 2217 h 295203"/>
                  <a:gd name="connsiteX1" fmla="*/ 264671 w 264671"/>
                  <a:gd name="connsiteY1" fmla="*/ 0 h 295203"/>
                  <a:gd name="connsiteX0" fmla="*/ 37480 w 264671"/>
                  <a:gd name="connsiteY0" fmla="*/ 62163 h 295203"/>
                  <a:gd name="connsiteX1" fmla="*/ 14493 w 264671"/>
                  <a:gd name="connsiteY1" fmla="*/ 221684 h 295203"/>
                  <a:gd name="connsiteX2" fmla="*/ 127366 w 264671"/>
                  <a:gd name="connsiteY2" fmla="*/ 295203 h 295203"/>
                  <a:gd name="connsiteX0" fmla="*/ 265834 w 266718"/>
                  <a:gd name="connsiteY0" fmla="*/ 2217 h 295203"/>
                  <a:gd name="connsiteX1" fmla="*/ 266718 w 266718"/>
                  <a:gd name="connsiteY1" fmla="*/ 0 h 295203"/>
                  <a:gd name="connsiteX0" fmla="*/ 39527 w 266718"/>
                  <a:gd name="connsiteY0" fmla="*/ 62163 h 295203"/>
                  <a:gd name="connsiteX1" fmla="*/ 16540 w 266718"/>
                  <a:gd name="connsiteY1" fmla="*/ 221684 h 295203"/>
                  <a:gd name="connsiteX2" fmla="*/ 129413 w 266718"/>
                  <a:gd name="connsiteY2" fmla="*/ 295203 h 295203"/>
                  <a:gd name="connsiteX0" fmla="*/ 268985 w 269869"/>
                  <a:gd name="connsiteY0" fmla="*/ 2217 h 295203"/>
                  <a:gd name="connsiteX1" fmla="*/ 269869 w 269869"/>
                  <a:gd name="connsiteY1" fmla="*/ 0 h 295203"/>
                  <a:gd name="connsiteX0" fmla="*/ 42678 w 269869"/>
                  <a:gd name="connsiteY0" fmla="*/ 62163 h 295203"/>
                  <a:gd name="connsiteX1" fmla="*/ 19691 w 269869"/>
                  <a:gd name="connsiteY1" fmla="*/ 221684 h 295203"/>
                  <a:gd name="connsiteX2" fmla="*/ 132564 w 269869"/>
                  <a:gd name="connsiteY2" fmla="*/ 295203 h 295203"/>
                  <a:gd name="connsiteX0" fmla="*/ 278772 w 279656"/>
                  <a:gd name="connsiteY0" fmla="*/ 2217 h 295203"/>
                  <a:gd name="connsiteX1" fmla="*/ 279656 w 279656"/>
                  <a:gd name="connsiteY1" fmla="*/ 0 h 295203"/>
                  <a:gd name="connsiteX0" fmla="*/ 52465 w 279656"/>
                  <a:gd name="connsiteY0" fmla="*/ 62163 h 295203"/>
                  <a:gd name="connsiteX1" fmla="*/ 15334 w 279656"/>
                  <a:gd name="connsiteY1" fmla="*/ 231863 h 295203"/>
                  <a:gd name="connsiteX2" fmla="*/ 142351 w 279656"/>
                  <a:gd name="connsiteY2" fmla="*/ 295203 h 295203"/>
                  <a:gd name="connsiteX0" fmla="*/ 278772 w 279656"/>
                  <a:gd name="connsiteY0" fmla="*/ 2217 h 298395"/>
                  <a:gd name="connsiteX1" fmla="*/ 279656 w 279656"/>
                  <a:gd name="connsiteY1" fmla="*/ 0 h 298395"/>
                  <a:gd name="connsiteX0" fmla="*/ 52465 w 279656"/>
                  <a:gd name="connsiteY0" fmla="*/ 62163 h 298395"/>
                  <a:gd name="connsiteX1" fmla="*/ 15334 w 279656"/>
                  <a:gd name="connsiteY1" fmla="*/ 231863 h 298395"/>
                  <a:gd name="connsiteX2" fmla="*/ 142351 w 279656"/>
                  <a:gd name="connsiteY2" fmla="*/ 295203 h 298395"/>
                  <a:gd name="connsiteX0" fmla="*/ 278772 w 279656"/>
                  <a:gd name="connsiteY0" fmla="*/ 2217 h 276043"/>
                  <a:gd name="connsiteX1" fmla="*/ 279656 w 279656"/>
                  <a:gd name="connsiteY1" fmla="*/ 0 h 276043"/>
                  <a:gd name="connsiteX0" fmla="*/ 52465 w 279656"/>
                  <a:gd name="connsiteY0" fmla="*/ 62163 h 276043"/>
                  <a:gd name="connsiteX1" fmla="*/ 15334 w 279656"/>
                  <a:gd name="connsiteY1" fmla="*/ 231863 h 276043"/>
                  <a:gd name="connsiteX2" fmla="*/ 106990 w 279656"/>
                  <a:gd name="connsiteY2" fmla="*/ 268058 h 276043"/>
                  <a:gd name="connsiteX0" fmla="*/ 288785 w 289669"/>
                  <a:gd name="connsiteY0" fmla="*/ 2217 h 276043"/>
                  <a:gd name="connsiteX1" fmla="*/ 289669 w 289669"/>
                  <a:gd name="connsiteY1" fmla="*/ 0 h 276043"/>
                  <a:gd name="connsiteX0" fmla="*/ 35073 w 289669"/>
                  <a:gd name="connsiteY0" fmla="*/ 136812 h 276043"/>
                  <a:gd name="connsiteX1" fmla="*/ 25347 w 289669"/>
                  <a:gd name="connsiteY1" fmla="*/ 231863 h 276043"/>
                  <a:gd name="connsiteX2" fmla="*/ 117003 w 289669"/>
                  <a:gd name="connsiteY2" fmla="*/ 268058 h 276043"/>
                  <a:gd name="connsiteX0" fmla="*/ 315645 w 316529"/>
                  <a:gd name="connsiteY0" fmla="*/ 2217 h 276043"/>
                  <a:gd name="connsiteX1" fmla="*/ 316529 w 316529"/>
                  <a:gd name="connsiteY1" fmla="*/ 0 h 276043"/>
                  <a:gd name="connsiteX0" fmla="*/ 61933 w 316529"/>
                  <a:gd name="connsiteY0" fmla="*/ 136812 h 276043"/>
                  <a:gd name="connsiteX1" fmla="*/ 50 w 316529"/>
                  <a:gd name="connsiteY1" fmla="*/ 226208 h 276043"/>
                  <a:gd name="connsiteX2" fmla="*/ 52207 w 316529"/>
                  <a:gd name="connsiteY2" fmla="*/ 231863 h 276043"/>
                  <a:gd name="connsiteX3" fmla="*/ 143863 w 316529"/>
                  <a:gd name="connsiteY3" fmla="*/ 268058 h 276043"/>
                  <a:gd name="connsiteX0" fmla="*/ 315645 w 316529"/>
                  <a:gd name="connsiteY0" fmla="*/ 2217 h 233166"/>
                  <a:gd name="connsiteX1" fmla="*/ 316529 w 316529"/>
                  <a:gd name="connsiteY1" fmla="*/ 0 h 233166"/>
                  <a:gd name="connsiteX0" fmla="*/ 61933 w 316529"/>
                  <a:gd name="connsiteY0" fmla="*/ 136812 h 233166"/>
                  <a:gd name="connsiteX1" fmla="*/ 50 w 316529"/>
                  <a:gd name="connsiteY1" fmla="*/ 226208 h 233166"/>
                  <a:gd name="connsiteX2" fmla="*/ 52207 w 316529"/>
                  <a:gd name="connsiteY2" fmla="*/ 231863 h 233166"/>
                  <a:gd name="connsiteX0" fmla="*/ 316527 w 317411"/>
                  <a:gd name="connsiteY0" fmla="*/ 2217 h 231863"/>
                  <a:gd name="connsiteX1" fmla="*/ 317411 w 317411"/>
                  <a:gd name="connsiteY1" fmla="*/ 0 h 231863"/>
                  <a:gd name="connsiteX0" fmla="*/ 62815 w 317411"/>
                  <a:gd name="connsiteY0" fmla="*/ 136812 h 231863"/>
                  <a:gd name="connsiteX1" fmla="*/ 48 w 317411"/>
                  <a:gd name="connsiteY1" fmla="*/ 174180 h 231863"/>
                  <a:gd name="connsiteX2" fmla="*/ 53089 w 317411"/>
                  <a:gd name="connsiteY2" fmla="*/ 231863 h 231863"/>
                  <a:gd name="connsiteX0" fmla="*/ 316908 w 317792"/>
                  <a:gd name="connsiteY0" fmla="*/ 2217 h 231863"/>
                  <a:gd name="connsiteX1" fmla="*/ 317792 w 317792"/>
                  <a:gd name="connsiteY1" fmla="*/ 0 h 231863"/>
                  <a:gd name="connsiteX0" fmla="*/ 63196 w 317792"/>
                  <a:gd name="connsiteY0" fmla="*/ 136812 h 231863"/>
                  <a:gd name="connsiteX1" fmla="*/ 429 w 317792"/>
                  <a:gd name="connsiteY1" fmla="*/ 174180 h 231863"/>
                  <a:gd name="connsiteX2" fmla="*/ 53470 w 317792"/>
                  <a:gd name="connsiteY2" fmla="*/ 231863 h 231863"/>
                  <a:gd name="connsiteX0" fmla="*/ 316908 w 317792"/>
                  <a:gd name="connsiteY0" fmla="*/ 2217 h 231863"/>
                  <a:gd name="connsiteX1" fmla="*/ 317792 w 317792"/>
                  <a:gd name="connsiteY1" fmla="*/ 0 h 231863"/>
                  <a:gd name="connsiteX0" fmla="*/ 63196 w 317792"/>
                  <a:gd name="connsiteY0" fmla="*/ 136812 h 231863"/>
                  <a:gd name="connsiteX1" fmla="*/ 429 w 317792"/>
                  <a:gd name="connsiteY1" fmla="*/ 174180 h 231863"/>
                  <a:gd name="connsiteX2" fmla="*/ 53470 w 317792"/>
                  <a:gd name="connsiteY2" fmla="*/ 231863 h 231863"/>
                  <a:gd name="connsiteX0" fmla="*/ 316908 w 317792"/>
                  <a:gd name="connsiteY0" fmla="*/ 2217 h 231863"/>
                  <a:gd name="connsiteX1" fmla="*/ 317792 w 317792"/>
                  <a:gd name="connsiteY1" fmla="*/ 0 h 231863"/>
                  <a:gd name="connsiteX0" fmla="*/ 63196 w 317792"/>
                  <a:gd name="connsiteY0" fmla="*/ 136812 h 231863"/>
                  <a:gd name="connsiteX1" fmla="*/ 429 w 317792"/>
                  <a:gd name="connsiteY1" fmla="*/ 174180 h 231863"/>
                  <a:gd name="connsiteX2" fmla="*/ 53470 w 317792"/>
                  <a:gd name="connsiteY2" fmla="*/ 231863 h 231863"/>
                  <a:gd name="connsiteX0" fmla="*/ 316908 w 317792"/>
                  <a:gd name="connsiteY0" fmla="*/ 2217 h 231863"/>
                  <a:gd name="connsiteX1" fmla="*/ 317792 w 317792"/>
                  <a:gd name="connsiteY1" fmla="*/ 0 h 231863"/>
                  <a:gd name="connsiteX0" fmla="*/ 63196 w 317792"/>
                  <a:gd name="connsiteY0" fmla="*/ 136812 h 231863"/>
                  <a:gd name="connsiteX1" fmla="*/ 429 w 317792"/>
                  <a:gd name="connsiteY1" fmla="*/ 174180 h 231863"/>
                  <a:gd name="connsiteX2" fmla="*/ 53470 w 317792"/>
                  <a:gd name="connsiteY2" fmla="*/ 231863 h 231863"/>
                  <a:gd name="connsiteX0" fmla="*/ 316908 w 317792"/>
                  <a:gd name="connsiteY0" fmla="*/ 2217 h 231863"/>
                  <a:gd name="connsiteX1" fmla="*/ 317792 w 317792"/>
                  <a:gd name="connsiteY1" fmla="*/ 0 h 231863"/>
                  <a:gd name="connsiteX0" fmla="*/ 63196 w 317792"/>
                  <a:gd name="connsiteY0" fmla="*/ 136812 h 231863"/>
                  <a:gd name="connsiteX1" fmla="*/ 429 w 317792"/>
                  <a:gd name="connsiteY1" fmla="*/ 174180 h 231863"/>
                  <a:gd name="connsiteX2" fmla="*/ 53470 w 317792"/>
                  <a:gd name="connsiteY2" fmla="*/ 231863 h 231863"/>
                  <a:gd name="connsiteX0" fmla="*/ 331832 w 332716"/>
                  <a:gd name="connsiteY0" fmla="*/ 2217 h 231863"/>
                  <a:gd name="connsiteX1" fmla="*/ 332716 w 332716"/>
                  <a:gd name="connsiteY1" fmla="*/ 0 h 231863"/>
                  <a:gd name="connsiteX0" fmla="*/ 78120 w 332716"/>
                  <a:gd name="connsiteY0" fmla="*/ 136812 h 231863"/>
                  <a:gd name="connsiteX1" fmla="*/ 325 w 332716"/>
                  <a:gd name="connsiteY1" fmla="*/ 171918 h 231863"/>
                  <a:gd name="connsiteX2" fmla="*/ 68394 w 332716"/>
                  <a:gd name="connsiteY2" fmla="*/ 231863 h 231863"/>
                  <a:gd name="connsiteX0" fmla="*/ 331832 w 332716"/>
                  <a:gd name="connsiteY0" fmla="*/ 2217 h 231863"/>
                  <a:gd name="connsiteX1" fmla="*/ 332716 w 332716"/>
                  <a:gd name="connsiteY1" fmla="*/ 0 h 231863"/>
                  <a:gd name="connsiteX0" fmla="*/ 73700 w 332716"/>
                  <a:gd name="connsiteY0" fmla="*/ 75735 h 231863"/>
                  <a:gd name="connsiteX1" fmla="*/ 325 w 332716"/>
                  <a:gd name="connsiteY1" fmla="*/ 171918 h 231863"/>
                  <a:gd name="connsiteX2" fmla="*/ 68394 w 332716"/>
                  <a:gd name="connsiteY2" fmla="*/ 231863 h 231863"/>
                  <a:gd name="connsiteX0" fmla="*/ 331981 w 332865"/>
                  <a:gd name="connsiteY0" fmla="*/ 2217 h 274843"/>
                  <a:gd name="connsiteX1" fmla="*/ 332865 w 332865"/>
                  <a:gd name="connsiteY1" fmla="*/ 0 h 274843"/>
                  <a:gd name="connsiteX0" fmla="*/ 73849 w 332865"/>
                  <a:gd name="connsiteY0" fmla="*/ 75735 h 274843"/>
                  <a:gd name="connsiteX1" fmla="*/ 474 w 332865"/>
                  <a:gd name="connsiteY1" fmla="*/ 171918 h 274843"/>
                  <a:gd name="connsiteX2" fmla="*/ 49094 w 332865"/>
                  <a:gd name="connsiteY2" fmla="*/ 274843 h 274843"/>
                  <a:gd name="connsiteX0" fmla="*/ 331981 w 332865"/>
                  <a:gd name="connsiteY0" fmla="*/ 2217 h 274843"/>
                  <a:gd name="connsiteX1" fmla="*/ 332865 w 332865"/>
                  <a:gd name="connsiteY1" fmla="*/ 0 h 274843"/>
                  <a:gd name="connsiteX0" fmla="*/ 72081 w 332865"/>
                  <a:gd name="connsiteY0" fmla="*/ 62162 h 274843"/>
                  <a:gd name="connsiteX1" fmla="*/ 474 w 332865"/>
                  <a:gd name="connsiteY1" fmla="*/ 171918 h 274843"/>
                  <a:gd name="connsiteX2" fmla="*/ 49094 w 332865"/>
                  <a:gd name="connsiteY2" fmla="*/ 274843 h 274843"/>
                  <a:gd name="connsiteX0" fmla="*/ 353919 w 354803"/>
                  <a:gd name="connsiteY0" fmla="*/ 2217 h 274843"/>
                  <a:gd name="connsiteX1" fmla="*/ 354803 w 354803"/>
                  <a:gd name="connsiteY1" fmla="*/ 0 h 274843"/>
                  <a:gd name="connsiteX0" fmla="*/ 94019 w 354803"/>
                  <a:gd name="connsiteY0" fmla="*/ 62162 h 274843"/>
                  <a:gd name="connsiteX1" fmla="*/ 311 w 354803"/>
                  <a:gd name="connsiteY1" fmla="*/ 173049 h 274843"/>
                  <a:gd name="connsiteX2" fmla="*/ 71032 w 354803"/>
                  <a:gd name="connsiteY2" fmla="*/ 274843 h 274843"/>
                  <a:gd name="connsiteX0" fmla="*/ 349523 w 350407"/>
                  <a:gd name="connsiteY0" fmla="*/ 2217 h 274843"/>
                  <a:gd name="connsiteX1" fmla="*/ 350407 w 350407"/>
                  <a:gd name="connsiteY1" fmla="*/ 0 h 274843"/>
                  <a:gd name="connsiteX0" fmla="*/ 89623 w 350407"/>
                  <a:gd name="connsiteY0" fmla="*/ 62162 h 274843"/>
                  <a:gd name="connsiteX1" fmla="*/ 335 w 350407"/>
                  <a:gd name="connsiteY1" fmla="*/ 151559 h 274843"/>
                  <a:gd name="connsiteX2" fmla="*/ 66636 w 350407"/>
                  <a:gd name="connsiteY2" fmla="*/ 274843 h 274843"/>
                  <a:gd name="connsiteX0" fmla="*/ 349500 w 350384"/>
                  <a:gd name="connsiteY0" fmla="*/ 2217 h 243174"/>
                  <a:gd name="connsiteX1" fmla="*/ 350384 w 350384"/>
                  <a:gd name="connsiteY1" fmla="*/ 0 h 243174"/>
                  <a:gd name="connsiteX0" fmla="*/ 89600 w 350384"/>
                  <a:gd name="connsiteY0" fmla="*/ 62162 h 243174"/>
                  <a:gd name="connsiteX1" fmla="*/ 312 w 350384"/>
                  <a:gd name="connsiteY1" fmla="*/ 151559 h 243174"/>
                  <a:gd name="connsiteX2" fmla="*/ 71033 w 350384"/>
                  <a:gd name="connsiteY2" fmla="*/ 243174 h 243174"/>
                  <a:gd name="connsiteX0" fmla="*/ 339832 w 340716"/>
                  <a:gd name="connsiteY0" fmla="*/ 2217 h 243174"/>
                  <a:gd name="connsiteX1" fmla="*/ 340716 w 340716"/>
                  <a:gd name="connsiteY1" fmla="*/ 0 h 243174"/>
                  <a:gd name="connsiteX0" fmla="*/ 79932 w 340716"/>
                  <a:gd name="connsiteY0" fmla="*/ 62162 h 243174"/>
                  <a:gd name="connsiteX1" fmla="*/ 368 w 340716"/>
                  <a:gd name="connsiteY1" fmla="*/ 145904 h 243174"/>
                  <a:gd name="connsiteX2" fmla="*/ 61365 w 340716"/>
                  <a:gd name="connsiteY2" fmla="*/ 243174 h 243174"/>
                  <a:gd name="connsiteX0" fmla="*/ 339870 w 340754"/>
                  <a:gd name="connsiteY0" fmla="*/ 2217 h 217160"/>
                  <a:gd name="connsiteX1" fmla="*/ 340754 w 340754"/>
                  <a:gd name="connsiteY1" fmla="*/ 0 h 217160"/>
                  <a:gd name="connsiteX0" fmla="*/ 79970 w 340754"/>
                  <a:gd name="connsiteY0" fmla="*/ 62162 h 217160"/>
                  <a:gd name="connsiteX1" fmla="*/ 406 w 340754"/>
                  <a:gd name="connsiteY1" fmla="*/ 145904 h 217160"/>
                  <a:gd name="connsiteX2" fmla="*/ 56099 w 340754"/>
                  <a:gd name="connsiteY2" fmla="*/ 217160 h 217160"/>
                  <a:gd name="connsiteX0" fmla="*/ 337242 w 338126"/>
                  <a:gd name="connsiteY0" fmla="*/ 2217 h 217160"/>
                  <a:gd name="connsiteX1" fmla="*/ 338126 w 338126"/>
                  <a:gd name="connsiteY1" fmla="*/ 0 h 217160"/>
                  <a:gd name="connsiteX0" fmla="*/ 77342 w 338126"/>
                  <a:gd name="connsiteY0" fmla="*/ 62162 h 217160"/>
                  <a:gd name="connsiteX1" fmla="*/ 430 w 338126"/>
                  <a:gd name="connsiteY1" fmla="*/ 123283 h 217160"/>
                  <a:gd name="connsiteX2" fmla="*/ 53471 w 338126"/>
                  <a:gd name="connsiteY2" fmla="*/ 217160 h 217160"/>
                  <a:gd name="connsiteX0" fmla="*/ 338994 w 339878"/>
                  <a:gd name="connsiteY0" fmla="*/ 2217 h 217160"/>
                  <a:gd name="connsiteX1" fmla="*/ 339878 w 339878"/>
                  <a:gd name="connsiteY1" fmla="*/ 0 h 217160"/>
                  <a:gd name="connsiteX0" fmla="*/ 79094 w 339878"/>
                  <a:gd name="connsiteY0" fmla="*/ 62162 h 217160"/>
                  <a:gd name="connsiteX1" fmla="*/ 414 w 339878"/>
                  <a:gd name="connsiteY1" fmla="*/ 132331 h 217160"/>
                  <a:gd name="connsiteX2" fmla="*/ 55223 w 339878"/>
                  <a:gd name="connsiteY2" fmla="*/ 217160 h 217160"/>
                  <a:gd name="connsiteX0" fmla="*/ 338994 w 339878"/>
                  <a:gd name="connsiteY0" fmla="*/ 2217 h 217160"/>
                  <a:gd name="connsiteX1" fmla="*/ 339878 w 339878"/>
                  <a:gd name="connsiteY1" fmla="*/ 0 h 217160"/>
                  <a:gd name="connsiteX0" fmla="*/ 55225 w 339878"/>
                  <a:gd name="connsiteY0" fmla="*/ 67817 h 217160"/>
                  <a:gd name="connsiteX1" fmla="*/ 414 w 339878"/>
                  <a:gd name="connsiteY1" fmla="*/ 132331 h 217160"/>
                  <a:gd name="connsiteX2" fmla="*/ 55223 w 339878"/>
                  <a:gd name="connsiteY2" fmla="*/ 217160 h 217160"/>
                  <a:gd name="connsiteX0" fmla="*/ 338994 w 339878"/>
                  <a:gd name="connsiteY0" fmla="*/ 2217 h 217160"/>
                  <a:gd name="connsiteX1" fmla="*/ 339878 w 339878"/>
                  <a:gd name="connsiteY1" fmla="*/ 0 h 217160"/>
                  <a:gd name="connsiteX0" fmla="*/ 55225 w 339878"/>
                  <a:gd name="connsiteY0" fmla="*/ 67817 h 217160"/>
                  <a:gd name="connsiteX1" fmla="*/ 414 w 339878"/>
                  <a:gd name="connsiteY1" fmla="*/ 132331 h 217160"/>
                  <a:gd name="connsiteX2" fmla="*/ 55223 w 339878"/>
                  <a:gd name="connsiteY2" fmla="*/ 217160 h 217160"/>
                  <a:gd name="connsiteX0" fmla="*/ 339363 w 340247"/>
                  <a:gd name="connsiteY0" fmla="*/ 2217 h 203588"/>
                  <a:gd name="connsiteX1" fmla="*/ 340247 w 340247"/>
                  <a:gd name="connsiteY1" fmla="*/ 0 h 203588"/>
                  <a:gd name="connsiteX0" fmla="*/ 55594 w 340247"/>
                  <a:gd name="connsiteY0" fmla="*/ 67817 h 203588"/>
                  <a:gd name="connsiteX1" fmla="*/ 783 w 340247"/>
                  <a:gd name="connsiteY1" fmla="*/ 132331 h 203588"/>
                  <a:gd name="connsiteX2" fmla="*/ 32608 w 340247"/>
                  <a:gd name="connsiteY2" fmla="*/ 203588 h 203588"/>
                  <a:gd name="connsiteX0" fmla="*/ 339294 w 340178"/>
                  <a:gd name="connsiteY0" fmla="*/ 2217 h 203588"/>
                  <a:gd name="connsiteX1" fmla="*/ 340178 w 340178"/>
                  <a:gd name="connsiteY1" fmla="*/ 0 h 203588"/>
                  <a:gd name="connsiteX0" fmla="*/ 55525 w 340178"/>
                  <a:gd name="connsiteY0" fmla="*/ 67817 h 203588"/>
                  <a:gd name="connsiteX1" fmla="*/ 714 w 340178"/>
                  <a:gd name="connsiteY1" fmla="*/ 132331 h 203588"/>
                  <a:gd name="connsiteX2" fmla="*/ 32539 w 340178"/>
                  <a:gd name="connsiteY2" fmla="*/ 203588 h 203588"/>
                  <a:gd name="connsiteX0" fmla="*/ 365468 w 366352"/>
                  <a:gd name="connsiteY0" fmla="*/ 2217 h 203588"/>
                  <a:gd name="connsiteX1" fmla="*/ 366352 w 366352"/>
                  <a:gd name="connsiteY1" fmla="*/ 0 h 203588"/>
                  <a:gd name="connsiteX0" fmla="*/ 81699 w 366352"/>
                  <a:gd name="connsiteY0" fmla="*/ 67817 h 203588"/>
                  <a:gd name="connsiteX1" fmla="*/ 367 w 366352"/>
                  <a:gd name="connsiteY1" fmla="*/ 124414 h 203588"/>
                  <a:gd name="connsiteX2" fmla="*/ 58713 w 366352"/>
                  <a:gd name="connsiteY2" fmla="*/ 203588 h 203588"/>
                  <a:gd name="connsiteX0" fmla="*/ 365468 w 366352"/>
                  <a:gd name="connsiteY0" fmla="*/ 2217 h 203588"/>
                  <a:gd name="connsiteX1" fmla="*/ 366352 w 366352"/>
                  <a:gd name="connsiteY1" fmla="*/ 0 h 203588"/>
                  <a:gd name="connsiteX0" fmla="*/ 62251 w 366352"/>
                  <a:gd name="connsiteY0" fmla="*/ 75734 h 203588"/>
                  <a:gd name="connsiteX1" fmla="*/ 367 w 366352"/>
                  <a:gd name="connsiteY1" fmla="*/ 124414 h 203588"/>
                  <a:gd name="connsiteX2" fmla="*/ 58713 w 366352"/>
                  <a:gd name="connsiteY2" fmla="*/ 203588 h 203588"/>
                  <a:gd name="connsiteX0" fmla="*/ 365772 w 366656"/>
                  <a:gd name="connsiteY0" fmla="*/ 2217 h 194540"/>
                  <a:gd name="connsiteX1" fmla="*/ 366656 w 366656"/>
                  <a:gd name="connsiteY1" fmla="*/ 0 h 194540"/>
                  <a:gd name="connsiteX0" fmla="*/ 62555 w 366656"/>
                  <a:gd name="connsiteY0" fmla="*/ 75734 h 194540"/>
                  <a:gd name="connsiteX1" fmla="*/ 671 w 366656"/>
                  <a:gd name="connsiteY1" fmla="*/ 124414 h 194540"/>
                  <a:gd name="connsiteX2" fmla="*/ 34264 w 366656"/>
                  <a:gd name="connsiteY2" fmla="*/ 194540 h 194540"/>
                  <a:gd name="connsiteX0" fmla="*/ 365772 w 366656"/>
                  <a:gd name="connsiteY0" fmla="*/ 2217 h 194540"/>
                  <a:gd name="connsiteX1" fmla="*/ 366656 w 366656"/>
                  <a:gd name="connsiteY1" fmla="*/ 0 h 194540"/>
                  <a:gd name="connsiteX0" fmla="*/ 37802 w 366656"/>
                  <a:gd name="connsiteY0" fmla="*/ 87044 h 194540"/>
                  <a:gd name="connsiteX1" fmla="*/ 671 w 366656"/>
                  <a:gd name="connsiteY1" fmla="*/ 124414 h 194540"/>
                  <a:gd name="connsiteX2" fmla="*/ 34264 w 366656"/>
                  <a:gd name="connsiteY2" fmla="*/ 194540 h 194540"/>
                  <a:gd name="connsiteX0" fmla="*/ 395493 w 396377"/>
                  <a:gd name="connsiteY0" fmla="*/ 2217 h 194540"/>
                  <a:gd name="connsiteX1" fmla="*/ 396377 w 396377"/>
                  <a:gd name="connsiteY1" fmla="*/ 0 h 194540"/>
                  <a:gd name="connsiteX0" fmla="*/ 67523 w 396377"/>
                  <a:gd name="connsiteY0" fmla="*/ 87044 h 194540"/>
                  <a:gd name="connsiteX1" fmla="*/ 335 w 396377"/>
                  <a:gd name="connsiteY1" fmla="*/ 134594 h 194540"/>
                  <a:gd name="connsiteX2" fmla="*/ 63985 w 396377"/>
                  <a:gd name="connsiteY2" fmla="*/ 194540 h 194540"/>
                  <a:gd name="connsiteX0" fmla="*/ 377079 w 377963"/>
                  <a:gd name="connsiteY0" fmla="*/ 2217 h 194540"/>
                  <a:gd name="connsiteX1" fmla="*/ 377963 w 377963"/>
                  <a:gd name="connsiteY1" fmla="*/ 0 h 194540"/>
                  <a:gd name="connsiteX0" fmla="*/ 49109 w 377963"/>
                  <a:gd name="connsiteY0" fmla="*/ 87044 h 194540"/>
                  <a:gd name="connsiteX1" fmla="*/ 486 w 377963"/>
                  <a:gd name="connsiteY1" fmla="*/ 136856 h 194540"/>
                  <a:gd name="connsiteX2" fmla="*/ 45571 w 377963"/>
                  <a:gd name="connsiteY2" fmla="*/ 194540 h 194540"/>
                  <a:gd name="connsiteX0" fmla="*/ 376593 w 377477"/>
                  <a:gd name="connsiteY0" fmla="*/ 2217 h 194540"/>
                  <a:gd name="connsiteX1" fmla="*/ 377477 w 377477"/>
                  <a:gd name="connsiteY1" fmla="*/ 0 h 194540"/>
                  <a:gd name="connsiteX0" fmla="*/ 48623 w 377477"/>
                  <a:gd name="connsiteY0" fmla="*/ 87044 h 194540"/>
                  <a:gd name="connsiteX1" fmla="*/ 0 w 377477"/>
                  <a:gd name="connsiteY1" fmla="*/ 136856 h 194540"/>
                  <a:gd name="connsiteX2" fmla="*/ 45085 w 377477"/>
                  <a:gd name="connsiteY2" fmla="*/ 194540 h 194540"/>
                  <a:gd name="connsiteX0" fmla="*/ 376593 w 377477"/>
                  <a:gd name="connsiteY0" fmla="*/ 2217 h 194540"/>
                  <a:gd name="connsiteX1" fmla="*/ 377477 w 377477"/>
                  <a:gd name="connsiteY1" fmla="*/ 0 h 194540"/>
                  <a:gd name="connsiteX0" fmla="*/ 48623 w 377477"/>
                  <a:gd name="connsiteY0" fmla="*/ 87044 h 194540"/>
                  <a:gd name="connsiteX1" fmla="*/ 0 w 377477"/>
                  <a:gd name="connsiteY1" fmla="*/ 136856 h 194540"/>
                  <a:gd name="connsiteX2" fmla="*/ 45085 w 377477"/>
                  <a:gd name="connsiteY2" fmla="*/ 194540 h 194540"/>
                  <a:gd name="connsiteX0" fmla="*/ 376593 w 377477"/>
                  <a:gd name="connsiteY0" fmla="*/ 2217 h 194540"/>
                  <a:gd name="connsiteX1" fmla="*/ 377477 w 377477"/>
                  <a:gd name="connsiteY1" fmla="*/ 0 h 194540"/>
                  <a:gd name="connsiteX0" fmla="*/ 48623 w 377477"/>
                  <a:gd name="connsiteY0" fmla="*/ 87044 h 194540"/>
                  <a:gd name="connsiteX1" fmla="*/ 0 w 377477"/>
                  <a:gd name="connsiteY1" fmla="*/ 136856 h 194540"/>
                  <a:gd name="connsiteX2" fmla="*/ 45085 w 377477"/>
                  <a:gd name="connsiteY2" fmla="*/ 194540 h 194540"/>
                  <a:gd name="connsiteX0" fmla="*/ 376593 w 377477"/>
                  <a:gd name="connsiteY0" fmla="*/ 2217 h 194540"/>
                  <a:gd name="connsiteX1" fmla="*/ 377477 w 377477"/>
                  <a:gd name="connsiteY1" fmla="*/ 0 h 194540"/>
                  <a:gd name="connsiteX0" fmla="*/ 48623 w 377477"/>
                  <a:gd name="connsiteY0" fmla="*/ 87044 h 194540"/>
                  <a:gd name="connsiteX1" fmla="*/ 0 w 377477"/>
                  <a:gd name="connsiteY1" fmla="*/ 136856 h 194540"/>
                  <a:gd name="connsiteX2" fmla="*/ 45085 w 377477"/>
                  <a:gd name="connsiteY2" fmla="*/ 194540 h 194540"/>
                  <a:gd name="connsiteX0" fmla="*/ 376593 w 377477"/>
                  <a:gd name="connsiteY0" fmla="*/ 2217 h 194540"/>
                  <a:gd name="connsiteX1" fmla="*/ 377477 w 377477"/>
                  <a:gd name="connsiteY1" fmla="*/ 0 h 194540"/>
                  <a:gd name="connsiteX0" fmla="*/ 48623 w 377477"/>
                  <a:gd name="connsiteY0" fmla="*/ 87044 h 194540"/>
                  <a:gd name="connsiteX1" fmla="*/ 0 w 377477"/>
                  <a:gd name="connsiteY1" fmla="*/ 136856 h 194540"/>
                  <a:gd name="connsiteX2" fmla="*/ 45085 w 377477"/>
                  <a:gd name="connsiteY2" fmla="*/ 194540 h 194540"/>
                  <a:gd name="connsiteX0" fmla="*/ 376593 w 377477"/>
                  <a:gd name="connsiteY0" fmla="*/ 2217 h 194540"/>
                  <a:gd name="connsiteX1" fmla="*/ 377477 w 377477"/>
                  <a:gd name="connsiteY1" fmla="*/ 0 h 194540"/>
                  <a:gd name="connsiteX0" fmla="*/ 31827 w 377477"/>
                  <a:gd name="connsiteY0" fmla="*/ 91568 h 194540"/>
                  <a:gd name="connsiteX1" fmla="*/ 0 w 377477"/>
                  <a:gd name="connsiteY1" fmla="*/ 136856 h 194540"/>
                  <a:gd name="connsiteX2" fmla="*/ 45085 w 377477"/>
                  <a:gd name="connsiteY2" fmla="*/ 194540 h 194540"/>
                  <a:gd name="connsiteX0" fmla="*/ 376593 w 377477"/>
                  <a:gd name="connsiteY0" fmla="*/ 2217 h 191147"/>
                  <a:gd name="connsiteX1" fmla="*/ 377477 w 377477"/>
                  <a:gd name="connsiteY1" fmla="*/ 0 h 191147"/>
                  <a:gd name="connsiteX0" fmla="*/ 31827 w 377477"/>
                  <a:gd name="connsiteY0" fmla="*/ 91568 h 191147"/>
                  <a:gd name="connsiteX1" fmla="*/ 0 w 377477"/>
                  <a:gd name="connsiteY1" fmla="*/ 136856 h 191147"/>
                  <a:gd name="connsiteX2" fmla="*/ 30941 w 377477"/>
                  <a:gd name="connsiteY2" fmla="*/ 191147 h 191147"/>
                  <a:gd name="connsiteX0" fmla="*/ 389854 w 390738"/>
                  <a:gd name="connsiteY0" fmla="*/ 2217 h 191147"/>
                  <a:gd name="connsiteX1" fmla="*/ 390738 w 390738"/>
                  <a:gd name="connsiteY1" fmla="*/ 0 h 191147"/>
                  <a:gd name="connsiteX0" fmla="*/ 45088 w 390738"/>
                  <a:gd name="connsiteY0" fmla="*/ 91568 h 191147"/>
                  <a:gd name="connsiteX1" fmla="*/ 0 w 390738"/>
                  <a:gd name="connsiteY1" fmla="*/ 134594 h 191147"/>
                  <a:gd name="connsiteX2" fmla="*/ 44202 w 390738"/>
                  <a:gd name="connsiteY2" fmla="*/ 191147 h 191147"/>
                  <a:gd name="connsiteX0" fmla="*/ 390738 w 391622"/>
                  <a:gd name="connsiteY0" fmla="*/ 2217 h 191147"/>
                  <a:gd name="connsiteX1" fmla="*/ 391622 w 391622"/>
                  <a:gd name="connsiteY1" fmla="*/ 0 h 191147"/>
                  <a:gd name="connsiteX0" fmla="*/ 45972 w 391622"/>
                  <a:gd name="connsiteY0" fmla="*/ 91568 h 191147"/>
                  <a:gd name="connsiteX1" fmla="*/ 0 w 391622"/>
                  <a:gd name="connsiteY1" fmla="*/ 140249 h 191147"/>
                  <a:gd name="connsiteX2" fmla="*/ 45086 w 391622"/>
                  <a:gd name="connsiteY2" fmla="*/ 191147 h 191147"/>
                  <a:gd name="connsiteX0" fmla="*/ 391622 w 392506"/>
                  <a:gd name="connsiteY0" fmla="*/ 2217 h 191147"/>
                  <a:gd name="connsiteX1" fmla="*/ 392506 w 392506"/>
                  <a:gd name="connsiteY1" fmla="*/ 0 h 191147"/>
                  <a:gd name="connsiteX0" fmla="*/ 46856 w 392506"/>
                  <a:gd name="connsiteY0" fmla="*/ 91568 h 191147"/>
                  <a:gd name="connsiteX1" fmla="*/ 0 w 392506"/>
                  <a:gd name="connsiteY1" fmla="*/ 133463 h 191147"/>
                  <a:gd name="connsiteX2" fmla="*/ 45970 w 392506"/>
                  <a:gd name="connsiteY2" fmla="*/ 191147 h 191147"/>
                  <a:gd name="connsiteX0" fmla="*/ 391622 w 392506"/>
                  <a:gd name="connsiteY0" fmla="*/ 2217 h 191147"/>
                  <a:gd name="connsiteX1" fmla="*/ 392506 w 392506"/>
                  <a:gd name="connsiteY1" fmla="*/ 0 h 191147"/>
                  <a:gd name="connsiteX0" fmla="*/ 46856 w 392506"/>
                  <a:gd name="connsiteY0" fmla="*/ 91568 h 191147"/>
                  <a:gd name="connsiteX1" fmla="*/ 0 w 392506"/>
                  <a:gd name="connsiteY1" fmla="*/ 141380 h 191147"/>
                  <a:gd name="connsiteX2" fmla="*/ 45970 w 392506"/>
                  <a:gd name="connsiteY2" fmla="*/ 191147 h 191147"/>
                  <a:gd name="connsiteX0" fmla="*/ 391622 w 392506"/>
                  <a:gd name="connsiteY0" fmla="*/ 2217 h 191147"/>
                  <a:gd name="connsiteX1" fmla="*/ 392506 w 392506"/>
                  <a:gd name="connsiteY1" fmla="*/ 0 h 191147"/>
                  <a:gd name="connsiteX0" fmla="*/ 46856 w 392506"/>
                  <a:gd name="connsiteY0" fmla="*/ 91568 h 191147"/>
                  <a:gd name="connsiteX1" fmla="*/ 0 w 392506"/>
                  <a:gd name="connsiteY1" fmla="*/ 134594 h 191147"/>
                  <a:gd name="connsiteX2" fmla="*/ 45970 w 392506"/>
                  <a:gd name="connsiteY2" fmla="*/ 191147 h 191147"/>
                  <a:gd name="connsiteX0" fmla="*/ 391622 w 392506"/>
                  <a:gd name="connsiteY0" fmla="*/ 2217 h 238651"/>
                  <a:gd name="connsiteX1" fmla="*/ 392506 w 392506"/>
                  <a:gd name="connsiteY1" fmla="*/ 0 h 238651"/>
                  <a:gd name="connsiteX0" fmla="*/ 46856 w 392506"/>
                  <a:gd name="connsiteY0" fmla="*/ 91568 h 238651"/>
                  <a:gd name="connsiteX1" fmla="*/ 0 w 392506"/>
                  <a:gd name="connsiteY1" fmla="*/ 134594 h 238651"/>
                  <a:gd name="connsiteX2" fmla="*/ 48622 w 392506"/>
                  <a:gd name="connsiteY2" fmla="*/ 238651 h 238651"/>
                  <a:gd name="connsiteX0" fmla="*/ 391622 w 392506"/>
                  <a:gd name="connsiteY0" fmla="*/ 2217 h 238651"/>
                  <a:gd name="connsiteX1" fmla="*/ 392506 w 392506"/>
                  <a:gd name="connsiteY1" fmla="*/ 0 h 238651"/>
                  <a:gd name="connsiteX0" fmla="*/ 69841 w 392506"/>
                  <a:gd name="connsiteY0" fmla="*/ 35016 h 238651"/>
                  <a:gd name="connsiteX1" fmla="*/ 0 w 392506"/>
                  <a:gd name="connsiteY1" fmla="*/ 134594 h 238651"/>
                  <a:gd name="connsiteX2" fmla="*/ 48622 w 392506"/>
                  <a:gd name="connsiteY2" fmla="*/ 238651 h 238651"/>
                  <a:gd name="connsiteX0" fmla="*/ 391622 w 392506"/>
                  <a:gd name="connsiteY0" fmla="*/ 2217 h 238651"/>
                  <a:gd name="connsiteX1" fmla="*/ 392506 w 392506"/>
                  <a:gd name="connsiteY1" fmla="*/ 0 h 238651"/>
                  <a:gd name="connsiteX0" fmla="*/ 69841 w 392506"/>
                  <a:gd name="connsiteY0" fmla="*/ 35016 h 238651"/>
                  <a:gd name="connsiteX1" fmla="*/ 0 w 392506"/>
                  <a:gd name="connsiteY1" fmla="*/ 134594 h 238651"/>
                  <a:gd name="connsiteX2" fmla="*/ 48622 w 392506"/>
                  <a:gd name="connsiteY2" fmla="*/ 238651 h 238651"/>
                  <a:gd name="connsiteX0" fmla="*/ 391622 w 392506"/>
                  <a:gd name="connsiteY0" fmla="*/ 2217 h 238651"/>
                  <a:gd name="connsiteX1" fmla="*/ 392506 w 392506"/>
                  <a:gd name="connsiteY1" fmla="*/ 0 h 238651"/>
                  <a:gd name="connsiteX0" fmla="*/ 69841 w 392506"/>
                  <a:gd name="connsiteY0" fmla="*/ 35016 h 238651"/>
                  <a:gd name="connsiteX1" fmla="*/ 0 w 392506"/>
                  <a:gd name="connsiteY1" fmla="*/ 134594 h 238651"/>
                  <a:gd name="connsiteX2" fmla="*/ 48622 w 392506"/>
                  <a:gd name="connsiteY2" fmla="*/ 238651 h 238651"/>
                  <a:gd name="connsiteX0" fmla="*/ 392552 w 393436"/>
                  <a:gd name="connsiteY0" fmla="*/ 2217 h 238651"/>
                  <a:gd name="connsiteX1" fmla="*/ 393436 w 393436"/>
                  <a:gd name="connsiteY1" fmla="*/ 0 h 238651"/>
                  <a:gd name="connsiteX0" fmla="*/ 70771 w 393436"/>
                  <a:gd name="connsiteY0" fmla="*/ 35016 h 238651"/>
                  <a:gd name="connsiteX1" fmla="*/ 930 w 393436"/>
                  <a:gd name="connsiteY1" fmla="*/ 134594 h 238651"/>
                  <a:gd name="connsiteX2" fmla="*/ 49552 w 393436"/>
                  <a:gd name="connsiteY2" fmla="*/ 238651 h 238651"/>
                  <a:gd name="connsiteX0" fmla="*/ 392552 w 393436"/>
                  <a:gd name="connsiteY0" fmla="*/ 2217 h 238651"/>
                  <a:gd name="connsiteX1" fmla="*/ 393436 w 393436"/>
                  <a:gd name="connsiteY1" fmla="*/ 0 h 238651"/>
                  <a:gd name="connsiteX0" fmla="*/ 70771 w 393436"/>
                  <a:gd name="connsiteY0" fmla="*/ 35016 h 238651"/>
                  <a:gd name="connsiteX1" fmla="*/ 930 w 393436"/>
                  <a:gd name="connsiteY1" fmla="*/ 134594 h 238651"/>
                  <a:gd name="connsiteX2" fmla="*/ 49552 w 393436"/>
                  <a:gd name="connsiteY2" fmla="*/ 238651 h 238651"/>
                  <a:gd name="connsiteX0" fmla="*/ 392552 w 393436"/>
                  <a:gd name="connsiteY0" fmla="*/ 2217 h 238651"/>
                  <a:gd name="connsiteX1" fmla="*/ 393436 w 393436"/>
                  <a:gd name="connsiteY1" fmla="*/ 0 h 238651"/>
                  <a:gd name="connsiteX0" fmla="*/ 55743 w 393436"/>
                  <a:gd name="connsiteY0" fmla="*/ 50851 h 238651"/>
                  <a:gd name="connsiteX1" fmla="*/ 930 w 393436"/>
                  <a:gd name="connsiteY1" fmla="*/ 134594 h 238651"/>
                  <a:gd name="connsiteX2" fmla="*/ 49552 w 393436"/>
                  <a:gd name="connsiteY2" fmla="*/ 238651 h 238651"/>
                  <a:gd name="connsiteX0" fmla="*/ 392552 w 393436"/>
                  <a:gd name="connsiteY0" fmla="*/ 2217 h 228472"/>
                  <a:gd name="connsiteX1" fmla="*/ 393436 w 393436"/>
                  <a:gd name="connsiteY1" fmla="*/ 0 h 228472"/>
                  <a:gd name="connsiteX0" fmla="*/ 55743 w 393436"/>
                  <a:gd name="connsiteY0" fmla="*/ 50851 h 228472"/>
                  <a:gd name="connsiteX1" fmla="*/ 930 w 393436"/>
                  <a:gd name="connsiteY1" fmla="*/ 134594 h 228472"/>
                  <a:gd name="connsiteX2" fmla="*/ 49552 w 393436"/>
                  <a:gd name="connsiteY2" fmla="*/ 228472 h 228472"/>
                  <a:gd name="connsiteX0" fmla="*/ 392552 w 393436"/>
                  <a:gd name="connsiteY0" fmla="*/ 2217 h 228472"/>
                  <a:gd name="connsiteX1" fmla="*/ 393436 w 393436"/>
                  <a:gd name="connsiteY1" fmla="*/ 0 h 228472"/>
                  <a:gd name="connsiteX0" fmla="*/ 55743 w 393436"/>
                  <a:gd name="connsiteY0" fmla="*/ 50851 h 228472"/>
                  <a:gd name="connsiteX1" fmla="*/ 930 w 393436"/>
                  <a:gd name="connsiteY1" fmla="*/ 134594 h 228472"/>
                  <a:gd name="connsiteX2" fmla="*/ 49552 w 393436"/>
                  <a:gd name="connsiteY2" fmla="*/ 228472 h 228472"/>
                  <a:gd name="connsiteX0" fmla="*/ 391674 w 392558"/>
                  <a:gd name="connsiteY0" fmla="*/ 2217 h 228472"/>
                  <a:gd name="connsiteX1" fmla="*/ 392558 w 392558"/>
                  <a:gd name="connsiteY1" fmla="*/ 0 h 228472"/>
                  <a:gd name="connsiteX0" fmla="*/ 54865 w 392558"/>
                  <a:gd name="connsiteY0" fmla="*/ 50851 h 228472"/>
                  <a:gd name="connsiteX1" fmla="*/ 52 w 392558"/>
                  <a:gd name="connsiteY1" fmla="*/ 134594 h 228472"/>
                  <a:gd name="connsiteX2" fmla="*/ 48674 w 392558"/>
                  <a:gd name="connsiteY2" fmla="*/ 228472 h 228472"/>
                </a:gdLst>
                <a:ahLst/>
                <a:cxnLst>
                  <a:cxn ang="0">
                    <a:pos x="connsiteX0" y="connsiteY0"/>
                  </a:cxn>
                  <a:cxn ang="0">
                    <a:pos x="connsiteX1" y="connsiteY1"/>
                  </a:cxn>
                  <a:cxn ang="0">
                    <a:pos x="connsiteX2" y="connsiteY2"/>
                  </a:cxn>
                </a:cxnLst>
                <a:rect l="l" t="t" r="r" b="b"/>
                <a:pathLst>
                  <a:path w="392558" h="228472" stroke="0">
                    <a:moveTo>
                      <a:pt x="391674" y="2217"/>
                    </a:moveTo>
                    <a:lnTo>
                      <a:pt x="392558" y="0"/>
                    </a:lnTo>
                  </a:path>
                  <a:path w="392558" h="228472" fill="none">
                    <a:moveTo>
                      <a:pt x="54865" y="50851"/>
                    </a:moveTo>
                    <a:cubicBezTo>
                      <a:pt x="50297" y="48784"/>
                      <a:pt x="-1864" y="78034"/>
                      <a:pt x="52" y="134594"/>
                    </a:cubicBezTo>
                    <a:cubicBezTo>
                      <a:pt x="-685" y="187761"/>
                      <a:pt x="35755" y="219235"/>
                      <a:pt x="48674" y="228472"/>
                    </a:cubicBezTo>
                  </a:path>
                </a:pathLst>
              </a:custGeom>
              <a:noFill/>
              <a:ln w="28575" cap="flat" cmpd="sng">
                <a:solidFill>
                  <a:srgbClr val="FF0000"/>
                </a:solidFill>
                <a:prstDash val="solid"/>
                <a:round/>
                <a:headEnd/>
                <a:tailEnd/>
              </a:ln>
            </p:spPr>
            <p:txBody>
              <a:bodyPr anchor="ctr"/>
              <a:lstStyle/>
              <a:p>
                <a:endParaRPr lang="en-US"/>
              </a:p>
            </p:txBody>
          </p:sp>
        </p:grpSp>
        <p:grpSp>
          <p:nvGrpSpPr>
            <p:cNvPr id="111" name="Group 110"/>
            <p:cNvGrpSpPr>
              <a:grpSpLocks noChangeAspect="1"/>
            </p:cNvGrpSpPr>
            <p:nvPr/>
          </p:nvGrpSpPr>
          <p:grpSpPr>
            <a:xfrm>
              <a:off x="361215" y="905874"/>
              <a:ext cx="5651277" cy="5467482"/>
              <a:chOff x="890588" y="698500"/>
              <a:chExt cx="5027612" cy="4864100"/>
            </a:xfrm>
          </p:grpSpPr>
          <p:sp>
            <p:nvSpPr>
              <p:cNvPr id="136" name="Arc 106"/>
              <p:cNvSpPr>
                <a:spLocks/>
              </p:cNvSpPr>
              <p:nvPr/>
            </p:nvSpPr>
            <p:spPr bwMode="auto">
              <a:xfrm flipV="1">
                <a:off x="4646613" y="2819400"/>
                <a:ext cx="839787" cy="1069975"/>
              </a:xfrm>
              <a:custGeom>
                <a:avLst/>
                <a:gdLst>
                  <a:gd name="G0" fmla="+- 1897 0 0"/>
                  <a:gd name="G1" fmla="+- 21600 0 0"/>
                  <a:gd name="G2" fmla="+- 21600 0 0"/>
                  <a:gd name="T0" fmla="*/ 0 w 18087"/>
                  <a:gd name="T1" fmla="*/ 83 h 21600"/>
                  <a:gd name="T2" fmla="*/ 18087 w 18087"/>
                  <a:gd name="T3" fmla="*/ 7302 h 21600"/>
                  <a:gd name="T4" fmla="*/ 1897 w 18087"/>
                  <a:gd name="T5" fmla="*/ 21600 h 21600"/>
                </a:gdLst>
                <a:ahLst/>
                <a:cxnLst>
                  <a:cxn ang="0">
                    <a:pos x="T0" y="T1"/>
                  </a:cxn>
                  <a:cxn ang="0">
                    <a:pos x="T2" y="T3"/>
                  </a:cxn>
                  <a:cxn ang="0">
                    <a:pos x="T4" y="T5"/>
                  </a:cxn>
                </a:cxnLst>
                <a:rect l="0" t="0" r="r" b="b"/>
                <a:pathLst>
                  <a:path w="18087" h="21600" fill="none" extrusionOk="0">
                    <a:moveTo>
                      <a:pt x="0" y="83"/>
                    </a:moveTo>
                    <a:cubicBezTo>
                      <a:pt x="630" y="27"/>
                      <a:pt x="1263" y="-1"/>
                      <a:pt x="1897" y="-1"/>
                    </a:cubicBezTo>
                    <a:cubicBezTo>
                      <a:pt x="8091" y="-1"/>
                      <a:pt x="13987" y="2659"/>
                      <a:pt x="18087" y="7301"/>
                    </a:cubicBezTo>
                  </a:path>
                  <a:path w="18087" h="21600" stroke="0" extrusionOk="0">
                    <a:moveTo>
                      <a:pt x="0" y="83"/>
                    </a:moveTo>
                    <a:cubicBezTo>
                      <a:pt x="630" y="27"/>
                      <a:pt x="1263" y="-1"/>
                      <a:pt x="1897" y="-1"/>
                    </a:cubicBezTo>
                    <a:cubicBezTo>
                      <a:pt x="8091" y="-1"/>
                      <a:pt x="13987" y="2659"/>
                      <a:pt x="18087" y="7301"/>
                    </a:cubicBezTo>
                    <a:lnTo>
                      <a:pt x="1897" y="21600"/>
                    </a:lnTo>
                    <a:close/>
                  </a:path>
                </a:pathLst>
              </a:custGeom>
              <a:noFill/>
              <a:ln w="4445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cxnSp>
            <p:nvCxnSpPr>
              <p:cNvPr id="137" name="Straight Connector 136"/>
              <p:cNvCxnSpPr>
                <a:cxnSpLocks noChangeShapeType="1"/>
              </p:cNvCxnSpPr>
              <p:nvPr/>
            </p:nvCxnSpPr>
            <p:spPr bwMode="auto">
              <a:xfrm flipV="1">
                <a:off x="2174875" y="1890713"/>
                <a:ext cx="2814638" cy="434975"/>
              </a:xfrm>
              <a:prstGeom prst="line">
                <a:avLst/>
              </a:prstGeom>
              <a:noFill/>
              <a:ln w="44450">
                <a:solidFill>
                  <a:srgbClr val="0000FF"/>
                </a:solidFill>
                <a:round/>
                <a:headEnd/>
                <a:tailEnd/>
              </a:ln>
              <a:extLst>
                <a:ext uri="{909E8E84-426E-40dd-AFC4-6F175D3DCCD1}">
                  <a14:hiddenFill xmlns:a14="http://schemas.microsoft.com/office/drawing/2010/main">
                    <a:noFill/>
                  </a14:hiddenFill>
                </a:ext>
              </a:extLst>
            </p:spPr>
          </p:cxnSp>
          <p:cxnSp>
            <p:nvCxnSpPr>
              <p:cNvPr id="138" name="Straight Connector 137"/>
              <p:cNvCxnSpPr>
                <a:cxnSpLocks noChangeShapeType="1"/>
              </p:cNvCxnSpPr>
              <p:nvPr/>
            </p:nvCxnSpPr>
            <p:spPr bwMode="auto">
              <a:xfrm>
                <a:off x="2667000" y="1000125"/>
                <a:ext cx="1809750" cy="2236788"/>
              </a:xfrm>
              <a:prstGeom prst="line">
                <a:avLst/>
              </a:prstGeom>
              <a:noFill/>
              <a:ln w="44450">
                <a:solidFill>
                  <a:srgbClr val="0000FF"/>
                </a:solidFill>
                <a:round/>
                <a:headEnd/>
                <a:tailEnd/>
              </a:ln>
              <a:extLst>
                <a:ext uri="{909E8E84-426E-40dd-AFC4-6F175D3DCCD1}">
                  <a14:hiddenFill xmlns:a14="http://schemas.microsoft.com/office/drawing/2010/main">
                    <a:noFill/>
                  </a14:hiddenFill>
                </a:ext>
              </a:extLst>
            </p:spPr>
          </p:cxnSp>
          <p:cxnSp>
            <p:nvCxnSpPr>
              <p:cNvPr id="139" name="Straight Connector 138"/>
              <p:cNvCxnSpPr>
                <a:cxnSpLocks noChangeShapeType="1"/>
              </p:cNvCxnSpPr>
              <p:nvPr/>
            </p:nvCxnSpPr>
            <p:spPr bwMode="auto">
              <a:xfrm>
                <a:off x="963613" y="4378325"/>
                <a:ext cx="450850" cy="277813"/>
              </a:xfrm>
              <a:prstGeom prst="line">
                <a:avLst/>
              </a:prstGeom>
              <a:noFill/>
              <a:ln w="44450">
                <a:solidFill>
                  <a:schemeClr val="tx1"/>
                </a:solidFill>
                <a:round/>
                <a:headEnd/>
                <a:tailEnd/>
              </a:ln>
              <a:extLst>
                <a:ext uri="{909E8E84-426E-40dd-AFC4-6F175D3DCCD1}">
                  <a14:hiddenFill xmlns:a14="http://schemas.microsoft.com/office/drawing/2010/main">
                    <a:noFill/>
                  </a14:hiddenFill>
                </a:ext>
              </a:extLst>
            </p:spPr>
          </p:cxnSp>
          <p:cxnSp>
            <p:nvCxnSpPr>
              <p:cNvPr id="140" name="Straight Connector 139"/>
              <p:cNvCxnSpPr>
                <a:cxnSpLocks noChangeShapeType="1"/>
              </p:cNvCxnSpPr>
              <p:nvPr/>
            </p:nvCxnSpPr>
            <p:spPr bwMode="auto">
              <a:xfrm flipV="1">
                <a:off x="1125538" y="4784725"/>
                <a:ext cx="307975" cy="203200"/>
              </a:xfrm>
              <a:prstGeom prst="line">
                <a:avLst/>
              </a:prstGeom>
              <a:noFill/>
              <a:ln w="44450">
                <a:solidFill>
                  <a:schemeClr val="tx1"/>
                </a:solidFill>
                <a:round/>
                <a:headEnd/>
                <a:tailEnd/>
              </a:ln>
              <a:extLst>
                <a:ext uri="{909E8E84-426E-40dd-AFC4-6F175D3DCCD1}">
                  <a14:hiddenFill xmlns:a14="http://schemas.microsoft.com/office/drawing/2010/main">
                    <a:noFill/>
                  </a14:hiddenFill>
                </a:ext>
              </a:extLst>
            </p:spPr>
          </p:cxnSp>
          <p:sp>
            <p:nvSpPr>
              <p:cNvPr id="141" name="Arc 35"/>
              <p:cNvSpPr>
                <a:spLocks/>
              </p:cNvSpPr>
              <p:nvPr/>
            </p:nvSpPr>
            <p:spPr bwMode="auto">
              <a:xfrm>
                <a:off x="3925888" y="3889375"/>
                <a:ext cx="820737" cy="838200"/>
              </a:xfrm>
              <a:custGeom>
                <a:avLst/>
                <a:gdLst>
                  <a:gd name="T0" fmla="*/ 410635 w 821270"/>
                  <a:gd name="T1" fmla="*/ 0 h 838200"/>
                  <a:gd name="T2" fmla="*/ 410635 w 821270"/>
                  <a:gd name="T3" fmla="*/ 419100 h 838200"/>
                  <a:gd name="T4" fmla="*/ 410635 w 821270"/>
                  <a:gd name="T5" fmla="*/ 838200 h 838200"/>
                  <a:gd name="T6" fmla="*/ 11796480 60000 65536"/>
                  <a:gd name="T7" fmla="*/ 11796480 60000 65536"/>
                  <a:gd name="T8" fmla="*/ 11796480 60000 65536"/>
                  <a:gd name="T9" fmla="*/ 410635 w 821270"/>
                  <a:gd name="T10" fmla="*/ 0 h 838200"/>
                  <a:gd name="T11" fmla="*/ 821270 w 821270"/>
                  <a:gd name="T12" fmla="*/ 838200 h 838200"/>
                </a:gdLst>
                <a:ahLst/>
                <a:cxnLst>
                  <a:cxn ang="T6">
                    <a:pos x="T0" y="T1"/>
                  </a:cxn>
                  <a:cxn ang="T7">
                    <a:pos x="T2" y="T3"/>
                  </a:cxn>
                  <a:cxn ang="T8">
                    <a:pos x="T4" y="T5"/>
                  </a:cxn>
                </a:cxnLst>
                <a:rect l="T9" t="T10" r="T11" b="T12"/>
                <a:pathLst>
                  <a:path w="821270" h="838200" stroke="0">
                    <a:moveTo>
                      <a:pt x="410635" y="0"/>
                    </a:moveTo>
                    <a:lnTo>
                      <a:pt x="410635" y="-1"/>
                    </a:lnTo>
                    <a:cubicBezTo>
                      <a:pt x="637422" y="0"/>
                      <a:pt x="821270" y="187637"/>
                      <a:pt x="821270" y="419100"/>
                    </a:cubicBezTo>
                    <a:cubicBezTo>
                      <a:pt x="821270" y="650562"/>
                      <a:pt x="637422" y="838200"/>
                      <a:pt x="410635" y="838200"/>
                    </a:cubicBezTo>
                    <a:cubicBezTo>
                      <a:pt x="410634" y="838199"/>
                      <a:pt x="410633" y="838199"/>
                      <a:pt x="410633" y="838199"/>
                    </a:cubicBezTo>
                    <a:lnTo>
                      <a:pt x="410635" y="419100"/>
                    </a:lnTo>
                    <a:close/>
                  </a:path>
                  <a:path w="821270" h="838200" fill="none">
                    <a:moveTo>
                      <a:pt x="410635" y="0"/>
                    </a:moveTo>
                    <a:lnTo>
                      <a:pt x="410635" y="-1"/>
                    </a:lnTo>
                    <a:cubicBezTo>
                      <a:pt x="637422" y="0"/>
                      <a:pt x="821270" y="187637"/>
                      <a:pt x="821270" y="419100"/>
                    </a:cubicBezTo>
                    <a:cubicBezTo>
                      <a:pt x="821270" y="650562"/>
                      <a:pt x="637422" y="838200"/>
                      <a:pt x="410635" y="838200"/>
                    </a:cubicBezTo>
                    <a:cubicBezTo>
                      <a:pt x="410634" y="838199"/>
                      <a:pt x="410633" y="838199"/>
                      <a:pt x="410633" y="838199"/>
                    </a:cubicBezTo>
                  </a:path>
                </a:pathLst>
              </a:custGeom>
              <a:noFill/>
              <a:ln w="44450"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42" name="Arc 38"/>
              <p:cNvSpPr>
                <a:spLocks/>
              </p:cNvSpPr>
              <p:nvPr/>
            </p:nvSpPr>
            <p:spPr bwMode="auto">
              <a:xfrm flipH="1">
                <a:off x="1817688" y="3886200"/>
                <a:ext cx="820737" cy="838200"/>
              </a:xfrm>
              <a:custGeom>
                <a:avLst/>
                <a:gdLst>
                  <a:gd name="T0" fmla="*/ 410635 w 821270"/>
                  <a:gd name="T1" fmla="*/ 0 h 838200"/>
                  <a:gd name="T2" fmla="*/ 410635 w 821270"/>
                  <a:gd name="T3" fmla="*/ 419100 h 838200"/>
                  <a:gd name="T4" fmla="*/ 410635 w 821270"/>
                  <a:gd name="T5" fmla="*/ 838200 h 838200"/>
                  <a:gd name="T6" fmla="*/ 11796480 60000 65536"/>
                  <a:gd name="T7" fmla="*/ 11796480 60000 65536"/>
                  <a:gd name="T8" fmla="*/ 11796480 60000 65536"/>
                  <a:gd name="T9" fmla="*/ 410635 w 821270"/>
                  <a:gd name="T10" fmla="*/ 0 h 838200"/>
                  <a:gd name="T11" fmla="*/ 821270 w 821270"/>
                  <a:gd name="T12" fmla="*/ 838200 h 838200"/>
                </a:gdLst>
                <a:ahLst/>
                <a:cxnLst>
                  <a:cxn ang="T6">
                    <a:pos x="T0" y="T1"/>
                  </a:cxn>
                  <a:cxn ang="T7">
                    <a:pos x="T2" y="T3"/>
                  </a:cxn>
                  <a:cxn ang="T8">
                    <a:pos x="T4" y="T5"/>
                  </a:cxn>
                </a:cxnLst>
                <a:rect l="T9" t="T10" r="T11" b="T12"/>
                <a:pathLst>
                  <a:path w="821270" h="838200" stroke="0">
                    <a:moveTo>
                      <a:pt x="410635" y="0"/>
                    </a:moveTo>
                    <a:lnTo>
                      <a:pt x="410635" y="-1"/>
                    </a:lnTo>
                    <a:cubicBezTo>
                      <a:pt x="637422" y="0"/>
                      <a:pt x="821270" y="187637"/>
                      <a:pt x="821270" y="419100"/>
                    </a:cubicBezTo>
                    <a:cubicBezTo>
                      <a:pt x="821270" y="650562"/>
                      <a:pt x="637422" y="838200"/>
                      <a:pt x="410635" y="838200"/>
                    </a:cubicBezTo>
                    <a:cubicBezTo>
                      <a:pt x="410634" y="838199"/>
                      <a:pt x="410633" y="838199"/>
                      <a:pt x="410633" y="838199"/>
                    </a:cubicBezTo>
                    <a:lnTo>
                      <a:pt x="410635" y="419100"/>
                    </a:lnTo>
                    <a:close/>
                  </a:path>
                  <a:path w="821270" h="838200" fill="none">
                    <a:moveTo>
                      <a:pt x="410635" y="0"/>
                    </a:moveTo>
                    <a:lnTo>
                      <a:pt x="410635" y="-1"/>
                    </a:lnTo>
                    <a:cubicBezTo>
                      <a:pt x="637422" y="0"/>
                      <a:pt x="821270" y="187637"/>
                      <a:pt x="821270" y="419100"/>
                    </a:cubicBezTo>
                    <a:cubicBezTo>
                      <a:pt x="821270" y="650562"/>
                      <a:pt x="637422" y="838200"/>
                      <a:pt x="410635" y="838200"/>
                    </a:cubicBezTo>
                    <a:cubicBezTo>
                      <a:pt x="410634" y="838199"/>
                      <a:pt x="410633" y="838199"/>
                      <a:pt x="410633" y="838199"/>
                    </a:cubicBezTo>
                  </a:path>
                </a:pathLst>
              </a:custGeom>
              <a:noFill/>
              <a:ln w="44450"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cxnSp>
            <p:nvCxnSpPr>
              <p:cNvPr id="143" name="Straight Connector 142"/>
              <p:cNvCxnSpPr>
                <a:cxnSpLocks noChangeShapeType="1"/>
              </p:cNvCxnSpPr>
              <p:nvPr/>
            </p:nvCxnSpPr>
            <p:spPr bwMode="auto">
              <a:xfrm flipH="1" flipV="1">
                <a:off x="1547813" y="3889375"/>
                <a:ext cx="3913187" cy="0"/>
              </a:xfrm>
              <a:prstGeom prst="line">
                <a:avLst/>
              </a:prstGeom>
              <a:noFill/>
              <a:ln w="44450">
                <a:solidFill>
                  <a:schemeClr val="tx1"/>
                </a:solidFill>
                <a:round/>
                <a:headEnd/>
                <a:tailEnd/>
              </a:ln>
              <a:extLst>
                <a:ext uri="{909E8E84-426E-40dd-AFC4-6F175D3DCCD1}">
                  <a14:hiddenFill xmlns:a14="http://schemas.microsoft.com/office/drawing/2010/main">
                    <a:noFill/>
                  </a14:hiddenFill>
                </a:ext>
              </a:extLst>
            </p:spPr>
          </p:cxnSp>
          <p:cxnSp>
            <p:nvCxnSpPr>
              <p:cNvPr id="144" name="Straight Connector 143"/>
              <p:cNvCxnSpPr>
                <a:cxnSpLocks noChangeShapeType="1"/>
              </p:cNvCxnSpPr>
              <p:nvPr/>
            </p:nvCxnSpPr>
            <p:spPr bwMode="auto">
              <a:xfrm flipH="1" flipV="1">
                <a:off x="1131888" y="4725988"/>
                <a:ext cx="3243262" cy="0"/>
              </a:xfrm>
              <a:prstGeom prst="line">
                <a:avLst/>
              </a:prstGeom>
              <a:noFill/>
              <a:ln w="44450">
                <a:solidFill>
                  <a:schemeClr val="tx1"/>
                </a:solidFill>
                <a:round/>
                <a:headEnd/>
                <a:tailEnd/>
              </a:ln>
              <a:extLst>
                <a:ext uri="{909E8E84-426E-40dd-AFC4-6F175D3DCCD1}">
                  <a14:hiddenFill xmlns:a14="http://schemas.microsoft.com/office/drawing/2010/main">
                    <a:noFill/>
                  </a14:hiddenFill>
                </a:ext>
              </a:extLst>
            </p:spPr>
          </p:cxnSp>
          <p:sp>
            <p:nvSpPr>
              <p:cNvPr id="145" name="Oval 144"/>
              <p:cNvSpPr>
                <a:spLocks noChangeArrowheads="1"/>
              </p:cNvSpPr>
              <p:nvPr/>
            </p:nvSpPr>
            <p:spPr bwMode="auto">
              <a:xfrm>
                <a:off x="941388" y="4303713"/>
                <a:ext cx="292100" cy="292100"/>
              </a:xfrm>
              <a:prstGeom prst="ellipse">
                <a:avLst/>
              </a:prstGeom>
              <a:solidFill>
                <a:schemeClr val="bg1"/>
              </a:solidFill>
              <a:ln w="31750">
                <a:solidFill>
                  <a:schemeClr val="tx1"/>
                </a:solidFill>
                <a:round/>
                <a:headEnd/>
                <a:tailEnd/>
              </a:ln>
            </p:spPr>
            <p:txBody>
              <a:bodyPr anchor="ctr"/>
              <a:lstStyle/>
              <a:p>
                <a:pPr algn="ctr" defTabSz="457200" fontAlgn="auto">
                  <a:spcBef>
                    <a:spcPts val="0"/>
                  </a:spcBef>
                  <a:spcAft>
                    <a:spcPts val="0"/>
                  </a:spcAft>
                  <a:defRPr/>
                </a:pPr>
                <a:endParaRPr lang="en-US">
                  <a:solidFill>
                    <a:schemeClr val="lt1"/>
                  </a:solidFill>
                  <a:latin typeface="+mn-lt"/>
                  <a:ea typeface="+mn-ea"/>
                  <a:cs typeface="+mn-cs"/>
                </a:endParaRPr>
              </a:p>
            </p:txBody>
          </p:sp>
          <p:sp>
            <p:nvSpPr>
              <p:cNvPr id="146" name="Oval 145"/>
              <p:cNvSpPr>
                <a:spLocks noChangeArrowheads="1"/>
              </p:cNvSpPr>
              <p:nvPr/>
            </p:nvSpPr>
            <p:spPr bwMode="auto">
              <a:xfrm>
                <a:off x="941388" y="4845050"/>
                <a:ext cx="292100" cy="292100"/>
              </a:xfrm>
              <a:prstGeom prst="ellipse">
                <a:avLst/>
              </a:prstGeom>
              <a:solidFill>
                <a:schemeClr val="bg1"/>
              </a:solidFill>
              <a:ln w="31750">
                <a:solidFill>
                  <a:schemeClr val="tx1"/>
                </a:solidFill>
                <a:round/>
                <a:headEnd/>
                <a:tailEnd/>
              </a:ln>
            </p:spPr>
            <p:txBody>
              <a:bodyPr anchor="ctr"/>
              <a:lstStyle/>
              <a:p>
                <a:pPr algn="ctr" defTabSz="457200" fontAlgn="auto">
                  <a:spcBef>
                    <a:spcPts val="0"/>
                  </a:spcBef>
                  <a:spcAft>
                    <a:spcPts val="0"/>
                  </a:spcAft>
                  <a:defRPr/>
                </a:pPr>
                <a:endParaRPr lang="en-US">
                  <a:solidFill>
                    <a:schemeClr val="lt1"/>
                  </a:solidFill>
                  <a:latin typeface="+mn-lt"/>
                  <a:ea typeface="+mn-ea"/>
                  <a:cs typeface="+mn-cs"/>
                </a:endParaRPr>
              </a:p>
            </p:txBody>
          </p:sp>
          <p:sp>
            <p:nvSpPr>
              <p:cNvPr id="147" name="Oval 146"/>
              <p:cNvSpPr>
                <a:spLocks noChangeArrowheads="1"/>
              </p:cNvSpPr>
              <p:nvPr/>
            </p:nvSpPr>
            <p:spPr bwMode="auto">
              <a:xfrm>
                <a:off x="1011238" y="4640263"/>
                <a:ext cx="158750" cy="158750"/>
              </a:xfrm>
              <a:prstGeom prst="ellipse">
                <a:avLst/>
              </a:prstGeom>
              <a:solidFill>
                <a:schemeClr val="bg1"/>
              </a:solidFill>
              <a:ln w="31750">
                <a:solidFill>
                  <a:schemeClr val="tx1"/>
                </a:solidFill>
                <a:round/>
                <a:headEnd/>
                <a:tailEnd/>
              </a:ln>
            </p:spPr>
            <p:txBody>
              <a:bodyPr anchor="ctr"/>
              <a:lstStyle/>
              <a:p>
                <a:pPr algn="ctr" defTabSz="457200" fontAlgn="auto">
                  <a:spcBef>
                    <a:spcPts val="0"/>
                  </a:spcBef>
                  <a:spcAft>
                    <a:spcPts val="0"/>
                  </a:spcAft>
                  <a:defRPr/>
                </a:pPr>
                <a:endParaRPr lang="en-US">
                  <a:solidFill>
                    <a:schemeClr val="lt1"/>
                  </a:solidFill>
                  <a:latin typeface="+mn-lt"/>
                  <a:ea typeface="+mn-ea"/>
                  <a:cs typeface="+mn-cs"/>
                </a:endParaRPr>
              </a:p>
            </p:txBody>
          </p:sp>
          <p:sp>
            <p:nvSpPr>
              <p:cNvPr id="148" name="Arc 48"/>
              <p:cNvSpPr>
                <a:spLocks/>
              </p:cNvSpPr>
              <p:nvPr/>
            </p:nvSpPr>
            <p:spPr bwMode="auto">
              <a:xfrm flipH="1">
                <a:off x="1227138" y="3886200"/>
                <a:ext cx="820737" cy="838200"/>
              </a:xfrm>
              <a:custGeom>
                <a:avLst/>
                <a:gdLst>
                  <a:gd name="T0" fmla="*/ 634300 w 821270"/>
                  <a:gd name="T1" fmla="*/ 770575 h 838200"/>
                  <a:gd name="T2" fmla="*/ 410635 w 821270"/>
                  <a:gd name="T3" fmla="*/ 419100 h 838200"/>
                  <a:gd name="T4" fmla="*/ 410635 w 821270"/>
                  <a:gd name="T5" fmla="*/ 838200 h 838200"/>
                  <a:gd name="T6" fmla="*/ 23592960 60000 65536"/>
                  <a:gd name="T7" fmla="*/ 5898240 60000 65536"/>
                  <a:gd name="T8" fmla="*/ 11796480 60000 65536"/>
                  <a:gd name="T9" fmla="*/ 410635 w 821270"/>
                  <a:gd name="T10" fmla="*/ 770575 h 838200"/>
                  <a:gd name="T11" fmla="*/ 634300 w 821270"/>
                  <a:gd name="T12" fmla="*/ 838200 h 838200"/>
                </a:gdLst>
                <a:ahLst/>
                <a:cxnLst>
                  <a:cxn ang="T6">
                    <a:pos x="T0" y="T1"/>
                  </a:cxn>
                  <a:cxn ang="T7">
                    <a:pos x="T2" y="T3"/>
                  </a:cxn>
                  <a:cxn ang="T8">
                    <a:pos x="T4" y="T5"/>
                  </a:cxn>
                </a:cxnLst>
                <a:rect l="T9" t="T10" r="T11" b="T12"/>
                <a:pathLst>
                  <a:path w="821270" h="838200" stroke="0">
                    <a:moveTo>
                      <a:pt x="634300" y="770575"/>
                    </a:moveTo>
                    <a:lnTo>
                      <a:pt x="634300" y="770575"/>
                    </a:lnTo>
                    <a:cubicBezTo>
                      <a:pt x="567718" y="814710"/>
                      <a:pt x="490027" y="838199"/>
                      <a:pt x="410635" y="838199"/>
                    </a:cubicBezTo>
                    <a:cubicBezTo>
                      <a:pt x="410634" y="838199"/>
                      <a:pt x="410634" y="838199"/>
                      <a:pt x="410634" y="838199"/>
                    </a:cubicBezTo>
                    <a:lnTo>
                      <a:pt x="410635" y="419100"/>
                    </a:lnTo>
                    <a:close/>
                  </a:path>
                  <a:path w="821270" h="838200" fill="none">
                    <a:moveTo>
                      <a:pt x="634300" y="770575"/>
                    </a:moveTo>
                    <a:lnTo>
                      <a:pt x="634300" y="770575"/>
                    </a:lnTo>
                    <a:cubicBezTo>
                      <a:pt x="567718" y="814710"/>
                      <a:pt x="490027" y="838199"/>
                      <a:pt x="410635" y="838199"/>
                    </a:cubicBezTo>
                    <a:cubicBezTo>
                      <a:pt x="410634" y="838199"/>
                      <a:pt x="410634" y="838199"/>
                      <a:pt x="410634" y="838199"/>
                    </a:cubicBezTo>
                  </a:path>
                </a:pathLst>
              </a:custGeom>
              <a:noFill/>
              <a:ln w="44450"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49" name="Arc 52"/>
              <p:cNvSpPr>
                <a:spLocks/>
              </p:cNvSpPr>
              <p:nvPr/>
            </p:nvSpPr>
            <p:spPr bwMode="auto">
              <a:xfrm flipH="1" flipV="1">
                <a:off x="1233488" y="4724400"/>
                <a:ext cx="820737" cy="838200"/>
              </a:xfrm>
              <a:custGeom>
                <a:avLst/>
                <a:gdLst>
                  <a:gd name="T0" fmla="*/ 634300 w 821270"/>
                  <a:gd name="T1" fmla="*/ 770575 h 838200"/>
                  <a:gd name="T2" fmla="*/ 410635 w 821270"/>
                  <a:gd name="T3" fmla="*/ 419100 h 838200"/>
                  <a:gd name="T4" fmla="*/ 410635 w 821270"/>
                  <a:gd name="T5" fmla="*/ 838200 h 838200"/>
                  <a:gd name="T6" fmla="*/ 23592960 60000 65536"/>
                  <a:gd name="T7" fmla="*/ 5898240 60000 65536"/>
                  <a:gd name="T8" fmla="*/ 11796480 60000 65536"/>
                  <a:gd name="T9" fmla="*/ 410635 w 821270"/>
                  <a:gd name="T10" fmla="*/ 770575 h 838200"/>
                  <a:gd name="T11" fmla="*/ 634300 w 821270"/>
                  <a:gd name="T12" fmla="*/ 838200 h 838200"/>
                </a:gdLst>
                <a:ahLst/>
                <a:cxnLst>
                  <a:cxn ang="T6">
                    <a:pos x="T0" y="T1"/>
                  </a:cxn>
                  <a:cxn ang="T7">
                    <a:pos x="T2" y="T3"/>
                  </a:cxn>
                  <a:cxn ang="T8">
                    <a:pos x="T4" y="T5"/>
                  </a:cxn>
                </a:cxnLst>
                <a:rect l="T9" t="T10" r="T11" b="T12"/>
                <a:pathLst>
                  <a:path w="821270" h="838200" stroke="0">
                    <a:moveTo>
                      <a:pt x="634300" y="770575"/>
                    </a:moveTo>
                    <a:lnTo>
                      <a:pt x="634300" y="770575"/>
                    </a:lnTo>
                    <a:cubicBezTo>
                      <a:pt x="567718" y="814710"/>
                      <a:pt x="490027" y="838199"/>
                      <a:pt x="410635" y="838199"/>
                    </a:cubicBezTo>
                    <a:cubicBezTo>
                      <a:pt x="410634" y="838199"/>
                      <a:pt x="410634" y="838199"/>
                      <a:pt x="410634" y="838199"/>
                    </a:cubicBezTo>
                    <a:lnTo>
                      <a:pt x="410635" y="419100"/>
                    </a:lnTo>
                    <a:close/>
                  </a:path>
                  <a:path w="821270" h="838200" fill="none">
                    <a:moveTo>
                      <a:pt x="634300" y="770575"/>
                    </a:moveTo>
                    <a:lnTo>
                      <a:pt x="634300" y="770575"/>
                    </a:lnTo>
                    <a:cubicBezTo>
                      <a:pt x="567718" y="814710"/>
                      <a:pt x="490027" y="838199"/>
                      <a:pt x="410635" y="838199"/>
                    </a:cubicBezTo>
                    <a:cubicBezTo>
                      <a:pt x="410634" y="838199"/>
                      <a:pt x="410634" y="838199"/>
                      <a:pt x="410634" y="838199"/>
                    </a:cubicBezTo>
                  </a:path>
                </a:pathLst>
              </a:custGeom>
              <a:noFill/>
              <a:ln w="44450"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50" name="Arc 32"/>
              <p:cNvSpPr>
                <a:spLocks/>
              </p:cNvSpPr>
              <p:nvPr/>
            </p:nvSpPr>
            <p:spPr bwMode="auto">
              <a:xfrm>
                <a:off x="4276725" y="1884363"/>
                <a:ext cx="1641475" cy="1639887"/>
              </a:xfrm>
              <a:custGeom>
                <a:avLst/>
                <a:gdLst>
                  <a:gd name="T0" fmla="*/ 674703 w 1640410"/>
                  <a:gd name="T1" fmla="*/ 13009 h 1640411"/>
                  <a:gd name="T2" fmla="*/ 820205 w 1640410"/>
                  <a:gd name="T3" fmla="*/ 820206 h 1640411"/>
                  <a:gd name="T4" fmla="*/ 180307 w 1640410"/>
                  <a:gd name="T5" fmla="*/ 1333302 h 1640411"/>
                  <a:gd name="T6" fmla="*/ 11796480 60000 65536"/>
                  <a:gd name="T7" fmla="*/ 11796480 60000 65536"/>
                  <a:gd name="T8" fmla="*/ 17694720 60000 65536"/>
                  <a:gd name="T9" fmla="*/ 180307 w 1640410"/>
                  <a:gd name="T10" fmla="*/ 0 h 1640411"/>
                  <a:gd name="T11" fmla="*/ 1640410 w 1640410"/>
                  <a:gd name="T12" fmla="*/ 1640411 h 1640411"/>
                </a:gdLst>
                <a:ahLst/>
                <a:cxnLst>
                  <a:cxn ang="T6">
                    <a:pos x="T0" y="T1"/>
                  </a:cxn>
                  <a:cxn ang="T7">
                    <a:pos x="T2" y="T3"/>
                  </a:cxn>
                  <a:cxn ang="T8">
                    <a:pos x="T4" y="T5"/>
                  </a:cxn>
                </a:cxnLst>
                <a:rect l="T9" t="T10" r="T11" b="T12"/>
                <a:pathLst>
                  <a:path w="1640410" h="1640411" stroke="0">
                    <a:moveTo>
                      <a:pt x="674703" y="13009"/>
                    </a:moveTo>
                    <a:lnTo>
                      <a:pt x="674702" y="13008"/>
                    </a:lnTo>
                    <a:cubicBezTo>
                      <a:pt x="722720" y="4353"/>
                      <a:pt x="771413" y="-1"/>
                      <a:pt x="820205" y="-1"/>
                    </a:cubicBezTo>
                    <a:cubicBezTo>
                      <a:pt x="1273191" y="0"/>
                      <a:pt x="1640410" y="367218"/>
                      <a:pt x="1640410" y="820206"/>
                    </a:cubicBezTo>
                    <a:cubicBezTo>
                      <a:pt x="1640410" y="1273193"/>
                      <a:pt x="1273191" y="1640412"/>
                      <a:pt x="820205" y="1640412"/>
                    </a:cubicBezTo>
                    <a:cubicBezTo>
                      <a:pt x="571361" y="1640411"/>
                      <a:pt x="335974" y="1527440"/>
                      <a:pt x="180306" y="1333300"/>
                    </a:cubicBezTo>
                    <a:lnTo>
                      <a:pt x="820205" y="820206"/>
                    </a:lnTo>
                    <a:close/>
                  </a:path>
                  <a:path w="1640410" h="1640411" fill="none">
                    <a:moveTo>
                      <a:pt x="674703" y="13009"/>
                    </a:moveTo>
                    <a:lnTo>
                      <a:pt x="674702" y="13008"/>
                    </a:lnTo>
                    <a:cubicBezTo>
                      <a:pt x="722720" y="4353"/>
                      <a:pt x="771413" y="-1"/>
                      <a:pt x="820205" y="-1"/>
                    </a:cubicBezTo>
                    <a:cubicBezTo>
                      <a:pt x="1273191" y="0"/>
                      <a:pt x="1640410" y="367218"/>
                      <a:pt x="1640410" y="820206"/>
                    </a:cubicBezTo>
                    <a:cubicBezTo>
                      <a:pt x="1640410" y="1273193"/>
                      <a:pt x="1273191" y="1640412"/>
                      <a:pt x="820205" y="1640412"/>
                    </a:cubicBezTo>
                    <a:cubicBezTo>
                      <a:pt x="571361" y="1640411"/>
                      <a:pt x="335974" y="1527440"/>
                      <a:pt x="180306" y="1333300"/>
                    </a:cubicBezTo>
                  </a:path>
                </a:pathLst>
              </a:custGeom>
              <a:noFill/>
              <a:ln w="44450" cap="flat" cmpd="sng">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51" name="Arc 33"/>
              <p:cNvSpPr>
                <a:spLocks/>
              </p:cNvSpPr>
              <p:nvPr/>
            </p:nvSpPr>
            <p:spPr bwMode="auto">
              <a:xfrm flipH="1" flipV="1">
                <a:off x="1212850" y="698500"/>
                <a:ext cx="1639888" cy="1641475"/>
              </a:xfrm>
              <a:custGeom>
                <a:avLst/>
                <a:gdLst>
                  <a:gd name="T0" fmla="*/ 674703 w 1640410"/>
                  <a:gd name="T1" fmla="*/ 13009 h 1640411"/>
                  <a:gd name="T2" fmla="*/ 820205 w 1640410"/>
                  <a:gd name="T3" fmla="*/ 820206 h 1640411"/>
                  <a:gd name="T4" fmla="*/ 180307 w 1640410"/>
                  <a:gd name="T5" fmla="*/ 1333302 h 1640411"/>
                  <a:gd name="T6" fmla="*/ 11796480 60000 65536"/>
                  <a:gd name="T7" fmla="*/ 11796480 60000 65536"/>
                  <a:gd name="T8" fmla="*/ 17694720 60000 65536"/>
                  <a:gd name="T9" fmla="*/ 180307 w 1640410"/>
                  <a:gd name="T10" fmla="*/ 0 h 1640411"/>
                  <a:gd name="T11" fmla="*/ 1640410 w 1640410"/>
                  <a:gd name="T12" fmla="*/ 1640411 h 1640411"/>
                </a:gdLst>
                <a:ahLst/>
                <a:cxnLst>
                  <a:cxn ang="T6">
                    <a:pos x="T0" y="T1"/>
                  </a:cxn>
                  <a:cxn ang="T7">
                    <a:pos x="T2" y="T3"/>
                  </a:cxn>
                  <a:cxn ang="T8">
                    <a:pos x="T4" y="T5"/>
                  </a:cxn>
                </a:cxnLst>
                <a:rect l="T9" t="T10" r="T11" b="T12"/>
                <a:pathLst>
                  <a:path w="1640410" h="1640411" stroke="0">
                    <a:moveTo>
                      <a:pt x="674703" y="13009"/>
                    </a:moveTo>
                    <a:lnTo>
                      <a:pt x="674702" y="13008"/>
                    </a:lnTo>
                    <a:cubicBezTo>
                      <a:pt x="722720" y="4353"/>
                      <a:pt x="771413" y="-1"/>
                      <a:pt x="820205" y="-1"/>
                    </a:cubicBezTo>
                    <a:cubicBezTo>
                      <a:pt x="1273191" y="0"/>
                      <a:pt x="1640410" y="367218"/>
                      <a:pt x="1640410" y="820206"/>
                    </a:cubicBezTo>
                    <a:cubicBezTo>
                      <a:pt x="1640410" y="1273193"/>
                      <a:pt x="1273191" y="1640412"/>
                      <a:pt x="820205" y="1640412"/>
                    </a:cubicBezTo>
                    <a:cubicBezTo>
                      <a:pt x="571361" y="1640411"/>
                      <a:pt x="335974" y="1527440"/>
                      <a:pt x="180306" y="1333300"/>
                    </a:cubicBezTo>
                    <a:lnTo>
                      <a:pt x="820205" y="820206"/>
                    </a:lnTo>
                    <a:close/>
                  </a:path>
                  <a:path w="1640410" h="1640411" fill="none">
                    <a:moveTo>
                      <a:pt x="674703" y="13009"/>
                    </a:moveTo>
                    <a:lnTo>
                      <a:pt x="674702" y="13008"/>
                    </a:lnTo>
                    <a:cubicBezTo>
                      <a:pt x="722720" y="4353"/>
                      <a:pt x="771413" y="-1"/>
                      <a:pt x="820205" y="-1"/>
                    </a:cubicBezTo>
                    <a:cubicBezTo>
                      <a:pt x="1273191" y="0"/>
                      <a:pt x="1640410" y="367218"/>
                      <a:pt x="1640410" y="820206"/>
                    </a:cubicBezTo>
                    <a:cubicBezTo>
                      <a:pt x="1640410" y="1273193"/>
                      <a:pt x="1273191" y="1640412"/>
                      <a:pt x="820205" y="1640412"/>
                    </a:cubicBezTo>
                    <a:cubicBezTo>
                      <a:pt x="571361" y="1640411"/>
                      <a:pt x="335974" y="1527440"/>
                      <a:pt x="180306" y="1333300"/>
                    </a:cubicBezTo>
                  </a:path>
                </a:pathLst>
              </a:custGeom>
              <a:noFill/>
              <a:ln w="44450" cap="flat" cmpd="sng">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52" name="TextBox 31"/>
              <p:cNvSpPr txBox="1">
                <a:spLocks noChangeArrowheads="1"/>
              </p:cNvSpPr>
              <p:nvPr/>
            </p:nvSpPr>
            <p:spPr bwMode="auto">
              <a:xfrm>
                <a:off x="2480227" y="1855570"/>
                <a:ext cx="352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charset="0"/>
                    <a:ea typeface="ＭＳ Ｐゴシック" charset="0"/>
                    <a:cs typeface="Arial" charset="0"/>
                  </a:defRPr>
                </a:lvl1pPr>
                <a:lvl2pPr marL="742950" indent="-285750" defTabSz="457200">
                  <a:defRPr>
                    <a:solidFill>
                      <a:schemeClr val="tx1"/>
                    </a:solidFill>
                    <a:latin typeface="Arial" charset="0"/>
                    <a:ea typeface="Arial" charset="0"/>
                    <a:cs typeface="Arial" charset="0"/>
                  </a:defRPr>
                </a:lvl2pPr>
                <a:lvl3pPr marL="1143000" indent="-228600" defTabSz="457200">
                  <a:defRPr>
                    <a:solidFill>
                      <a:schemeClr val="tx1"/>
                    </a:solidFill>
                    <a:latin typeface="Arial" charset="0"/>
                    <a:ea typeface="Arial" charset="0"/>
                    <a:cs typeface="Arial" charset="0"/>
                  </a:defRPr>
                </a:lvl3pPr>
                <a:lvl4pPr marL="1600200" indent="-228600" defTabSz="457200">
                  <a:defRPr>
                    <a:solidFill>
                      <a:schemeClr val="tx1"/>
                    </a:solidFill>
                    <a:latin typeface="Arial" charset="0"/>
                    <a:ea typeface="Arial" charset="0"/>
                    <a:cs typeface="Arial" charset="0"/>
                  </a:defRPr>
                </a:lvl4pPr>
                <a:lvl5pPr marL="2057400" indent="-228600" defTabSz="457200">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r>
                  <a:rPr lang="en-US" sz="1400" b="1" dirty="0">
                    <a:solidFill>
                      <a:srgbClr val="0000FF"/>
                    </a:solidFill>
                  </a:rPr>
                  <a:t>IP</a:t>
                </a:r>
              </a:p>
            </p:txBody>
          </p:sp>
          <p:sp>
            <p:nvSpPr>
              <p:cNvPr id="153" name="TextBox 36"/>
              <p:cNvSpPr txBox="1">
                <a:spLocks noChangeArrowheads="1"/>
              </p:cNvSpPr>
              <p:nvPr/>
            </p:nvSpPr>
            <p:spPr bwMode="auto">
              <a:xfrm>
                <a:off x="4157432" y="2552938"/>
                <a:ext cx="853560" cy="273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charset="0"/>
                    <a:ea typeface="ＭＳ Ｐゴシック" charset="0"/>
                    <a:cs typeface="Arial" charset="0"/>
                  </a:defRPr>
                </a:lvl1pPr>
                <a:lvl2pPr marL="742950" indent="-285750" defTabSz="457200">
                  <a:defRPr>
                    <a:solidFill>
                      <a:schemeClr val="tx1"/>
                    </a:solidFill>
                    <a:latin typeface="Arial" charset="0"/>
                    <a:ea typeface="Arial" charset="0"/>
                    <a:cs typeface="Arial" charset="0"/>
                  </a:defRPr>
                </a:lvl2pPr>
                <a:lvl3pPr marL="1143000" indent="-228600" defTabSz="457200">
                  <a:defRPr>
                    <a:solidFill>
                      <a:schemeClr val="tx1"/>
                    </a:solidFill>
                    <a:latin typeface="Arial" charset="0"/>
                    <a:ea typeface="Arial" charset="0"/>
                    <a:cs typeface="Arial" charset="0"/>
                  </a:defRPr>
                </a:lvl3pPr>
                <a:lvl4pPr marL="1600200" indent="-228600" defTabSz="457200">
                  <a:defRPr>
                    <a:solidFill>
                      <a:schemeClr val="tx1"/>
                    </a:solidFill>
                    <a:latin typeface="Arial" charset="0"/>
                    <a:ea typeface="Arial" charset="0"/>
                    <a:cs typeface="Arial" charset="0"/>
                  </a:defRPr>
                </a:lvl4pPr>
                <a:lvl5pPr marL="2057400" indent="-228600" defTabSz="457200">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r>
                  <a:rPr lang="en-US" sz="1400" b="1" dirty="0" smtClean="0">
                    <a:solidFill>
                      <a:schemeClr val="tx2">
                        <a:lumMod val="40000"/>
                        <a:lumOff val="60000"/>
                      </a:schemeClr>
                    </a:solidFill>
                  </a:rPr>
                  <a:t>Future IP</a:t>
                </a:r>
                <a:endParaRPr lang="en-US" sz="1400" b="1" dirty="0">
                  <a:solidFill>
                    <a:schemeClr val="tx2">
                      <a:lumMod val="40000"/>
                      <a:lumOff val="60000"/>
                    </a:schemeClr>
                  </a:solidFill>
                </a:endParaRPr>
              </a:p>
            </p:txBody>
          </p:sp>
          <p:sp>
            <p:nvSpPr>
              <p:cNvPr id="154" name="TextBox 39"/>
              <p:cNvSpPr txBox="1">
                <a:spLocks noChangeArrowheads="1"/>
              </p:cNvSpPr>
              <p:nvPr/>
            </p:nvSpPr>
            <p:spPr bwMode="auto">
              <a:xfrm>
                <a:off x="3161096" y="3117850"/>
                <a:ext cx="11001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charset="0"/>
                    <a:ea typeface="ＭＳ Ｐゴシック" charset="0"/>
                    <a:cs typeface="Arial" charset="0"/>
                  </a:defRPr>
                </a:lvl1pPr>
                <a:lvl2pPr marL="742950" indent="-285750" defTabSz="457200">
                  <a:defRPr>
                    <a:solidFill>
                      <a:schemeClr val="tx1"/>
                    </a:solidFill>
                    <a:latin typeface="Arial" charset="0"/>
                    <a:ea typeface="Arial" charset="0"/>
                    <a:cs typeface="Arial" charset="0"/>
                  </a:defRPr>
                </a:lvl2pPr>
                <a:lvl3pPr marL="1143000" indent="-228600" defTabSz="457200">
                  <a:defRPr>
                    <a:solidFill>
                      <a:schemeClr val="tx1"/>
                    </a:solidFill>
                    <a:latin typeface="Arial" charset="0"/>
                    <a:ea typeface="Arial" charset="0"/>
                    <a:cs typeface="Arial" charset="0"/>
                  </a:defRPr>
                </a:lvl3pPr>
                <a:lvl4pPr marL="1600200" indent="-228600" defTabSz="457200">
                  <a:defRPr>
                    <a:solidFill>
                      <a:schemeClr val="tx1"/>
                    </a:solidFill>
                    <a:latin typeface="Arial" charset="0"/>
                    <a:ea typeface="Arial" charset="0"/>
                    <a:cs typeface="Arial" charset="0"/>
                  </a:defRPr>
                </a:lvl4pPr>
                <a:lvl5pPr marL="2057400" indent="-228600" defTabSz="457200">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r>
                  <a:rPr lang="en-US" sz="1400" b="1" dirty="0">
                    <a:solidFill>
                      <a:srgbClr val="FF0000"/>
                    </a:solidFill>
                  </a:rPr>
                  <a:t>Ion Source</a:t>
                </a:r>
              </a:p>
            </p:txBody>
          </p:sp>
          <p:sp>
            <p:nvSpPr>
              <p:cNvPr id="155" name="TextBox 41"/>
              <p:cNvSpPr txBox="1">
                <a:spLocks noChangeArrowheads="1"/>
              </p:cNvSpPr>
              <p:nvPr/>
            </p:nvSpPr>
            <p:spPr bwMode="auto">
              <a:xfrm>
                <a:off x="2689955" y="2736349"/>
                <a:ext cx="768952" cy="273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charset="0"/>
                    <a:ea typeface="ＭＳ Ｐゴシック" charset="0"/>
                    <a:cs typeface="Arial" charset="0"/>
                  </a:defRPr>
                </a:lvl1pPr>
                <a:lvl2pPr marL="742950" indent="-285750" defTabSz="457200">
                  <a:defRPr>
                    <a:solidFill>
                      <a:schemeClr val="tx1"/>
                    </a:solidFill>
                    <a:latin typeface="Arial" charset="0"/>
                    <a:ea typeface="Arial" charset="0"/>
                    <a:cs typeface="Arial" charset="0"/>
                  </a:defRPr>
                </a:lvl2pPr>
                <a:lvl3pPr marL="1143000" indent="-228600" defTabSz="457200">
                  <a:defRPr>
                    <a:solidFill>
                      <a:schemeClr val="tx1"/>
                    </a:solidFill>
                    <a:latin typeface="Arial" charset="0"/>
                    <a:ea typeface="Arial" charset="0"/>
                    <a:cs typeface="Arial" charset="0"/>
                  </a:defRPr>
                </a:lvl3pPr>
                <a:lvl4pPr marL="1600200" indent="-228600" defTabSz="457200">
                  <a:defRPr>
                    <a:solidFill>
                      <a:schemeClr val="tx1"/>
                    </a:solidFill>
                    <a:latin typeface="Arial" charset="0"/>
                    <a:ea typeface="Arial" charset="0"/>
                    <a:cs typeface="Arial" charset="0"/>
                  </a:defRPr>
                </a:lvl4pPr>
                <a:lvl5pPr marL="2057400" indent="-228600" defTabSz="457200">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pPr algn="r"/>
                <a:r>
                  <a:rPr lang="en-US" sz="1400" b="1" dirty="0" smtClean="0">
                    <a:solidFill>
                      <a:srgbClr val="FF0000"/>
                    </a:solidFill>
                  </a:rPr>
                  <a:t>Booster</a:t>
                </a:r>
                <a:endParaRPr lang="en-US" sz="1400" b="1" dirty="0">
                  <a:solidFill>
                    <a:srgbClr val="FF0000"/>
                  </a:solidFill>
                </a:endParaRPr>
              </a:p>
            </p:txBody>
          </p:sp>
          <p:sp>
            <p:nvSpPr>
              <p:cNvPr id="156" name="TextBox 155"/>
              <p:cNvSpPr txBox="1"/>
              <p:nvPr/>
            </p:nvSpPr>
            <p:spPr>
              <a:xfrm>
                <a:off x="1598349" y="1103073"/>
                <a:ext cx="768952" cy="657146"/>
              </a:xfrm>
              <a:prstGeom prst="rect">
                <a:avLst/>
              </a:prstGeom>
              <a:noFill/>
            </p:spPr>
            <p:txBody>
              <a:bodyPr wrap="none">
                <a:spAutoFit/>
              </a:bodyPr>
              <a:lstStyle>
                <a:lvl1pPr defTabSz="457200">
                  <a:defRPr>
                    <a:solidFill>
                      <a:schemeClr val="tx1"/>
                    </a:solidFill>
                    <a:latin typeface="Arial" charset="0"/>
                    <a:ea typeface="ＭＳ Ｐゴシック" charset="0"/>
                    <a:cs typeface="Arial" charset="0"/>
                  </a:defRPr>
                </a:lvl1pPr>
                <a:lvl2pPr marL="742950" indent="-285750" defTabSz="457200">
                  <a:defRPr>
                    <a:solidFill>
                      <a:schemeClr val="tx1"/>
                    </a:solidFill>
                    <a:latin typeface="Arial" charset="0"/>
                    <a:ea typeface="Arial" charset="0"/>
                    <a:cs typeface="Arial" charset="0"/>
                  </a:defRPr>
                </a:lvl2pPr>
                <a:lvl3pPr marL="1143000" indent="-228600" defTabSz="457200">
                  <a:defRPr>
                    <a:solidFill>
                      <a:schemeClr val="tx1"/>
                    </a:solidFill>
                    <a:latin typeface="Arial" charset="0"/>
                    <a:ea typeface="Arial" charset="0"/>
                    <a:cs typeface="Arial" charset="0"/>
                  </a:defRPr>
                </a:lvl3pPr>
                <a:lvl4pPr marL="1600200" indent="-228600" defTabSz="457200">
                  <a:defRPr>
                    <a:solidFill>
                      <a:schemeClr val="tx1"/>
                    </a:solidFill>
                    <a:latin typeface="Arial" charset="0"/>
                    <a:ea typeface="Arial" charset="0"/>
                    <a:cs typeface="Arial" charset="0"/>
                  </a:defRPr>
                </a:lvl4pPr>
                <a:lvl5pPr marL="2057400" indent="-228600" defTabSz="457200">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r>
                  <a:rPr lang="en-US" sz="1400" b="1" dirty="0" smtClean="0">
                    <a:solidFill>
                      <a:srgbClr val="0000FF"/>
                    </a:solidFill>
                  </a:rPr>
                  <a:t>EIC</a:t>
                </a:r>
                <a:endParaRPr lang="en-US" sz="1400" b="1" dirty="0">
                  <a:solidFill>
                    <a:srgbClr val="0000FF"/>
                  </a:solidFill>
                </a:endParaRPr>
              </a:p>
              <a:p>
                <a:r>
                  <a:rPr lang="en-US" sz="1400" b="1" dirty="0">
                    <a:solidFill>
                      <a:srgbClr val="0000FF"/>
                    </a:solidFill>
                  </a:rPr>
                  <a:t>Collider</a:t>
                </a:r>
              </a:p>
              <a:p>
                <a:r>
                  <a:rPr lang="en-US" sz="1400" b="1" dirty="0">
                    <a:solidFill>
                      <a:srgbClr val="0000FF"/>
                    </a:solidFill>
                  </a:rPr>
                  <a:t>Rings</a:t>
                </a:r>
              </a:p>
            </p:txBody>
          </p:sp>
          <p:sp>
            <p:nvSpPr>
              <p:cNvPr id="157" name="TextBox 53"/>
              <p:cNvSpPr txBox="1">
                <a:spLocks noChangeArrowheads="1"/>
              </p:cNvSpPr>
              <p:nvPr/>
            </p:nvSpPr>
            <p:spPr bwMode="auto">
              <a:xfrm>
                <a:off x="2463800" y="4140200"/>
                <a:ext cx="16271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charset="0"/>
                    <a:ea typeface="ＭＳ Ｐゴシック" charset="0"/>
                    <a:cs typeface="Arial" charset="0"/>
                  </a:defRPr>
                </a:lvl1pPr>
                <a:lvl2pPr marL="742950" indent="-285750" defTabSz="457200">
                  <a:defRPr>
                    <a:solidFill>
                      <a:schemeClr val="tx1"/>
                    </a:solidFill>
                    <a:latin typeface="Arial" charset="0"/>
                    <a:ea typeface="Arial" charset="0"/>
                    <a:cs typeface="Arial" charset="0"/>
                  </a:defRPr>
                </a:lvl2pPr>
                <a:lvl3pPr marL="1143000" indent="-228600" defTabSz="457200">
                  <a:defRPr>
                    <a:solidFill>
                      <a:schemeClr val="tx1"/>
                    </a:solidFill>
                    <a:latin typeface="Arial" charset="0"/>
                    <a:ea typeface="Arial" charset="0"/>
                    <a:cs typeface="Arial" charset="0"/>
                  </a:defRPr>
                </a:lvl3pPr>
                <a:lvl4pPr marL="1600200" indent="-228600" defTabSz="457200">
                  <a:defRPr>
                    <a:solidFill>
                      <a:schemeClr val="tx1"/>
                    </a:solidFill>
                    <a:latin typeface="Arial" charset="0"/>
                    <a:ea typeface="Arial" charset="0"/>
                    <a:cs typeface="Arial" charset="0"/>
                  </a:defRPr>
                </a:lvl4pPr>
                <a:lvl5pPr marL="2057400" indent="-228600" defTabSz="457200">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pPr algn="ctr"/>
                <a:r>
                  <a:rPr lang="en-US" sz="1600" b="1"/>
                  <a:t>12 GeV CEBAF</a:t>
                </a:r>
              </a:p>
            </p:txBody>
          </p:sp>
          <p:sp>
            <p:nvSpPr>
              <p:cNvPr id="158" name="TextBox 54"/>
              <p:cNvSpPr txBox="1">
                <a:spLocks noChangeArrowheads="1"/>
              </p:cNvSpPr>
              <p:nvPr/>
            </p:nvSpPr>
            <p:spPr bwMode="auto">
              <a:xfrm>
                <a:off x="1238250" y="4891088"/>
                <a:ext cx="10906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charset="0"/>
                    <a:ea typeface="ＭＳ Ｐゴシック" charset="0"/>
                    <a:cs typeface="Arial" charset="0"/>
                  </a:defRPr>
                </a:lvl1pPr>
                <a:lvl2pPr marL="742950" indent="-285750" defTabSz="457200">
                  <a:defRPr>
                    <a:solidFill>
                      <a:schemeClr val="tx1"/>
                    </a:solidFill>
                    <a:latin typeface="Arial" charset="0"/>
                    <a:ea typeface="Arial" charset="0"/>
                    <a:cs typeface="Arial" charset="0"/>
                  </a:defRPr>
                </a:lvl2pPr>
                <a:lvl3pPr marL="1143000" indent="-228600" defTabSz="457200">
                  <a:defRPr>
                    <a:solidFill>
                      <a:schemeClr val="tx1"/>
                    </a:solidFill>
                    <a:latin typeface="Arial" charset="0"/>
                    <a:ea typeface="Arial" charset="0"/>
                    <a:cs typeface="Arial" charset="0"/>
                  </a:defRPr>
                </a:lvl3pPr>
                <a:lvl4pPr marL="1600200" indent="-228600" defTabSz="457200">
                  <a:defRPr>
                    <a:solidFill>
                      <a:schemeClr val="tx1"/>
                    </a:solidFill>
                    <a:latin typeface="Arial" charset="0"/>
                    <a:ea typeface="Arial" charset="0"/>
                    <a:cs typeface="Arial" charset="0"/>
                  </a:defRPr>
                </a:lvl4pPr>
                <a:lvl5pPr marL="2057400" indent="-228600" defTabSz="457200">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r>
                  <a:rPr lang="en-US" sz="1200" b="1"/>
                  <a:t>Halls A, B, C</a:t>
                </a:r>
              </a:p>
            </p:txBody>
          </p:sp>
          <p:sp>
            <p:nvSpPr>
              <p:cNvPr id="159" name="TextBox 55"/>
              <p:cNvSpPr txBox="1">
                <a:spLocks noChangeArrowheads="1"/>
              </p:cNvSpPr>
              <p:nvPr/>
            </p:nvSpPr>
            <p:spPr bwMode="auto">
              <a:xfrm>
                <a:off x="890588" y="3536950"/>
                <a:ext cx="14303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charset="0"/>
                    <a:ea typeface="ＭＳ Ｐゴシック" charset="0"/>
                    <a:cs typeface="Arial" charset="0"/>
                  </a:defRPr>
                </a:lvl1pPr>
                <a:lvl2pPr marL="742950" indent="-285750" defTabSz="457200">
                  <a:defRPr>
                    <a:solidFill>
                      <a:schemeClr val="tx1"/>
                    </a:solidFill>
                    <a:latin typeface="Arial" charset="0"/>
                    <a:ea typeface="Arial" charset="0"/>
                    <a:cs typeface="Arial" charset="0"/>
                  </a:defRPr>
                </a:lvl2pPr>
                <a:lvl3pPr marL="1143000" indent="-228600" defTabSz="457200">
                  <a:defRPr>
                    <a:solidFill>
                      <a:schemeClr val="tx1"/>
                    </a:solidFill>
                    <a:latin typeface="Arial" charset="0"/>
                    <a:ea typeface="Arial" charset="0"/>
                    <a:cs typeface="Arial" charset="0"/>
                  </a:defRPr>
                </a:lvl3pPr>
                <a:lvl4pPr marL="1600200" indent="-228600" defTabSz="457200">
                  <a:defRPr>
                    <a:solidFill>
                      <a:schemeClr val="tx1"/>
                    </a:solidFill>
                    <a:latin typeface="Arial" charset="0"/>
                    <a:ea typeface="Arial" charset="0"/>
                    <a:cs typeface="Arial" charset="0"/>
                  </a:defRPr>
                </a:lvl4pPr>
                <a:lvl5pPr marL="2057400" indent="-228600" defTabSz="457200">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pPr algn="ctr"/>
                <a:r>
                  <a:rPr lang="en-US" sz="1200" b="1"/>
                  <a:t>Electron Injector </a:t>
                </a:r>
              </a:p>
            </p:txBody>
          </p:sp>
          <p:sp>
            <p:nvSpPr>
              <p:cNvPr id="160" name="TextBox 57"/>
              <p:cNvSpPr txBox="1">
                <a:spLocks noChangeArrowheads="1"/>
              </p:cNvSpPr>
              <p:nvPr/>
            </p:nvSpPr>
            <p:spPr bwMode="auto">
              <a:xfrm>
                <a:off x="5162550" y="3967163"/>
                <a:ext cx="615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charset="0"/>
                    <a:ea typeface="ＭＳ Ｐゴシック" charset="0"/>
                    <a:cs typeface="Arial" charset="0"/>
                  </a:defRPr>
                </a:lvl1pPr>
                <a:lvl2pPr marL="742950" indent="-285750" defTabSz="457200">
                  <a:defRPr>
                    <a:solidFill>
                      <a:schemeClr val="tx1"/>
                    </a:solidFill>
                    <a:latin typeface="Arial" charset="0"/>
                    <a:ea typeface="Arial" charset="0"/>
                    <a:cs typeface="Arial" charset="0"/>
                  </a:defRPr>
                </a:lvl2pPr>
                <a:lvl3pPr marL="1143000" indent="-228600" defTabSz="457200">
                  <a:defRPr>
                    <a:solidFill>
                      <a:schemeClr val="tx1"/>
                    </a:solidFill>
                    <a:latin typeface="Arial" charset="0"/>
                    <a:ea typeface="Arial" charset="0"/>
                    <a:cs typeface="Arial" charset="0"/>
                  </a:defRPr>
                </a:lvl3pPr>
                <a:lvl4pPr marL="1600200" indent="-228600" defTabSz="457200">
                  <a:defRPr>
                    <a:solidFill>
                      <a:schemeClr val="tx1"/>
                    </a:solidFill>
                    <a:latin typeface="Arial" charset="0"/>
                    <a:ea typeface="Arial" charset="0"/>
                    <a:cs typeface="Arial" charset="0"/>
                  </a:defRPr>
                </a:lvl4pPr>
                <a:lvl5pPr marL="2057400" indent="-228600" defTabSz="457200">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pPr algn="ctr"/>
                <a:r>
                  <a:rPr lang="en-US" sz="1200" b="1"/>
                  <a:t>Hall D</a:t>
                </a:r>
              </a:p>
            </p:txBody>
          </p:sp>
          <p:sp>
            <p:nvSpPr>
              <p:cNvPr id="161" name="Rectangle 94"/>
              <p:cNvSpPr>
                <a:spLocks noChangeArrowheads="1"/>
              </p:cNvSpPr>
              <p:nvPr/>
            </p:nvSpPr>
            <p:spPr bwMode="auto">
              <a:xfrm>
                <a:off x="1489075" y="3819525"/>
                <a:ext cx="219075" cy="128588"/>
              </a:xfrm>
              <a:prstGeom prst="rect">
                <a:avLst/>
              </a:prstGeom>
              <a:solidFill>
                <a:schemeClr val="bg1"/>
              </a:solidFill>
              <a:ln w="317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2" name="Rectangle 96"/>
              <p:cNvSpPr>
                <a:spLocks noChangeArrowheads="1"/>
              </p:cNvSpPr>
              <p:nvPr/>
            </p:nvSpPr>
            <p:spPr bwMode="auto">
              <a:xfrm>
                <a:off x="5346700" y="3819525"/>
                <a:ext cx="219075" cy="128588"/>
              </a:xfrm>
              <a:prstGeom prst="rect">
                <a:avLst/>
              </a:prstGeom>
              <a:solidFill>
                <a:schemeClr val="bg1"/>
              </a:solidFill>
              <a:ln w="317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3" name="Rectangle 97"/>
              <p:cNvSpPr>
                <a:spLocks noChangeArrowheads="1"/>
              </p:cNvSpPr>
              <p:nvPr/>
            </p:nvSpPr>
            <p:spPr bwMode="auto">
              <a:xfrm>
                <a:off x="2311400" y="3819525"/>
                <a:ext cx="1901825" cy="128588"/>
              </a:xfrm>
              <a:prstGeom prst="rect">
                <a:avLst/>
              </a:prstGeom>
              <a:solidFill>
                <a:schemeClr val="bg1"/>
              </a:solidFill>
              <a:ln w="317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4" name="Rectangle 98"/>
              <p:cNvSpPr>
                <a:spLocks noChangeArrowheads="1"/>
              </p:cNvSpPr>
              <p:nvPr/>
            </p:nvSpPr>
            <p:spPr bwMode="auto">
              <a:xfrm>
                <a:off x="2311400" y="4660900"/>
                <a:ext cx="1901825" cy="128588"/>
              </a:xfrm>
              <a:prstGeom prst="rect">
                <a:avLst/>
              </a:prstGeom>
              <a:solidFill>
                <a:schemeClr val="bg1"/>
              </a:solidFill>
              <a:ln w="317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5" name="Rectangle 99"/>
              <p:cNvSpPr>
                <a:spLocks noChangeArrowheads="1"/>
              </p:cNvSpPr>
              <p:nvPr/>
            </p:nvSpPr>
            <p:spPr bwMode="auto">
              <a:xfrm rot="13800000">
                <a:off x="4028593" y="3096045"/>
                <a:ext cx="201612" cy="109538"/>
              </a:xfrm>
              <a:prstGeom prst="rect">
                <a:avLst/>
              </a:prstGeom>
              <a:solidFill>
                <a:schemeClr val="bg1"/>
              </a:solidFill>
              <a:ln w="3175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6" name="Rectangle 100"/>
              <p:cNvSpPr>
                <a:spLocks noChangeArrowheads="1"/>
              </p:cNvSpPr>
              <p:nvPr/>
            </p:nvSpPr>
            <p:spPr bwMode="auto">
              <a:xfrm rot="13821965">
                <a:off x="3617672" y="2756561"/>
                <a:ext cx="457200" cy="109537"/>
              </a:xfrm>
              <a:prstGeom prst="rect">
                <a:avLst/>
              </a:prstGeom>
              <a:solidFill>
                <a:schemeClr val="bg1"/>
              </a:solidFill>
              <a:ln w="3175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7" name="TextBox 39"/>
              <p:cNvSpPr txBox="1">
                <a:spLocks noChangeArrowheads="1"/>
              </p:cNvSpPr>
              <p:nvPr/>
            </p:nvSpPr>
            <p:spPr bwMode="auto">
              <a:xfrm>
                <a:off x="2903399" y="2925351"/>
                <a:ext cx="1050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charset="0"/>
                    <a:ea typeface="ＭＳ Ｐゴシック" charset="0"/>
                    <a:cs typeface="Arial" charset="0"/>
                  </a:defRPr>
                </a:lvl1pPr>
                <a:lvl2pPr marL="742950" indent="-285750" defTabSz="457200">
                  <a:defRPr>
                    <a:solidFill>
                      <a:schemeClr val="tx1"/>
                    </a:solidFill>
                    <a:latin typeface="Arial" charset="0"/>
                    <a:ea typeface="Arial" charset="0"/>
                    <a:cs typeface="Arial" charset="0"/>
                  </a:defRPr>
                </a:lvl2pPr>
                <a:lvl3pPr marL="1143000" indent="-228600" defTabSz="457200">
                  <a:defRPr>
                    <a:solidFill>
                      <a:schemeClr val="tx1"/>
                    </a:solidFill>
                    <a:latin typeface="Arial" charset="0"/>
                    <a:ea typeface="Arial" charset="0"/>
                    <a:cs typeface="Arial" charset="0"/>
                  </a:defRPr>
                </a:lvl3pPr>
                <a:lvl4pPr marL="1600200" indent="-228600" defTabSz="457200">
                  <a:defRPr>
                    <a:solidFill>
                      <a:schemeClr val="tx1"/>
                    </a:solidFill>
                    <a:latin typeface="Arial" charset="0"/>
                    <a:ea typeface="Arial" charset="0"/>
                    <a:cs typeface="Arial" charset="0"/>
                  </a:defRPr>
                </a:lvl4pPr>
                <a:lvl5pPr marL="2057400" indent="-228600" defTabSz="457200">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r>
                  <a:rPr lang="en-US" sz="1400" b="1" dirty="0">
                    <a:solidFill>
                      <a:srgbClr val="FF0000"/>
                    </a:solidFill>
                  </a:rPr>
                  <a:t>SRF </a:t>
                </a:r>
                <a:r>
                  <a:rPr lang="en-US" sz="1400" b="1" dirty="0" err="1">
                    <a:solidFill>
                      <a:srgbClr val="FF0000"/>
                    </a:solidFill>
                  </a:rPr>
                  <a:t>Linac</a:t>
                </a:r>
                <a:endParaRPr lang="en-US" sz="1400" b="1" dirty="0">
                  <a:solidFill>
                    <a:srgbClr val="FF0000"/>
                  </a:solidFill>
                </a:endParaRPr>
              </a:p>
            </p:txBody>
          </p:sp>
          <p:sp>
            <p:nvSpPr>
              <p:cNvPr id="168" name="Oval 47"/>
              <p:cNvSpPr>
                <a:spLocks noChangeArrowheads="1"/>
              </p:cNvSpPr>
              <p:nvPr/>
            </p:nvSpPr>
            <p:spPr bwMode="auto">
              <a:xfrm>
                <a:off x="2649538" y="2127250"/>
                <a:ext cx="182562" cy="182563"/>
              </a:xfrm>
              <a:prstGeom prst="ellipse">
                <a:avLst/>
              </a:prstGeom>
              <a:solidFill>
                <a:schemeClr val="bg1"/>
              </a:solidFill>
              <a:ln w="31750">
                <a:solidFill>
                  <a:srgbClr val="0000FF"/>
                </a:solidFill>
                <a:round/>
                <a:headEnd/>
                <a:tailEnd/>
              </a:ln>
            </p:spPr>
            <p:txBody>
              <a:bodyPr anchor="ctr"/>
              <a:lstStyle/>
              <a:p>
                <a:pPr algn="ctr" defTabSz="457200" fontAlgn="auto">
                  <a:spcBef>
                    <a:spcPts val="0"/>
                  </a:spcBef>
                  <a:spcAft>
                    <a:spcPts val="0"/>
                  </a:spcAft>
                  <a:defRPr/>
                </a:pPr>
                <a:endParaRPr lang="en-US">
                  <a:solidFill>
                    <a:schemeClr val="lt1"/>
                  </a:solidFill>
                  <a:latin typeface="+mn-lt"/>
                  <a:ea typeface="+mn-ea"/>
                  <a:cs typeface="+mn-cs"/>
                </a:endParaRPr>
              </a:p>
            </p:txBody>
          </p:sp>
          <p:sp>
            <p:nvSpPr>
              <p:cNvPr id="169" name="Oval 47"/>
              <p:cNvSpPr>
                <a:spLocks noChangeArrowheads="1"/>
              </p:cNvSpPr>
              <p:nvPr/>
            </p:nvSpPr>
            <p:spPr bwMode="auto">
              <a:xfrm>
                <a:off x="3975100" y="2622550"/>
                <a:ext cx="182563" cy="182563"/>
              </a:xfrm>
              <a:prstGeom prst="ellipse">
                <a:avLst/>
              </a:prstGeom>
              <a:solidFill>
                <a:schemeClr val="bg1"/>
              </a:solidFill>
              <a:ln w="31750">
                <a:solidFill>
                  <a:schemeClr val="tx2">
                    <a:lumMod val="40000"/>
                    <a:lumOff val="60000"/>
                  </a:schemeClr>
                </a:solidFill>
                <a:prstDash val="sysDash"/>
                <a:round/>
                <a:headEnd/>
                <a:tailEnd/>
              </a:ln>
            </p:spPr>
            <p:txBody>
              <a:bodyPr anchor="ctr"/>
              <a:lstStyle/>
              <a:p>
                <a:pPr algn="ctr" defTabSz="457200" fontAlgn="auto">
                  <a:spcBef>
                    <a:spcPts val="0"/>
                  </a:spcBef>
                  <a:spcAft>
                    <a:spcPts val="0"/>
                  </a:spcAft>
                  <a:defRPr/>
                </a:pPr>
                <a:endParaRPr lang="en-US">
                  <a:solidFill>
                    <a:schemeClr val="lt1"/>
                  </a:solidFill>
                  <a:latin typeface="+mn-lt"/>
                  <a:ea typeface="+mn-ea"/>
                  <a:cs typeface="+mn-cs"/>
                </a:endParaRPr>
              </a:p>
            </p:txBody>
          </p:sp>
          <p:sp>
            <p:nvSpPr>
              <p:cNvPr id="170" name="Line 107"/>
              <p:cNvSpPr>
                <a:spLocks noChangeShapeType="1"/>
              </p:cNvSpPr>
              <p:nvPr/>
            </p:nvSpPr>
            <p:spPr bwMode="auto">
              <a:xfrm flipV="1">
                <a:off x="5476875" y="3248025"/>
                <a:ext cx="239713" cy="295275"/>
              </a:xfrm>
              <a:prstGeom prst="line">
                <a:avLst/>
              </a:prstGeom>
              <a:noFill/>
              <a:ln w="444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21" name="Rectangle 99"/>
            <p:cNvSpPr>
              <a:spLocks noChangeArrowheads="1"/>
            </p:cNvSpPr>
            <p:nvPr/>
          </p:nvSpPr>
          <p:spPr bwMode="auto">
            <a:xfrm rot="15660000">
              <a:off x="2954387" y="2353000"/>
              <a:ext cx="146431" cy="366992"/>
            </a:xfrm>
            <a:prstGeom prst="rect">
              <a:avLst/>
            </a:prstGeom>
            <a:solidFill>
              <a:schemeClr val="bg1"/>
            </a:solidFill>
            <a:ln w="31750">
              <a:solidFill>
                <a:srgbClr val="660066"/>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2" name="Rectangle 99"/>
            <p:cNvSpPr>
              <a:spLocks noChangeArrowheads="1"/>
            </p:cNvSpPr>
            <p:nvPr/>
          </p:nvSpPr>
          <p:spPr bwMode="auto">
            <a:xfrm rot="19344973">
              <a:off x="2942658" y="1752230"/>
              <a:ext cx="129301" cy="600723"/>
            </a:xfrm>
            <a:prstGeom prst="rect">
              <a:avLst/>
            </a:prstGeom>
            <a:solidFill>
              <a:schemeClr val="bg1"/>
            </a:solidFill>
            <a:ln w="3175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3" name="Rectangle 99"/>
            <p:cNvSpPr>
              <a:spLocks noChangeArrowheads="1"/>
            </p:cNvSpPr>
            <p:nvPr/>
          </p:nvSpPr>
          <p:spPr bwMode="auto">
            <a:xfrm rot="15560216">
              <a:off x="2123022" y="2586323"/>
              <a:ext cx="155558" cy="163934"/>
            </a:xfrm>
            <a:prstGeom prst="rect">
              <a:avLst/>
            </a:prstGeom>
            <a:solidFill>
              <a:schemeClr val="bg1"/>
            </a:solidFill>
            <a:ln w="3175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4" name="Rectangle 123"/>
            <p:cNvSpPr>
              <a:spLocks noChangeArrowheads="1"/>
            </p:cNvSpPr>
            <p:nvPr/>
          </p:nvSpPr>
          <p:spPr bwMode="auto">
            <a:xfrm rot="15560216">
              <a:off x="2599527" y="2501244"/>
              <a:ext cx="155558" cy="163934"/>
            </a:xfrm>
            <a:prstGeom prst="rect">
              <a:avLst/>
            </a:prstGeom>
            <a:solidFill>
              <a:schemeClr val="bg1"/>
            </a:solidFill>
            <a:ln w="3175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5" name="TextBox 39"/>
            <p:cNvSpPr txBox="1">
              <a:spLocks noChangeArrowheads="1"/>
            </p:cNvSpPr>
            <p:nvPr/>
          </p:nvSpPr>
          <p:spPr bwMode="auto">
            <a:xfrm>
              <a:off x="2568599" y="2187193"/>
              <a:ext cx="6035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charset="0"/>
                  <a:ea typeface="ＭＳ Ｐゴシック" charset="0"/>
                  <a:cs typeface="Arial" charset="0"/>
                </a:defRPr>
              </a:lvl1pPr>
              <a:lvl2pPr marL="742950" indent="-285750" defTabSz="457200">
                <a:defRPr>
                  <a:solidFill>
                    <a:schemeClr val="tx1"/>
                  </a:solidFill>
                  <a:latin typeface="Arial" charset="0"/>
                  <a:ea typeface="Arial" charset="0"/>
                  <a:cs typeface="Arial" charset="0"/>
                </a:defRPr>
              </a:lvl2pPr>
              <a:lvl3pPr marL="1143000" indent="-228600" defTabSz="457200">
                <a:defRPr>
                  <a:solidFill>
                    <a:schemeClr val="tx1"/>
                  </a:solidFill>
                  <a:latin typeface="Arial" charset="0"/>
                  <a:ea typeface="Arial" charset="0"/>
                  <a:cs typeface="Arial" charset="0"/>
                </a:defRPr>
              </a:lvl3pPr>
              <a:lvl4pPr marL="1600200" indent="-228600" defTabSz="457200">
                <a:defRPr>
                  <a:solidFill>
                    <a:schemeClr val="tx1"/>
                  </a:solidFill>
                  <a:latin typeface="Arial" charset="0"/>
                  <a:ea typeface="Arial" charset="0"/>
                  <a:cs typeface="Arial" charset="0"/>
                </a:defRPr>
              </a:lvl4pPr>
              <a:lvl5pPr marL="2057400" indent="-228600" defTabSz="457200">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r>
                <a:rPr lang="en-US" sz="1400" b="1" dirty="0" smtClean="0">
                  <a:solidFill>
                    <a:srgbClr val="660066"/>
                  </a:solidFill>
                </a:rPr>
                <a:t>e-RF</a:t>
              </a:r>
              <a:endParaRPr lang="en-US" sz="1400" b="1" dirty="0">
                <a:solidFill>
                  <a:srgbClr val="660066"/>
                </a:solidFill>
              </a:endParaRPr>
            </a:p>
          </p:txBody>
        </p:sp>
        <p:sp>
          <p:nvSpPr>
            <p:cNvPr id="126" name="TextBox 39"/>
            <p:cNvSpPr txBox="1">
              <a:spLocks noChangeArrowheads="1"/>
            </p:cNvSpPr>
            <p:nvPr/>
          </p:nvSpPr>
          <p:spPr bwMode="auto">
            <a:xfrm>
              <a:off x="2973504" y="1666043"/>
              <a:ext cx="8115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charset="0"/>
                  <a:ea typeface="ＭＳ Ｐゴシック" charset="0"/>
                  <a:cs typeface="Arial" charset="0"/>
                </a:defRPr>
              </a:lvl1pPr>
              <a:lvl2pPr marL="742950" indent="-285750" defTabSz="457200">
                <a:defRPr>
                  <a:solidFill>
                    <a:schemeClr val="tx1"/>
                  </a:solidFill>
                  <a:latin typeface="Arial" charset="0"/>
                  <a:ea typeface="Arial" charset="0"/>
                  <a:cs typeface="Arial" charset="0"/>
                </a:defRPr>
              </a:lvl2pPr>
              <a:lvl3pPr marL="1143000" indent="-228600" defTabSz="457200">
                <a:defRPr>
                  <a:solidFill>
                    <a:schemeClr val="tx1"/>
                  </a:solidFill>
                  <a:latin typeface="Arial" charset="0"/>
                  <a:ea typeface="Arial" charset="0"/>
                  <a:cs typeface="Arial" charset="0"/>
                </a:defRPr>
              </a:lvl3pPr>
              <a:lvl4pPr marL="1600200" indent="-228600" defTabSz="457200">
                <a:defRPr>
                  <a:solidFill>
                    <a:schemeClr val="tx1"/>
                  </a:solidFill>
                  <a:latin typeface="Arial" charset="0"/>
                  <a:ea typeface="Arial" charset="0"/>
                  <a:cs typeface="Arial" charset="0"/>
                </a:defRPr>
              </a:lvl4pPr>
              <a:lvl5pPr marL="2057400" indent="-228600" defTabSz="457200">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pPr algn="r"/>
              <a:r>
                <a:rPr lang="en-US" sz="1400" b="1" dirty="0" err="1" smtClean="0">
                  <a:solidFill>
                    <a:srgbClr val="FF0000"/>
                  </a:solidFill>
                </a:rPr>
                <a:t>i</a:t>
              </a:r>
              <a:r>
                <a:rPr lang="en-US" sz="1400" b="1" dirty="0" smtClean="0">
                  <a:solidFill>
                    <a:srgbClr val="FF0000"/>
                  </a:solidFill>
                </a:rPr>
                <a:t>-SRF +</a:t>
              </a:r>
            </a:p>
            <a:p>
              <a:r>
                <a:rPr lang="en-US" sz="1400" b="1" dirty="0" smtClean="0">
                  <a:solidFill>
                    <a:srgbClr val="660066"/>
                  </a:solidFill>
                </a:rPr>
                <a:t>NCRF</a:t>
              </a:r>
              <a:endParaRPr lang="en-US" sz="1400" b="1" dirty="0">
                <a:solidFill>
                  <a:srgbClr val="660066"/>
                </a:solidFill>
              </a:endParaRPr>
            </a:p>
          </p:txBody>
        </p:sp>
        <p:sp>
          <p:nvSpPr>
            <p:cNvPr id="127" name="TextBox 39"/>
            <p:cNvSpPr txBox="1">
              <a:spLocks noChangeArrowheads="1"/>
            </p:cNvSpPr>
            <p:nvPr/>
          </p:nvSpPr>
          <p:spPr bwMode="auto">
            <a:xfrm>
              <a:off x="1678910" y="2268910"/>
              <a:ext cx="5937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charset="0"/>
                  <a:ea typeface="ＭＳ Ｐゴシック" charset="0"/>
                  <a:cs typeface="Arial" charset="0"/>
                </a:defRPr>
              </a:lvl1pPr>
              <a:lvl2pPr marL="742950" indent="-285750" defTabSz="457200">
                <a:defRPr>
                  <a:solidFill>
                    <a:schemeClr val="tx1"/>
                  </a:solidFill>
                  <a:latin typeface="Arial" charset="0"/>
                  <a:ea typeface="Arial" charset="0"/>
                  <a:cs typeface="Arial" charset="0"/>
                </a:defRPr>
              </a:lvl2pPr>
              <a:lvl3pPr marL="1143000" indent="-228600" defTabSz="457200">
                <a:defRPr>
                  <a:solidFill>
                    <a:schemeClr val="tx1"/>
                  </a:solidFill>
                  <a:latin typeface="Arial" charset="0"/>
                  <a:ea typeface="Arial" charset="0"/>
                  <a:cs typeface="Arial" charset="0"/>
                </a:defRPr>
              </a:lvl3pPr>
              <a:lvl4pPr marL="1600200" indent="-228600" defTabSz="457200">
                <a:defRPr>
                  <a:solidFill>
                    <a:schemeClr val="tx1"/>
                  </a:solidFill>
                  <a:latin typeface="Arial" charset="0"/>
                  <a:ea typeface="Arial" charset="0"/>
                  <a:cs typeface="Arial" charset="0"/>
                </a:defRPr>
              </a:lvl4pPr>
              <a:lvl5pPr marL="2057400" indent="-228600" defTabSz="457200">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r>
                <a:rPr lang="en-US" sz="1400" b="1" dirty="0" smtClean="0">
                  <a:solidFill>
                    <a:srgbClr val="FF0000"/>
                  </a:solidFill>
                </a:rPr>
                <a:t>Crab</a:t>
              </a:r>
              <a:endParaRPr lang="en-US" sz="1400" b="1" dirty="0">
                <a:solidFill>
                  <a:srgbClr val="FF0000"/>
                </a:solidFill>
              </a:endParaRPr>
            </a:p>
          </p:txBody>
        </p:sp>
        <p:sp>
          <p:nvSpPr>
            <p:cNvPr id="128" name="TextBox 39"/>
            <p:cNvSpPr txBox="1">
              <a:spLocks noChangeArrowheads="1"/>
            </p:cNvSpPr>
            <p:nvPr/>
          </p:nvSpPr>
          <p:spPr bwMode="auto">
            <a:xfrm>
              <a:off x="2332317" y="2686684"/>
              <a:ext cx="5937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charset="0"/>
                  <a:ea typeface="ＭＳ Ｐゴシック" charset="0"/>
                  <a:cs typeface="Arial" charset="0"/>
                </a:defRPr>
              </a:lvl1pPr>
              <a:lvl2pPr marL="742950" indent="-285750" defTabSz="457200">
                <a:defRPr>
                  <a:solidFill>
                    <a:schemeClr val="tx1"/>
                  </a:solidFill>
                  <a:latin typeface="Arial" charset="0"/>
                  <a:ea typeface="Arial" charset="0"/>
                  <a:cs typeface="Arial" charset="0"/>
                </a:defRPr>
              </a:lvl2pPr>
              <a:lvl3pPr marL="1143000" indent="-228600" defTabSz="457200">
                <a:defRPr>
                  <a:solidFill>
                    <a:schemeClr val="tx1"/>
                  </a:solidFill>
                  <a:latin typeface="Arial" charset="0"/>
                  <a:ea typeface="Arial" charset="0"/>
                  <a:cs typeface="Arial" charset="0"/>
                </a:defRPr>
              </a:lvl3pPr>
              <a:lvl4pPr marL="1600200" indent="-228600" defTabSz="457200">
                <a:defRPr>
                  <a:solidFill>
                    <a:schemeClr val="tx1"/>
                  </a:solidFill>
                  <a:latin typeface="Arial" charset="0"/>
                  <a:ea typeface="Arial" charset="0"/>
                  <a:cs typeface="Arial" charset="0"/>
                </a:defRPr>
              </a:lvl4pPr>
              <a:lvl5pPr marL="2057400" indent="-228600" defTabSz="457200">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r>
                <a:rPr lang="en-US" sz="1400" b="1" dirty="0" smtClean="0">
                  <a:solidFill>
                    <a:srgbClr val="FF0000"/>
                  </a:solidFill>
                </a:rPr>
                <a:t>Crab</a:t>
              </a:r>
              <a:endParaRPr lang="en-US" sz="1400" b="1" dirty="0">
                <a:solidFill>
                  <a:srgbClr val="FF0000"/>
                </a:solidFill>
              </a:endParaRPr>
            </a:p>
          </p:txBody>
        </p:sp>
        <p:sp>
          <p:nvSpPr>
            <p:cNvPr id="130" name="TextBox 39"/>
            <p:cNvSpPr txBox="1">
              <a:spLocks noChangeArrowheads="1"/>
            </p:cNvSpPr>
            <p:nvPr/>
          </p:nvSpPr>
          <p:spPr bwMode="auto">
            <a:xfrm>
              <a:off x="4722112" y="1860847"/>
              <a:ext cx="11520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charset="0"/>
                  <a:ea typeface="ＭＳ Ｐゴシック" charset="0"/>
                  <a:cs typeface="Arial" charset="0"/>
                </a:defRPr>
              </a:lvl1pPr>
              <a:lvl2pPr marL="742950" indent="-285750" defTabSz="457200">
                <a:defRPr>
                  <a:solidFill>
                    <a:schemeClr val="tx1"/>
                  </a:solidFill>
                  <a:latin typeface="Arial" charset="0"/>
                  <a:ea typeface="Arial" charset="0"/>
                  <a:cs typeface="Arial" charset="0"/>
                </a:defRPr>
              </a:lvl2pPr>
              <a:lvl3pPr marL="1143000" indent="-228600" defTabSz="457200">
                <a:defRPr>
                  <a:solidFill>
                    <a:schemeClr val="tx1"/>
                  </a:solidFill>
                  <a:latin typeface="Arial" charset="0"/>
                  <a:ea typeface="Arial" charset="0"/>
                  <a:cs typeface="Arial" charset="0"/>
                </a:defRPr>
              </a:lvl3pPr>
              <a:lvl4pPr marL="1600200" indent="-228600" defTabSz="457200">
                <a:defRPr>
                  <a:solidFill>
                    <a:schemeClr val="tx1"/>
                  </a:solidFill>
                  <a:latin typeface="Arial" charset="0"/>
                  <a:ea typeface="Arial" charset="0"/>
                  <a:cs typeface="Arial" charset="0"/>
                </a:defRPr>
              </a:lvl4pPr>
              <a:lvl5pPr marL="2057400" indent="-228600" defTabSz="457200">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r>
                <a:rPr lang="en-US" sz="1400" b="1" dirty="0" smtClean="0">
                  <a:solidFill>
                    <a:srgbClr val="008000"/>
                  </a:solidFill>
                </a:rPr>
                <a:t>HE Cooling</a:t>
              </a:r>
              <a:endParaRPr lang="en-US" sz="1400" b="1" dirty="0">
                <a:solidFill>
                  <a:srgbClr val="008000"/>
                </a:solidFill>
              </a:endParaRPr>
            </a:p>
          </p:txBody>
        </p:sp>
        <p:sp>
          <p:nvSpPr>
            <p:cNvPr id="131" name="Rectangle 99"/>
            <p:cNvSpPr>
              <a:spLocks noChangeArrowheads="1"/>
            </p:cNvSpPr>
            <p:nvPr/>
          </p:nvSpPr>
          <p:spPr bwMode="auto">
            <a:xfrm rot="19344973">
              <a:off x="3559329" y="2584621"/>
              <a:ext cx="128111" cy="442812"/>
            </a:xfrm>
            <a:prstGeom prst="rect">
              <a:avLst/>
            </a:prstGeom>
            <a:solidFill>
              <a:schemeClr val="bg1"/>
            </a:solidFill>
            <a:ln w="31750">
              <a:solidFill>
                <a:srgbClr val="660066"/>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2" name="TextBox 39"/>
            <p:cNvSpPr txBox="1">
              <a:spLocks noChangeArrowheads="1"/>
            </p:cNvSpPr>
            <p:nvPr/>
          </p:nvSpPr>
          <p:spPr bwMode="auto">
            <a:xfrm>
              <a:off x="3644123" y="2517643"/>
              <a:ext cx="6035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charset="0"/>
                  <a:ea typeface="ＭＳ Ｐゴシック" charset="0"/>
                  <a:cs typeface="Arial" charset="0"/>
                </a:defRPr>
              </a:lvl1pPr>
              <a:lvl2pPr marL="742950" indent="-285750" defTabSz="457200">
                <a:defRPr>
                  <a:solidFill>
                    <a:schemeClr val="tx1"/>
                  </a:solidFill>
                  <a:latin typeface="Arial" charset="0"/>
                  <a:ea typeface="Arial" charset="0"/>
                  <a:cs typeface="Arial" charset="0"/>
                </a:defRPr>
              </a:lvl2pPr>
              <a:lvl3pPr marL="1143000" indent="-228600" defTabSz="457200">
                <a:defRPr>
                  <a:solidFill>
                    <a:schemeClr val="tx1"/>
                  </a:solidFill>
                  <a:latin typeface="Arial" charset="0"/>
                  <a:ea typeface="Arial" charset="0"/>
                  <a:cs typeface="Arial" charset="0"/>
                </a:defRPr>
              </a:lvl3pPr>
              <a:lvl4pPr marL="1600200" indent="-228600" defTabSz="457200">
                <a:defRPr>
                  <a:solidFill>
                    <a:schemeClr val="tx1"/>
                  </a:solidFill>
                  <a:latin typeface="Arial" charset="0"/>
                  <a:ea typeface="Arial" charset="0"/>
                  <a:cs typeface="Arial" charset="0"/>
                </a:defRPr>
              </a:lvl4pPr>
              <a:lvl5pPr marL="2057400" indent="-228600" defTabSz="457200">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r>
                <a:rPr lang="en-US" sz="1400" b="1" dirty="0" smtClean="0">
                  <a:solidFill>
                    <a:srgbClr val="660066"/>
                  </a:solidFill>
                </a:rPr>
                <a:t>e-RF</a:t>
              </a:r>
              <a:endParaRPr lang="en-US" sz="1400" b="1" dirty="0">
                <a:solidFill>
                  <a:srgbClr val="660066"/>
                </a:solidFill>
              </a:endParaRPr>
            </a:p>
          </p:txBody>
        </p:sp>
        <p:sp>
          <p:nvSpPr>
            <p:cNvPr id="133" name="Rectangle 99"/>
            <p:cNvSpPr>
              <a:spLocks noChangeArrowheads="1"/>
            </p:cNvSpPr>
            <p:nvPr/>
          </p:nvSpPr>
          <p:spPr bwMode="auto">
            <a:xfrm rot="19344973">
              <a:off x="3107643" y="2191999"/>
              <a:ext cx="135714" cy="137534"/>
            </a:xfrm>
            <a:prstGeom prst="rect">
              <a:avLst/>
            </a:prstGeom>
            <a:solidFill>
              <a:schemeClr val="bg1"/>
            </a:solidFill>
            <a:ln w="31750">
              <a:solidFill>
                <a:srgbClr val="660066"/>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cxnSp>
          <p:nvCxnSpPr>
            <p:cNvPr id="134" name="Straight Connector 54"/>
            <p:cNvCxnSpPr>
              <a:cxnSpLocks noChangeShapeType="1"/>
            </p:cNvCxnSpPr>
            <p:nvPr/>
          </p:nvCxnSpPr>
          <p:spPr bwMode="auto">
            <a:xfrm>
              <a:off x="3852663" y="3486374"/>
              <a:ext cx="76823" cy="93893"/>
            </a:xfrm>
            <a:prstGeom prst="line">
              <a:avLst/>
            </a:prstGeom>
            <a:noFill/>
            <a:ln w="28575" cmpd="sng">
              <a:solidFill>
                <a:srgbClr val="FF0000"/>
              </a:solidFill>
              <a:round/>
              <a:headEnd/>
              <a:tailEnd/>
            </a:ln>
          </p:spPr>
        </p:cxnSp>
        <p:sp>
          <p:nvSpPr>
            <p:cNvPr id="135" name="Rectangle 134"/>
            <p:cNvSpPr>
              <a:spLocks noChangeArrowheads="1"/>
            </p:cNvSpPr>
            <p:nvPr/>
          </p:nvSpPr>
          <p:spPr bwMode="auto">
            <a:xfrm rot="15560216">
              <a:off x="3059553" y="2907289"/>
              <a:ext cx="103669" cy="84316"/>
            </a:xfrm>
            <a:prstGeom prst="rect">
              <a:avLst/>
            </a:prstGeom>
            <a:solidFill>
              <a:schemeClr val="bg1"/>
            </a:solidFill>
            <a:ln w="31750">
              <a:solidFill>
                <a:srgbClr val="660066"/>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8" name="Group 27"/>
          <p:cNvGrpSpPr>
            <a:grpSpLocks noChangeAspect="1"/>
          </p:cNvGrpSpPr>
          <p:nvPr/>
        </p:nvGrpSpPr>
        <p:grpSpPr>
          <a:xfrm>
            <a:off x="4291813" y="819128"/>
            <a:ext cx="1796731" cy="1134172"/>
            <a:chOff x="4320423" y="819127"/>
            <a:chExt cx="2310897" cy="1458735"/>
          </a:xfrm>
        </p:grpSpPr>
        <p:pic>
          <p:nvPicPr>
            <p:cNvPr id="4" name="Picture 3" descr="Untitled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5211" y="819127"/>
              <a:ext cx="2016109" cy="1343391"/>
            </a:xfrm>
            <a:prstGeom prst="rect">
              <a:avLst/>
            </a:prstGeom>
          </p:spPr>
        </p:pic>
        <p:cxnSp>
          <p:nvCxnSpPr>
            <p:cNvPr id="8" name="Straight Arrow Connector 7"/>
            <p:cNvCxnSpPr/>
            <p:nvPr/>
          </p:nvCxnSpPr>
          <p:spPr>
            <a:xfrm flipH="1">
              <a:off x="4320423" y="1884027"/>
              <a:ext cx="405472" cy="3938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864721" y="814916"/>
            <a:ext cx="2044147" cy="1429582"/>
            <a:chOff x="852651" y="856280"/>
            <a:chExt cx="2044147" cy="1429582"/>
          </a:xfrm>
        </p:grpSpPr>
        <p:pic>
          <p:nvPicPr>
            <p:cNvPr id="66" name="Picture 65" descr="undefined-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2651" y="856280"/>
              <a:ext cx="1510421" cy="1429582"/>
            </a:xfrm>
            <a:prstGeom prst="rect">
              <a:avLst/>
            </a:prstGeom>
          </p:spPr>
        </p:pic>
        <p:cxnSp>
          <p:nvCxnSpPr>
            <p:cNvPr id="76" name="Straight Arrow Connector 75"/>
            <p:cNvCxnSpPr/>
            <p:nvPr/>
          </p:nvCxnSpPr>
          <p:spPr>
            <a:xfrm>
              <a:off x="2447977" y="1863619"/>
              <a:ext cx="448821" cy="19479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29" name="Group 28"/>
          <p:cNvGrpSpPr/>
          <p:nvPr/>
        </p:nvGrpSpPr>
        <p:grpSpPr>
          <a:xfrm>
            <a:off x="3837227" y="2452135"/>
            <a:ext cx="1900081" cy="1232732"/>
            <a:chOff x="3837227" y="2452135"/>
            <a:chExt cx="1900081" cy="1232732"/>
          </a:xfrm>
        </p:grpSpPr>
        <p:pic>
          <p:nvPicPr>
            <p:cNvPr id="3" name="Picture 2"/>
            <p:cNvPicPr>
              <a:picLocks noChangeAspect="1"/>
            </p:cNvPicPr>
            <p:nvPr/>
          </p:nvPicPr>
          <p:blipFill>
            <a:blip r:embed="rId6"/>
            <a:stretch>
              <a:fillRect/>
            </a:stretch>
          </p:blipFill>
          <p:spPr>
            <a:xfrm>
              <a:off x="4444678" y="2452135"/>
              <a:ext cx="1292630" cy="1232732"/>
            </a:xfrm>
            <a:prstGeom prst="rect">
              <a:avLst/>
            </a:prstGeom>
          </p:spPr>
        </p:pic>
        <p:cxnSp>
          <p:nvCxnSpPr>
            <p:cNvPr id="79" name="Straight Arrow Connector 78"/>
            <p:cNvCxnSpPr/>
            <p:nvPr/>
          </p:nvCxnSpPr>
          <p:spPr>
            <a:xfrm flipH="1" flipV="1">
              <a:off x="3837227" y="2829803"/>
              <a:ext cx="504990" cy="764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350274" y="2667907"/>
            <a:ext cx="2334991" cy="1360665"/>
            <a:chOff x="350274" y="2667907"/>
            <a:chExt cx="2334991" cy="1360665"/>
          </a:xfrm>
        </p:grpSpPr>
        <p:pic>
          <p:nvPicPr>
            <p:cNvPr id="67" name="Picture 66" descr="C:\Users\physics\Documents\Alx CST\na-pac13\WEPAC39\750_bd00.gif"/>
            <p:cNvPicPr/>
            <p:nvPr/>
          </p:nvPicPr>
          <p:blipFill rotWithShape="1">
            <a:blip r:embed="rId7" cstate="print">
              <a:extLst>
                <a:ext uri="{28A0092B-C50C-407E-A947-70E740481C1C}">
                  <a14:useLocalDpi xmlns:a14="http://schemas.microsoft.com/office/drawing/2010/main" val="0"/>
                </a:ext>
              </a:extLst>
            </a:blip>
            <a:srcRect t="14995" b="14975"/>
            <a:stretch/>
          </p:blipFill>
          <p:spPr bwMode="auto">
            <a:xfrm>
              <a:off x="350274" y="2906274"/>
              <a:ext cx="1861958" cy="1122298"/>
            </a:xfrm>
            <a:prstGeom prst="rect">
              <a:avLst/>
            </a:prstGeom>
            <a:noFill/>
            <a:ln>
              <a:noFill/>
            </a:ln>
            <a:extLst>
              <a:ext uri="{53640926-AAD7-44d8-BBD7-CCE9431645EC}">
                <a14:shadowObscured xmlns:a14="http://schemas.microsoft.com/office/drawing/2010/main"/>
              </a:ext>
            </a:extLst>
          </p:spPr>
        </p:pic>
        <p:cxnSp>
          <p:nvCxnSpPr>
            <p:cNvPr id="82" name="Straight Arrow Connector 81"/>
            <p:cNvCxnSpPr/>
            <p:nvPr/>
          </p:nvCxnSpPr>
          <p:spPr>
            <a:xfrm flipV="1">
              <a:off x="1726248" y="2725777"/>
              <a:ext cx="446302" cy="3646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flipV="1">
              <a:off x="1726248" y="2667907"/>
              <a:ext cx="959017" cy="4224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78" name="TextBox 77"/>
          <p:cNvSpPr txBox="1"/>
          <p:nvPr/>
        </p:nvSpPr>
        <p:spPr>
          <a:xfrm>
            <a:off x="3507125" y="2866317"/>
            <a:ext cx="505555" cy="923330"/>
          </a:xfrm>
          <a:prstGeom prst="rect">
            <a:avLst/>
          </a:prstGeom>
          <a:noFill/>
        </p:spPr>
        <p:txBody>
          <a:bodyPr wrap="none" rtlCol="0">
            <a:spAutoFit/>
          </a:bodyPr>
          <a:lstStyle/>
          <a:p>
            <a:r>
              <a:rPr lang="en-US" sz="5400" dirty="0" smtClean="0"/>
              <a:t>?</a:t>
            </a:r>
            <a:endParaRPr lang="en-US" sz="5400" dirty="0"/>
          </a:p>
        </p:txBody>
      </p:sp>
      <p:grpSp>
        <p:nvGrpSpPr>
          <p:cNvPr id="80" name="Group 79"/>
          <p:cNvGrpSpPr/>
          <p:nvPr/>
        </p:nvGrpSpPr>
        <p:grpSpPr>
          <a:xfrm>
            <a:off x="3595307" y="1958958"/>
            <a:ext cx="1179169" cy="435795"/>
            <a:chOff x="3469787" y="1985966"/>
            <a:chExt cx="1179169" cy="435795"/>
          </a:xfrm>
        </p:grpSpPr>
        <p:cxnSp>
          <p:nvCxnSpPr>
            <p:cNvPr id="81" name="Straight Connector 80"/>
            <p:cNvCxnSpPr>
              <a:cxnSpLocks noChangeShapeType="1"/>
            </p:cNvCxnSpPr>
            <p:nvPr/>
          </p:nvCxnSpPr>
          <p:spPr bwMode="auto">
            <a:xfrm rot="420000" flipV="1">
              <a:off x="4483129" y="2028182"/>
              <a:ext cx="119357" cy="33188"/>
            </a:xfrm>
            <a:prstGeom prst="line">
              <a:avLst/>
            </a:prstGeom>
            <a:noFill/>
            <a:ln w="44450">
              <a:solidFill>
                <a:srgbClr val="0000FF"/>
              </a:solidFill>
              <a:round/>
              <a:headEnd/>
              <a:tailEnd/>
            </a:ln>
            <a:extLst>
              <a:ext uri="{909E8E84-426E-40dd-AFC4-6F175D3DCCD1}">
                <a14:hiddenFill xmlns:a14="http://schemas.microsoft.com/office/drawing/2010/main">
                  <a:noFill/>
                </a14:hiddenFill>
              </a:ext>
            </a:extLst>
          </p:spPr>
        </p:cxnSp>
        <p:sp>
          <p:nvSpPr>
            <p:cNvPr id="83" name="Arc 32"/>
            <p:cNvSpPr>
              <a:spLocks noChangeAspect="1"/>
            </p:cNvSpPr>
            <p:nvPr/>
          </p:nvSpPr>
          <p:spPr bwMode="auto">
            <a:xfrm rot="19620000">
              <a:off x="4150993" y="2112699"/>
              <a:ext cx="219912" cy="219700"/>
            </a:xfrm>
            <a:custGeom>
              <a:avLst/>
              <a:gdLst>
                <a:gd name="T0" fmla="*/ 674703 w 1640410"/>
                <a:gd name="T1" fmla="*/ 13009 h 1640411"/>
                <a:gd name="T2" fmla="*/ 820205 w 1640410"/>
                <a:gd name="T3" fmla="*/ 820206 h 1640411"/>
                <a:gd name="T4" fmla="*/ 180307 w 1640410"/>
                <a:gd name="T5" fmla="*/ 1333302 h 1640411"/>
                <a:gd name="T6" fmla="*/ 11796480 60000 65536"/>
                <a:gd name="T7" fmla="*/ 11796480 60000 65536"/>
                <a:gd name="T8" fmla="*/ 17694720 60000 65536"/>
                <a:gd name="T9" fmla="*/ 180307 w 1640410"/>
                <a:gd name="T10" fmla="*/ 0 h 1640411"/>
                <a:gd name="T11" fmla="*/ 1640410 w 1640410"/>
                <a:gd name="T12" fmla="*/ 1640411 h 1640411"/>
              </a:gdLst>
              <a:ahLst/>
              <a:cxnLst>
                <a:cxn ang="T6">
                  <a:pos x="T0" y="T1"/>
                </a:cxn>
                <a:cxn ang="T7">
                  <a:pos x="T2" y="T3"/>
                </a:cxn>
                <a:cxn ang="T8">
                  <a:pos x="T4" y="T5"/>
                </a:cxn>
              </a:cxnLst>
              <a:rect l="T9" t="T10" r="T11" b="T12"/>
              <a:pathLst>
                <a:path w="1640410" h="1640411" stroke="0">
                  <a:moveTo>
                    <a:pt x="674703" y="13009"/>
                  </a:moveTo>
                  <a:lnTo>
                    <a:pt x="674702" y="13008"/>
                  </a:lnTo>
                  <a:cubicBezTo>
                    <a:pt x="722720" y="4353"/>
                    <a:pt x="771413" y="-1"/>
                    <a:pt x="820205" y="-1"/>
                  </a:cubicBezTo>
                  <a:cubicBezTo>
                    <a:pt x="1273191" y="0"/>
                    <a:pt x="1640410" y="367218"/>
                    <a:pt x="1640410" y="820206"/>
                  </a:cubicBezTo>
                  <a:cubicBezTo>
                    <a:pt x="1640410" y="1273193"/>
                    <a:pt x="1273191" y="1640412"/>
                    <a:pt x="820205" y="1640412"/>
                  </a:cubicBezTo>
                  <a:cubicBezTo>
                    <a:pt x="571361" y="1640411"/>
                    <a:pt x="335974" y="1527440"/>
                    <a:pt x="180306" y="1333300"/>
                  </a:cubicBezTo>
                  <a:lnTo>
                    <a:pt x="820205" y="820206"/>
                  </a:lnTo>
                  <a:close/>
                </a:path>
                <a:path w="1640410" h="1640411" fill="none">
                  <a:moveTo>
                    <a:pt x="674703" y="13009"/>
                  </a:moveTo>
                  <a:lnTo>
                    <a:pt x="674702" y="13008"/>
                  </a:lnTo>
                  <a:cubicBezTo>
                    <a:pt x="722720" y="4353"/>
                    <a:pt x="771413" y="-1"/>
                    <a:pt x="820205" y="-1"/>
                  </a:cubicBezTo>
                  <a:cubicBezTo>
                    <a:pt x="1273191" y="0"/>
                    <a:pt x="1640410" y="367218"/>
                    <a:pt x="1640410" y="820206"/>
                  </a:cubicBezTo>
                  <a:cubicBezTo>
                    <a:pt x="1640410" y="1273193"/>
                    <a:pt x="1273191" y="1640412"/>
                    <a:pt x="820205" y="1640412"/>
                  </a:cubicBezTo>
                  <a:cubicBezTo>
                    <a:pt x="571361" y="1640411"/>
                    <a:pt x="335974" y="1527440"/>
                    <a:pt x="180306" y="1333300"/>
                  </a:cubicBezTo>
                </a:path>
              </a:pathLst>
            </a:custGeom>
            <a:noFill/>
            <a:ln w="44450" cap="flat" cmpd="sng">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85" name="Arc 32"/>
            <p:cNvSpPr>
              <a:spLocks noChangeAspect="1"/>
            </p:cNvSpPr>
            <p:nvPr/>
          </p:nvSpPr>
          <p:spPr bwMode="auto">
            <a:xfrm rot="8940000">
              <a:off x="3587495" y="2190620"/>
              <a:ext cx="231364" cy="231141"/>
            </a:xfrm>
            <a:custGeom>
              <a:avLst/>
              <a:gdLst>
                <a:gd name="T0" fmla="*/ 674703 w 1640410"/>
                <a:gd name="T1" fmla="*/ 13009 h 1640411"/>
                <a:gd name="T2" fmla="*/ 820205 w 1640410"/>
                <a:gd name="T3" fmla="*/ 820206 h 1640411"/>
                <a:gd name="T4" fmla="*/ 180307 w 1640410"/>
                <a:gd name="T5" fmla="*/ 1333302 h 1640411"/>
                <a:gd name="T6" fmla="*/ 11796480 60000 65536"/>
                <a:gd name="T7" fmla="*/ 11796480 60000 65536"/>
                <a:gd name="T8" fmla="*/ 17694720 60000 65536"/>
                <a:gd name="T9" fmla="*/ 180307 w 1640410"/>
                <a:gd name="T10" fmla="*/ 0 h 1640411"/>
                <a:gd name="T11" fmla="*/ 1640410 w 1640410"/>
                <a:gd name="T12" fmla="*/ 1640411 h 1640411"/>
              </a:gdLst>
              <a:ahLst/>
              <a:cxnLst>
                <a:cxn ang="T6">
                  <a:pos x="T0" y="T1"/>
                </a:cxn>
                <a:cxn ang="T7">
                  <a:pos x="T2" y="T3"/>
                </a:cxn>
                <a:cxn ang="T8">
                  <a:pos x="T4" y="T5"/>
                </a:cxn>
              </a:cxnLst>
              <a:rect l="T9" t="T10" r="T11" b="T12"/>
              <a:pathLst>
                <a:path w="1640410" h="1640411" stroke="0">
                  <a:moveTo>
                    <a:pt x="674703" y="13009"/>
                  </a:moveTo>
                  <a:lnTo>
                    <a:pt x="674702" y="13008"/>
                  </a:lnTo>
                  <a:cubicBezTo>
                    <a:pt x="722720" y="4353"/>
                    <a:pt x="771413" y="-1"/>
                    <a:pt x="820205" y="-1"/>
                  </a:cubicBezTo>
                  <a:cubicBezTo>
                    <a:pt x="1273191" y="0"/>
                    <a:pt x="1640410" y="367218"/>
                    <a:pt x="1640410" y="820206"/>
                  </a:cubicBezTo>
                  <a:cubicBezTo>
                    <a:pt x="1640410" y="1273193"/>
                    <a:pt x="1273191" y="1640412"/>
                    <a:pt x="820205" y="1640412"/>
                  </a:cubicBezTo>
                  <a:cubicBezTo>
                    <a:pt x="571361" y="1640411"/>
                    <a:pt x="335974" y="1527440"/>
                    <a:pt x="180306" y="1333300"/>
                  </a:cubicBezTo>
                  <a:lnTo>
                    <a:pt x="820205" y="820206"/>
                  </a:lnTo>
                  <a:close/>
                </a:path>
                <a:path w="1640410" h="1640411" fill="none">
                  <a:moveTo>
                    <a:pt x="674703" y="13009"/>
                  </a:moveTo>
                  <a:lnTo>
                    <a:pt x="674702" y="13008"/>
                  </a:lnTo>
                  <a:cubicBezTo>
                    <a:pt x="722720" y="4353"/>
                    <a:pt x="771413" y="-1"/>
                    <a:pt x="820205" y="-1"/>
                  </a:cubicBezTo>
                  <a:cubicBezTo>
                    <a:pt x="1273191" y="0"/>
                    <a:pt x="1640410" y="367218"/>
                    <a:pt x="1640410" y="820206"/>
                  </a:cubicBezTo>
                  <a:cubicBezTo>
                    <a:pt x="1640410" y="1273193"/>
                    <a:pt x="1273191" y="1640412"/>
                    <a:pt x="820205" y="1640412"/>
                  </a:cubicBezTo>
                  <a:cubicBezTo>
                    <a:pt x="571361" y="1640411"/>
                    <a:pt x="335974" y="1527440"/>
                    <a:pt x="180306" y="1333300"/>
                  </a:cubicBezTo>
                </a:path>
              </a:pathLst>
            </a:custGeom>
            <a:noFill/>
            <a:ln w="44450" cap="flat" cmpd="sng">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86" name="Rectangle 85"/>
            <p:cNvSpPr>
              <a:spLocks noChangeArrowheads="1"/>
            </p:cNvSpPr>
            <p:nvPr/>
          </p:nvSpPr>
          <p:spPr bwMode="auto">
            <a:xfrm rot="15660000">
              <a:off x="3957499" y="2118129"/>
              <a:ext cx="79378" cy="518391"/>
            </a:xfrm>
            <a:prstGeom prst="rect">
              <a:avLst/>
            </a:prstGeom>
            <a:solidFill>
              <a:schemeClr val="bg1"/>
            </a:solidFill>
            <a:ln w="31750">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7" name="Rectangle 86"/>
            <p:cNvSpPr>
              <a:spLocks noChangeArrowheads="1"/>
            </p:cNvSpPr>
            <p:nvPr/>
          </p:nvSpPr>
          <p:spPr bwMode="auto">
            <a:xfrm rot="15660000">
              <a:off x="3885216" y="1880559"/>
              <a:ext cx="141051" cy="518391"/>
            </a:xfrm>
            <a:prstGeom prst="rect">
              <a:avLst/>
            </a:prstGeom>
            <a:solidFill>
              <a:schemeClr val="bg1"/>
            </a:solidFill>
            <a:ln w="3175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0000"/>
                </a:solidFill>
              </a:endParaRPr>
            </a:p>
          </p:txBody>
        </p:sp>
        <p:cxnSp>
          <p:nvCxnSpPr>
            <p:cNvPr id="88" name="Straight Connector 87"/>
            <p:cNvCxnSpPr>
              <a:cxnSpLocks noChangeShapeType="1"/>
            </p:cNvCxnSpPr>
            <p:nvPr/>
          </p:nvCxnSpPr>
          <p:spPr bwMode="auto">
            <a:xfrm flipV="1">
              <a:off x="4222779" y="2070534"/>
              <a:ext cx="190216" cy="28936"/>
            </a:xfrm>
            <a:prstGeom prst="line">
              <a:avLst/>
            </a:prstGeom>
            <a:noFill/>
            <a:ln w="44450">
              <a:solidFill>
                <a:srgbClr val="0000FF"/>
              </a:solidFill>
              <a:round/>
              <a:headEnd/>
              <a:tailEnd/>
            </a:ln>
            <a:extLst>
              <a:ext uri="{909E8E84-426E-40dd-AFC4-6F175D3DCCD1}">
                <a14:hiddenFill xmlns:a14="http://schemas.microsoft.com/office/drawing/2010/main">
                  <a:noFill/>
                </a14:hiddenFill>
              </a:ext>
            </a:extLst>
          </p:spPr>
        </p:cxnSp>
        <p:cxnSp>
          <p:nvCxnSpPr>
            <p:cNvPr id="89" name="Straight Connector 88"/>
            <p:cNvCxnSpPr>
              <a:cxnSpLocks noChangeShapeType="1"/>
            </p:cNvCxnSpPr>
            <p:nvPr/>
          </p:nvCxnSpPr>
          <p:spPr bwMode="auto">
            <a:xfrm rot="420000" flipV="1">
              <a:off x="3549679" y="2180582"/>
              <a:ext cx="119357" cy="33188"/>
            </a:xfrm>
            <a:prstGeom prst="line">
              <a:avLst/>
            </a:prstGeom>
            <a:noFill/>
            <a:ln w="44450">
              <a:solidFill>
                <a:srgbClr val="0000FF"/>
              </a:solidFill>
              <a:round/>
              <a:headEnd/>
              <a:tailEnd/>
            </a:ln>
            <a:extLst>
              <a:ext uri="{909E8E84-426E-40dd-AFC4-6F175D3DCCD1}">
                <a14:hiddenFill xmlns:a14="http://schemas.microsoft.com/office/drawing/2010/main">
                  <a:noFill/>
                </a14:hiddenFill>
              </a:ext>
            </a:extLst>
          </p:spPr>
        </p:cxnSp>
        <p:sp>
          <p:nvSpPr>
            <p:cNvPr id="90" name="Rectangle 89"/>
            <p:cNvSpPr>
              <a:spLocks noChangeArrowheads="1"/>
            </p:cNvSpPr>
            <p:nvPr/>
          </p:nvSpPr>
          <p:spPr bwMode="auto">
            <a:xfrm rot="15560216">
              <a:off x="3467510" y="2166043"/>
              <a:ext cx="72473" cy="67919"/>
            </a:xfrm>
            <a:prstGeom prst="rect">
              <a:avLst/>
            </a:prstGeom>
            <a:solidFill>
              <a:schemeClr val="bg1"/>
            </a:solidFill>
            <a:ln w="317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1" name="Rectangle 90"/>
            <p:cNvSpPr>
              <a:spLocks noChangeArrowheads="1"/>
            </p:cNvSpPr>
            <p:nvPr/>
          </p:nvSpPr>
          <p:spPr bwMode="auto">
            <a:xfrm rot="15560216">
              <a:off x="4400450" y="1962979"/>
              <a:ext cx="102048" cy="163934"/>
            </a:xfrm>
            <a:prstGeom prst="rect">
              <a:avLst/>
            </a:prstGeom>
            <a:solidFill>
              <a:schemeClr val="bg1"/>
            </a:solidFill>
            <a:ln w="3175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 name="Rectangle 91"/>
            <p:cNvSpPr>
              <a:spLocks noChangeArrowheads="1"/>
            </p:cNvSpPr>
            <p:nvPr/>
          </p:nvSpPr>
          <p:spPr bwMode="auto">
            <a:xfrm rot="15560216">
              <a:off x="4578760" y="1988243"/>
              <a:ext cx="72473" cy="67919"/>
            </a:xfrm>
            <a:prstGeom prst="rect">
              <a:avLst/>
            </a:prstGeom>
            <a:solidFill>
              <a:schemeClr val="bg1"/>
            </a:solidFill>
            <a:ln w="317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93" name="TextBox 39"/>
          <p:cNvSpPr txBox="1">
            <a:spLocks noChangeArrowheads="1"/>
          </p:cNvSpPr>
          <p:nvPr/>
        </p:nvSpPr>
        <p:spPr bwMode="auto">
          <a:xfrm>
            <a:off x="3779333" y="1763097"/>
            <a:ext cx="5404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charset="0"/>
                <a:ea typeface="ＭＳ Ｐゴシック" charset="0"/>
                <a:cs typeface="Arial" charset="0"/>
              </a:defRPr>
            </a:lvl1pPr>
            <a:lvl2pPr marL="742950" indent="-285750" defTabSz="457200">
              <a:defRPr>
                <a:solidFill>
                  <a:schemeClr val="tx1"/>
                </a:solidFill>
                <a:latin typeface="Arial" charset="0"/>
                <a:ea typeface="Arial" charset="0"/>
                <a:cs typeface="Arial" charset="0"/>
              </a:defRPr>
            </a:lvl2pPr>
            <a:lvl3pPr marL="1143000" indent="-228600" defTabSz="457200">
              <a:defRPr>
                <a:solidFill>
                  <a:schemeClr val="tx1"/>
                </a:solidFill>
                <a:latin typeface="Arial" charset="0"/>
                <a:ea typeface="Arial" charset="0"/>
                <a:cs typeface="Arial" charset="0"/>
              </a:defRPr>
            </a:lvl3pPr>
            <a:lvl4pPr marL="1600200" indent="-228600" defTabSz="457200">
              <a:defRPr>
                <a:solidFill>
                  <a:schemeClr val="tx1"/>
                </a:solidFill>
                <a:latin typeface="Arial" charset="0"/>
                <a:ea typeface="Arial" charset="0"/>
                <a:cs typeface="Arial" charset="0"/>
              </a:defRPr>
            </a:lvl4pPr>
            <a:lvl5pPr marL="2057400" indent="-228600" defTabSz="457200">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pPr algn="r"/>
            <a:r>
              <a:rPr lang="en-US" sz="1400" b="1" dirty="0" smtClean="0">
                <a:solidFill>
                  <a:srgbClr val="FF0000"/>
                </a:solidFill>
              </a:rPr>
              <a:t>ERL</a:t>
            </a:r>
          </a:p>
        </p:txBody>
      </p:sp>
      <p:sp>
        <p:nvSpPr>
          <p:cNvPr id="5" name="Slide Number Placeholder 4"/>
          <p:cNvSpPr>
            <a:spLocks noGrp="1"/>
          </p:cNvSpPr>
          <p:nvPr>
            <p:ph type="sldNum" sz="quarter" idx="11"/>
          </p:nvPr>
        </p:nvSpPr>
        <p:spPr/>
        <p:txBody>
          <a:bodyPr/>
          <a:lstStyle/>
          <a:p>
            <a:fld id="{E2C9A48C-97D7-4B40-96F2-F0841CEA16C0}" type="slidenum">
              <a:rPr lang="en-US" smtClean="0"/>
              <a:pPr/>
              <a:t>8</a:t>
            </a:fld>
            <a:endParaRPr lang="en-US"/>
          </a:p>
        </p:txBody>
      </p:sp>
      <p:sp>
        <p:nvSpPr>
          <p:cNvPr id="96" name="Footer Placeholder 3"/>
          <p:cNvSpPr>
            <a:spLocks noGrp="1"/>
          </p:cNvSpPr>
          <p:nvPr>
            <p:ph type="ftr" sz="quarter" idx="4294967295"/>
          </p:nvPr>
        </p:nvSpPr>
        <p:spPr>
          <a:xfrm>
            <a:off x="1222248" y="6456300"/>
            <a:ext cx="4101998" cy="365125"/>
          </a:xfrm>
        </p:spPr>
        <p:txBody>
          <a:bodyPr/>
          <a:lstStyle/>
          <a:p>
            <a:r>
              <a:rPr lang="en-US" dirty="0" smtClean="0"/>
              <a:t>LANL visit 4-26, </a:t>
            </a:r>
            <a:r>
              <a:rPr lang="en-US" dirty="0" smtClean="0"/>
              <a:t>2016</a:t>
            </a:r>
            <a:endParaRPr lang="en-US" dirty="0"/>
          </a:p>
        </p:txBody>
      </p:sp>
    </p:spTree>
    <p:extLst>
      <p:ext uri="{BB962C8B-B14F-4D97-AF65-F5344CB8AC3E}">
        <p14:creationId xmlns:p14="http://schemas.microsoft.com/office/powerpoint/2010/main" val="31000664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1+#ppt_w/2"/>
                                          </p:val>
                                        </p:tav>
                                        <p:tav tm="100000">
                                          <p:val>
                                            <p:strVal val="#ppt_x"/>
                                          </p:val>
                                        </p:tav>
                                      </p:tavLst>
                                    </p:anim>
                                    <p:anim calcmode="lin" valueType="num">
                                      <p:cBhvr additive="base">
                                        <p:cTn id="26"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78"/>
                                        </p:tgtEl>
                                        <p:attrNameLst>
                                          <p:attrName>style.visibility</p:attrName>
                                        </p:attrNameLst>
                                      </p:cBhvr>
                                      <p:to>
                                        <p:strVal val="visible"/>
                                      </p:to>
                                    </p:set>
                                    <p:anim calcmode="lin" valueType="num">
                                      <p:cBhvr additive="base">
                                        <p:cTn id="31" dur="500" fill="hold"/>
                                        <p:tgtEl>
                                          <p:spTgt spid="78"/>
                                        </p:tgtEl>
                                        <p:attrNameLst>
                                          <p:attrName>ppt_x</p:attrName>
                                        </p:attrNameLst>
                                      </p:cBhvr>
                                      <p:tavLst>
                                        <p:tav tm="0">
                                          <p:val>
                                            <p:strVal val="#ppt_x"/>
                                          </p:val>
                                        </p:tav>
                                        <p:tav tm="100000">
                                          <p:val>
                                            <p:strVal val="#ppt_x"/>
                                          </p:val>
                                        </p:tav>
                                      </p:tavLst>
                                    </p:anim>
                                    <p:anim calcmode="lin" valueType="num">
                                      <p:cBhvr additive="base">
                                        <p:cTn id="32"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Picture 143" descr="Untitled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3983" y="3856097"/>
            <a:ext cx="1524000" cy="1015486"/>
          </a:xfrm>
          <a:prstGeom prst="rect">
            <a:avLst/>
          </a:prstGeom>
        </p:spPr>
      </p:pic>
      <p:sp>
        <p:nvSpPr>
          <p:cNvPr id="3" name="Content Placeholder 2"/>
          <p:cNvSpPr>
            <a:spLocks noGrp="1"/>
          </p:cNvSpPr>
          <p:nvPr>
            <p:ph idx="1"/>
          </p:nvPr>
        </p:nvSpPr>
        <p:spPr>
          <a:xfrm>
            <a:off x="130765" y="1031647"/>
            <a:ext cx="3591786" cy="2319385"/>
          </a:xfrm>
        </p:spPr>
        <p:txBody>
          <a:bodyPr>
            <a:noAutofit/>
          </a:bodyPr>
          <a:lstStyle/>
          <a:p>
            <a:pPr marL="0" indent="0">
              <a:buNone/>
            </a:pPr>
            <a:r>
              <a:rPr lang="en-US" sz="2000" dirty="0" smtClean="0"/>
              <a:t>Injector </a:t>
            </a:r>
            <a:r>
              <a:rPr lang="en-US" sz="2000" dirty="0" err="1" smtClean="0"/>
              <a:t>Cromodule</a:t>
            </a:r>
            <a:r>
              <a:rPr lang="en-US" sz="2000" dirty="0" smtClean="0"/>
              <a:t> similar to storage ring, 1 CM, 4 x 1-cell 952.6 MHz cavities, </a:t>
            </a:r>
            <a:r>
              <a:rPr lang="en-US" sz="2000" dirty="0" smtClean="0">
                <a:solidFill>
                  <a:srgbClr val="FF0000"/>
                </a:solidFill>
              </a:rPr>
              <a:t>high- power couplers</a:t>
            </a:r>
            <a:r>
              <a:rPr lang="en-US" sz="2000" dirty="0" smtClean="0"/>
              <a:t>. </a:t>
            </a:r>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smtClean="0"/>
          </a:p>
          <a:p>
            <a:pPr marL="0" indent="0">
              <a:buNone/>
            </a:pPr>
            <a:r>
              <a:rPr lang="en-US" sz="2000" dirty="0" smtClean="0"/>
              <a:t>ERL LINAC needs 1 CM with four 5-cell </a:t>
            </a:r>
            <a:r>
              <a:rPr lang="en-US" sz="2000" dirty="0"/>
              <a:t>952.6 MHz cavities</a:t>
            </a:r>
            <a:r>
              <a:rPr lang="en-US" sz="2000" dirty="0" smtClean="0"/>
              <a:t>, </a:t>
            </a:r>
            <a:r>
              <a:rPr lang="en-US" sz="2000" dirty="0" smtClean="0">
                <a:solidFill>
                  <a:srgbClr val="008000"/>
                </a:solidFill>
              </a:rPr>
              <a:t>lower-power couplers</a:t>
            </a:r>
            <a:r>
              <a:rPr lang="en-US" sz="2000" dirty="0" smtClean="0"/>
              <a:t> </a:t>
            </a:r>
          </a:p>
        </p:txBody>
      </p:sp>
      <p:sp>
        <p:nvSpPr>
          <p:cNvPr id="2" name="Title 1"/>
          <p:cNvSpPr>
            <a:spLocks noGrp="1"/>
          </p:cNvSpPr>
          <p:nvPr>
            <p:ph type="title"/>
          </p:nvPr>
        </p:nvSpPr>
        <p:spPr>
          <a:xfrm>
            <a:off x="487300" y="86035"/>
            <a:ext cx="8229600" cy="610829"/>
          </a:xfrm>
        </p:spPr>
        <p:txBody>
          <a:bodyPr>
            <a:noAutofit/>
          </a:bodyPr>
          <a:lstStyle/>
          <a:p>
            <a:r>
              <a:rPr lang="en-US" dirty="0"/>
              <a:t>e</a:t>
            </a:r>
            <a:r>
              <a:rPr lang="en-US" dirty="0" smtClean="0"/>
              <a:t>-cooler ERL</a:t>
            </a:r>
            <a:endParaRPr lang="en-US" dirty="0"/>
          </a:p>
        </p:txBody>
      </p:sp>
      <p:sp>
        <p:nvSpPr>
          <p:cNvPr id="5" name="Slide Number Placeholder 4"/>
          <p:cNvSpPr>
            <a:spLocks noGrp="1"/>
          </p:cNvSpPr>
          <p:nvPr>
            <p:ph type="sldNum" sz="quarter" idx="4294967295"/>
          </p:nvPr>
        </p:nvSpPr>
        <p:spPr>
          <a:xfrm>
            <a:off x="6553200" y="6356350"/>
            <a:ext cx="2133600" cy="365125"/>
          </a:xfrm>
          <a:prstGeom prst="rect">
            <a:avLst/>
          </a:prstGeom>
        </p:spPr>
        <p:txBody>
          <a:bodyPr/>
          <a:lstStyle/>
          <a:p>
            <a:fld id="{D154672A-F7D1-4302-A964-8050B028A9FC}" type="slidenum">
              <a:rPr lang="en-US" smtClean="0">
                <a:solidFill>
                  <a:prstClr val="black">
                    <a:tint val="75000"/>
                  </a:prstClr>
                </a:solidFill>
                <a:latin typeface="Calibri"/>
              </a:rPr>
              <a:pPr/>
              <a:t>9</a:t>
            </a:fld>
            <a:endParaRPr lang="en-US" dirty="0">
              <a:solidFill>
                <a:prstClr val="black">
                  <a:tint val="75000"/>
                </a:prstClr>
              </a:solidFill>
              <a:latin typeface="Calibri"/>
            </a:endParaRPr>
          </a:p>
        </p:txBody>
      </p:sp>
      <p:pic>
        <p:nvPicPr>
          <p:cNvPr id="7" name="Picture 6" descr="CRYOMODULE ASSY_17sep14.pdf"/>
          <p:cNvPicPr>
            <a:picLocks noChangeAspect="1"/>
          </p:cNvPicPr>
          <p:nvPr/>
        </p:nvPicPr>
        <p:blipFill rotWithShape="1">
          <a:blip r:embed="rId4">
            <a:extLst>
              <a:ext uri="{28A0092B-C50C-407E-A947-70E740481C1C}">
                <a14:useLocalDpi xmlns:a14="http://schemas.microsoft.com/office/drawing/2010/main" val="0"/>
              </a:ext>
            </a:extLst>
          </a:blip>
          <a:srcRect l="21515" t="10750" r="7330" b="47987"/>
          <a:stretch/>
        </p:blipFill>
        <p:spPr>
          <a:xfrm>
            <a:off x="1783116" y="4381192"/>
            <a:ext cx="5486400" cy="2058670"/>
          </a:xfrm>
          <a:prstGeom prst="rect">
            <a:avLst/>
          </a:prstGeom>
        </p:spPr>
      </p:pic>
      <p:sp>
        <p:nvSpPr>
          <p:cNvPr id="127" name="Right Arrow 126"/>
          <p:cNvSpPr/>
          <p:nvPr/>
        </p:nvSpPr>
        <p:spPr>
          <a:xfrm rot="17137675">
            <a:off x="5055411" y="3981585"/>
            <a:ext cx="1348365" cy="287006"/>
          </a:xfrm>
          <a:prstGeom prst="rightArrow">
            <a:avLst>
              <a:gd name="adj1" fmla="val 44734"/>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5" name="Group 124"/>
          <p:cNvGrpSpPr>
            <a:grpSpLocks noChangeAspect="1"/>
          </p:cNvGrpSpPr>
          <p:nvPr/>
        </p:nvGrpSpPr>
        <p:grpSpPr>
          <a:xfrm>
            <a:off x="3833313" y="954927"/>
            <a:ext cx="4386337" cy="2490584"/>
            <a:chOff x="769159" y="1144832"/>
            <a:chExt cx="8266681" cy="4693864"/>
          </a:xfrm>
        </p:grpSpPr>
        <p:sp>
          <p:nvSpPr>
            <p:cNvPr id="245" name="Line 118"/>
            <p:cNvSpPr>
              <a:spLocks noChangeShapeType="1"/>
            </p:cNvSpPr>
            <p:nvPr/>
          </p:nvSpPr>
          <p:spPr bwMode="auto">
            <a:xfrm>
              <a:off x="2529829" y="5115813"/>
              <a:ext cx="1055142" cy="7925"/>
            </a:xfrm>
            <a:prstGeom prst="line">
              <a:avLst/>
            </a:prstGeom>
            <a:noFill/>
            <a:ln w="38100">
              <a:solidFill>
                <a:schemeClr val="tx1"/>
              </a:solidFill>
              <a:round/>
              <a:headEnd/>
              <a:tailEnd/>
            </a:ln>
          </p:spPr>
          <p:txBody>
            <a:bodyPr/>
            <a:lstStyle/>
            <a:p>
              <a:endParaRPr lang="en-US" sz="1400"/>
            </a:p>
          </p:txBody>
        </p:sp>
        <p:sp>
          <p:nvSpPr>
            <p:cNvPr id="246" name="Rectangle 3"/>
            <p:cNvSpPr>
              <a:spLocks noChangeArrowheads="1"/>
            </p:cNvSpPr>
            <p:nvPr/>
          </p:nvSpPr>
          <p:spPr bwMode="auto">
            <a:xfrm>
              <a:off x="2609496" y="2237336"/>
              <a:ext cx="4004912" cy="376888"/>
            </a:xfrm>
            <a:prstGeom prst="rect">
              <a:avLst/>
            </a:prstGeom>
            <a:solidFill>
              <a:srgbClr val="FFFF66"/>
            </a:solidFill>
            <a:ln w="12700">
              <a:solidFill>
                <a:schemeClr val="tx1"/>
              </a:solidFill>
              <a:prstDash val="dash"/>
              <a:miter lim="800000"/>
              <a:headEnd/>
              <a:tailEnd/>
            </a:ln>
          </p:spPr>
          <p:txBody>
            <a:bodyPr wrap="none" anchor="ctr"/>
            <a:lstStyle/>
            <a:p>
              <a:endParaRPr lang="en-US" sz="1400">
                <a:latin typeface="Arial" charset="0"/>
                <a:cs typeface="Arial" charset="0"/>
              </a:endParaRPr>
            </a:p>
          </p:txBody>
        </p:sp>
        <p:sp>
          <p:nvSpPr>
            <p:cNvPr id="247" name="Line 4"/>
            <p:cNvSpPr>
              <a:spLocks noChangeShapeType="1"/>
            </p:cNvSpPr>
            <p:nvPr/>
          </p:nvSpPr>
          <p:spPr bwMode="auto">
            <a:xfrm>
              <a:off x="4766732" y="4425037"/>
              <a:ext cx="2524836" cy="0"/>
            </a:xfrm>
            <a:prstGeom prst="line">
              <a:avLst/>
            </a:prstGeom>
            <a:noFill/>
            <a:ln w="38100" cap="flat" cmpd="sng" algn="ctr">
              <a:solidFill>
                <a:srgbClr val="C3D69B"/>
              </a:solidFill>
              <a:prstDash val="sysDash"/>
              <a:round/>
              <a:headEnd type="none" w="med" len="med"/>
              <a:tailEnd type="none" w="med" len="med"/>
            </a:ln>
          </p:spPr>
          <p:txBody>
            <a:bodyPr/>
            <a:lstStyle/>
            <a:p>
              <a:endParaRPr lang="en-US" sz="1400">
                <a:ln>
                  <a:solidFill>
                    <a:schemeClr val="tx1"/>
                  </a:solidFill>
                  <a:prstDash val="sysDash"/>
                </a:ln>
              </a:endParaRPr>
            </a:p>
          </p:txBody>
        </p:sp>
        <p:sp>
          <p:nvSpPr>
            <p:cNvPr id="248" name="Arc 5"/>
            <p:cNvSpPr>
              <a:spLocks/>
            </p:cNvSpPr>
            <p:nvPr/>
          </p:nvSpPr>
          <p:spPr bwMode="auto">
            <a:xfrm flipH="1">
              <a:off x="829535" y="2425780"/>
              <a:ext cx="1223723" cy="1036443"/>
            </a:xfrm>
            <a:custGeom>
              <a:avLst/>
              <a:gdLst>
                <a:gd name="T0" fmla="*/ 2147483647 w 21600"/>
                <a:gd name="T1" fmla="*/ 0 h 21593"/>
                <a:gd name="T2" fmla="*/ 2147483647 w 21600"/>
                <a:gd name="T3" fmla="*/ 2147483647 h 21593"/>
                <a:gd name="T4" fmla="*/ 0 w 21600"/>
                <a:gd name="T5" fmla="*/ 2147483647 h 21593"/>
                <a:gd name="T6" fmla="*/ 0 60000 65536"/>
                <a:gd name="T7" fmla="*/ 0 60000 65536"/>
                <a:gd name="T8" fmla="*/ 0 60000 65536"/>
                <a:gd name="T9" fmla="*/ 0 w 21600"/>
                <a:gd name="T10" fmla="*/ 0 h 21593"/>
                <a:gd name="T11" fmla="*/ 21600 w 21600"/>
                <a:gd name="T12" fmla="*/ 21593 h 21593"/>
              </a:gdLst>
              <a:ahLst/>
              <a:cxnLst>
                <a:cxn ang="T6">
                  <a:pos x="T0" y="T1"/>
                </a:cxn>
                <a:cxn ang="T7">
                  <a:pos x="T2" y="T3"/>
                </a:cxn>
                <a:cxn ang="T8">
                  <a:pos x="T4" y="T5"/>
                </a:cxn>
              </a:cxnLst>
              <a:rect l="T9" t="T10" r="T11" b="T12"/>
              <a:pathLst>
                <a:path w="21600" h="21593" fill="none" extrusionOk="0">
                  <a:moveTo>
                    <a:pt x="556" y="0"/>
                  </a:moveTo>
                  <a:cubicBezTo>
                    <a:pt x="12265" y="302"/>
                    <a:pt x="21600" y="9880"/>
                    <a:pt x="21600" y="21593"/>
                  </a:cubicBezTo>
                </a:path>
                <a:path w="21600" h="21593" stroke="0" extrusionOk="0">
                  <a:moveTo>
                    <a:pt x="556" y="0"/>
                  </a:moveTo>
                  <a:cubicBezTo>
                    <a:pt x="12265" y="302"/>
                    <a:pt x="21600" y="9880"/>
                    <a:pt x="21600" y="21593"/>
                  </a:cubicBezTo>
                  <a:lnTo>
                    <a:pt x="0" y="21593"/>
                  </a:lnTo>
                  <a:close/>
                </a:path>
              </a:pathLst>
            </a:custGeom>
            <a:noFill/>
            <a:ln w="38100">
              <a:solidFill>
                <a:schemeClr val="tx1"/>
              </a:solidFill>
              <a:round/>
              <a:headEnd/>
              <a:tailEnd type="triangle" w="med" len="med"/>
            </a:ln>
          </p:spPr>
          <p:txBody>
            <a:bodyPr wrap="none" anchor="ctr"/>
            <a:lstStyle/>
            <a:p>
              <a:endParaRPr lang="en-US" sz="1400"/>
            </a:p>
          </p:txBody>
        </p:sp>
        <p:sp>
          <p:nvSpPr>
            <p:cNvPr id="249" name="Arc 6"/>
            <p:cNvSpPr>
              <a:spLocks/>
            </p:cNvSpPr>
            <p:nvPr/>
          </p:nvSpPr>
          <p:spPr bwMode="auto">
            <a:xfrm flipH="1" flipV="1">
              <a:off x="829534" y="3368001"/>
              <a:ext cx="1238233" cy="1057036"/>
            </a:xfrm>
            <a:custGeom>
              <a:avLst/>
              <a:gdLst>
                <a:gd name="T0" fmla="*/ 2147483647 w 21600"/>
                <a:gd name="T1" fmla="*/ 0 h 21593"/>
                <a:gd name="T2" fmla="*/ 2147483647 w 21600"/>
                <a:gd name="T3" fmla="*/ 2147483647 h 21593"/>
                <a:gd name="T4" fmla="*/ 0 w 21600"/>
                <a:gd name="T5" fmla="*/ 2147483647 h 21593"/>
                <a:gd name="T6" fmla="*/ 0 60000 65536"/>
                <a:gd name="T7" fmla="*/ 0 60000 65536"/>
                <a:gd name="T8" fmla="*/ 0 60000 65536"/>
                <a:gd name="T9" fmla="*/ 0 w 21600"/>
                <a:gd name="T10" fmla="*/ 0 h 21593"/>
                <a:gd name="T11" fmla="*/ 21600 w 21600"/>
                <a:gd name="T12" fmla="*/ 21593 h 21593"/>
              </a:gdLst>
              <a:ahLst/>
              <a:cxnLst>
                <a:cxn ang="T6">
                  <a:pos x="T0" y="T1"/>
                </a:cxn>
                <a:cxn ang="T7">
                  <a:pos x="T2" y="T3"/>
                </a:cxn>
                <a:cxn ang="T8">
                  <a:pos x="T4" y="T5"/>
                </a:cxn>
              </a:cxnLst>
              <a:rect l="T9" t="T10" r="T11" b="T12"/>
              <a:pathLst>
                <a:path w="21600" h="21593" fill="none" extrusionOk="0">
                  <a:moveTo>
                    <a:pt x="556" y="0"/>
                  </a:moveTo>
                  <a:cubicBezTo>
                    <a:pt x="12265" y="302"/>
                    <a:pt x="21600" y="9880"/>
                    <a:pt x="21600" y="21593"/>
                  </a:cubicBezTo>
                </a:path>
                <a:path w="21600" h="21593" stroke="0" extrusionOk="0">
                  <a:moveTo>
                    <a:pt x="556" y="0"/>
                  </a:moveTo>
                  <a:cubicBezTo>
                    <a:pt x="12265" y="302"/>
                    <a:pt x="21600" y="9880"/>
                    <a:pt x="21600" y="21593"/>
                  </a:cubicBezTo>
                  <a:lnTo>
                    <a:pt x="0" y="21593"/>
                  </a:lnTo>
                  <a:close/>
                </a:path>
              </a:pathLst>
            </a:custGeom>
            <a:noFill/>
            <a:ln w="38100">
              <a:solidFill>
                <a:schemeClr val="tx1"/>
              </a:solidFill>
              <a:round/>
              <a:headEnd type="triangle" w="med" len="med"/>
              <a:tailEnd/>
            </a:ln>
          </p:spPr>
          <p:txBody>
            <a:bodyPr wrap="none" anchor="ctr"/>
            <a:lstStyle/>
            <a:p>
              <a:endParaRPr lang="en-US" sz="1400"/>
            </a:p>
          </p:txBody>
        </p:sp>
        <p:sp>
          <p:nvSpPr>
            <p:cNvPr id="250" name="Arc 7"/>
            <p:cNvSpPr>
              <a:spLocks/>
            </p:cNvSpPr>
            <p:nvPr/>
          </p:nvSpPr>
          <p:spPr bwMode="auto">
            <a:xfrm>
              <a:off x="7170646" y="2425780"/>
              <a:ext cx="1223723" cy="1036443"/>
            </a:xfrm>
            <a:custGeom>
              <a:avLst/>
              <a:gdLst>
                <a:gd name="T0" fmla="*/ 2147483647 w 21600"/>
                <a:gd name="T1" fmla="*/ 0 h 21593"/>
                <a:gd name="T2" fmla="*/ 2147483647 w 21600"/>
                <a:gd name="T3" fmla="*/ 2147483647 h 21593"/>
                <a:gd name="T4" fmla="*/ 0 w 21600"/>
                <a:gd name="T5" fmla="*/ 2147483647 h 21593"/>
                <a:gd name="T6" fmla="*/ 0 60000 65536"/>
                <a:gd name="T7" fmla="*/ 0 60000 65536"/>
                <a:gd name="T8" fmla="*/ 0 60000 65536"/>
                <a:gd name="T9" fmla="*/ 0 w 21600"/>
                <a:gd name="T10" fmla="*/ 0 h 21593"/>
                <a:gd name="T11" fmla="*/ 21600 w 21600"/>
                <a:gd name="T12" fmla="*/ 21593 h 21593"/>
              </a:gdLst>
              <a:ahLst/>
              <a:cxnLst>
                <a:cxn ang="T6">
                  <a:pos x="T0" y="T1"/>
                </a:cxn>
                <a:cxn ang="T7">
                  <a:pos x="T2" y="T3"/>
                </a:cxn>
                <a:cxn ang="T8">
                  <a:pos x="T4" y="T5"/>
                </a:cxn>
              </a:cxnLst>
              <a:rect l="T9" t="T10" r="T11" b="T12"/>
              <a:pathLst>
                <a:path w="21600" h="21593" fill="none" extrusionOk="0">
                  <a:moveTo>
                    <a:pt x="556" y="0"/>
                  </a:moveTo>
                  <a:cubicBezTo>
                    <a:pt x="12265" y="302"/>
                    <a:pt x="21600" y="9880"/>
                    <a:pt x="21600" y="21593"/>
                  </a:cubicBezTo>
                </a:path>
                <a:path w="21600" h="21593" stroke="0" extrusionOk="0">
                  <a:moveTo>
                    <a:pt x="556" y="0"/>
                  </a:moveTo>
                  <a:cubicBezTo>
                    <a:pt x="12265" y="302"/>
                    <a:pt x="21600" y="9880"/>
                    <a:pt x="21600" y="21593"/>
                  </a:cubicBezTo>
                  <a:lnTo>
                    <a:pt x="0" y="21593"/>
                  </a:lnTo>
                  <a:close/>
                </a:path>
              </a:pathLst>
            </a:custGeom>
            <a:noFill/>
            <a:ln w="38100">
              <a:solidFill>
                <a:schemeClr val="tx1"/>
              </a:solidFill>
              <a:round/>
              <a:headEnd/>
              <a:tailEnd/>
            </a:ln>
          </p:spPr>
          <p:txBody>
            <a:bodyPr wrap="none" anchor="ctr"/>
            <a:lstStyle/>
            <a:p>
              <a:endParaRPr lang="en-US" sz="1400"/>
            </a:p>
          </p:txBody>
        </p:sp>
        <p:sp>
          <p:nvSpPr>
            <p:cNvPr id="251" name="Arc 8"/>
            <p:cNvSpPr>
              <a:spLocks/>
            </p:cNvSpPr>
            <p:nvPr/>
          </p:nvSpPr>
          <p:spPr bwMode="auto">
            <a:xfrm flipV="1">
              <a:off x="7204504" y="3368001"/>
              <a:ext cx="1189865" cy="1057036"/>
            </a:xfrm>
            <a:custGeom>
              <a:avLst/>
              <a:gdLst>
                <a:gd name="T0" fmla="*/ 2147483647 w 21600"/>
                <a:gd name="T1" fmla="*/ 0 h 21593"/>
                <a:gd name="T2" fmla="*/ 2147483647 w 21600"/>
                <a:gd name="T3" fmla="*/ 2147483647 h 21593"/>
                <a:gd name="T4" fmla="*/ 0 w 21600"/>
                <a:gd name="T5" fmla="*/ 2147483647 h 21593"/>
                <a:gd name="T6" fmla="*/ 0 60000 65536"/>
                <a:gd name="T7" fmla="*/ 0 60000 65536"/>
                <a:gd name="T8" fmla="*/ 0 60000 65536"/>
                <a:gd name="T9" fmla="*/ 0 w 21600"/>
                <a:gd name="T10" fmla="*/ 0 h 21593"/>
                <a:gd name="T11" fmla="*/ 21600 w 21600"/>
                <a:gd name="T12" fmla="*/ 21593 h 21593"/>
              </a:gdLst>
              <a:ahLst/>
              <a:cxnLst>
                <a:cxn ang="T6">
                  <a:pos x="T0" y="T1"/>
                </a:cxn>
                <a:cxn ang="T7">
                  <a:pos x="T2" y="T3"/>
                </a:cxn>
                <a:cxn ang="T8">
                  <a:pos x="T4" y="T5"/>
                </a:cxn>
              </a:cxnLst>
              <a:rect l="T9" t="T10" r="T11" b="T12"/>
              <a:pathLst>
                <a:path w="21600" h="21593" fill="none" extrusionOk="0">
                  <a:moveTo>
                    <a:pt x="556" y="0"/>
                  </a:moveTo>
                  <a:cubicBezTo>
                    <a:pt x="12265" y="302"/>
                    <a:pt x="21600" y="9880"/>
                    <a:pt x="21600" y="21593"/>
                  </a:cubicBezTo>
                </a:path>
                <a:path w="21600" h="21593" stroke="0" extrusionOk="0">
                  <a:moveTo>
                    <a:pt x="556" y="0"/>
                  </a:moveTo>
                  <a:cubicBezTo>
                    <a:pt x="12265" y="302"/>
                    <a:pt x="21600" y="9880"/>
                    <a:pt x="21600" y="21593"/>
                  </a:cubicBezTo>
                  <a:lnTo>
                    <a:pt x="0" y="21593"/>
                  </a:lnTo>
                  <a:close/>
                </a:path>
              </a:pathLst>
            </a:custGeom>
            <a:noFill/>
            <a:ln w="38100">
              <a:solidFill>
                <a:schemeClr val="tx1"/>
              </a:solidFill>
              <a:round/>
              <a:headEnd/>
              <a:tailEnd type="triangle" w="med" len="med"/>
            </a:ln>
          </p:spPr>
          <p:txBody>
            <a:bodyPr wrap="none" anchor="ctr"/>
            <a:lstStyle/>
            <a:p>
              <a:endParaRPr lang="en-US" sz="1400"/>
            </a:p>
          </p:txBody>
        </p:sp>
        <p:sp>
          <p:nvSpPr>
            <p:cNvPr id="252" name="Line 10"/>
            <p:cNvSpPr>
              <a:spLocks noChangeShapeType="1"/>
            </p:cNvSpPr>
            <p:nvPr/>
          </p:nvSpPr>
          <p:spPr bwMode="auto">
            <a:xfrm flipH="1">
              <a:off x="7838132" y="2425780"/>
              <a:ext cx="778733" cy="0"/>
            </a:xfrm>
            <a:prstGeom prst="line">
              <a:avLst/>
            </a:prstGeom>
            <a:noFill/>
            <a:ln w="38100">
              <a:solidFill>
                <a:schemeClr val="tx1"/>
              </a:solidFill>
              <a:round/>
              <a:headEnd/>
              <a:tailEnd type="triangle" w="med" len="med"/>
            </a:ln>
          </p:spPr>
          <p:txBody>
            <a:bodyPr/>
            <a:lstStyle/>
            <a:p>
              <a:endParaRPr lang="en-US" sz="1400"/>
            </a:p>
          </p:txBody>
        </p:sp>
        <p:sp>
          <p:nvSpPr>
            <p:cNvPr id="253" name="Line 11"/>
            <p:cNvSpPr>
              <a:spLocks noChangeShapeType="1"/>
            </p:cNvSpPr>
            <p:nvPr/>
          </p:nvSpPr>
          <p:spPr bwMode="auto">
            <a:xfrm flipH="1">
              <a:off x="995922" y="2425780"/>
              <a:ext cx="778733" cy="0"/>
            </a:xfrm>
            <a:prstGeom prst="line">
              <a:avLst/>
            </a:prstGeom>
            <a:noFill/>
            <a:ln w="38100">
              <a:solidFill>
                <a:schemeClr val="tx1"/>
              </a:solidFill>
              <a:round/>
              <a:headEnd/>
              <a:tailEnd type="triangle" w="med" len="med"/>
            </a:ln>
          </p:spPr>
          <p:txBody>
            <a:bodyPr/>
            <a:lstStyle/>
            <a:p>
              <a:endParaRPr lang="en-US" sz="1400"/>
            </a:p>
          </p:txBody>
        </p:sp>
        <p:sp>
          <p:nvSpPr>
            <p:cNvPr id="254" name="Line 12"/>
            <p:cNvSpPr>
              <a:spLocks noChangeShapeType="1"/>
            </p:cNvSpPr>
            <p:nvPr/>
          </p:nvSpPr>
          <p:spPr bwMode="auto">
            <a:xfrm flipH="1">
              <a:off x="4166962" y="2331558"/>
              <a:ext cx="778733" cy="0"/>
            </a:xfrm>
            <a:prstGeom prst="line">
              <a:avLst/>
            </a:prstGeom>
            <a:noFill/>
            <a:ln w="25400">
              <a:solidFill>
                <a:schemeClr val="tx1"/>
              </a:solidFill>
              <a:round/>
              <a:headEnd/>
              <a:tailEnd type="triangle" w="med" len="med"/>
            </a:ln>
          </p:spPr>
          <p:txBody>
            <a:bodyPr/>
            <a:lstStyle/>
            <a:p>
              <a:endParaRPr lang="en-US" sz="1400"/>
            </a:p>
          </p:txBody>
        </p:sp>
        <p:sp>
          <p:nvSpPr>
            <p:cNvPr id="255" name="Line 13"/>
            <p:cNvSpPr>
              <a:spLocks noChangeShapeType="1"/>
            </p:cNvSpPr>
            <p:nvPr/>
          </p:nvSpPr>
          <p:spPr bwMode="auto">
            <a:xfrm flipH="1">
              <a:off x="4166962" y="2520002"/>
              <a:ext cx="778733" cy="0"/>
            </a:xfrm>
            <a:prstGeom prst="line">
              <a:avLst/>
            </a:prstGeom>
            <a:noFill/>
            <a:ln w="25400">
              <a:solidFill>
                <a:schemeClr val="tx1"/>
              </a:solidFill>
              <a:round/>
              <a:headEnd/>
              <a:tailEnd type="triangle" w="med" len="med"/>
            </a:ln>
          </p:spPr>
          <p:txBody>
            <a:bodyPr/>
            <a:lstStyle/>
            <a:p>
              <a:endParaRPr lang="en-US" sz="1400"/>
            </a:p>
          </p:txBody>
        </p:sp>
        <p:sp>
          <p:nvSpPr>
            <p:cNvPr id="256" name="Line 14"/>
            <p:cNvSpPr>
              <a:spLocks noChangeShapeType="1"/>
            </p:cNvSpPr>
            <p:nvPr/>
          </p:nvSpPr>
          <p:spPr bwMode="auto">
            <a:xfrm>
              <a:off x="2588020" y="4425038"/>
              <a:ext cx="778734" cy="0"/>
            </a:xfrm>
            <a:prstGeom prst="line">
              <a:avLst/>
            </a:prstGeom>
            <a:noFill/>
            <a:ln w="38100" cap="flat" cmpd="sng" algn="ctr">
              <a:solidFill>
                <a:srgbClr val="C3D69B"/>
              </a:solidFill>
              <a:prstDash val="sysDash"/>
              <a:round/>
              <a:headEnd type="none" w="med" len="med"/>
              <a:tailEnd type="triangle" w="med" len="med"/>
            </a:ln>
          </p:spPr>
          <p:txBody>
            <a:bodyPr/>
            <a:lstStyle/>
            <a:p>
              <a:endParaRPr lang="en-US" sz="1400"/>
            </a:p>
          </p:txBody>
        </p:sp>
        <p:sp>
          <p:nvSpPr>
            <p:cNvPr id="257" name="Oval 16"/>
            <p:cNvSpPr>
              <a:spLocks noChangeArrowheads="1"/>
            </p:cNvSpPr>
            <p:nvPr/>
          </p:nvSpPr>
          <p:spPr bwMode="auto">
            <a:xfrm rot="19275161">
              <a:off x="8055676" y="2537428"/>
              <a:ext cx="256580" cy="639532"/>
            </a:xfrm>
            <a:prstGeom prst="ellipse">
              <a:avLst/>
            </a:prstGeom>
            <a:solidFill>
              <a:srgbClr val="0066FF"/>
            </a:solidFill>
            <a:ln w="9525">
              <a:solidFill>
                <a:schemeClr val="tx1"/>
              </a:solidFill>
              <a:round/>
              <a:headEnd/>
              <a:tailEnd/>
            </a:ln>
          </p:spPr>
          <p:txBody>
            <a:bodyPr wrap="none" anchor="ctr"/>
            <a:lstStyle/>
            <a:p>
              <a:endParaRPr lang="en-US" sz="1400">
                <a:latin typeface="Arial" charset="0"/>
                <a:cs typeface="Arial" charset="0"/>
              </a:endParaRPr>
            </a:p>
          </p:txBody>
        </p:sp>
        <p:sp>
          <p:nvSpPr>
            <p:cNvPr id="258" name="Text Box 17"/>
            <p:cNvSpPr txBox="1">
              <a:spLocks noChangeArrowheads="1"/>
            </p:cNvSpPr>
            <p:nvPr/>
          </p:nvSpPr>
          <p:spPr bwMode="auto">
            <a:xfrm>
              <a:off x="7291567" y="1367507"/>
              <a:ext cx="1744273" cy="1045506"/>
            </a:xfrm>
            <a:prstGeom prst="rect">
              <a:avLst/>
            </a:prstGeom>
            <a:noFill/>
            <a:ln w="9525">
              <a:noFill/>
              <a:miter lim="800000"/>
              <a:headEnd/>
              <a:tailEnd/>
            </a:ln>
          </p:spPr>
          <p:txBody>
            <a:bodyPr wrap="square">
              <a:spAutoFit/>
            </a:bodyPr>
            <a:lstStyle/>
            <a:p>
              <a:pPr algn="ctr"/>
              <a:r>
                <a:rPr lang="en-US" sz="1400" dirty="0">
                  <a:latin typeface="Arial" charset="0"/>
                  <a:cs typeface="Arial" charset="0"/>
                </a:rPr>
                <a:t>ion bunch</a:t>
              </a:r>
            </a:p>
          </p:txBody>
        </p:sp>
        <p:sp>
          <p:nvSpPr>
            <p:cNvPr id="259" name="Text Box 18"/>
            <p:cNvSpPr txBox="1">
              <a:spLocks noChangeArrowheads="1"/>
            </p:cNvSpPr>
            <p:nvPr/>
          </p:nvSpPr>
          <p:spPr bwMode="auto">
            <a:xfrm>
              <a:off x="6462853" y="2480809"/>
              <a:ext cx="1695485" cy="1045506"/>
            </a:xfrm>
            <a:prstGeom prst="rect">
              <a:avLst/>
            </a:prstGeom>
            <a:noFill/>
            <a:ln w="9525">
              <a:noFill/>
              <a:miter lim="800000"/>
              <a:headEnd/>
              <a:tailEnd/>
            </a:ln>
          </p:spPr>
          <p:txBody>
            <a:bodyPr wrap="square">
              <a:spAutoFit/>
            </a:bodyPr>
            <a:lstStyle/>
            <a:p>
              <a:pPr algn="ctr"/>
              <a:r>
                <a:rPr lang="en-US" sz="1400" dirty="0">
                  <a:latin typeface="Arial" charset="0"/>
                  <a:cs typeface="Arial" charset="0"/>
                </a:rPr>
                <a:t>electron bunch</a:t>
              </a:r>
            </a:p>
          </p:txBody>
        </p:sp>
        <p:sp>
          <p:nvSpPr>
            <p:cNvPr id="260" name="Text Box 19"/>
            <p:cNvSpPr txBox="1">
              <a:spLocks noChangeArrowheads="1"/>
            </p:cNvSpPr>
            <p:nvPr/>
          </p:nvSpPr>
          <p:spPr bwMode="auto">
            <a:xfrm>
              <a:off x="2701378" y="3781813"/>
              <a:ext cx="3745895" cy="307777"/>
            </a:xfrm>
            <a:prstGeom prst="rect">
              <a:avLst/>
            </a:prstGeom>
            <a:noFill/>
            <a:ln w="9525">
              <a:noFill/>
              <a:miter lim="800000"/>
              <a:headEnd/>
              <a:tailEnd/>
            </a:ln>
          </p:spPr>
          <p:txBody>
            <a:bodyPr wrap="square">
              <a:spAutoFit/>
            </a:bodyPr>
            <a:lstStyle/>
            <a:p>
              <a:pPr algn="ctr"/>
              <a:r>
                <a:rPr lang="en-US" sz="1400" dirty="0" smtClean="0">
                  <a:solidFill>
                    <a:srgbClr val="C3D69B"/>
                  </a:solidFill>
                  <a:latin typeface="Arial" charset="0"/>
                  <a:cs typeface="Arial" charset="0"/>
                </a:rPr>
                <a:t>Future circulator </a:t>
              </a:r>
              <a:r>
                <a:rPr lang="en-US" sz="1400" dirty="0">
                  <a:solidFill>
                    <a:srgbClr val="C3D69B"/>
                  </a:solidFill>
                  <a:latin typeface="Arial" charset="0"/>
                  <a:cs typeface="Arial" charset="0"/>
                </a:rPr>
                <a:t>ring</a:t>
              </a:r>
            </a:p>
          </p:txBody>
        </p:sp>
        <p:grpSp>
          <p:nvGrpSpPr>
            <p:cNvPr id="261" name="Group 20"/>
            <p:cNvGrpSpPr>
              <a:grpSpLocks/>
            </p:cNvGrpSpPr>
            <p:nvPr/>
          </p:nvGrpSpPr>
          <p:grpSpPr bwMode="auto">
            <a:xfrm>
              <a:off x="2609504" y="1954670"/>
              <a:ext cx="4004918" cy="188444"/>
              <a:chOff x="1872" y="1200"/>
              <a:chExt cx="1728" cy="96"/>
            </a:xfrm>
          </p:grpSpPr>
          <p:grpSp>
            <p:nvGrpSpPr>
              <p:cNvPr id="326" name="Group 21"/>
              <p:cNvGrpSpPr>
                <a:grpSpLocks/>
              </p:cNvGrpSpPr>
              <p:nvPr/>
            </p:nvGrpSpPr>
            <p:grpSpPr bwMode="auto">
              <a:xfrm>
                <a:off x="1872" y="1200"/>
                <a:ext cx="144" cy="96"/>
                <a:chOff x="1680" y="3648"/>
                <a:chExt cx="192" cy="48"/>
              </a:xfrm>
            </p:grpSpPr>
            <p:sp>
              <p:nvSpPr>
                <p:cNvPr id="360" name="Arc 22"/>
                <p:cNvSpPr>
                  <a:spLocks/>
                </p:cNvSpPr>
                <p:nvPr/>
              </p:nvSpPr>
              <p:spPr bwMode="auto">
                <a:xfrm flipH="1">
                  <a:off x="1680" y="3648"/>
                  <a:ext cx="96"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p:spPr>
              <p:txBody>
                <a:bodyPr wrap="none" anchor="ctr"/>
                <a:lstStyle/>
                <a:p>
                  <a:endParaRPr lang="en-US" sz="1400"/>
                </a:p>
              </p:txBody>
            </p:sp>
            <p:sp>
              <p:nvSpPr>
                <p:cNvPr id="361" name="Arc 23"/>
                <p:cNvSpPr>
                  <a:spLocks/>
                </p:cNvSpPr>
                <p:nvPr/>
              </p:nvSpPr>
              <p:spPr bwMode="auto">
                <a:xfrm>
                  <a:off x="1776" y="3648"/>
                  <a:ext cx="96"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p:spPr>
              <p:txBody>
                <a:bodyPr wrap="none" anchor="ctr"/>
                <a:lstStyle/>
                <a:p>
                  <a:endParaRPr lang="en-US" sz="1400"/>
                </a:p>
              </p:txBody>
            </p:sp>
          </p:grpSp>
          <p:grpSp>
            <p:nvGrpSpPr>
              <p:cNvPr id="327" name="Group 24"/>
              <p:cNvGrpSpPr>
                <a:grpSpLocks/>
              </p:cNvGrpSpPr>
              <p:nvPr/>
            </p:nvGrpSpPr>
            <p:grpSpPr bwMode="auto">
              <a:xfrm>
                <a:off x="2016" y="1200"/>
                <a:ext cx="144" cy="96"/>
                <a:chOff x="1680" y="3648"/>
                <a:chExt cx="192" cy="48"/>
              </a:xfrm>
            </p:grpSpPr>
            <p:sp>
              <p:nvSpPr>
                <p:cNvPr id="358" name="Arc 25"/>
                <p:cNvSpPr>
                  <a:spLocks/>
                </p:cNvSpPr>
                <p:nvPr/>
              </p:nvSpPr>
              <p:spPr bwMode="auto">
                <a:xfrm flipH="1">
                  <a:off x="1680" y="3648"/>
                  <a:ext cx="96"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p:spPr>
              <p:txBody>
                <a:bodyPr wrap="none" anchor="ctr"/>
                <a:lstStyle/>
                <a:p>
                  <a:endParaRPr lang="en-US" sz="1400"/>
                </a:p>
              </p:txBody>
            </p:sp>
            <p:sp>
              <p:nvSpPr>
                <p:cNvPr id="359" name="Arc 26"/>
                <p:cNvSpPr>
                  <a:spLocks/>
                </p:cNvSpPr>
                <p:nvPr/>
              </p:nvSpPr>
              <p:spPr bwMode="auto">
                <a:xfrm>
                  <a:off x="1776" y="3648"/>
                  <a:ext cx="96"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p:spPr>
              <p:txBody>
                <a:bodyPr wrap="none" anchor="ctr"/>
                <a:lstStyle/>
                <a:p>
                  <a:endParaRPr lang="en-US" sz="1400"/>
                </a:p>
              </p:txBody>
            </p:sp>
          </p:grpSp>
          <p:grpSp>
            <p:nvGrpSpPr>
              <p:cNvPr id="328" name="Group 27"/>
              <p:cNvGrpSpPr>
                <a:grpSpLocks/>
              </p:cNvGrpSpPr>
              <p:nvPr/>
            </p:nvGrpSpPr>
            <p:grpSpPr bwMode="auto">
              <a:xfrm>
                <a:off x="2160" y="1200"/>
                <a:ext cx="144" cy="96"/>
                <a:chOff x="1680" y="3648"/>
                <a:chExt cx="192" cy="48"/>
              </a:xfrm>
            </p:grpSpPr>
            <p:sp>
              <p:nvSpPr>
                <p:cNvPr id="356" name="Arc 28"/>
                <p:cNvSpPr>
                  <a:spLocks/>
                </p:cNvSpPr>
                <p:nvPr/>
              </p:nvSpPr>
              <p:spPr bwMode="auto">
                <a:xfrm flipH="1">
                  <a:off x="1680" y="3648"/>
                  <a:ext cx="96"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p:spPr>
              <p:txBody>
                <a:bodyPr wrap="none" anchor="ctr"/>
                <a:lstStyle/>
                <a:p>
                  <a:endParaRPr lang="en-US" sz="1400"/>
                </a:p>
              </p:txBody>
            </p:sp>
            <p:sp>
              <p:nvSpPr>
                <p:cNvPr id="357" name="Arc 29"/>
                <p:cNvSpPr>
                  <a:spLocks/>
                </p:cNvSpPr>
                <p:nvPr/>
              </p:nvSpPr>
              <p:spPr bwMode="auto">
                <a:xfrm>
                  <a:off x="1776" y="3648"/>
                  <a:ext cx="96"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p:spPr>
              <p:txBody>
                <a:bodyPr wrap="none" anchor="ctr"/>
                <a:lstStyle/>
                <a:p>
                  <a:endParaRPr lang="en-US" sz="1400"/>
                </a:p>
              </p:txBody>
            </p:sp>
          </p:grpSp>
          <p:grpSp>
            <p:nvGrpSpPr>
              <p:cNvPr id="329" name="Group 30"/>
              <p:cNvGrpSpPr>
                <a:grpSpLocks/>
              </p:cNvGrpSpPr>
              <p:nvPr/>
            </p:nvGrpSpPr>
            <p:grpSpPr bwMode="auto">
              <a:xfrm>
                <a:off x="2304" y="1200"/>
                <a:ext cx="144" cy="96"/>
                <a:chOff x="1680" y="3648"/>
                <a:chExt cx="192" cy="48"/>
              </a:xfrm>
            </p:grpSpPr>
            <p:sp>
              <p:nvSpPr>
                <p:cNvPr id="354" name="Arc 31"/>
                <p:cNvSpPr>
                  <a:spLocks/>
                </p:cNvSpPr>
                <p:nvPr/>
              </p:nvSpPr>
              <p:spPr bwMode="auto">
                <a:xfrm flipH="1">
                  <a:off x="1680" y="3648"/>
                  <a:ext cx="96"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p:spPr>
              <p:txBody>
                <a:bodyPr wrap="none" anchor="ctr"/>
                <a:lstStyle/>
                <a:p>
                  <a:endParaRPr lang="en-US" sz="1400"/>
                </a:p>
              </p:txBody>
            </p:sp>
            <p:sp>
              <p:nvSpPr>
                <p:cNvPr id="355" name="Arc 32"/>
                <p:cNvSpPr>
                  <a:spLocks/>
                </p:cNvSpPr>
                <p:nvPr/>
              </p:nvSpPr>
              <p:spPr bwMode="auto">
                <a:xfrm>
                  <a:off x="1776" y="3648"/>
                  <a:ext cx="96"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p:spPr>
              <p:txBody>
                <a:bodyPr wrap="none" anchor="ctr"/>
                <a:lstStyle/>
                <a:p>
                  <a:endParaRPr lang="en-US" sz="1400"/>
                </a:p>
              </p:txBody>
            </p:sp>
          </p:grpSp>
          <p:grpSp>
            <p:nvGrpSpPr>
              <p:cNvPr id="330" name="Group 33"/>
              <p:cNvGrpSpPr>
                <a:grpSpLocks/>
              </p:cNvGrpSpPr>
              <p:nvPr/>
            </p:nvGrpSpPr>
            <p:grpSpPr bwMode="auto">
              <a:xfrm>
                <a:off x="2448" y="1200"/>
                <a:ext cx="144" cy="96"/>
                <a:chOff x="1680" y="3648"/>
                <a:chExt cx="192" cy="48"/>
              </a:xfrm>
            </p:grpSpPr>
            <p:sp>
              <p:nvSpPr>
                <p:cNvPr id="352" name="Arc 34"/>
                <p:cNvSpPr>
                  <a:spLocks/>
                </p:cNvSpPr>
                <p:nvPr/>
              </p:nvSpPr>
              <p:spPr bwMode="auto">
                <a:xfrm flipH="1">
                  <a:off x="1680" y="3648"/>
                  <a:ext cx="96"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p:spPr>
              <p:txBody>
                <a:bodyPr wrap="none" anchor="ctr"/>
                <a:lstStyle/>
                <a:p>
                  <a:endParaRPr lang="en-US" sz="1400"/>
                </a:p>
              </p:txBody>
            </p:sp>
            <p:sp>
              <p:nvSpPr>
                <p:cNvPr id="353" name="Arc 35"/>
                <p:cNvSpPr>
                  <a:spLocks/>
                </p:cNvSpPr>
                <p:nvPr/>
              </p:nvSpPr>
              <p:spPr bwMode="auto">
                <a:xfrm>
                  <a:off x="1776" y="3648"/>
                  <a:ext cx="96"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p:spPr>
              <p:txBody>
                <a:bodyPr wrap="none" anchor="ctr"/>
                <a:lstStyle/>
                <a:p>
                  <a:endParaRPr lang="en-US" sz="1400"/>
                </a:p>
              </p:txBody>
            </p:sp>
          </p:grpSp>
          <p:grpSp>
            <p:nvGrpSpPr>
              <p:cNvPr id="331" name="Group 36"/>
              <p:cNvGrpSpPr>
                <a:grpSpLocks/>
              </p:cNvGrpSpPr>
              <p:nvPr/>
            </p:nvGrpSpPr>
            <p:grpSpPr bwMode="auto">
              <a:xfrm>
                <a:off x="2592" y="1200"/>
                <a:ext cx="144" cy="96"/>
                <a:chOff x="1680" y="3648"/>
                <a:chExt cx="192" cy="48"/>
              </a:xfrm>
            </p:grpSpPr>
            <p:sp>
              <p:nvSpPr>
                <p:cNvPr id="350" name="Arc 37"/>
                <p:cNvSpPr>
                  <a:spLocks/>
                </p:cNvSpPr>
                <p:nvPr/>
              </p:nvSpPr>
              <p:spPr bwMode="auto">
                <a:xfrm flipH="1">
                  <a:off x="1680" y="3648"/>
                  <a:ext cx="96"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p:spPr>
              <p:txBody>
                <a:bodyPr wrap="none" anchor="ctr"/>
                <a:lstStyle/>
                <a:p>
                  <a:endParaRPr lang="en-US" sz="1400"/>
                </a:p>
              </p:txBody>
            </p:sp>
            <p:sp>
              <p:nvSpPr>
                <p:cNvPr id="351" name="Arc 38"/>
                <p:cNvSpPr>
                  <a:spLocks/>
                </p:cNvSpPr>
                <p:nvPr/>
              </p:nvSpPr>
              <p:spPr bwMode="auto">
                <a:xfrm>
                  <a:off x="1776" y="3648"/>
                  <a:ext cx="96"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p:spPr>
              <p:txBody>
                <a:bodyPr wrap="none" anchor="ctr"/>
                <a:lstStyle/>
                <a:p>
                  <a:endParaRPr lang="en-US" sz="1400"/>
                </a:p>
              </p:txBody>
            </p:sp>
          </p:grpSp>
          <p:grpSp>
            <p:nvGrpSpPr>
              <p:cNvPr id="332" name="Group 39"/>
              <p:cNvGrpSpPr>
                <a:grpSpLocks/>
              </p:cNvGrpSpPr>
              <p:nvPr/>
            </p:nvGrpSpPr>
            <p:grpSpPr bwMode="auto">
              <a:xfrm>
                <a:off x="2736" y="1200"/>
                <a:ext cx="144" cy="96"/>
                <a:chOff x="1680" y="3648"/>
                <a:chExt cx="192" cy="48"/>
              </a:xfrm>
            </p:grpSpPr>
            <p:sp>
              <p:nvSpPr>
                <p:cNvPr id="348" name="Arc 40"/>
                <p:cNvSpPr>
                  <a:spLocks/>
                </p:cNvSpPr>
                <p:nvPr/>
              </p:nvSpPr>
              <p:spPr bwMode="auto">
                <a:xfrm flipH="1">
                  <a:off x="1680" y="3648"/>
                  <a:ext cx="96"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p:spPr>
              <p:txBody>
                <a:bodyPr wrap="none" anchor="ctr"/>
                <a:lstStyle/>
                <a:p>
                  <a:endParaRPr lang="en-US" sz="1400"/>
                </a:p>
              </p:txBody>
            </p:sp>
            <p:sp>
              <p:nvSpPr>
                <p:cNvPr id="349" name="Arc 41"/>
                <p:cNvSpPr>
                  <a:spLocks/>
                </p:cNvSpPr>
                <p:nvPr/>
              </p:nvSpPr>
              <p:spPr bwMode="auto">
                <a:xfrm>
                  <a:off x="1776" y="3648"/>
                  <a:ext cx="96"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p:spPr>
              <p:txBody>
                <a:bodyPr wrap="none" anchor="ctr"/>
                <a:lstStyle/>
                <a:p>
                  <a:endParaRPr lang="en-US" sz="1400"/>
                </a:p>
              </p:txBody>
            </p:sp>
          </p:grpSp>
          <p:grpSp>
            <p:nvGrpSpPr>
              <p:cNvPr id="333" name="Group 42"/>
              <p:cNvGrpSpPr>
                <a:grpSpLocks/>
              </p:cNvGrpSpPr>
              <p:nvPr/>
            </p:nvGrpSpPr>
            <p:grpSpPr bwMode="auto">
              <a:xfrm>
                <a:off x="2880" y="1200"/>
                <a:ext cx="144" cy="96"/>
                <a:chOff x="1680" y="3648"/>
                <a:chExt cx="192" cy="48"/>
              </a:xfrm>
            </p:grpSpPr>
            <p:sp>
              <p:nvSpPr>
                <p:cNvPr id="346" name="Arc 43"/>
                <p:cNvSpPr>
                  <a:spLocks/>
                </p:cNvSpPr>
                <p:nvPr/>
              </p:nvSpPr>
              <p:spPr bwMode="auto">
                <a:xfrm flipH="1">
                  <a:off x="1680" y="3648"/>
                  <a:ext cx="96"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p:spPr>
              <p:txBody>
                <a:bodyPr wrap="none" anchor="ctr"/>
                <a:lstStyle/>
                <a:p>
                  <a:endParaRPr lang="en-US" sz="1400"/>
                </a:p>
              </p:txBody>
            </p:sp>
            <p:sp>
              <p:nvSpPr>
                <p:cNvPr id="347" name="Arc 44"/>
                <p:cNvSpPr>
                  <a:spLocks/>
                </p:cNvSpPr>
                <p:nvPr/>
              </p:nvSpPr>
              <p:spPr bwMode="auto">
                <a:xfrm>
                  <a:off x="1776" y="3648"/>
                  <a:ext cx="96"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p:spPr>
              <p:txBody>
                <a:bodyPr wrap="none" anchor="ctr"/>
                <a:lstStyle/>
                <a:p>
                  <a:endParaRPr lang="en-US" sz="1400"/>
                </a:p>
              </p:txBody>
            </p:sp>
          </p:grpSp>
          <p:grpSp>
            <p:nvGrpSpPr>
              <p:cNvPr id="334" name="Group 45"/>
              <p:cNvGrpSpPr>
                <a:grpSpLocks/>
              </p:cNvGrpSpPr>
              <p:nvPr/>
            </p:nvGrpSpPr>
            <p:grpSpPr bwMode="auto">
              <a:xfrm>
                <a:off x="3024" y="1200"/>
                <a:ext cx="144" cy="96"/>
                <a:chOff x="1680" y="3648"/>
                <a:chExt cx="192" cy="48"/>
              </a:xfrm>
            </p:grpSpPr>
            <p:sp>
              <p:nvSpPr>
                <p:cNvPr id="344" name="Arc 46"/>
                <p:cNvSpPr>
                  <a:spLocks/>
                </p:cNvSpPr>
                <p:nvPr/>
              </p:nvSpPr>
              <p:spPr bwMode="auto">
                <a:xfrm flipH="1">
                  <a:off x="1680" y="3648"/>
                  <a:ext cx="96"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p:spPr>
              <p:txBody>
                <a:bodyPr wrap="none" anchor="ctr"/>
                <a:lstStyle/>
                <a:p>
                  <a:endParaRPr lang="en-US" sz="1400"/>
                </a:p>
              </p:txBody>
            </p:sp>
            <p:sp>
              <p:nvSpPr>
                <p:cNvPr id="345" name="Arc 47"/>
                <p:cNvSpPr>
                  <a:spLocks/>
                </p:cNvSpPr>
                <p:nvPr/>
              </p:nvSpPr>
              <p:spPr bwMode="auto">
                <a:xfrm>
                  <a:off x="1776" y="3648"/>
                  <a:ext cx="96"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p:spPr>
              <p:txBody>
                <a:bodyPr wrap="none" anchor="ctr"/>
                <a:lstStyle/>
                <a:p>
                  <a:endParaRPr lang="en-US" sz="1400"/>
                </a:p>
              </p:txBody>
            </p:sp>
          </p:grpSp>
          <p:grpSp>
            <p:nvGrpSpPr>
              <p:cNvPr id="335" name="Group 48"/>
              <p:cNvGrpSpPr>
                <a:grpSpLocks/>
              </p:cNvGrpSpPr>
              <p:nvPr/>
            </p:nvGrpSpPr>
            <p:grpSpPr bwMode="auto">
              <a:xfrm>
                <a:off x="3168" y="1200"/>
                <a:ext cx="144" cy="96"/>
                <a:chOff x="1680" y="3648"/>
                <a:chExt cx="192" cy="48"/>
              </a:xfrm>
            </p:grpSpPr>
            <p:sp>
              <p:nvSpPr>
                <p:cNvPr id="342" name="Arc 49"/>
                <p:cNvSpPr>
                  <a:spLocks/>
                </p:cNvSpPr>
                <p:nvPr/>
              </p:nvSpPr>
              <p:spPr bwMode="auto">
                <a:xfrm flipH="1">
                  <a:off x="1680" y="3648"/>
                  <a:ext cx="96"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p:spPr>
              <p:txBody>
                <a:bodyPr wrap="none" anchor="ctr"/>
                <a:lstStyle/>
                <a:p>
                  <a:endParaRPr lang="en-US" sz="1400"/>
                </a:p>
              </p:txBody>
            </p:sp>
            <p:sp>
              <p:nvSpPr>
                <p:cNvPr id="343" name="Arc 50"/>
                <p:cNvSpPr>
                  <a:spLocks/>
                </p:cNvSpPr>
                <p:nvPr/>
              </p:nvSpPr>
              <p:spPr bwMode="auto">
                <a:xfrm>
                  <a:off x="1776" y="3648"/>
                  <a:ext cx="96"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p:spPr>
              <p:txBody>
                <a:bodyPr wrap="none" anchor="ctr"/>
                <a:lstStyle/>
                <a:p>
                  <a:endParaRPr lang="en-US" sz="1400"/>
                </a:p>
              </p:txBody>
            </p:sp>
          </p:grpSp>
          <p:grpSp>
            <p:nvGrpSpPr>
              <p:cNvPr id="336" name="Group 51"/>
              <p:cNvGrpSpPr>
                <a:grpSpLocks/>
              </p:cNvGrpSpPr>
              <p:nvPr/>
            </p:nvGrpSpPr>
            <p:grpSpPr bwMode="auto">
              <a:xfrm>
                <a:off x="3312" y="1200"/>
                <a:ext cx="144" cy="96"/>
                <a:chOff x="1680" y="3648"/>
                <a:chExt cx="192" cy="48"/>
              </a:xfrm>
            </p:grpSpPr>
            <p:sp>
              <p:nvSpPr>
                <p:cNvPr id="340" name="Arc 52"/>
                <p:cNvSpPr>
                  <a:spLocks/>
                </p:cNvSpPr>
                <p:nvPr/>
              </p:nvSpPr>
              <p:spPr bwMode="auto">
                <a:xfrm flipH="1">
                  <a:off x="1680" y="3648"/>
                  <a:ext cx="96"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p:spPr>
              <p:txBody>
                <a:bodyPr wrap="none" anchor="ctr"/>
                <a:lstStyle/>
                <a:p>
                  <a:endParaRPr lang="en-US" sz="1400"/>
                </a:p>
              </p:txBody>
            </p:sp>
            <p:sp>
              <p:nvSpPr>
                <p:cNvPr id="341" name="Arc 53"/>
                <p:cNvSpPr>
                  <a:spLocks/>
                </p:cNvSpPr>
                <p:nvPr/>
              </p:nvSpPr>
              <p:spPr bwMode="auto">
                <a:xfrm>
                  <a:off x="1776" y="3648"/>
                  <a:ext cx="96"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p:spPr>
              <p:txBody>
                <a:bodyPr wrap="none" anchor="ctr"/>
                <a:lstStyle/>
                <a:p>
                  <a:endParaRPr lang="en-US" sz="1400"/>
                </a:p>
              </p:txBody>
            </p:sp>
          </p:grpSp>
          <p:grpSp>
            <p:nvGrpSpPr>
              <p:cNvPr id="337" name="Group 54"/>
              <p:cNvGrpSpPr>
                <a:grpSpLocks/>
              </p:cNvGrpSpPr>
              <p:nvPr/>
            </p:nvGrpSpPr>
            <p:grpSpPr bwMode="auto">
              <a:xfrm>
                <a:off x="3456" y="1200"/>
                <a:ext cx="144" cy="96"/>
                <a:chOff x="1680" y="3648"/>
                <a:chExt cx="192" cy="48"/>
              </a:xfrm>
            </p:grpSpPr>
            <p:sp>
              <p:nvSpPr>
                <p:cNvPr id="338" name="Arc 55"/>
                <p:cNvSpPr>
                  <a:spLocks/>
                </p:cNvSpPr>
                <p:nvPr/>
              </p:nvSpPr>
              <p:spPr bwMode="auto">
                <a:xfrm flipH="1">
                  <a:off x="1680" y="3648"/>
                  <a:ext cx="96"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p:spPr>
              <p:txBody>
                <a:bodyPr wrap="none" anchor="ctr"/>
                <a:lstStyle/>
                <a:p>
                  <a:endParaRPr lang="en-US" sz="1400"/>
                </a:p>
              </p:txBody>
            </p:sp>
            <p:sp>
              <p:nvSpPr>
                <p:cNvPr id="339" name="Arc 56"/>
                <p:cNvSpPr>
                  <a:spLocks/>
                </p:cNvSpPr>
                <p:nvPr/>
              </p:nvSpPr>
              <p:spPr bwMode="auto">
                <a:xfrm>
                  <a:off x="1776" y="3648"/>
                  <a:ext cx="96"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p:spPr>
              <p:txBody>
                <a:bodyPr wrap="none" anchor="ctr"/>
                <a:lstStyle/>
                <a:p>
                  <a:endParaRPr lang="en-US" sz="1400"/>
                </a:p>
              </p:txBody>
            </p:sp>
          </p:grpSp>
        </p:grpSp>
        <p:grpSp>
          <p:nvGrpSpPr>
            <p:cNvPr id="262" name="Group 57"/>
            <p:cNvGrpSpPr>
              <a:grpSpLocks/>
            </p:cNvGrpSpPr>
            <p:nvPr/>
          </p:nvGrpSpPr>
          <p:grpSpPr bwMode="auto">
            <a:xfrm>
              <a:off x="2609504" y="2708446"/>
              <a:ext cx="4004918" cy="188444"/>
              <a:chOff x="1872" y="1680"/>
              <a:chExt cx="1728" cy="96"/>
            </a:xfrm>
          </p:grpSpPr>
          <p:grpSp>
            <p:nvGrpSpPr>
              <p:cNvPr id="290" name="Group 58"/>
              <p:cNvGrpSpPr>
                <a:grpSpLocks/>
              </p:cNvGrpSpPr>
              <p:nvPr/>
            </p:nvGrpSpPr>
            <p:grpSpPr bwMode="auto">
              <a:xfrm flipV="1">
                <a:off x="1872" y="1680"/>
                <a:ext cx="144" cy="96"/>
                <a:chOff x="1680" y="3648"/>
                <a:chExt cx="192" cy="48"/>
              </a:xfrm>
            </p:grpSpPr>
            <p:sp>
              <p:nvSpPr>
                <p:cNvPr id="324" name="Arc 59"/>
                <p:cNvSpPr>
                  <a:spLocks/>
                </p:cNvSpPr>
                <p:nvPr/>
              </p:nvSpPr>
              <p:spPr bwMode="auto">
                <a:xfrm flipH="1">
                  <a:off x="1680" y="3648"/>
                  <a:ext cx="96"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p:spPr>
              <p:txBody>
                <a:bodyPr wrap="none" anchor="ctr"/>
                <a:lstStyle/>
                <a:p>
                  <a:endParaRPr lang="en-US" sz="1400"/>
                </a:p>
              </p:txBody>
            </p:sp>
            <p:sp>
              <p:nvSpPr>
                <p:cNvPr id="325" name="Arc 60"/>
                <p:cNvSpPr>
                  <a:spLocks/>
                </p:cNvSpPr>
                <p:nvPr/>
              </p:nvSpPr>
              <p:spPr bwMode="auto">
                <a:xfrm>
                  <a:off x="1776" y="3648"/>
                  <a:ext cx="96"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p:spPr>
              <p:txBody>
                <a:bodyPr wrap="none" anchor="ctr"/>
                <a:lstStyle/>
                <a:p>
                  <a:endParaRPr lang="en-US" sz="1400"/>
                </a:p>
              </p:txBody>
            </p:sp>
          </p:grpSp>
          <p:grpSp>
            <p:nvGrpSpPr>
              <p:cNvPr id="291" name="Group 61"/>
              <p:cNvGrpSpPr>
                <a:grpSpLocks/>
              </p:cNvGrpSpPr>
              <p:nvPr/>
            </p:nvGrpSpPr>
            <p:grpSpPr bwMode="auto">
              <a:xfrm flipV="1">
                <a:off x="2016" y="1680"/>
                <a:ext cx="144" cy="96"/>
                <a:chOff x="1680" y="3648"/>
                <a:chExt cx="192" cy="48"/>
              </a:xfrm>
            </p:grpSpPr>
            <p:sp>
              <p:nvSpPr>
                <p:cNvPr id="322" name="Arc 62"/>
                <p:cNvSpPr>
                  <a:spLocks/>
                </p:cNvSpPr>
                <p:nvPr/>
              </p:nvSpPr>
              <p:spPr bwMode="auto">
                <a:xfrm flipH="1">
                  <a:off x="1680" y="3648"/>
                  <a:ext cx="96"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p:spPr>
              <p:txBody>
                <a:bodyPr wrap="none" anchor="ctr"/>
                <a:lstStyle/>
                <a:p>
                  <a:endParaRPr lang="en-US" sz="1400"/>
                </a:p>
              </p:txBody>
            </p:sp>
            <p:sp>
              <p:nvSpPr>
                <p:cNvPr id="323" name="Arc 63"/>
                <p:cNvSpPr>
                  <a:spLocks/>
                </p:cNvSpPr>
                <p:nvPr/>
              </p:nvSpPr>
              <p:spPr bwMode="auto">
                <a:xfrm>
                  <a:off x="1776" y="3648"/>
                  <a:ext cx="96"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p:spPr>
              <p:txBody>
                <a:bodyPr wrap="none" anchor="ctr"/>
                <a:lstStyle/>
                <a:p>
                  <a:endParaRPr lang="en-US" sz="1400"/>
                </a:p>
              </p:txBody>
            </p:sp>
          </p:grpSp>
          <p:grpSp>
            <p:nvGrpSpPr>
              <p:cNvPr id="292" name="Group 64"/>
              <p:cNvGrpSpPr>
                <a:grpSpLocks/>
              </p:cNvGrpSpPr>
              <p:nvPr/>
            </p:nvGrpSpPr>
            <p:grpSpPr bwMode="auto">
              <a:xfrm flipV="1">
                <a:off x="2160" y="1680"/>
                <a:ext cx="144" cy="96"/>
                <a:chOff x="1680" y="3648"/>
                <a:chExt cx="192" cy="48"/>
              </a:xfrm>
            </p:grpSpPr>
            <p:sp>
              <p:nvSpPr>
                <p:cNvPr id="320" name="Arc 65"/>
                <p:cNvSpPr>
                  <a:spLocks/>
                </p:cNvSpPr>
                <p:nvPr/>
              </p:nvSpPr>
              <p:spPr bwMode="auto">
                <a:xfrm flipH="1">
                  <a:off x="1680" y="3648"/>
                  <a:ext cx="96"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p:spPr>
              <p:txBody>
                <a:bodyPr wrap="none" anchor="ctr"/>
                <a:lstStyle/>
                <a:p>
                  <a:endParaRPr lang="en-US" sz="1400"/>
                </a:p>
              </p:txBody>
            </p:sp>
            <p:sp>
              <p:nvSpPr>
                <p:cNvPr id="321" name="Arc 66"/>
                <p:cNvSpPr>
                  <a:spLocks/>
                </p:cNvSpPr>
                <p:nvPr/>
              </p:nvSpPr>
              <p:spPr bwMode="auto">
                <a:xfrm>
                  <a:off x="1776" y="3648"/>
                  <a:ext cx="96"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p:spPr>
              <p:txBody>
                <a:bodyPr wrap="none" anchor="ctr"/>
                <a:lstStyle/>
                <a:p>
                  <a:endParaRPr lang="en-US" sz="1400"/>
                </a:p>
              </p:txBody>
            </p:sp>
          </p:grpSp>
          <p:grpSp>
            <p:nvGrpSpPr>
              <p:cNvPr id="293" name="Group 67"/>
              <p:cNvGrpSpPr>
                <a:grpSpLocks/>
              </p:cNvGrpSpPr>
              <p:nvPr/>
            </p:nvGrpSpPr>
            <p:grpSpPr bwMode="auto">
              <a:xfrm flipV="1">
                <a:off x="2304" y="1680"/>
                <a:ext cx="144" cy="96"/>
                <a:chOff x="1680" y="3648"/>
                <a:chExt cx="192" cy="48"/>
              </a:xfrm>
            </p:grpSpPr>
            <p:sp>
              <p:nvSpPr>
                <p:cNvPr id="318" name="Arc 68"/>
                <p:cNvSpPr>
                  <a:spLocks/>
                </p:cNvSpPr>
                <p:nvPr/>
              </p:nvSpPr>
              <p:spPr bwMode="auto">
                <a:xfrm flipH="1">
                  <a:off x="1680" y="3648"/>
                  <a:ext cx="96"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p:spPr>
              <p:txBody>
                <a:bodyPr wrap="none" anchor="ctr"/>
                <a:lstStyle/>
                <a:p>
                  <a:endParaRPr lang="en-US" sz="1400"/>
                </a:p>
              </p:txBody>
            </p:sp>
            <p:sp>
              <p:nvSpPr>
                <p:cNvPr id="319" name="Arc 69"/>
                <p:cNvSpPr>
                  <a:spLocks/>
                </p:cNvSpPr>
                <p:nvPr/>
              </p:nvSpPr>
              <p:spPr bwMode="auto">
                <a:xfrm>
                  <a:off x="1776" y="3648"/>
                  <a:ext cx="96"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p:spPr>
              <p:txBody>
                <a:bodyPr wrap="none" anchor="ctr"/>
                <a:lstStyle/>
                <a:p>
                  <a:endParaRPr lang="en-US" sz="1400"/>
                </a:p>
              </p:txBody>
            </p:sp>
          </p:grpSp>
          <p:grpSp>
            <p:nvGrpSpPr>
              <p:cNvPr id="294" name="Group 70"/>
              <p:cNvGrpSpPr>
                <a:grpSpLocks/>
              </p:cNvGrpSpPr>
              <p:nvPr/>
            </p:nvGrpSpPr>
            <p:grpSpPr bwMode="auto">
              <a:xfrm flipV="1">
                <a:off x="2448" y="1680"/>
                <a:ext cx="144" cy="96"/>
                <a:chOff x="1680" y="3648"/>
                <a:chExt cx="192" cy="48"/>
              </a:xfrm>
            </p:grpSpPr>
            <p:sp>
              <p:nvSpPr>
                <p:cNvPr id="316" name="Arc 71"/>
                <p:cNvSpPr>
                  <a:spLocks/>
                </p:cNvSpPr>
                <p:nvPr/>
              </p:nvSpPr>
              <p:spPr bwMode="auto">
                <a:xfrm flipH="1">
                  <a:off x="1680" y="3648"/>
                  <a:ext cx="96"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p:spPr>
              <p:txBody>
                <a:bodyPr wrap="none" anchor="ctr"/>
                <a:lstStyle/>
                <a:p>
                  <a:endParaRPr lang="en-US" sz="1400"/>
                </a:p>
              </p:txBody>
            </p:sp>
            <p:sp>
              <p:nvSpPr>
                <p:cNvPr id="317" name="Arc 72"/>
                <p:cNvSpPr>
                  <a:spLocks/>
                </p:cNvSpPr>
                <p:nvPr/>
              </p:nvSpPr>
              <p:spPr bwMode="auto">
                <a:xfrm>
                  <a:off x="1776" y="3648"/>
                  <a:ext cx="96"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p:spPr>
              <p:txBody>
                <a:bodyPr wrap="none" anchor="ctr"/>
                <a:lstStyle/>
                <a:p>
                  <a:endParaRPr lang="en-US" sz="1400"/>
                </a:p>
              </p:txBody>
            </p:sp>
          </p:grpSp>
          <p:grpSp>
            <p:nvGrpSpPr>
              <p:cNvPr id="295" name="Group 73"/>
              <p:cNvGrpSpPr>
                <a:grpSpLocks/>
              </p:cNvGrpSpPr>
              <p:nvPr/>
            </p:nvGrpSpPr>
            <p:grpSpPr bwMode="auto">
              <a:xfrm flipV="1">
                <a:off x="2592" y="1680"/>
                <a:ext cx="144" cy="96"/>
                <a:chOff x="1680" y="3648"/>
                <a:chExt cx="192" cy="48"/>
              </a:xfrm>
            </p:grpSpPr>
            <p:sp>
              <p:nvSpPr>
                <p:cNvPr id="314" name="Arc 74"/>
                <p:cNvSpPr>
                  <a:spLocks/>
                </p:cNvSpPr>
                <p:nvPr/>
              </p:nvSpPr>
              <p:spPr bwMode="auto">
                <a:xfrm flipH="1">
                  <a:off x="1680" y="3648"/>
                  <a:ext cx="96"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p:spPr>
              <p:txBody>
                <a:bodyPr wrap="none" anchor="ctr"/>
                <a:lstStyle/>
                <a:p>
                  <a:endParaRPr lang="en-US" sz="1400"/>
                </a:p>
              </p:txBody>
            </p:sp>
            <p:sp>
              <p:nvSpPr>
                <p:cNvPr id="315" name="Arc 75"/>
                <p:cNvSpPr>
                  <a:spLocks/>
                </p:cNvSpPr>
                <p:nvPr/>
              </p:nvSpPr>
              <p:spPr bwMode="auto">
                <a:xfrm>
                  <a:off x="1776" y="3648"/>
                  <a:ext cx="96"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p:spPr>
              <p:txBody>
                <a:bodyPr wrap="none" anchor="ctr"/>
                <a:lstStyle/>
                <a:p>
                  <a:endParaRPr lang="en-US" sz="1400"/>
                </a:p>
              </p:txBody>
            </p:sp>
          </p:grpSp>
          <p:grpSp>
            <p:nvGrpSpPr>
              <p:cNvPr id="296" name="Group 76"/>
              <p:cNvGrpSpPr>
                <a:grpSpLocks/>
              </p:cNvGrpSpPr>
              <p:nvPr/>
            </p:nvGrpSpPr>
            <p:grpSpPr bwMode="auto">
              <a:xfrm flipV="1">
                <a:off x="2736" y="1680"/>
                <a:ext cx="144" cy="96"/>
                <a:chOff x="1680" y="3648"/>
                <a:chExt cx="192" cy="48"/>
              </a:xfrm>
            </p:grpSpPr>
            <p:sp>
              <p:nvSpPr>
                <p:cNvPr id="312" name="Arc 77"/>
                <p:cNvSpPr>
                  <a:spLocks/>
                </p:cNvSpPr>
                <p:nvPr/>
              </p:nvSpPr>
              <p:spPr bwMode="auto">
                <a:xfrm flipH="1">
                  <a:off x="1680" y="3648"/>
                  <a:ext cx="96"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p:spPr>
              <p:txBody>
                <a:bodyPr wrap="none" anchor="ctr"/>
                <a:lstStyle/>
                <a:p>
                  <a:endParaRPr lang="en-US" sz="1400"/>
                </a:p>
              </p:txBody>
            </p:sp>
            <p:sp>
              <p:nvSpPr>
                <p:cNvPr id="313" name="Arc 78"/>
                <p:cNvSpPr>
                  <a:spLocks/>
                </p:cNvSpPr>
                <p:nvPr/>
              </p:nvSpPr>
              <p:spPr bwMode="auto">
                <a:xfrm>
                  <a:off x="1776" y="3648"/>
                  <a:ext cx="96"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p:spPr>
              <p:txBody>
                <a:bodyPr wrap="none" anchor="ctr"/>
                <a:lstStyle/>
                <a:p>
                  <a:endParaRPr lang="en-US" sz="1400"/>
                </a:p>
              </p:txBody>
            </p:sp>
          </p:grpSp>
          <p:grpSp>
            <p:nvGrpSpPr>
              <p:cNvPr id="297" name="Group 79"/>
              <p:cNvGrpSpPr>
                <a:grpSpLocks/>
              </p:cNvGrpSpPr>
              <p:nvPr/>
            </p:nvGrpSpPr>
            <p:grpSpPr bwMode="auto">
              <a:xfrm flipV="1">
                <a:off x="2880" y="1680"/>
                <a:ext cx="144" cy="96"/>
                <a:chOff x="1680" y="3648"/>
                <a:chExt cx="192" cy="48"/>
              </a:xfrm>
            </p:grpSpPr>
            <p:sp>
              <p:nvSpPr>
                <p:cNvPr id="310" name="Arc 80"/>
                <p:cNvSpPr>
                  <a:spLocks/>
                </p:cNvSpPr>
                <p:nvPr/>
              </p:nvSpPr>
              <p:spPr bwMode="auto">
                <a:xfrm flipH="1">
                  <a:off x="1680" y="3648"/>
                  <a:ext cx="96"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p:spPr>
              <p:txBody>
                <a:bodyPr wrap="none" anchor="ctr"/>
                <a:lstStyle/>
                <a:p>
                  <a:endParaRPr lang="en-US" sz="1400"/>
                </a:p>
              </p:txBody>
            </p:sp>
            <p:sp>
              <p:nvSpPr>
                <p:cNvPr id="311" name="Arc 81"/>
                <p:cNvSpPr>
                  <a:spLocks/>
                </p:cNvSpPr>
                <p:nvPr/>
              </p:nvSpPr>
              <p:spPr bwMode="auto">
                <a:xfrm>
                  <a:off x="1776" y="3648"/>
                  <a:ext cx="96"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p:spPr>
              <p:txBody>
                <a:bodyPr wrap="none" anchor="ctr"/>
                <a:lstStyle/>
                <a:p>
                  <a:endParaRPr lang="en-US" sz="1400"/>
                </a:p>
              </p:txBody>
            </p:sp>
          </p:grpSp>
          <p:grpSp>
            <p:nvGrpSpPr>
              <p:cNvPr id="298" name="Group 82"/>
              <p:cNvGrpSpPr>
                <a:grpSpLocks/>
              </p:cNvGrpSpPr>
              <p:nvPr/>
            </p:nvGrpSpPr>
            <p:grpSpPr bwMode="auto">
              <a:xfrm flipV="1">
                <a:off x="3024" y="1680"/>
                <a:ext cx="144" cy="96"/>
                <a:chOff x="1680" y="3648"/>
                <a:chExt cx="192" cy="48"/>
              </a:xfrm>
            </p:grpSpPr>
            <p:sp>
              <p:nvSpPr>
                <p:cNvPr id="308" name="Arc 83"/>
                <p:cNvSpPr>
                  <a:spLocks/>
                </p:cNvSpPr>
                <p:nvPr/>
              </p:nvSpPr>
              <p:spPr bwMode="auto">
                <a:xfrm flipH="1">
                  <a:off x="1680" y="3648"/>
                  <a:ext cx="96"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p:spPr>
              <p:txBody>
                <a:bodyPr wrap="none" anchor="ctr"/>
                <a:lstStyle/>
                <a:p>
                  <a:endParaRPr lang="en-US" sz="1400"/>
                </a:p>
              </p:txBody>
            </p:sp>
            <p:sp>
              <p:nvSpPr>
                <p:cNvPr id="309" name="Arc 84"/>
                <p:cNvSpPr>
                  <a:spLocks/>
                </p:cNvSpPr>
                <p:nvPr/>
              </p:nvSpPr>
              <p:spPr bwMode="auto">
                <a:xfrm>
                  <a:off x="1776" y="3648"/>
                  <a:ext cx="96"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p:spPr>
              <p:txBody>
                <a:bodyPr wrap="none" anchor="ctr"/>
                <a:lstStyle/>
                <a:p>
                  <a:endParaRPr lang="en-US" sz="1400"/>
                </a:p>
              </p:txBody>
            </p:sp>
          </p:grpSp>
          <p:grpSp>
            <p:nvGrpSpPr>
              <p:cNvPr id="299" name="Group 85"/>
              <p:cNvGrpSpPr>
                <a:grpSpLocks/>
              </p:cNvGrpSpPr>
              <p:nvPr/>
            </p:nvGrpSpPr>
            <p:grpSpPr bwMode="auto">
              <a:xfrm flipV="1">
                <a:off x="3168" y="1680"/>
                <a:ext cx="144" cy="96"/>
                <a:chOff x="1680" y="3648"/>
                <a:chExt cx="192" cy="48"/>
              </a:xfrm>
            </p:grpSpPr>
            <p:sp>
              <p:nvSpPr>
                <p:cNvPr id="306" name="Arc 86"/>
                <p:cNvSpPr>
                  <a:spLocks/>
                </p:cNvSpPr>
                <p:nvPr/>
              </p:nvSpPr>
              <p:spPr bwMode="auto">
                <a:xfrm flipH="1">
                  <a:off x="1680" y="3648"/>
                  <a:ext cx="96"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p:spPr>
              <p:txBody>
                <a:bodyPr wrap="none" anchor="ctr"/>
                <a:lstStyle/>
                <a:p>
                  <a:endParaRPr lang="en-US" sz="1400"/>
                </a:p>
              </p:txBody>
            </p:sp>
            <p:sp>
              <p:nvSpPr>
                <p:cNvPr id="307" name="Arc 87"/>
                <p:cNvSpPr>
                  <a:spLocks/>
                </p:cNvSpPr>
                <p:nvPr/>
              </p:nvSpPr>
              <p:spPr bwMode="auto">
                <a:xfrm>
                  <a:off x="1776" y="3648"/>
                  <a:ext cx="96"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p:spPr>
              <p:txBody>
                <a:bodyPr wrap="none" anchor="ctr"/>
                <a:lstStyle/>
                <a:p>
                  <a:endParaRPr lang="en-US" sz="1400"/>
                </a:p>
              </p:txBody>
            </p:sp>
          </p:grpSp>
          <p:grpSp>
            <p:nvGrpSpPr>
              <p:cNvPr id="300" name="Group 88"/>
              <p:cNvGrpSpPr>
                <a:grpSpLocks/>
              </p:cNvGrpSpPr>
              <p:nvPr/>
            </p:nvGrpSpPr>
            <p:grpSpPr bwMode="auto">
              <a:xfrm flipV="1">
                <a:off x="3312" y="1680"/>
                <a:ext cx="144" cy="96"/>
                <a:chOff x="1680" y="3648"/>
                <a:chExt cx="192" cy="48"/>
              </a:xfrm>
            </p:grpSpPr>
            <p:sp>
              <p:nvSpPr>
                <p:cNvPr id="304" name="Arc 89"/>
                <p:cNvSpPr>
                  <a:spLocks/>
                </p:cNvSpPr>
                <p:nvPr/>
              </p:nvSpPr>
              <p:spPr bwMode="auto">
                <a:xfrm flipH="1">
                  <a:off x="1680" y="3648"/>
                  <a:ext cx="96"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p:spPr>
              <p:txBody>
                <a:bodyPr wrap="none" anchor="ctr"/>
                <a:lstStyle/>
                <a:p>
                  <a:endParaRPr lang="en-US" sz="1400"/>
                </a:p>
              </p:txBody>
            </p:sp>
            <p:sp>
              <p:nvSpPr>
                <p:cNvPr id="305" name="Arc 90"/>
                <p:cNvSpPr>
                  <a:spLocks/>
                </p:cNvSpPr>
                <p:nvPr/>
              </p:nvSpPr>
              <p:spPr bwMode="auto">
                <a:xfrm>
                  <a:off x="1776" y="3648"/>
                  <a:ext cx="96"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p:spPr>
              <p:txBody>
                <a:bodyPr wrap="none" anchor="ctr"/>
                <a:lstStyle/>
                <a:p>
                  <a:endParaRPr lang="en-US" sz="1400"/>
                </a:p>
              </p:txBody>
            </p:sp>
          </p:grpSp>
          <p:grpSp>
            <p:nvGrpSpPr>
              <p:cNvPr id="301" name="Group 91"/>
              <p:cNvGrpSpPr>
                <a:grpSpLocks/>
              </p:cNvGrpSpPr>
              <p:nvPr/>
            </p:nvGrpSpPr>
            <p:grpSpPr bwMode="auto">
              <a:xfrm flipV="1">
                <a:off x="3456" y="1680"/>
                <a:ext cx="144" cy="96"/>
                <a:chOff x="1680" y="3648"/>
                <a:chExt cx="192" cy="48"/>
              </a:xfrm>
            </p:grpSpPr>
            <p:sp>
              <p:nvSpPr>
                <p:cNvPr id="302" name="Arc 92"/>
                <p:cNvSpPr>
                  <a:spLocks/>
                </p:cNvSpPr>
                <p:nvPr/>
              </p:nvSpPr>
              <p:spPr bwMode="auto">
                <a:xfrm flipH="1">
                  <a:off x="1680" y="3648"/>
                  <a:ext cx="96"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p:spPr>
              <p:txBody>
                <a:bodyPr wrap="none" anchor="ctr"/>
                <a:lstStyle/>
                <a:p>
                  <a:endParaRPr lang="en-US" sz="1400"/>
                </a:p>
              </p:txBody>
            </p:sp>
            <p:sp>
              <p:nvSpPr>
                <p:cNvPr id="303" name="Arc 93"/>
                <p:cNvSpPr>
                  <a:spLocks/>
                </p:cNvSpPr>
                <p:nvPr/>
              </p:nvSpPr>
              <p:spPr bwMode="auto">
                <a:xfrm>
                  <a:off x="1776" y="3648"/>
                  <a:ext cx="96"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p:spPr>
              <p:txBody>
                <a:bodyPr wrap="none" anchor="ctr"/>
                <a:lstStyle/>
                <a:p>
                  <a:endParaRPr lang="en-US" sz="1400"/>
                </a:p>
              </p:txBody>
            </p:sp>
          </p:grpSp>
        </p:grpSp>
        <p:sp>
          <p:nvSpPr>
            <p:cNvPr id="263" name="Text Box 94"/>
            <p:cNvSpPr txBox="1">
              <a:spLocks noChangeArrowheads="1"/>
            </p:cNvSpPr>
            <p:nvPr/>
          </p:nvSpPr>
          <p:spPr bwMode="auto">
            <a:xfrm>
              <a:off x="3284403" y="1144832"/>
              <a:ext cx="2934452" cy="615004"/>
            </a:xfrm>
            <a:prstGeom prst="rect">
              <a:avLst/>
            </a:prstGeom>
            <a:noFill/>
            <a:ln w="9525">
              <a:noFill/>
              <a:miter lim="800000"/>
              <a:headEnd/>
              <a:tailEnd/>
            </a:ln>
          </p:spPr>
          <p:txBody>
            <a:bodyPr wrap="square">
              <a:spAutoFit/>
            </a:bodyPr>
            <a:lstStyle/>
            <a:p>
              <a:pPr algn="ctr"/>
              <a:r>
                <a:rPr lang="en-US" sz="1400" dirty="0">
                  <a:latin typeface="Arial" charset="0"/>
                  <a:cs typeface="Arial" charset="0"/>
                </a:rPr>
                <a:t>Cooling section</a:t>
              </a:r>
            </a:p>
          </p:txBody>
        </p:sp>
        <p:sp>
          <p:nvSpPr>
            <p:cNvPr id="264" name="Text Box 95"/>
            <p:cNvSpPr txBox="1">
              <a:spLocks noChangeArrowheads="1"/>
            </p:cNvSpPr>
            <p:nvPr/>
          </p:nvSpPr>
          <p:spPr bwMode="auto">
            <a:xfrm>
              <a:off x="3794637" y="2891075"/>
              <a:ext cx="1777968" cy="615004"/>
            </a:xfrm>
            <a:prstGeom prst="rect">
              <a:avLst/>
            </a:prstGeom>
            <a:noFill/>
            <a:ln w="9525">
              <a:noFill/>
              <a:miter lim="800000"/>
              <a:headEnd/>
              <a:tailEnd/>
            </a:ln>
          </p:spPr>
          <p:txBody>
            <a:bodyPr wrap="square">
              <a:spAutoFit/>
            </a:bodyPr>
            <a:lstStyle/>
            <a:p>
              <a:pPr algn="ctr"/>
              <a:r>
                <a:rPr lang="en-US" sz="1400" dirty="0">
                  <a:latin typeface="Arial" charset="0"/>
                  <a:cs typeface="Arial" charset="0"/>
                </a:rPr>
                <a:t>solenoid</a:t>
              </a:r>
            </a:p>
          </p:txBody>
        </p:sp>
        <p:sp>
          <p:nvSpPr>
            <p:cNvPr id="265" name="AutoShape 96"/>
            <p:cNvSpPr>
              <a:spLocks/>
            </p:cNvSpPr>
            <p:nvPr/>
          </p:nvSpPr>
          <p:spPr bwMode="auto">
            <a:xfrm rot="5400000">
              <a:off x="4428231" y="-260893"/>
              <a:ext cx="230689" cy="3985565"/>
            </a:xfrm>
            <a:prstGeom prst="leftBrace">
              <a:avLst>
                <a:gd name="adj1" fmla="val 75009"/>
                <a:gd name="adj2" fmla="val 50000"/>
              </a:avLst>
            </a:prstGeom>
            <a:noFill/>
            <a:ln w="12700">
              <a:solidFill>
                <a:schemeClr val="tx1"/>
              </a:solidFill>
              <a:prstDash val="dash"/>
              <a:round/>
              <a:headEnd/>
              <a:tailEnd/>
            </a:ln>
          </p:spPr>
          <p:txBody>
            <a:bodyPr wrap="none" anchor="ctr"/>
            <a:lstStyle/>
            <a:p>
              <a:endParaRPr lang="en-US" sz="1400">
                <a:latin typeface="Arial" charset="0"/>
                <a:cs typeface="Arial" charset="0"/>
              </a:endParaRPr>
            </a:p>
          </p:txBody>
        </p:sp>
        <p:sp>
          <p:nvSpPr>
            <p:cNvPr id="266" name="Rectangle 98"/>
            <p:cNvSpPr>
              <a:spLocks noChangeArrowheads="1"/>
            </p:cNvSpPr>
            <p:nvPr/>
          </p:nvSpPr>
          <p:spPr bwMode="auto">
            <a:xfrm rot="10800000">
              <a:off x="3399099" y="4871360"/>
              <a:ext cx="2421099" cy="376927"/>
            </a:xfrm>
            <a:prstGeom prst="rect">
              <a:avLst/>
            </a:prstGeom>
            <a:solidFill>
              <a:schemeClr val="accent6">
                <a:lumMod val="75000"/>
              </a:schemeClr>
            </a:solidFill>
            <a:ln w="38100">
              <a:solidFill>
                <a:schemeClr val="tx1"/>
              </a:solidFill>
              <a:miter lim="800000"/>
              <a:headEnd/>
              <a:tailEnd/>
            </a:ln>
          </p:spPr>
          <p:txBody>
            <a:bodyPr wrap="none" anchor="ctr"/>
            <a:lstStyle/>
            <a:p>
              <a:endParaRPr lang="en-US" sz="1400">
                <a:latin typeface="Arial" charset="0"/>
                <a:cs typeface="Arial" charset="0"/>
              </a:endParaRPr>
            </a:p>
          </p:txBody>
        </p:sp>
        <p:sp>
          <p:nvSpPr>
            <p:cNvPr id="267" name="Rectangle 101"/>
            <p:cNvSpPr>
              <a:spLocks noChangeArrowheads="1"/>
            </p:cNvSpPr>
            <p:nvPr/>
          </p:nvSpPr>
          <p:spPr bwMode="auto">
            <a:xfrm rot="10800000" flipH="1">
              <a:off x="2016159" y="4999186"/>
              <a:ext cx="513672" cy="226589"/>
            </a:xfrm>
            <a:prstGeom prst="rect">
              <a:avLst/>
            </a:prstGeom>
            <a:solidFill>
              <a:schemeClr val="accent6">
                <a:lumMod val="75000"/>
              </a:schemeClr>
            </a:solidFill>
            <a:ln w="38100">
              <a:solidFill>
                <a:schemeClr val="tx1"/>
              </a:solidFill>
              <a:miter lim="800000"/>
              <a:headEnd/>
              <a:tailEnd/>
            </a:ln>
          </p:spPr>
          <p:txBody>
            <a:bodyPr wrap="none" anchor="ctr"/>
            <a:lstStyle/>
            <a:p>
              <a:endParaRPr lang="en-US" sz="1400">
                <a:latin typeface="Arial" charset="0"/>
                <a:cs typeface="Arial" charset="0"/>
              </a:endParaRPr>
            </a:p>
          </p:txBody>
        </p:sp>
        <p:sp>
          <p:nvSpPr>
            <p:cNvPr id="268" name="Line 110"/>
            <p:cNvSpPr>
              <a:spLocks noChangeShapeType="1"/>
            </p:cNvSpPr>
            <p:nvPr/>
          </p:nvSpPr>
          <p:spPr bwMode="auto">
            <a:xfrm rot="16200000">
              <a:off x="6180448" y="4035760"/>
              <a:ext cx="623670" cy="1424459"/>
            </a:xfrm>
            <a:prstGeom prst="line">
              <a:avLst/>
            </a:prstGeom>
            <a:noFill/>
            <a:ln w="38100">
              <a:solidFill>
                <a:schemeClr val="tx1"/>
              </a:solidFill>
              <a:round/>
              <a:headEnd/>
              <a:tailEnd type="triangle" w="med" len="med"/>
            </a:ln>
          </p:spPr>
          <p:txBody>
            <a:bodyPr/>
            <a:lstStyle/>
            <a:p>
              <a:endParaRPr lang="en-US" sz="1400"/>
            </a:p>
          </p:txBody>
        </p:sp>
        <p:sp>
          <p:nvSpPr>
            <p:cNvPr id="269" name="Text Box 112"/>
            <p:cNvSpPr txBox="1">
              <a:spLocks noChangeArrowheads="1"/>
            </p:cNvSpPr>
            <p:nvPr/>
          </p:nvSpPr>
          <p:spPr bwMode="auto">
            <a:xfrm>
              <a:off x="6124103" y="3308294"/>
              <a:ext cx="2087767" cy="308421"/>
            </a:xfrm>
            <a:prstGeom prst="rect">
              <a:avLst/>
            </a:prstGeom>
            <a:noFill/>
            <a:ln w="9525">
              <a:noFill/>
              <a:miter lim="800000"/>
              <a:headEnd/>
              <a:tailEnd/>
            </a:ln>
          </p:spPr>
          <p:txBody>
            <a:bodyPr>
              <a:spAutoFit/>
            </a:bodyPr>
            <a:lstStyle/>
            <a:p>
              <a:pPr algn="ctr"/>
              <a:r>
                <a:rPr lang="en-US" sz="1400" dirty="0" smtClean="0">
                  <a:solidFill>
                    <a:schemeClr val="accent3">
                      <a:lumMod val="60000"/>
                      <a:lumOff val="40000"/>
                    </a:schemeClr>
                  </a:solidFill>
                  <a:latin typeface="Arial" charset="0"/>
                  <a:cs typeface="Arial" charset="0"/>
                </a:rPr>
                <a:t>Future fast </a:t>
              </a:r>
              <a:r>
                <a:rPr lang="en-US" sz="1400" dirty="0">
                  <a:solidFill>
                    <a:schemeClr val="accent3">
                      <a:lumMod val="60000"/>
                      <a:lumOff val="40000"/>
                    </a:schemeClr>
                  </a:solidFill>
                  <a:latin typeface="Arial" charset="0"/>
                  <a:cs typeface="Arial" charset="0"/>
                </a:rPr>
                <a:t>kicker</a:t>
              </a:r>
            </a:p>
          </p:txBody>
        </p:sp>
        <p:sp>
          <p:nvSpPr>
            <p:cNvPr id="270" name="Text Box 113"/>
            <p:cNvSpPr txBox="1">
              <a:spLocks noChangeArrowheads="1"/>
            </p:cNvSpPr>
            <p:nvPr/>
          </p:nvSpPr>
          <p:spPr bwMode="auto">
            <a:xfrm>
              <a:off x="898279" y="3372104"/>
              <a:ext cx="2140209" cy="308421"/>
            </a:xfrm>
            <a:prstGeom prst="rect">
              <a:avLst/>
            </a:prstGeom>
            <a:noFill/>
            <a:ln w="9525">
              <a:noFill/>
              <a:miter lim="800000"/>
              <a:headEnd/>
              <a:tailEnd/>
            </a:ln>
          </p:spPr>
          <p:txBody>
            <a:bodyPr wrap="square">
              <a:spAutoFit/>
            </a:bodyPr>
            <a:lstStyle/>
            <a:p>
              <a:pPr algn="ctr"/>
              <a:r>
                <a:rPr lang="en-US" sz="1400" dirty="0" smtClean="0">
                  <a:solidFill>
                    <a:srgbClr val="C3D69B"/>
                  </a:solidFill>
                  <a:latin typeface="Arial" charset="0"/>
                  <a:cs typeface="Arial" charset="0"/>
                </a:rPr>
                <a:t>Future fast </a:t>
              </a:r>
              <a:r>
                <a:rPr lang="en-US" sz="1400" dirty="0">
                  <a:solidFill>
                    <a:srgbClr val="C3D69B"/>
                  </a:solidFill>
                  <a:latin typeface="Arial" charset="0"/>
                  <a:cs typeface="Arial" charset="0"/>
                </a:rPr>
                <a:t>kicker</a:t>
              </a:r>
            </a:p>
          </p:txBody>
        </p:sp>
        <p:sp>
          <p:nvSpPr>
            <p:cNvPr id="271" name="Text Box 114"/>
            <p:cNvSpPr txBox="1">
              <a:spLocks noChangeArrowheads="1"/>
            </p:cNvSpPr>
            <p:nvPr/>
          </p:nvSpPr>
          <p:spPr bwMode="auto">
            <a:xfrm>
              <a:off x="3549262" y="5206676"/>
              <a:ext cx="2253523" cy="615004"/>
            </a:xfrm>
            <a:prstGeom prst="rect">
              <a:avLst/>
            </a:prstGeom>
            <a:noFill/>
            <a:ln w="9525">
              <a:noFill/>
              <a:miter lim="800000"/>
              <a:headEnd/>
              <a:tailEnd/>
            </a:ln>
          </p:spPr>
          <p:txBody>
            <a:bodyPr>
              <a:spAutoFit/>
            </a:bodyPr>
            <a:lstStyle/>
            <a:p>
              <a:pPr algn="ctr"/>
              <a:r>
                <a:rPr lang="en-US" sz="1400">
                  <a:latin typeface="Arial" charset="0"/>
                  <a:cs typeface="Arial" charset="0"/>
                </a:rPr>
                <a:t>SRF Linac</a:t>
              </a:r>
            </a:p>
          </p:txBody>
        </p:sp>
        <p:sp>
          <p:nvSpPr>
            <p:cNvPr id="272" name="Text Box 115"/>
            <p:cNvSpPr txBox="1">
              <a:spLocks noChangeArrowheads="1"/>
            </p:cNvSpPr>
            <p:nvPr/>
          </p:nvSpPr>
          <p:spPr bwMode="auto">
            <a:xfrm>
              <a:off x="5919493" y="5209893"/>
              <a:ext cx="1316738" cy="615005"/>
            </a:xfrm>
            <a:prstGeom prst="rect">
              <a:avLst/>
            </a:prstGeom>
            <a:noFill/>
            <a:ln w="9525">
              <a:noFill/>
              <a:miter lim="800000"/>
              <a:headEnd/>
              <a:tailEnd/>
            </a:ln>
          </p:spPr>
          <p:txBody>
            <a:bodyPr>
              <a:spAutoFit/>
            </a:bodyPr>
            <a:lstStyle/>
            <a:p>
              <a:pPr algn="ctr"/>
              <a:r>
                <a:rPr lang="en-US" sz="1400" dirty="0">
                  <a:latin typeface="Arial" charset="0"/>
                  <a:cs typeface="Arial" charset="0"/>
                </a:rPr>
                <a:t>dump</a:t>
              </a:r>
            </a:p>
          </p:txBody>
        </p:sp>
        <p:sp>
          <p:nvSpPr>
            <p:cNvPr id="273" name="Text Box 116"/>
            <p:cNvSpPr txBox="1">
              <a:spLocks noChangeArrowheads="1"/>
            </p:cNvSpPr>
            <p:nvPr/>
          </p:nvSpPr>
          <p:spPr bwMode="auto">
            <a:xfrm>
              <a:off x="876327" y="5210767"/>
              <a:ext cx="2429470" cy="627929"/>
            </a:xfrm>
            <a:prstGeom prst="rect">
              <a:avLst/>
            </a:prstGeom>
            <a:noFill/>
            <a:ln w="9525">
              <a:noFill/>
              <a:miter lim="800000"/>
              <a:headEnd/>
              <a:tailEnd/>
            </a:ln>
          </p:spPr>
          <p:txBody>
            <a:bodyPr wrap="square">
              <a:spAutoFit/>
            </a:bodyPr>
            <a:lstStyle/>
            <a:p>
              <a:pPr algn="ctr"/>
              <a:r>
                <a:rPr lang="en-US" sz="1400" dirty="0" smtClean="0">
                  <a:latin typeface="Arial" charset="0"/>
                  <a:cs typeface="Arial" charset="0"/>
                </a:rPr>
                <a:t>Gun/ Inj.</a:t>
              </a:r>
              <a:endParaRPr lang="en-US" sz="1400" dirty="0">
                <a:latin typeface="Arial" charset="0"/>
                <a:cs typeface="Arial" charset="0"/>
              </a:endParaRPr>
            </a:p>
          </p:txBody>
        </p:sp>
        <p:sp>
          <p:nvSpPr>
            <p:cNvPr id="274" name="Line 121"/>
            <p:cNvSpPr>
              <a:spLocks noChangeShapeType="1"/>
            </p:cNvSpPr>
            <p:nvPr/>
          </p:nvSpPr>
          <p:spPr bwMode="auto">
            <a:xfrm>
              <a:off x="5373963" y="4425037"/>
              <a:ext cx="522380" cy="0"/>
            </a:xfrm>
            <a:prstGeom prst="line">
              <a:avLst/>
            </a:prstGeom>
            <a:noFill/>
            <a:ln w="38100" cap="flat" cmpd="sng" algn="ctr">
              <a:solidFill>
                <a:srgbClr val="C3D69B"/>
              </a:solidFill>
              <a:prstDash val="sysDash"/>
              <a:round/>
              <a:headEnd type="none" w="med" len="med"/>
              <a:tailEnd type="triangle" w="med" len="med"/>
            </a:ln>
          </p:spPr>
          <p:txBody>
            <a:bodyPr/>
            <a:lstStyle/>
            <a:p>
              <a:endParaRPr lang="en-US" sz="1400">
                <a:ln>
                  <a:solidFill>
                    <a:schemeClr val="tx1"/>
                  </a:solidFill>
                  <a:prstDash val="sysDash"/>
                </a:ln>
              </a:endParaRPr>
            </a:p>
          </p:txBody>
        </p:sp>
        <p:cxnSp>
          <p:nvCxnSpPr>
            <p:cNvPr id="275" name="Straight Connector 134"/>
            <p:cNvCxnSpPr>
              <a:cxnSpLocks noChangeShapeType="1"/>
            </p:cNvCxnSpPr>
            <p:nvPr/>
          </p:nvCxnSpPr>
          <p:spPr bwMode="auto">
            <a:xfrm rot="16200000" flipH="1">
              <a:off x="4602715" y="4291802"/>
              <a:ext cx="153906" cy="174126"/>
            </a:xfrm>
            <a:prstGeom prst="line">
              <a:avLst/>
            </a:prstGeom>
            <a:noFill/>
            <a:ln w="38100" cap="flat" cmpd="sng" algn="ctr">
              <a:solidFill>
                <a:srgbClr val="C3D69B"/>
              </a:solidFill>
              <a:prstDash val="sysDash"/>
              <a:round/>
              <a:headEnd type="none" w="med" len="med"/>
              <a:tailEnd w="med" len="med"/>
            </a:ln>
          </p:spPr>
        </p:cxnSp>
        <p:cxnSp>
          <p:nvCxnSpPr>
            <p:cNvPr id="276" name="Straight Connector 138"/>
            <p:cNvCxnSpPr>
              <a:cxnSpLocks noChangeShapeType="1"/>
            </p:cNvCxnSpPr>
            <p:nvPr/>
          </p:nvCxnSpPr>
          <p:spPr bwMode="auto">
            <a:xfrm flipV="1">
              <a:off x="4427185" y="4276005"/>
              <a:ext cx="174126" cy="149032"/>
            </a:xfrm>
            <a:prstGeom prst="line">
              <a:avLst/>
            </a:prstGeom>
            <a:noFill/>
            <a:ln w="38100" cap="flat" cmpd="sng" algn="ctr">
              <a:solidFill>
                <a:srgbClr val="C3D69B"/>
              </a:solidFill>
              <a:prstDash val="sysDash"/>
              <a:round/>
              <a:headEnd type="none" w="med" len="med"/>
              <a:tailEnd w="med" len="med"/>
            </a:ln>
          </p:spPr>
        </p:cxnSp>
        <p:sp>
          <p:nvSpPr>
            <p:cNvPr id="277" name="Line 4"/>
            <p:cNvSpPr>
              <a:spLocks noChangeShapeType="1"/>
            </p:cNvSpPr>
            <p:nvPr/>
          </p:nvSpPr>
          <p:spPr bwMode="auto">
            <a:xfrm>
              <a:off x="1980706" y="4425038"/>
              <a:ext cx="2437772" cy="0"/>
            </a:xfrm>
            <a:prstGeom prst="line">
              <a:avLst/>
            </a:prstGeom>
            <a:noFill/>
            <a:ln w="38100" cap="flat" cmpd="sng" algn="ctr">
              <a:solidFill>
                <a:srgbClr val="C3D69B"/>
              </a:solidFill>
              <a:prstDash val="sysDash"/>
              <a:round/>
              <a:headEnd type="none" w="med" len="med"/>
              <a:tailEnd type="none" w="med" len="med"/>
            </a:ln>
          </p:spPr>
          <p:txBody>
            <a:bodyPr/>
            <a:lstStyle/>
            <a:p>
              <a:endParaRPr lang="en-US" sz="1400"/>
            </a:p>
          </p:txBody>
        </p:sp>
        <p:sp>
          <p:nvSpPr>
            <p:cNvPr id="278" name="Line 2"/>
            <p:cNvSpPr>
              <a:spLocks noChangeShapeType="1"/>
            </p:cNvSpPr>
            <p:nvPr/>
          </p:nvSpPr>
          <p:spPr bwMode="auto">
            <a:xfrm flipV="1">
              <a:off x="769159" y="2435381"/>
              <a:ext cx="8089548" cy="3207"/>
            </a:xfrm>
            <a:prstGeom prst="line">
              <a:avLst/>
            </a:prstGeom>
            <a:noFill/>
            <a:ln w="38100">
              <a:solidFill>
                <a:schemeClr val="tx1"/>
              </a:solidFill>
              <a:round/>
              <a:headEnd/>
              <a:tailEnd/>
            </a:ln>
          </p:spPr>
          <p:txBody>
            <a:bodyPr/>
            <a:lstStyle/>
            <a:p>
              <a:endParaRPr lang="en-US" sz="1400"/>
            </a:p>
          </p:txBody>
        </p:sp>
        <p:sp>
          <p:nvSpPr>
            <p:cNvPr id="279" name="Oval 15"/>
            <p:cNvSpPr>
              <a:spLocks noChangeArrowheads="1"/>
            </p:cNvSpPr>
            <p:nvPr/>
          </p:nvSpPr>
          <p:spPr bwMode="auto">
            <a:xfrm>
              <a:off x="8075138" y="2358944"/>
              <a:ext cx="444023" cy="145696"/>
            </a:xfrm>
            <a:prstGeom prst="ellipse">
              <a:avLst/>
            </a:prstGeom>
            <a:solidFill>
              <a:srgbClr val="FF0000"/>
            </a:solidFill>
            <a:ln w="9525">
              <a:solidFill>
                <a:schemeClr val="tx1"/>
              </a:solidFill>
              <a:round/>
              <a:headEnd/>
              <a:tailEnd/>
            </a:ln>
          </p:spPr>
          <p:txBody>
            <a:bodyPr wrap="none" anchor="ctr"/>
            <a:lstStyle/>
            <a:p>
              <a:endParaRPr lang="en-US" sz="1400">
                <a:latin typeface="Arial" charset="0"/>
                <a:cs typeface="Arial" charset="0"/>
              </a:endParaRPr>
            </a:p>
          </p:txBody>
        </p:sp>
        <p:sp>
          <p:nvSpPr>
            <p:cNvPr id="280" name="Rectangle 109"/>
            <p:cNvSpPr>
              <a:spLocks noChangeArrowheads="1"/>
            </p:cNvSpPr>
            <p:nvPr/>
          </p:nvSpPr>
          <p:spPr bwMode="auto">
            <a:xfrm>
              <a:off x="6442538" y="5002956"/>
              <a:ext cx="213209" cy="225190"/>
            </a:xfrm>
            <a:prstGeom prst="rect">
              <a:avLst/>
            </a:prstGeom>
            <a:solidFill>
              <a:srgbClr val="99CCFF"/>
            </a:solidFill>
            <a:ln w="38100">
              <a:solidFill>
                <a:schemeClr val="tx1"/>
              </a:solidFill>
              <a:miter lim="800000"/>
              <a:headEnd/>
              <a:tailEnd/>
            </a:ln>
          </p:spPr>
          <p:txBody>
            <a:bodyPr wrap="none" anchor="ctr"/>
            <a:lstStyle/>
            <a:p>
              <a:endParaRPr lang="en-US" sz="1400">
                <a:latin typeface="Arial" charset="0"/>
                <a:cs typeface="Arial" charset="0"/>
              </a:endParaRPr>
            </a:p>
          </p:txBody>
        </p:sp>
        <p:sp>
          <p:nvSpPr>
            <p:cNvPr id="281" name="Line 110"/>
            <p:cNvSpPr>
              <a:spLocks noChangeShapeType="1"/>
            </p:cNvSpPr>
            <p:nvPr/>
          </p:nvSpPr>
          <p:spPr bwMode="auto">
            <a:xfrm rot="16200000" flipH="1">
              <a:off x="2436293" y="4136274"/>
              <a:ext cx="655971" cy="1271127"/>
            </a:xfrm>
            <a:prstGeom prst="line">
              <a:avLst/>
            </a:prstGeom>
            <a:noFill/>
            <a:ln w="38100">
              <a:solidFill>
                <a:schemeClr val="tx1"/>
              </a:solidFill>
              <a:round/>
              <a:headEnd/>
              <a:tailEnd/>
            </a:ln>
          </p:spPr>
          <p:txBody>
            <a:bodyPr/>
            <a:lstStyle/>
            <a:p>
              <a:endParaRPr lang="en-US" sz="1400"/>
            </a:p>
          </p:txBody>
        </p:sp>
        <p:sp>
          <p:nvSpPr>
            <p:cNvPr id="282" name="Line 110"/>
            <p:cNvSpPr>
              <a:spLocks noChangeShapeType="1"/>
            </p:cNvSpPr>
            <p:nvPr/>
          </p:nvSpPr>
          <p:spPr bwMode="auto">
            <a:xfrm rot="16200000" flipH="1">
              <a:off x="2369874" y="4360025"/>
              <a:ext cx="266424" cy="557202"/>
            </a:xfrm>
            <a:prstGeom prst="line">
              <a:avLst/>
            </a:prstGeom>
            <a:noFill/>
            <a:ln w="38100">
              <a:solidFill>
                <a:schemeClr val="tx1"/>
              </a:solidFill>
              <a:round/>
              <a:headEnd/>
              <a:tailEnd type="triangle" w="med" len="med"/>
            </a:ln>
          </p:spPr>
          <p:txBody>
            <a:bodyPr/>
            <a:lstStyle/>
            <a:p>
              <a:endParaRPr lang="en-US" sz="1400"/>
            </a:p>
          </p:txBody>
        </p:sp>
        <p:sp>
          <p:nvSpPr>
            <p:cNvPr id="283" name="Line 118"/>
            <p:cNvSpPr>
              <a:spLocks noChangeShapeType="1"/>
            </p:cNvSpPr>
            <p:nvPr/>
          </p:nvSpPr>
          <p:spPr bwMode="auto">
            <a:xfrm>
              <a:off x="2520499" y="5123737"/>
              <a:ext cx="400493" cy="15390"/>
            </a:xfrm>
            <a:prstGeom prst="line">
              <a:avLst/>
            </a:prstGeom>
            <a:noFill/>
            <a:ln w="38100">
              <a:solidFill>
                <a:schemeClr val="tx1"/>
              </a:solidFill>
              <a:round/>
              <a:headEnd/>
              <a:tailEnd type="triangle" w="med" len="med"/>
            </a:ln>
          </p:spPr>
          <p:txBody>
            <a:bodyPr/>
            <a:lstStyle/>
            <a:p>
              <a:endParaRPr lang="en-US" sz="1400"/>
            </a:p>
          </p:txBody>
        </p:sp>
        <p:sp>
          <p:nvSpPr>
            <p:cNvPr id="284" name="Line 110"/>
            <p:cNvSpPr>
              <a:spLocks noChangeShapeType="1"/>
            </p:cNvSpPr>
            <p:nvPr/>
          </p:nvSpPr>
          <p:spPr bwMode="auto">
            <a:xfrm rot="16200000">
              <a:off x="6087987" y="4532434"/>
              <a:ext cx="251198" cy="682301"/>
            </a:xfrm>
            <a:prstGeom prst="line">
              <a:avLst/>
            </a:prstGeom>
            <a:noFill/>
            <a:ln w="38100">
              <a:solidFill>
                <a:schemeClr val="tx1"/>
              </a:solidFill>
              <a:round/>
              <a:headEnd/>
              <a:tailEnd type="triangle" w="med" len="med"/>
            </a:ln>
          </p:spPr>
          <p:txBody>
            <a:bodyPr/>
            <a:lstStyle/>
            <a:p>
              <a:endParaRPr lang="en-US" sz="1400"/>
            </a:p>
          </p:txBody>
        </p:sp>
        <p:sp>
          <p:nvSpPr>
            <p:cNvPr id="285" name="Line 110"/>
            <p:cNvSpPr>
              <a:spLocks noChangeShapeType="1"/>
            </p:cNvSpPr>
            <p:nvPr/>
          </p:nvSpPr>
          <p:spPr bwMode="auto">
            <a:xfrm rot="16200000" flipH="1">
              <a:off x="6156575" y="4779343"/>
              <a:ext cx="7695" cy="644268"/>
            </a:xfrm>
            <a:prstGeom prst="line">
              <a:avLst/>
            </a:prstGeom>
            <a:noFill/>
            <a:ln w="38100">
              <a:solidFill>
                <a:schemeClr val="tx1"/>
              </a:solidFill>
              <a:round/>
              <a:headEnd/>
              <a:tailEnd type="triangle" w="med" len="med"/>
            </a:ln>
          </p:spPr>
          <p:txBody>
            <a:bodyPr/>
            <a:lstStyle/>
            <a:p>
              <a:endParaRPr lang="en-US" sz="1400"/>
            </a:p>
          </p:txBody>
        </p:sp>
        <p:sp>
          <p:nvSpPr>
            <p:cNvPr id="286" name="Rectangle 109"/>
            <p:cNvSpPr>
              <a:spLocks noChangeArrowheads="1"/>
            </p:cNvSpPr>
            <p:nvPr/>
          </p:nvSpPr>
          <p:spPr bwMode="auto">
            <a:xfrm>
              <a:off x="1462470" y="5002956"/>
              <a:ext cx="213210" cy="225191"/>
            </a:xfrm>
            <a:prstGeom prst="rect">
              <a:avLst/>
            </a:prstGeom>
            <a:solidFill>
              <a:srgbClr val="FFFF00"/>
            </a:solidFill>
            <a:ln w="38100">
              <a:solidFill>
                <a:schemeClr val="tx1"/>
              </a:solidFill>
              <a:miter lim="800000"/>
              <a:headEnd/>
              <a:tailEnd/>
            </a:ln>
          </p:spPr>
          <p:txBody>
            <a:bodyPr wrap="none" anchor="ctr"/>
            <a:lstStyle/>
            <a:p>
              <a:endParaRPr lang="en-US" sz="1400">
                <a:latin typeface="Arial" charset="0"/>
                <a:cs typeface="Arial" charset="0"/>
              </a:endParaRPr>
            </a:p>
          </p:txBody>
        </p:sp>
        <p:sp>
          <p:nvSpPr>
            <p:cNvPr id="287" name="Line 110"/>
            <p:cNvSpPr>
              <a:spLocks noChangeShapeType="1"/>
            </p:cNvSpPr>
            <p:nvPr/>
          </p:nvSpPr>
          <p:spPr bwMode="auto">
            <a:xfrm rot="16200000" flipH="1">
              <a:off x="1835778" y="4955713"/>
              <a:ext cx="17544" cy="337742"/>
            </a:xfrm>
            <a:prstGeom prst="line">
              <a:avLst/>
            </a:prstGeom>
            <a:noFill/>
            <a:ln w="38100">
              <a:solidFill>
                <a:schemeClr val="tx1"/>
              </a:solidFill>
              <a:round/>
              <a:headEnd/>
              <a:tailEnd type="triangle" w="med" len="med"/>
            </a:ln>
          </p:spPr>
          <p:txBody>
            <a:bodyPr/>
            <a:lstStyle/>
            <a:p>
              <a:endParaRPr lang="en-US" sz="1400"/>
            </a:p>
          </p:txBody>
        </p:sp>
        <p:sp>
          <p:nvSpPr>
            <p:cNvPr id="288" name="Rectangle 122"/>
            <p:cNvSpPr>
              <a:spLocks noChangeArrowheads="1"/>
            </p:cNvSpPr>
            <p:nvPr/>
          </p:nvSpPr>
          <p:spPr bwMode="auto">
            <a:xfrm>
              <a:off x="1992095" y="4236594"/>
              <a:ext cx="222495" cy="376888"/>
            </a:xfrm>
            <a:prstGeom prst="rect">
              <a:avLst/>
            </a:prstGeom>
            <a:solidFill>
              <a:srgbClr val="CCFFCC"/>
            </a:solidFill>
            <a:ln w="9525">
              <a:solidFill>
                <a:srgbClr val="C3D69B"/>
              </a:solidFill>
              <a:prstDash val="dash"/>
              <a:miter lim="800000"/>
              <a:headEnd/>
              <a:tailEnd/>
            </a:ln>
          </p:spPr>
          <p:txBody>
            <a:bodyPr wrap="none" anchor="ctr"/>
            <a:lstStyle/>
            <a:p>
              <a:endParaRPr lang="en-US" sz="1400">
                <a:latin typeface="Arial" charset="0"/>
                <a:cs typeface="Arial" charset="0"/>
              </a:endParaRPr>
            </a:p>
          </p:txBody>
        </p:sp>
        <p:sp>
          <p:nvSpPr>
            <p:cNvPr id="289" name="Rectangle 122"/>
            <p:cNvSpPr>
              <a:spLocks noChangeArrowheads="1"/>
            </p:cNvSpPr>
            <p:nvPr/>
          </p:nvSpPr>
          <p:spPr bwMode="auto">
            <a:xfrm>
              <a:off x="7200073" y="4236594"/>
              <a:ext cx="222495" cy="376888"/>
            </a:xfrm>
            <a:prstGeom prst="rect">
              <a:avLst/>
            </a:prstGeom>
            <a:solidFill>
              <a:srgbClr val="CCFFCC"/>
            </a:solidFill>
            <a:ln w="9525">
              <a:solidFill>
                <a:srgbClr val="C3D69B"/>
              </a:solidFill>
              <a:prstDash val="dash"/>
              <a:miter lim="800000"/>
              <a:headEnd/>
              <a:tailEnd/>
            </a:ln>
          </p:spPr>
          <p:txBody>
            <a:bodyPr wrap="none" anchor="ctr"/>
            <a:lstStyle/>
            <a:p>
              <a:endParaRPr lang="en-US" sz="1400">
                <a:latin typeface="Arial" charset="0"/>
                <a:cs typeface="Arial" charset="0"/>
              </a:endParaRPr>
            </a:p>
          </p:txBody>
        </p:sp>
      </p:grpSp>
      <p:grpSp>
        <p:nvGrpSpPr>
          <p:cNvPr id="126" name="Group 125"/>
          <p:cNvGrpSpPr>
            <a:grpSpLocks noChangeAspect="1"/>
          </p:cNvGrpSpPr>
          <p:nvPr/>
        </p:nvGrpSpPr>
        <p:grpSpPr>
          <a:xfrm>
            <a:off x="279473" y="2329791"/>
            <a:ext cx="3674161" cy="1340544"/>
            <a:chOff x="217433" y="2186902"/>
            <a:chExt cx="8560808" cy="3123474"/>
          </a:xfrm>
        </p:grpSpPr>
        <p:pic>
          <p:nvPicPr>
            <p:cNvPr id="128" name="Picture 127"/>
            <p:cNvPicPr>
              <a:picLocks noChangeAspect="1"/>
            </p:cNvPicPr>
            <p:nvPr/>
          </p:nvPicPr>
          <p:blipFill>
            <a:blip r:embed="rId5"/>
            <a:stretch>
              <a:fillRect/>
            </a:stretch>
          </p:blipFill>
          <p:spPr>
            <a:xfrm>
              <a:off x="217433" y="2186902"/>
              <a:ext cx="1650368" cy="3123474"/>
            </a:xfrm>
            <a:prstGeom prst="rect">
              <a:avLst/>
            </a:prstGeom>
          </p:spPr>
        </p:pic>
        <p:pic>
          <p:nvPicPr>
            <p:cNvPr id="129" name="Picture 128"/>
            <p:cNvPicPr>
              <a:picLocks noChangeAspect="1"/>
            </p:cNvPicPr>
            <p:nvPr/>
          </p:nvPicPr>
          <p:blipFill>
            <a:blip r:embed="rId6"/>
            <a:stretch>
              <a:fillRect/>
            </a:stretch>
          </p:blipFill>
          <p:spPr>
            <a:xfrm>
              <a:off x="2003097" y="2504903"/>
              <a:ext cx="6775144" cy="2805473"/>
            </a:xfrm>
            <a:prstGeom prst="rect">
              <a:avLst/>
            </a:prstGeom>
          </p:spPr>
        </p:pic>
      </p:grpSp>
      <p:sp>
        <p:nvSpPr>
          <p:cNvPr id="4" name="Curved Up Arrow 3"/>
          <p:cNvSpPr/>
          <p:nvPr/>
        </p:nvSpPr>
        <p:spPr>
          <a:xfrm rot="20893022">
            <a:off x="3625256" y="3513022"/>
            <a:ext cx="1284422" cy="578228"/>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30" name="Picture 129"/>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68828" y="3437171"/>
            <a:ext cx="1836768" cy="1371600"/>
          </a:xfrm>
          <a:prstGeom prst="rect">
            <a:avLst/>
          </a:prstGeom>
          <a:noFill/>
        </p:spPr>
      </p:pic>
      <p:sp>
        <p:nvSpPr>
          <p:cNvPr id="131" name="Curved Up Arrow 130"/>
          <p:cNvSpPr/>
          <p:nvPr/>
        </p:nvSpPr>
        <p:spPr>
          <a:xfrm rot="14731007">
            <a:off x="7303286" y="2886246"/>
            <a:ext cx="1284422" cy="578228"/>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7611572" y="4808771"/>
            <a:ext cx="1357096" cy="1200329"/>
          </a:xfrm>
          <a:prstGeom prst="rect">
            <a:avLst/>
          </a:prstGeom>
          <a:noFill/>
        </p:spPr>
        <p:txBody>
          <a:bodyPr wrap="square" rtlCol="0">
            <a:spAutoFit/>
          </a:bodyPr>
          <a:lstStyle/>
          <a:p>
            <a:pPr algn="ctr"/>
            <a:r>
              <a:rPr lang="en-US" dirty="0" smtClean="0"/>
              <a:t>Harmonic kicker system</a:t>
            </a:r>
          </a:p>
          <a:p>
            <a:pPr algn="ctr"/>
            <a:r>
              <a:rPr lang="en-US" dirty="0" smtClean="0"/>
              <a:t>(Y. Huang)</a:t>
            </a:r>
            <a:endParaRPr lang="en-US" dirty="0"/>
          </a:p>
        </p:txBody>
      </p:sp>
      <p:grpSp>
        <p:nvGrpSpPr>
          <p:cNvPr id="9" name="Group 8"/>
          <p:cNvGrpSpPr/>
          <p:nvPr/>
        </p:nvGrpSpPr>
        <p:grpSpPr>
          <a:xfrm>
            <a:off x="3901825" y="2102869"/>
            <a:ext cx="3880623" cy="692538"/>
            <a:chOff x="-1200698" y="4866831"/>
            <a:chExt cx="3880623" cy="692538"/>
          </a:xfrm>
        </p:grpSpPr>
        <p:grpSp>
          <p:nvGrpSpPr>
            <p:cNvPr id="8" name="Group 7"/>
            <p:cNvGrpSpPr/>
            <p:nvPr/>
          </p:nvGrpSpPr>
          <p:grpSpPr>
            <a:xfrm>
              <a:off x="-1200698" y="4866831"/>
              <a:ext cx="3880623" cy="692538"/>
              <a:chOff x="4054225" y="2255269"/>
              <a:chExt cx="3880623" cy="692538"/>
            </a:xfrm>
          </p:grpSpPr>
          <p:sp>
            <p:nvSpPr>
              <p:cNvPr id="132" name="Text Box 19"/>
              <p:cNvSpPr txBox="1">
                <a:spLocks noChangeArrowheads="1"/>
              </p:cNvSpPr>
              <p:nvPr/>
            </p:nvSpPr>
            <p:spPr bwMode="auto">
              <a:xfrm>
                <a:off x="5010957" y="2506520"/>
                <a:ext cx="1987588" cy="307777"/>
              </a:xfrm>
              <a:prstGeom prst="rect">
                <a:avLst/>
              </a:prstGeom>
              <a:noFill/>
              <a:ln w="9525">
                <a:solidFill>
                  <a:srgbClr val="FFFFFF"/>
                </a:solidFill>
                <a:miter lim="800000"/>
                <a:headEnd/>
                <a:tailEnd/>
              </a:ln>
            </p:spPr>
            <p:txBody>
              <a:bodyPr wrap="square">
                <a:spAutoFit/>
              </a:bodyPr>
              <a:lstStyle/>
              <a:p>
                <a:pPr algn="ctr"/>
                <a:r>
                  <a:rPr lang="en-US" sz="1400" dirty="0" smtClean="0">
                    <a:solidFill>
                      <a:srgbClr val="008000"/>
                    </a:solidFill>
                    <a:latin typeface="Arial" charset="0"/>
                    <a:cs typeface="Arial" charset="0"/>
                  </a:rPr>
                  <a:t>Future circulator </a:t>
                </a:r>
                <a:r>
                  <a:rPr lang="en-US" sz="1400" dirty="0">
                    <a:solidFill>
                      <a:srgbClr val="008000"/>
                    </a:solidFill>
                    <a:latin typeface="Arial" charset="0"/>
                    <a:cs typeface="Arial" charset="0"/>
                  </a:rPr>
                  <a:t>ring</a:t>
                </a:r>
              </a:p>
            </p:txBody>
          </p:sp>
          <p:sp>
            <p:nvSpPr>
              <p:cNvPr id="133" name="Text Box 112"/>
              <p:cNvSpPr txBox="1">
                <a:spLocks noChangeArrowheads="1"/>
              </p:cNvSpPr>
              <p:nvPr/>
            </p:nvSpPr>
            <p:spPr bwMode="auto">
              <a:xfrm>
                <a:off x="6827070" y="2255269"/>
                <a:ext cx="1107778" cy="523220"/>
              </a:xfrm>
              <a:prstGeom prst="rect">
                <a:avLst/>
              </a:prstGeom>
              <a:noFill/>
              <a:ln w="9525">
                <a:solidFill>
                  <a:srgbClr val="FFFFFF"/>
                </a:solidFill>
                <a:miter lim="800000"/>
                <a:headEnd/>
                <a:tailEnd/>
              </a:ln>
            </p:spPr>
            <p:txBody>
              <a:bodyPr>
                <a:spAutoFit/>
              </a:bodyPr>
              <a:lstStyle/>
              <a:p>
                <a:pPr algn="ctr"/>
                <a:r>
                  <a:rPr lang="en-US" sz="1400" dirty="0" smtClean="0">
                    <a:solidFill>
                      <a:srgbClr val="008000"/>
                    </a:solidFill>
                    <a:latin typeface="Arial" charset="0"/>
                    <a:cs typeface="Arial" charset="0"/>
                  </a:rPr>
                  <a:t>Future fast </a:t>
                </a:r>
                <a:r>
                  <a:rPr lang="en-US" sz="1400" dirty="0">
                    <a:solidFill>
                      <a:srgbClr val="008000"/>
                    </a:solidFill>
                    <a:latin typeface="Arial" charset="0"/>
                    <a:cs typeface="Arial" charset="0"/>
                  </a:rPr>
                  <a:t>kicker</a:t>
                </a:r>
              </a:p>
            </p:txBody>
          </p:sp>
          <p:sp>
            <p:nvSpPr>
              <p:cNvPr id="134" name="Text Box 113"/>
              <p:cNvSpPr txBox="1">
                <a:spLocks noChangeArrowheads="1"/>
              </p:cNvSpPr>
              <p:nvPr/>
            </p:nvSpPr>
            <p:spPr bwMode="auto">
              <a:xfrm>
                <a:off x="4054225" y="2289127"/>
                <a:ext cx="1135604" cy="523220"/>
              </a:xfrm>
              <a:prstGeom prst="rect">
                <a:avLst/>
              </a:prstGeom>
              <a:noFill/>
              <a:ln w="9525">
                <a:noFill/>
                <a:miter lim="800000"/>
                <a:headEnd/>
                <a:tailEnd/>
              </a:ln>
            </p:spPr>
            <p:txBody>
              <a:bodyPr wrap="square">
                <a:spAutoFit/>
              </a:bodyPr>
              <a:lstStyle/>
              <a:p>
                <a:pPr algn="ctr"/>
                <a:r>
                  <a:rPr lang="en-US" sz="1400" dirty="0" smtClean="0">
                    <a:solidFill>
                      <a:srgbClr val="008000"/>
                    </a:solidFill>
                    <a:latin typeface="Arial" charset="0"/>
                    <a:cs typeface="Arial" charset="0"/>
                  </a:rPr>
                  <a:t>Future fast </a:t>
                </a:r>
                <a:r>
                  <a:rPr lang="en-US" sz="1400" dirty="0">
                    <a:solidFill>
                      <a:srgbClr val="008000"/>
                    </a:solidFill>
                    <a:latin typeface="Arial" charset="0"/>
                    <a:cs typeface="Arial" charset="0"/>
                  </a:rPr>
                  <a:t>kicker</a:t>
                </a:r>
              </a:p>
            </p:txBody>
          </p:sp>
          <p:cxnSp>
            <p:nvCxnSpPr>
              <p:cNvPr id="135" name="Straight Connector 134"/>
              <p:cNvCxnSpPr>
                <a:cxnSpLocks noChangeShapeType="1"/>
              </p:cNvCxnSpPr>
              <p:nvPr/>
            </p:nvCxnSpPr>
            <p:spPr bwMode="auto">
              <a:xfrm rot="16200000" flipH="1">
                <a:off x="6019815" y="2777123"/>
                <a:ext cx="81663" cy="92392"/>
              </a:xfrm>
              <a:prstGeom prst="line">
                <a:avLst/>
              </a:prstGeom>
              <a:noFill/>
              <a:ln w="38100" cap="flat" cmpd="sng" algn="ctr">
                <a:solidFill>
                  <a:srgbClr val="008000"/>
                </a:solidFill>
                <a:prstDash val="sysDash"/>
                <a:round/>
                <a:headEnd type="none" w="med" len="med"/>
                <a:tailEnd w="med" len="med"/>
              </a:ln>
            </p:spPr>
          </p:cxnSp>
          <p:cxnSp>
            <p:nvCxnSpPr>
              <p:cNvPr id="136" name="Straight Connector 138"/>
              <p:cNvCxnSpPr>
                <a:cxnSpLocks noChangeShapeType="1"/>
              </p:cNvCxnSpPr>
              <p:nvPr/>
            </p:nvCxnSpPr>
            <p:spPr bwMode="auto">
              <a:xfrm flipV="1">
                <a:off x="5926678" y="2768741"/>
                <a:ext cx="92392" cy="79077"/>
              </a:xfrm>
              <a:prstGeom prst="line">
                <a:avLst/>
              </a:prstGeom>
              <a:noFill/>
              <a:ln w="38100" cap="flat" cmpd="sng" algn="ctr">
                <a:solidFill>
                  <a:srgbClr val="008000"/>
                </a:solidFill>
                <a:prstDash val="sysDash"/>
                <a:round/>
                <a:headEnd type="none" w="med" len="med"/>
                <a:tailEnd w="med" len="med"/>
              </a:ln>
            </p:spPr>
          </p:cxnSp>
          <p:sp>
            <p:nvSpPr>
              <p:cNvPr id="137" name="Line 4"/>
              <p:cNvSpPr>
                <a:spLocks noChangeShapeType="1"/>
              </p:cNvSpPr>
              <p:nvPr/>
            </p:nvSpPr>
            <p:spPr bwMode="auto">
              <a:xfrm>
                <a:off x="4628565" y="2847818"/>
                <a:ext cx="1293492" cy="0"/>
              </a:xfrm>
              <a:prstGeom prst="line">
                <a:avLst/>
              </a:prstGeom>
              <a:noFill/>
              <a:ln w="38100" cap="flat" cmpd="sng" algn="ctr">
                <a:solidFill>
                  <a:srgbClr val="008000"/>
                </a:solidFill>
                <a:prstDash val="sysDash"/>
                <a:round/>
                <a:headEnd type="none" w="med" len="med"/>
                <a:tailEnd type="none" w="med" len="med"/>
              </a:ln>
            </p:spPr>
            <p:txBody>
              <a:bodyPr/>
              <a:lstStyle/>
              <a:p>
                <a:endParaRPr lang="en-US" sz="1400">
                  <a:solidFill>
                    <a:srgbClr val="008000"/>
                  </a:solidFill>
                </a:endParaRPr>
              </a:p>
            </p:txBody>
          </p:sp>
          <p:sp>
            <p:nvSpPr>
              <p:cNvPr id="138" name="Rectangle 122"/>
              <p:cNvSpPr>
                <a:spLocks noChangeArrowheads="1"/>
              </p:cNvSpPr>
              <p:nvPr/>
            </p:nvSpPr>
            <p:spPr bwMode="auto">
              <a:xfrm>
                <a:off x="4634608" y="2747829"/>
                <a:ext cx="118057" cy="199978"/>
              </a:xfrm>
              <a:prstGeom prst="rect">
                <a:avLst/>
              </a:prstGeom>
              <a:solidFill>
                <a:srgbClr val="008000"/>
              </a:solidFill>
              <a:ln w="9525">
                <a:solidFill>
                  <a:srgbClr val="008000"/>
                </a:solidFill>
                <a:prstDash val="dash"/>
                <a:miter lim="800000"/>
                <a:headEnd/>
                <a:tailEnd/>
              </a:ln>
            </p:spPr>
            <p:txBody>
              <a:bodyPr wrap="none" anchor="ctr"/>
              <a:lstStyle/>
              <a:p>
                <a:endParaRPr lang="en-US" sz="1400">
                  <a:solidFill>
                    <a:srgbClr val="008000"/>
                  </a:solidFill>
                  <a:latin typeface="Arial" charset="0"/>
                  <a:cs typeface="Arial" charset="0"/>
                </a:endParaRPr>
              </a:p>
            </p:txBody>
          </p:sp>
          <p:sp>
            <p:nvSpPr>
              <p:cNvPr id="139" name="Rectangle 122"/>
              <p:cNvSpPr>
                <a:spLocks noChangeArrowheads="1"/>
              </p:cNvSpPr>
              <p:nvPr/>
            </p:nvSpPr>
            <p:spPr bwMode="auto">
              <a:xfrm>
                <a:off x="7397984" y="2747829"/>
                <a:ext cx="118057" cy="199978"/>
              </a:xfrm>
              <a:prstGeom prst="rect">
                <a:avLst/>
              </a:prstGeom>
              <a:solidFill>
                <a:srgbClr val="008000"/>
              </a:solidFill>
              <a:ln w="9525">
                <a:solidFill>
                  <a:srgbClr val="008000"/>
                </a:solidFill>
                <a:prstDash val="dash"/>
                <a:miter lim="800000"/>
                <a:headEnd/>
                <a:tailEnd/>
              </a:ln>
            </p:spPr>
            <p:txBody>
              <a:bodyPr wrap="none" anchor="ctr"/>
              <a:lstStyle/>
              <a:p>
                <a:endParaRPr lang="en-US" sz="1400">
                  <a:solidFill>
                    <a:srgbClr val="008000"/>
                  </a:solidFill>
                  <a:latin typeface="Arial" charset="0"/>
                  <a:cs typeface="Arial" charset="0"/>
                </a:endParaRPr>
              </a:p>
            </p:txBody>
          </p:sp>
        </p:grpSp>
        <p:sp>
          <p:nvSpPr>
            <p:cNvPr id="141" name="Line 4"/>
            <p:cNvSpPr>
              <a:spLocks noChangeShapeType="1"/>
            </p:cNvSpPr>
            <p:nvPr/>
          </p:nvSpPr>
          <p:spPr bwMode="auto">
            <a:xfrm>
              <a:off x="851920" y="5465868"/>
              <a:ext cx="1339689" cy="0"/>
            </a:xfrm>
            <a:prstGeom prst="line">
              <a:avLst/>
            </a:prstGeom>
            <a:noFill/>
            <a:ln w="38100" cap="flat" cmpd="sng" algn="ctr">
              <a:solidFill>
                <a:srgbClr val="008000"/>
              </a:solidFill>
              <a:prstDash val="sysDash"/>
              <a:round/>
              <a:headEnd type="none" w="med" len="med"/>
              <a:tailEnd type="none" w="med" len="med"/>
            </a:ln>
          </p:spPr>
          <p:txBody>
            <a:bodyPr/>
            <a:lstStyle/>
            <a:p>
              <a:endParaRPr lang="en-US" sz="1400">
                <a:ln>
                  <a:solidFill>
                    <a:schemeClr val="tx1"/>
                  </a:solidFill>
                  <a:prstDash val="sysDash"/>
                </a:ln>
              </a:endParaRPr>
            </a:p>
          </p:txBody>
        </p:sp>
      </p:grpSp>
    </p:spTree>
    <p:extLst>
      <p:ext uri="{BB962C8B-B14F-4D97-AF65-F5344CB8AC3E}">
        <p14:creationId xmlns:p14="http://schemas.microsoft.com/office/powerpoint/2010/main" val="251242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P spid="4" grpId="0" animBg="1"/>
      <p:bldP spid="131" grpId="0" animBg="1"/>
      <p:bldP spid="6" grpId="0"/>
    </p:bldLst>
  </p:timing>
</p:sld>
</file>

<file path=ppt/theme/theme1.xml><?xml version="1.0" encoding="utf-8"?>
<a:theme xmlns:a="http://schemas.openxmlformats.org/drawingml/2006/main" name="JLabPowerPointMain-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Theme3</Template>
  <TotalTime>12363</TotalTime>
  <Words>2754</Words>
  <Application>Microsoft Macintosh PowerPoint</Application>
  <PresentationFormat>On-screen Show (4:3)</PresentationFormat>
  <Paragraphs>445</Paragraphs>
  <Slides>30</Slides>
  <Notes>8</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JLabPowerPointMain-3</vt:lpstr>
      <vt:lpstr>SRF R&amp;D overview</vt:lpstr>
      <vt:lpstr>Overview</vt:lpstr>
      <vt:lpstr>CEBAF support</vt:lpstr>
      <vt:lpstr>Investigation of low-Q in CEBAF cryomodules</vt:lpstr>
      <vt:lpstr>Field emission study, improved particulate control</vt:lpstr>
      <vt:lpstr>CEBAF RF development projects</vt:lpstr>
      <vt:lpstr>JLab EIC RF Systems</vt:lpstr>
      <vt:lpstr>PowerPoint Presentation</vt:lpstr>
      <vt:lpstr>e-cooler ERL</vt:lpstr>
      <vt:lpstr>PowerPoint Presentation</vt:lpstr>
      <vt:lpstr>Partnerships / WFO</vt:lpstr>
      <vt:lpstr>Collaboration with CERN on SRF for LHeC</vt:lpstr>
      <vt:lpstr>SRF Core R&amp;D</vt:lpstr>
      <vt:lpstr>Improved efficiency: Ti and N doping for Q0</vt:lpstr>
      <vt:lpstr>PowerPoint Presentation</vt:lpstr>
      <vt:lpstr>High efficiency at low cost: ingot Nb</vt:lpstr>
      <vt:lpstr>HF-Free Electropolishing Niobium</vt:lpstr>
      <vt:lpstr>Nb/Cu films by Energetic Condensation</vt:lpstr>
      <vt:lpstr>PowerPoint Presentation</vt:lpstr>
      <vt:lpstr>ILC High Gradient R&amp;D at JLab</vt:lpstr>
      <vt:lpstr>PowerPoint Presentation</vt:lpstr>
      <vt:lpstr>High Gradient: Recent Results and Next Steps </vt:lpstr>
      <vt:lpstr>Path Forward</vt:lpstr>
      <vt:lpstr>HEHG Cavity Shapes: Design </vt:lpstr>
      <vt:lpstr>PowerPoint Presentation</vt:lpstr>
      <vt:lpstr>PowerPoint Presentation</vt:lpstr>
      <vt:lpstr>Work to be Done Next</vt:lpstr>
      <vt:lpstr>SRF Student Program 2016</vt:lpstr>
      <vt:lpstr>Summary</vt:lpstr>
      <vt:lpstr>Thank You</vt:lpstr>
    </vt:vector>
  </TitlesOfParts>
  <Company>Jefferson 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creator>Erin Clifton</dc:creator>
  <cp:lastModifiedBy>Robert Rimmer</cp:lastModifiedBy>
  <cp:revision>72</cp:revision>
  <cp:lastPrinted>2016-04-20T20:53:47Z</cp:lastPrinted>
  <dcterms:created xsi:type="dcterms:W3CDTF">2016-01-11T21:08:07Z</dcterms:created>
  <dcterms:modified xsi:type="dcterms:W3CDTF">2016-04-22T22:28:56Z</dcterms:modified>
</cp:coreProperties>
</file>