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8" r:id="rId3"/>
    <p:sldMasterId id="2147483974" r:id="rId4"/>
    <p:sldMasterId id="2147483978" r:id="rId5"/>
  </p:sldMasterIdLst>
  <p:notesMasterIdLst>
    <p:notesMasterId r:id="rId24"/>
  </p:notesMasterIdLst>
  <p:handoutMasterIdLst>
    <p:handoutMasterId r:id="rId25"/>
  </p:handoutMasterIdLst>
  <p:sldIdLst>
    <p:sldId id="270" r:id="rId6"/>
    <p:sldId id="479" r:id="rId7"/>
    <p:sldId id="483" r:id="rId8"/>
    <p:sldId id="526" r:id="rId9"/>
    <p:sldId id="509" r:id="rId10"/>
    <p:sldId id="539" r:id="rId11"/>
    <p:sldId id="540" r:id="rId12"/>
    <p:sldId id="541" r:id="rId13"/>
    <p:sldId id="542" r:id="rId14"/>
    <p:sldId id="543" r:id="rId15"/>
    <p:sldId id="545" r:id="rId16"/>
    <p:sldId id="546" r:id="rId17"/>
    <p:sldId id="547" r:id="rId18"/>
    <p:sldId id="548" r:id="rId19"/>
    <p:sldId id="549" r:id="rId20"/>
    <p:sldId id="550" r:id="rId21"/>
    <p:sldId id="551" r:id="rId22"/>
    <p:sldId id="544" r:id="rId23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8">
          <p15:clr>
            <a:srgbClr val="A4A3A4"/>
          </p15:clr>
        </p15:guide>
        <p15:guide id="2" pos="96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4308"/>
    <a:srgbClr val="CC0000"/>
    <a:srgbClr val="FFAE1A"/>
    <a:srgbClr val="0F0C8F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42" autoAdjust="0"/>
    <p:restoredTop sz="99527" autoAdjust="0"/>
  </p:normalViewPr>
  <p:slideViewPr>
    <p:cSldViewPr snapToObjects="1">
      <p:cViewPr>
        <p:scale>
          <a:sx n="120" d="100"/>
          <a:sy n="120" d="100"/>
        </p:scale>
        <p:origin x="-1200" y="-856"/>
      </p:cViewPr>
      <p:guideLst>
        <p:guide orient="horz" pos="48"/>
        <p:guide pos="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90" d="100"/>
          <a:sy n="90" d="100"/>
        </p:scale>
        <p:origin x="-2028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5" Type="http://schemas.openxmlformats.org/officeDocument/2006/relationships/slideMaster" Target="slideMasters/slideMaster3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87B55A8-A42E-49CF-91B5-7996F586D6C0}" type="datetimeFigureOut">
              <a:rPr lang="en-US" smtClean="0"/>
              <a:t>3/25/16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D78DBEB-CC9F-4441-A90D-EC7F453CF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4112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FF628773-CEBD-7445-93BC-E8C48B7CFE28}" type="datetime1">
              <a:rPr lang="en-US"/>
              <a:pPr>
                <a:defRPr/>
              </a:pPr>
              <a:t>3/25/16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3177" tIns="46589" rIns="93177" bIns="46589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0"/>
            <a:r>
              <a:rPr lang="en-US" noProof="0"/>
              <a:t>Second level</a:t>
            </a:r>
          </a:p>
          <a:p>
            <a:pPr lvl="0"/>
            <a:r>
              <a:rPr lang="en-US" noProof="0"/>
              <a:t>Third level</a:t>
            </a:r>
          </a:p>
          <a:p>
            <a:pPr lvl="0"/>
            <a:r>
              <a:rPr lang="en-US" noProof="0"/>
              <a:t>Fourth level</a:t>
            </a:r>
          </a:p>
          <a:p>
            <a:pPr lvl="0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A332CC7A-5868-5141-9507-A3D6ACDA9E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44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65" charset="-128"/>
        <a:cs typeface="ヒラギノ角ゴ Pro W3" pitchFamily="-65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65" charset="-128"/>
        <a:cs typeface="ヒラギノ角ゴ Pro W3" charset="0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pitchFamily="-65" charset="-128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050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170" name="Rectangle 2051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alibri" charset="0"/>
              <a:ea typeface="ヒラギノ角ゴ Pro W3" charset="0"/>
              <a:cs typeface="ヒラギノ角ゴ Pro W3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2720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32CC7A-5868-5141-9507-A3D6ACDA9EC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3275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F13FDC-C2F8-479C-98FE-5FC55F31B773}" type="slidenum">
              <a:rPr lang="de-DE"/>
              <a:pPr/>
              <a:t>13</a:t>
            </a:fld>
            <a:endParaRPr lang="de-DE"/>
          </a:p>
        </p:txBody>
      </p:sp>
      <p:sp>
        <p:nvSpPr>
          <p:cNvPr id="1162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2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1611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669925" y="1320800"/>
            <a:ext cx="7864475" cy="476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lnSpc>
                <a:spcPct val="90000"/>
              </a:lnSpc>
              <a:defRPr/>
            </a:pPr>
            <a:endParaRPr lang="en-US" sz="2800" smtClean="0">
              <a:solidFill>
                <a:srgbClr val="B81414"/>
              </a:solidFill>
              <a:latin typeface="Helvetica" charset="0"/>
              <a:cs typeface="Arial" charset="0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114800" y="3009900"/>
            <a:ext cx="9144000" cy="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4825"/>
            <a:ext cx="7772400" cy="1146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6400800" cy="12192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565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CCF8-E262-E74D-ADAB-3BA54FFB3400}" type="datetimeFigureOut">
              <a:rPr lang="en-US" smtClean="0"/>
              <a:t>3/25/16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FDE42-2E41-6146-92BF-19307CEB6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272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CCF8-E262-E74D-ADAB-3BA54FFB3400}" type="datetimeFigureOut">
              <a:rPr lang="en-US" smtClean="0"/>
              <a:t>3/25/16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FDE42-2E41-6146-92BF-19307CEB6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6958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CCF8-E262-E74D-ADAB-3BA54FFB3400}" type="datetimeFigureOut">
              <a:rPr lang="en-US" smtClean="0"/>
              <a:t>3/25/16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FDE42-2E41-6146-92BF-19307CEB6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8769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CCF8-E262-E74D-ADAB-3BA54FFB3400}" type="datetimeFigureOut">
              <a:rPr lang="en-US" smtClean="0"/>
              <a:t>3/25/16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FDE42-2E41-6146-92BF-19307CEB6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3691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CCF8-E262-E74D-ADAB-3BA54FFB3400}" type="datetimeFigureOut">
              <a:rPr lang="en-US" smtClean="0"/>
              <a:t>3/25/16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FDE42-2E41-6146-92BF-19307CEB6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2875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CCF8-E262-E74D-ADAB-3BA54FFB3400}" type="datetimeFigureOut">
              <a:rPr lang="en-US" smtClean="0"/>
              <a:t>3/25/16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FDE42-2E41-6146-92BF-19307CEB6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0380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CCF8-E262-E74D-ADAB-3BA54FFB3400}" type="datetimeFigureOut">
              <a:rPr lang="en-US" smtClean="0"/>
              <a:t>3/25/16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FDE42-2E41-6146-92BF-19307CEB6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6168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CCF8-E262-E74D-ADAB-3BA54FFB3400}" type="datetimeFigureOut">
              <a:rPr lang="en-US" smtClean="0"/>
              <a:t>3/25/16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FDE42-2E41-6146-92BF-19307CEB6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131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CCF8-E262-E74D-ADAB-3BA54FFB3400}" type="datetimeFigureOut">
              <a:rPr lang="en-US" smtClean="0"/>
              <a:t>3/25/16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FDE42-2E41-6146-92BF-19307CEB6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0143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CCF8-E262-E74D-ADAB-3BA54FFB3400}" type="datetimeFigureOut">
              <a:rPr lang="en-US" smtClean="0"/>
              <a:t>3/25/16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FDE42-2E41-6146-92BF-19307CEB6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950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669925" y="1320800"/>
            <a:ext cx="7864475" cy="476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lnSpc>
                <a:spcPct val="90000"/>
              </a:lnSpc>
              <a:defRPr/>
            </a:pPr>
            <a:endParaRPr lang="en-US" sz="2800" smtClean="0">
              <a:solidFill>
                <a:srgbClr val="B81414"/>
              </a:solidFill>
              <a:latin typeface="Helvetica" charset="0"/>
              <a:cs typeface="Arial" charset="0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114800" y="3009900"/>
            <a:ext cx="9144000" cy="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6" name="Text Box 1032"/>
          <p:cNvSpPr txBox="1">
            <a:spLocks noChangeArrowheads="1"/>
          </p:cNvSpPr>
          <p:nvPr userDrawn="1"/>
        </p:nvSpPr>
        <p:spPr bwMode="auto">
          <a:xfrm>
            <a:off x="6400800" y="6562725"/>
            <a:ext cx="2514600" cy="1412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defTabSz="820738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defTabSz="820738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r">
              <a:lnSpc>
                <a:spcPct val="90000"/>
              </a:lnSpc>
              <a:defRPr/>
            </a:pPr>
            <a:r>
              <a:rPr lang="en-US" sz="1000" smtClean="0">
                <a:solidFill>
                  <a:srgbClr val="064308"/>
                </a:solidFill>
              </a:rPr>
              <a:t>R.C. York, </a:t>
            </a:r>
            <a:fld id="{2EECFFEF-7C12-1242-9CBC-0DC9D52C8067}" type="datetime1">
              <a:rPr lang="en-US" sz="1000" smtClean="0">
                <a:solidFill>
                  <a:srgbClr val="064308"/>
                </a:solidFill>
              </a:rPr>
              <a:pPr algn="r">
                <a:lnSpc>
                  <a:spcPct val="90000"/>
                </a:lnSpc>
                <a:defRPr/>
              </a:pPr>
              <a:t>3/25/16</a:t>
            </a:fld>
            <a:r>
              <a:rPr lang="en-US" sz="1000" smtClean="0">
                <a:solidFill>
                  <a:srgbClr val="064308"/>
                </a:solidFill>
              </a:rPr>
              <a:t>, Slide </a:t>
            </a:r>
            <a:fld id="{8ECDA865-D6F7-2940-9149-17785FA71CF5}" type="slidenum">
              <a:rPr lang="en-US" sz="1000" smtClean="0">
                <a:solidFill>
                  <a:srgbClr val="064308"/>
                </a:solidFill>
              </a:rPr>
              <a:pPr algn="r">
                <a:lnSpc>
                  <a:spcPct val="90000"/>
                </a:lnSpc>
                <a:defRPr/>
              </a:pPr>
              <a:t>‹#›</a:t>
            </a:fld>
            <a:endParaRPr lang="en-US" sz="1000" smtClean="0">
              <a:solidFill>
                <a:srgbClr val="064308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0" y="549275"/>
            <a:ext cx="9144000" cy="45719"/>
          </a:xfrm>
          <a:prstGeom prst="rect">
            <a:avLst/>
          </a:prstGeom>
          <a:solidFill>
            <a:srgbClr val="064308"/>
          </a:solidFill>
          <a:ln>
            <a:noFill/>
          </a:ln>
          <a:extLst/>
        </p:spPr>
        <p:txBody>
          <a:bodyPr wrap="none" anchor="ctr"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696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442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6825" y="101600"/>
            <a:ext cx="6330950" cy="3651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19200"/>
            <a:ext cx="7772400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733800"/>
            <a:ext cx="7772400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744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012269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7598415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820673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988761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CCF8-E262-E74D-ADAB-3BA54FFB3400}" type="datetimeFigureOut">
              <a:rPr lang="en-US" smtClean="0"/>
              <a:t>3/25/16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FDE42-2E41-6146-92BF-19307CEB6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269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4" Type="http://schemas.openxmlformats.org/officeDocument/2006/relationships/theme" Target="../theme/theme2.xml"/><Relationship Id="rId5" Type="http://schemas.openxmlformats.org/officeDocument/2006/relationships/image" Target="../media/image2.png"/><Relationship Id="rId6" Type="http://schemas.openxmlformats.org/officeDocument/2006/relationships/image" Target="../media/image3.gif"/><Relationship Id="rId7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2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9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9.xml"/><Relationship Id="rId2" Type="http://schemas.openxmlformats.org/officeDocument/2006/relationships/slideLayout" Target="../slideLayouts/slideLayout10.xml"/><Relationship Id="rId3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5.xml"/><Relationship Id="rId8" Type="http://schemas.openxmlformats.org/officeDocument/2006/relationships/slideLayout" Target="../slideLayouts/slideLayout16.xml"/><Relationship Id="rId9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06525" y="76200"/>
            <a:ext cx="633095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6096" tIns="22439" rIns="56096" bIns="22439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8788" y="1066800"/>
            <a:ext cx="8226425" cy="502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028" name="Picture 2" descr="MSU-Wordmark-Green-CMYK.eps.pd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88" t="13426" r="4503" b="6573"/>
          <a:stretch>
            <a:fillRect/>
          </a:stretch>
        </p:blipFill>
        <p:spPr bwMode="auto">
          <a:xfrm>
            <a:off x="-76200" y="6153912"/>
            <a:ext cx="2406204" cy="70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69" r:id="rId3"/>
    <p:sldLayoutId id="2147483970" r:id="rId4"/>
    <p:sldLayoutId id="2147483990" r:id="rId5"/>
  </p:sldLayoutIdLst>
  <p:txStyles>
    <p:titleStyle>
      <a:lvl1pPr algn="ctr" defTabSz="808038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1pPr>
      <a:lvl2pPr algn="ctr" defTabSz="808038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2pPr>
      <a:lvl3pPr algn="ctr" defTabSz="808038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3pPr>
      <a:lvl4pPr algn="ctr" defTabSz="808038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4pPr>
      <a:lvl5pPr algn="ctr" defTabSz="808038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5pPr>
      <a:lvl6pPr marL="457200" algn="ctr" defTabSz="808038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Arial" charset="0"/>
          <a:cs typeface="Arial" charset="0"/>
        </a:defRPr>
      </a:lvl6pPr>
      <a:lvl7pPr marL="914400" algn="ctr" defTabSz="808038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Arial" charset="0"/>
          <a:cs typeface="Arial" charset="0"/>
        </a:defRPr>
      </a:lvl7pPr>
      <a:lvl8pPr marL="1371600" algn="ctr" defTabSz="808038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Arial" charset="0"/>
          <a:cs typeface="Arial" charset="0"/>
        </a:defRPr>
      </a:lvl8pPr>
      <a:lvl9pPr marL="1828800" algn="ctr" defTabSz="808038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Arial" charset="0"/>
          <a:cs typeface="Arial" charset="0"/>
        </a:defRPr>
      </a:lvl9pPr>
    </p:titleStyle>
    <p:bodyStyle>
      <a:lvl1pPr marL="171450" indent="-171450" algn="l" defTabSz="808038" rtl="0" eaLnBrk="1" fontAlgn="base" hangingPunct="1">
        <a:lnSpc>
          <a:spcPct val="90000"/>
        </a:lnSpc>
        <a:spcBef>
          <a:spcPct val="50000"/>
        </a:spcBef>
        <a:spcAft>
          <a:spcPct val="0"/>
        </a:spcAft>
        <a:buSzPct val="100000"/>
        <a:buChar char="•"/>
        <a:defRPr sz="2000">
          <a:solidFill>
            <a:srgbClr val="064308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1pPr>
      <a:lvl2pPr marL="457200" indent="-171450" algn="l" defTabSz="808038" rtl="0" eaLnBrk="1" fontAlgn="base" hangingPunct="1">
        <a:lnSpc>
          <a:spcPct val="90000"/>
        </a:lnSpc>
        <a:spcBef>
          <a:spcPct val="25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Arial" charset="0"/>
          <a:ea typeface="ＭＳ Ｐゴシック" charset="-128"/>
          <a:cs typeface="+mn-cs"/>
        </a:defRPr>
      </a:lvl2pPr>
      <a:lvl3pPr marL="742950" indent="-171450" algn="l" defTabSz="808038" rtl="0" eaLnBrk="1" fontAlgn="base" hangingPunct="1">
        <a:lnSpc>
          <a:spcPct val="90000"/>
        </a:lnSpc>
        <a:spcBef>
          <a:spcPct val="15000"/>
        </a:spcBef>
        <a:spcAft>
          <a:spcPct val="0"/>
        </a:spcAft>
        <a:buSzPct val="100000"/>
        <a:buChar char="»"/>
        <a:defRPr sz="1600">
          <a:solidFill>
            <a:schemeClr val="tx1"/>
          </a:solidFill>
          <a:latin typeface="Arial" charset="0"/>
          <a:ea typeface="ＭＳ Ｐゴシック" charset="-128"/>
          <a:cs typeface="+mn-cs"/>
        </a:defRPr>
      </a:lvl3pPr>
      <a:lvl4pPr marL="1257300" indent="-228600" algn="l" defTabSz="808038" rtl="0" eaLnBrk="1" fontAlgn="base" hangingPunct="1">
        <a:lnSpc>
          <a:spcPct val="90000"/>
        </a:lnSpc>
        <a:spcBef>
          <a:spcPct val="10000"/>
        </a:spcBef>
        <a:spcAft>
          <a:spcPct val="0"/>
        </a:spcAft>
        <a:buSzPct val="100000"/>
        <a:buChar char="–"/>
        <a:defRPr sz="1300">
          <a:solidFill>
            <a:schemeClr val="tx1"/>
          </a:solidFill>
          <a:latin typeface="Helvetica" charset="0"/>
          <a:ea typeface="ＭＳ Ｐゴシック" charset="-128"/>
          <a:cs typeface="+mn-cs"/>
        </a:defRPr>
      </a:lvl4pPr>
      <a:lvl5pPr marL="1766888" indent="-150813" algn="l" defTabSz="808038" rtl="0" eaLnBrk="1" fontAlgn="base" hangingPunct="1">
        <a:lnSpc>
          <a:spcPct val="90000"/>
        </a:lnSpc>
        <a:spcBef>
          <a:spcPct val="10000"/>
        </a:spcBef>
        <a:spcAft>
          <a:spcPct val="0"/>
        </a:spcAft>
        <a:buSzPct val="100000"/>
        <a:buChar char="–"/>
        <a:defRPr sz="1300">
          <a:solidFill>
            <a:schemeClr val="tx1"/>
          </a:solidFill>
          <a:latin typeface="Helvetica" charset="0"/>
          <a:ea typeface="ＭＳ Ｐゴシック" charset="-128"/>
          <a:cs typeface="+mn-cs"/>
        </a:defRPr>
      </a:lvl5pPr>
      <a:lvl6pPr marL="2224088" indent="-150813" algn="l" defTabSz="808038" rtl="0" eaLnBrk="1" fontAlgn="base" hangingPunct="1">
        <a:lnSpc>
          <a:spcPct val="90000"/>
        </a:lnSpc>
        <a:spcBef>
          <a:spcPct val="10000"/>
        </a:spcBef>
        <a:spcAft>
          <a:spcPct val="0"/>
        </a:spcAft>
        <a:buSzPct val="100000"/>
        <a:buChar char="–"/>
        <a:defRPr sz="1300">
          <a:solidFill>
            <a:schemeClr val="tx1"/>
          </a:solidFill>
          <a:latin typeface="Helvetica" charset="0"/>
          <a:ea typeface="+mn-ea"/>
          <a:cs typeface="+mn-cs"/>
        </a:defRPr>
      </a:lvl6pPr>
      <a:lvl7pPr marL="2681288" indent="-150813" algn="l" defTabSz="808038" rtl="0" eaLnBrk="1" fontAlgn="base" hangingPunct="1">
        <a:lnSpc>
          <a:spcPct val="90000"/>
        </a:lnSpc>
        <a:spcBef>
          <a:spcPct val="10000"/>
        </a:spcBef>
        <a:spcAft>
          <a:spcPct val="0"/>
        </a:spcAft>
        <a:buSzPct val="100000"/>
        <a:buChar char="–"/>
        <a:defRPr sz="1300">
          <a:solidFill>
            <a:schemeClr val="tx1"/>
          </a:solidFill>
          <a:latin typeface="Helvetica" charset="0"/>
          <a:ea typeface="+mn-ea"/>
          <a:cs typeface="+mn-cs"/>
        </a:defRPr>
      </a:lvl7pPr>
      <a:lvl8pPr marL="3138488" indent="-150813" algn="l" defTabSz="808038" rtl="0" eaLnBrk="1" fontAlgn="base" hangingPunct="1">
        <a:lnSpc>
          <a:spcPct val="90000"/>
        </a:lnSpc>
        <a:spcBef>
          <a:spcPct val="10000"/>
        </a:spcBef>
        <a:spcAft>
          <a:spcPct val="0"/>
        </a:spcAft>
        <a:buSzPct val="100000"/>
        <a:buChar char="–"/>
        <a:defRPr sz="1300">
          <a:solidFill>
            <a:schemeClr val="tx1"/>
          </a:solidFill>
          <a:latin typeface="Helvetica" charset="0"/>
          <a:ea typeface="+mn-ea"/>
          <a:cs typeface="+mn-cs"/>
        </a:defRPr>
      </a:lvl8pPr>
      <a:lvl9pPr marL="3595688" indent="-150813" algn="l" defTabSz="808038" rtl="0" eaLnBrk="1" fontAlgn="base" hangingPunct="1">
        <a:lnSpc>
          <a:spcPct val="90000"/>
        </a:lnSpc>
        <a:spcBef>
          <a:spcPct val="10000"/>
        </a:spcBef>
        <a:spcAft>
          <a:spcPct val="0"/>
        </a:spcAft>
        <a:buSzPct val="100000"/>
        <a:buChar char="–"/>
        <a:defRPr sz="1300">
          <a:solidFill>
            <a:schemeClr val="tx1"/>
          </a:solidFill>
          <a:latin typeface="Helvetica" charset="0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eck 10"/>
          <p:cNvSpPr>
            <a:spLocks noChangeArrowheads="1"/>
          </p:cNvSpPr>
          <p:nvPr userDrawn="1"/>
        </p:nvSpPr>
        <p:spPr bwMode="auto">
          <a:xfrm>
            <a:off x="0" y="6616714"/>
            <a:ext cx="9144000" cy="249237"/>
          </a:xfrm>
          <a:prstGeom prst="rect">
            <a:avLst/>
          </a:prstGeom>
          <a:solidFill>
            <a:schemeClr val="tx1"/>
          </a:solidFill>
          <a:ln w="25400" cap="rnd" algn="ctr">
            <a:noFill/>
            <a:miter lim="800000"/>
            <a:headEnd/>
            <a:tailEnd/>
          </a:ln>
        </p:spPr>
        <p:txBody>
          <a:bodyPr lIns="20016" tIns="10008" rIns="20016" bIns="10008" anchor="ctr"/>
          <a:lstStyle/>
          <a:p>
            <a:pPr algn="ctr" defTabSz="914400">
              <a:defRPr/>
            </a:pPr>
            <a:endParaRPr lang="de-DE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" name="Datumsplatzhalter 3"/>
          <p:cNvSpPr>
            <a:spLocks/>
          </p:cNvSpPr>
          <p:nvPr userDrawn="1"/>
        </p:nvSpPr>
        <p:spPr bwMode="auto">
          <a:xfrm>
            <a:off x="13749" y="6625181"/>
            <a:ext cx="1727200" cy="24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016" tIns="10008" rIns="20016" bIns="10008"/>
          <a:lstStyle/>
          <a:p>
            <a:pPr defTabSz="914400">
              <a:defRPr/>
            </a:pPr>
            <a:r>
              <a:rPr lang="de-DE" sz="1200" dirty="0" smtClean="0">
                <a:solidFill>
                  <a:schemeClr val="bg1"/>
                </a:solidFill>
                <a:latin typeface="Calibri" pitchFamily="34" charset="0"/>
              </a:rPr>
              <a:t>Prof. Dr. H. Podlech</a:t>
            </a:r>
            <a:endParaRPr lang="de-DE" sz="12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3" name="Rectangle 23"/>
          <p:cNvSpPr>
            <a:spLocks noChangeArrowheads="1"/>
          </p:cNvSpPr>
          <p:nvPr userDrawn="1"/>
        </p:nvSpPr>
        <p:spPr bwMode="auto">
          <a:xfrm>
            <a:off x="4025900" y="6588952"/>
            <a:ext cx="1085850" cy="269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fld id="{AB356BE6-797D-44AB-B568-C73E14627BDF}" type="slidenum">
              <a:rPr lang="de-DE" sz="1400">
                <a:solidFill>
                  <a:schemeClr val="bg1"/>
                </a:solidFill>
                <a:latin typeface="+mj-lt"/>
              </a:rPr>
              <a:pPr algn="ctr">
                <a:defRPr/>
              </a:pPr>
              <a:t>‹#›</a:t>
            </a:fld>
            <a:endParaRPr lang="de-DE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Rechteck 10"/>
          <p:cNvSpPr>
            <a:spLocks noChangeArrowheads="1"/>
          </p:cNvSpPr>
          <p:nvPr userDrawn="1"/>
        </p:nvSpPr>
        <p:spPr bwMode="auto">
          <a:xfrm>
            <a:off x="0" y="590550"/>
            <a:ext cx="9144000" cy="45719"/>
          </a:xfrm>
          <a:prstGeom prst="rect">
            <a:avLst/>
          </a:prstGeom>
          <a:solidFill>
            <a:schemeClr val="tx1"/>
          </a:solidFill>
          <a:ln w="25400" cap="rnd" algn="ctr">
            <a:noFill/>
            <a:miter lim="800000"/>
            <a:headEnd/>
            <a:tailEnd/>
          </a:ln>
        </p:spPr>
        <p:txBody>
          <a:bodyPr lIns="20016" tIns="10008" rIns="20016" bIns="10008" anchor="ctr"/>
          <a:lstStyle/>
          <a:p>
            <a:pPr algn="ctr" defTabSz="914400">
              <a:defRPr/>
            </a:pPr>
            <a:endParaRPr lang="de-DE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19461" name="Picture 5" descr="D:\Podlech\BILDER\LOGO\IAP\IAP-3.pn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56058" y="59375"/>
            <a:ext cx="795833" cy="474729"/>
          </a:xfrm>
          <a:prstGeom prst="rect">
            <a:avLst/>
          </a:prstGeom>
          <a:noFill/>
        </p:spPr>
      </p:pic>
      <p:pic>
        <p:nvPicPr>
          <p:cNvPr id="19462" name="Picture 6" descr="D:\Podlech\BILDER\LOGO\Goethe-Logo\logo_universitaet_neu_trans_big.gif"/>
          <p:cNvPicPr>
            <a:picLocks noChangeAspect="1" noChangeArrowheads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628320" y="47462"/>
            <a:ext cx="860897" cy="471838"/>
          </a:xfrm>
          <a:prstGeom prst="rect">
            <a:avLst/>
          </a:prstGeom>
          <a:noFill/>
        </p:spPr>
      </p:pic>
      <p:pic>
        <p:nvPicPr>
          <p:cNvPr id="10" name="Picture 49" descr="C:\Users\Linac\Podlech\Bilder\Logos\Linac-AG_Bildleiste.png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66338" y="53448"/>
            <a:ext cx="2933582" cy="48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97780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5" r:id="rId1"/>
    <p:sldLayoutId id="2147483976" r:id="rId2"/>
    <p:sldLayoutId id="2147483977" r:id="rId3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1CCF8-E262-E74D-ADAB-3BA54FFB3400}" type="datetimeFigureOut">
              <a:rPr lang="en-US" smtClean="0"/>
              <a:t>3/25/16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FDE42-2E41-6146-92BF-19307CEB6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72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9" r:id="rId1"/>
    <p:sldLayoutId id="2147483980" r:id="rId2"/>
    <p:sldLayoutId id="2147483981" r:id="rId3"/>
    <p:sldLayoutId id="2147483982" r:id="rId4"/>
    <p:sldLayoutId id="2147483983" r:id="rId5"/>
    <p:sldLayoutId id="2147483984" r:id="rId6"/>
    <p:sldLayoutId id="2147483985" r:id="rId7"/>
    <p:sldLayoutId id="2147483986" r:id="rId8"/>
    <p:sldLayoutId id="2147483987" r:id="rId9"/>
    <p:sldLayoutId id="2147483988" r:id="rId10"/>
    <p:sldLayoutId id="214748398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gif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4" Type="http://schemas.openxmlformats.org/officeDocument/2006/relationships/image" Target="../media/image4.png"/><Relationship Id="rId5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4" Type="http://schemas.openxmlformats.org/officeDocument/2006/relationships/image" Target="../media/image4.png"/><Relationship Id="rId5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hyperlink" Target="http://dx.doi.org/10.1063/1.2908683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5"/>
          <p:cNvSpPr>
            <a:spLocks noGrp="1"/>
          </p:cNvSpPr>
          <p:nvPr>
            <p:ph type="ctrTitle"/>
          </p:nvPr>
        </p:nvSpPr>
        <p:spPr>
          <a:xfrm>
            <a:off x="22985" y="1295400"/>
            <a:ext cx="9121015" cy="2221912"/>
          </a:xfrm>
        </p:spPr>
        <p:txBody>
          <a:bodyPr/>
          <a:lstStyle/>
          <a:p>
            <a:r>
              <a:rPr lang="en-US" dirty="0" smtClean="0"/>
              <a:t>Status Report </a:t>
            </a:r>
            <a:br>
              <a:rPr lang="en-US" dirty="0" smtClean="0"/>
            </a:br>
            <a:r>
              <a:rPr lang="en-US" dirty="0" smtClean="0"/>
              <a:t>on </a:t>
            </a:r>
            <a:br>
              <a:rPr lang="en-US" dirty="0" smtClean="0"/>
            </a:br>
            <a:r>
              <a:rPr lang="en-US" dirty="0" smtClean="0"/>
              <a:t>Technology Evaluation for</a:t>
            </a:r>
            <a:r>
              <a:rPr lang="en-US" i="1" dirty="0"/>
              <a:t/>
            </a:r>
            <a:br>
              <a:rPr lang="en-US" i="1" dirty="0"/>
            </a:br>
            <a:r>
              <a:rPr lang="en-US" dirty="0" smtClean="0">
                <a:solidFill>
                  <a:srgbClr val="0000FF"/>
                </a:solidFill>
              </a:rPr>
              <a:t>J</a:t>
            </a:r>
            <a:r>
              <a:rPr lang="en-US" dirty="0">
                <a:solidFill>
                  <a:srgbClr val="0000FF"/>
                </a:solidFill>
              </a:rPr>
              <a:t>L</a:t>
            </a:r>
            <a:r>
              <a:rPr lang="en-US" i="1" dirty="0" smtClean="0"/>
              <a:t>ab </a:t>
            </a:r>
            <a:r>
              <a:rPr lang="en-US" dirty="0">
                <a:solidFill>
                  <a:srgbClr val="0000FF"/>
                </a:solidFill>
              </a:rPr>
              <a:t>E</a:t>
            </a:r>
            <a:r>
              <a:rPr lang="en-US" i="1" dirty="0" smtClean="0"/>
              <a:t>lectron </a:t>
            </a:r>
            <a:r>
              <a:rPr lang="en-US" dirty="0">
                <a:solidFill>
                  <a:srgbClr val="0000FF"/>
                </a:solidFill>
              </a:rPr>
              <a:t>I</a:t>
            </a:r>
            <a:r>
              <a:rPr lang="en-US" i="1" dirty="0" smtClean="0"/>
              <a:t>on </a:t>
            </a:r>
            <a:r>
              <a:rPr lang="en-US" dirty="0">
                <a:solidFill>
                  <a:srgbClr val="0000FF"/>
                </a:solidFill>
              </a:rPr>
              <a:t>C</a:t>
            </a:r>
            <a:r>
              <a:rPr lang="en-US" i="1" dirty="0" smtClean="0"/>
              <a:t>ollider (</a:t>
            </a:r>
            <a:r>
              <a:rPr lang="en-US" i="1" dirty="0" smtClean="0">
                <a:solidFill>
                  <a:srgbClr val="0000FF"/>
                </a:solidFill>
              </a:rPr>
              <a:t>JLEIC</a:t>
            </a:r>
            <a:r>
              <a:rPr lang="en-US" i="1" dirty="0" smtClean="0"/>
              <a:t>)</a:t>
            </a:r>
            <a:br>
              <a:rPr lang="en-US" i="1" dirty="0" smtClean="0"/>
            </a:br>
            <a:r>
              <a:rPr lang="en-US" i="1" dirty="0" smtClean="0"/>
              <a:t>Ion Linac</a:t>
            </a:r>
            <a:endParaRPr lang="en-US" dirty="0"/>
          </a:p>
        </p:txBody>
      </p:sp>
      <p:sp>
        <p:nvSpPr>
          <p:cNvPr id="6146" name="Subtitle 6"/>
          <p:cNvSpPr>
            <a:spLocks noGrp="1"/>
          </p:cNvSpPr>
          <p:nvPr>
            <p:ph type="subTitle" idx="1"/>
          </p:nvPr>
        </p:nvSpPr>
        <p:spPr>
          <a:xfrm>
            <a:off x="1346049" y="3657600"/>
            <a:ext cx="6400800" cy="1219200"/>
          </a:xfrm>
        </p:spPr>
        <p:txBody>
          <a:bodyPr/>
          <a:lstStyle/>
          <a:p>
            <a:pPr>
              <a:spcBef>
                <a:spcPct val="25000"/>
              </a:spcBef>
            </a:pPr>
            <a:r>
              <a:rPr lang="en-US" sz="2400" b="1" dirty="0">
                <a:ea typeface="ＭＳ Ｐゴシック" charset="0"/>
                <a:cs typeface="ＭＳ Ｐゴシック" charset="0"/>
              </a:rPr>
              <a:t>R.C. York</a:t>
            </a:r>
            <a:br>
              <a:rPr lang="en-US" sz="2400" b="1" dirty="0">
                <a:ea typeface="ＭＳ Ｐゴシック" charset="0"/>
                <a:cs typeface="ＭＳ Ｐゴシック" charset="0"/>
              </a:rPr>
            </a:br>
            <a:endParaRPr lang="en-US" sz="2400" b="1" dirty="0" smtClean="0">
              <a:ea typeface="ＭＳ Ｐゴシック" charset="0"/>
              <a:cs typeface="ＭＳ Ｐゴシック" charset="0"/>
            </a:endParaRPr>
          </a:p>
          <a:p>
            <a:pPr>
              <a:spcBef>
                <a:spcPct val="25000"/>
              </a:spcBef>
            </a:pPr>
            <a:r>
              <a:rPr lang="en-US" b="1" dirty="0" smtClean="0">
                <a:ea typeface="ＭＳ Ｐゴシック" charset="0"/>
                <a:cs typeface="Arial" charset="0"/>
              </a:rPr>
              <a:t>JLEIC Collaboration Meeting Spring 2016</a:t>
            </a:r>
          </a:p>
          <a:p>
            <a:pPr>
              <a:spcBef>
                <a:spcPct val="25000"/>
              </a:spcBef>
            </a:pPr>
            <a:endParaRPr lang="en-US" b="1" dirty="0" smtClean="0">
              <a:ea typeface="ＭＳ Ｐゴシック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6525" y="76200"/>
            <a:ext cx="6330950" cy="488515"/>
          </a:xfrm>
        </p:spPr>
        <p:txBody>
          <a:bodyPr/>
          <a:lstStyle/>
          <a:p>
            <a:r>
              <a:rPr lang="en-US" dirty="0" smtClean="0"/>
              <a:t>RT Linac </a:t>
            </a:r>
            <a:r>
              <a:rPr lang="en-US" dirty="0"/>
              <a:t>2 gap – </a:t>
            </a:r>
            <a:r>
              <a:rPr lang="en-US" dirty="0" smtClean="0"/>
              <a:t>[2]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09600"/>
            <a:ext cx="8915400" cy="525621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RT Costing - </a:t>
            </a:r>
            <a:r>
              <a:rPr lang="en-US" b="1" dirty="0" smtClean="0"/>
              <a:t> </a:t>
            </a:r>
            <a:r>
              <a:rPr lang="en-US" b="1" dirty="0"/>
              <a:t>Assume normal conducting front end &amp; stripping section same whether SRF or RT– look at differentials for remainder of linac </a:t>
            </a:r>
          </a:p>
          <a:p>
            <a:r>
              <a:rPr lang="en-US" b="1" dirty="0" smtClean="0"/>
              <a:t>Cost tunnel -  ~35k$/m x ~49 m </a:t>
            </a:r>
            <a:r>
              <a:rPr lang="en-US" b="1" dirty="0" smtClean="0">
                <a:solidFill>
                  <a:srgbClr val="0F0C8F"/>
                </a:solidFill>
              </a:rPr>
              <a:t>~1.7M$ </a:t>
            </a:r>
          </a:p>
          <a:p>
            <a:r>
              <a:rPr lang="en-US" b="1" dirty="0" smtClean="0"/>
              <a:t>RT section - 35 SC cavities </a:t>
            </a:r>
            <a:r>
              <a:rPr lang="en-US" b="1" dirty="0" smtClean="0">
                <a:solidFill>
                  <a:srgbClr val="0F0C8F"/>
                </a:solidFill>
              </a:rPr>
              <a:t>~55.2 M</a:t>
            </a:r>
            <a:r>
              <a:rPr lang="en-US" b="1" dirty="0">
                <a:solidFill>
                  <a:srgbClr val="0F0C8F"/>
                </a:solidFill>
              </a:rPr>
              <a:t>$</a:t>
            </a:r>
          </a:p>
          <a:p>
            <a:pPr lvl="1"/>
            <a:r>
              <a:rPr lang="en-US" sz="2000" b="1" dirty="0" smtClean="0"/>
              <a:t>~100k$/m x 0.5 m/cavity = ~50k/cavity </a:t>
            </a:r>
            <a:r>
              <a:rPr lang="en-US" sz="2000" b="1" dirty="0" smtClean="0">
                <a:solidFill>
                  <a:srgbClr val="000090"/>
                </a:solidFill>
              </a:rPr>
              <a:t>~1.75 M$</a:t>
            </a:r>
          </a:p>
          <a:p>
            <a:pPr lvl="1"/>
            <a:r>
              <a:rPr lang="en-US" sz="2000" b="1" dirty="0" smtClean="0"/>
              <a:t>RF (~$0.3/W) </a:t>
            </a:r>
            <a:r>
              <a:rPr lang="en-US" sz="2000" b="1" dirty="0" smtClean="0">
                <a:solidFill>
                  <a:srgbClr val="000090"/>
                </a:solidFill>
              </a:rPr>
              <a:t>~52.9M$</a:t>
            </a:r>
          </a:p>
          <a:p>
            <a:pPr lvl="2"/>
            <a:r>
              <a:rPr lang="en-US" sz="2000" b="1" dirty="0">
                <a:solidFill>
                  <a:srgbClr val="000090"/>
                </a:solidFill>
              </a:rPr>
              <a:t>$0.3/W </a:t>
            </a:r>
            <a:r>
              <a:rPr lang="en-US" sz="2000" b="1" dirty="0" smtClean="0">
                <a:solidFill>
                  <a:srgbClr val="000090"/>
                </a:solidFill>
              </a:rPr>
              <a:t>lower end – cost information ranged ~0.4±0.1 (25%) $/W</a:t>
            </a:r>
          </a:p>
          <a:p>
            <a:pPr lvl="1"/>
            <a:r>
              <a:rPr lang="en-US" sz="2000" b="1" dirty="0"/>
              <a:t>Diagnostics </a:t>
            </a:r>
            <a:r>
              <a:rPr lang="en-US" sz="2000" b="1" dirty="0" err="1"/>
              <a:t>etc</a:t>
            </a:r>
            <a:r>
              <a:rPr lang="en-US" sz="2000" b="1" dirty="0"/>
              <a:t> </a:t>
            </a:r>
            <a:r>
              <a:rPr lang="en-US" sz="2000" b="1" dirty="0" smtClean="0"/>
              <a:t>(~10k$/m x 49m) </a:t>
            </a:r>
            <a:r>
              <a:rPr lang="en-US" sz="2000" b="1" dirty="0">
                <a:solidFill>
                  <a:srgbClr val="000090"/>
                </a:solidFill>
              </a:rPr>
              <a:t>~0.5M$</a:t>
            </a:r>
          </a:p>
          <a:p>
            <a:pPr marL="0" indent="0">
              <a:buNone/>
            </a:pPr>
            <a:r>
              <a:rPr lang="de-DE" sz="2400" b="1" dirty="0" smtClean="0"/>
              <a:t>Total - tunnel &amp; RT section ~</a:t>
            </a:r>
            <a:r>
              <a:rPr lang="de-DE" sz="2400" b="1" dirty="0" smtClean="0">
                <a:solidFill>
                  <a:srgbClr val="0F0C8F"/>
                </a:solidFill>
              </a:rPr>
              <a:t>55.6 M$</a:t>
            </a:r>
            <a:endParaRPr lang="de-DE" sz="2400" b="1" dirty="0">
              <a:solidFill>
                <a:srgbClr val="0F0C8F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811783" y="4038600"/>
            <a:ext cx="7304582" cy="2743200"/>
            <a:chOff x="3491" y="3886200"/>
            <a:chExt cx="7454900" cy="297180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491" y="3886200"/>
              <a:ext cx="7454900" cy="2971800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3581400" y="5942013"/>
              <a:ext cx="2743200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000090"/>
                  </a:solidFill>
                </a:rPr>
                <a:t>Normal Conducting</a:t>
              </a:r>
              <a:endParaRPr lang="en-US" sz="2000" b="1" dirty="0">
                <a:solidFill>
                  <a:srgbClr val="00009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734214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3999" cy="488515"/>
          </a:xfrm>
        </p:spPr>
        <p:txBody>
          <a:bodyPr/>
          <a:lstStyle/>
          <a:p>
            <a:r>
              <a:rPr lang="en-US" dirty="0" smtClean="0"/>
              <a:t>Multi-gap RT Approach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76201" y="762000"/>
            <a:ext cx="8915400" cy="5638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71450" indent="-171450" algn="l" defTabSz="808038" rtl="0" eaLnBrk="1" fontAlgn="base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64308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defRPr>
            </a:lvl1pPr>
            <a:lvl2pPr marL="457200" indent="-171450" algn="l" defTabSz="808038" rtl="0" eaLnBrk="1" fontAlgn="base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SzPct val="100000"/>
              <a:buChar char="–"/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742950" indent="-171450" algn="l" defTabSz="808038" rtl="0" eaLnBrk="1" fontAlgn="base" hangingPunct="1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SzPct val="100000"/>
              <a:buChar char="»"/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257300" indent="-228600" algn="l" defTabSz="808038" rtl="0" eaLnBrk="1" fontAlgn="base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SzPct val="100000"/>
              <a:buChar char="–"/>
              <a:defRPr sz="1300">
                <a:solidFill>
                  <a:schemeClr val="tx1"/>
                </a:solidFill>
                <a:latin typeface="Helvetica" charset="0"/>
                <a:ea typeface="ＭＳ Ｐゴシック" charset="-128"/>
                <a:cs typeface="+mn-cs"/>
              </a:defRPr>
            </a:lvl4pPr>
            <a:lvl5pPr marL="1766888" indent="-150813" algn="l" defTabSz="808038" rtl="0" eaLnBrk="1" fontAlgn="base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SzPct val="100000"/>
              <a:buChar char="–"/>
              <a:defRPr sz="1300">
                <a:solidFill>
                  <a:schemeClr val="tx1"/>
                </a:solidFill>
                <a:latin typeface="Helvetica" charset="0"/>
                <a:ea typeface="ＭＳ Ｐゴシック" charset="-128"/>
                <a:cs typeface="+mn-cs"/>
              </a:defRPr>
            </a:lvl5pPr>
            <a:lvl6pPr marL="2224088" indent="-150813" algn="l" defTabSz="808038" rtl="0" eaLnBrk="1" fontAlgn="base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SzPct val="100000"/>
              <a:buChar char="–"/>
              <a:defRPr sz="1300">
                <a:solidFill>
                  <a:schemeClr val="tx1"/>
                </a:solidFill>
                <a:latin typeface="Helvetica" charset="0"/>
                <a:ea typeface="+mn-ea"/>
                <a:cs typeface="+mn-cs"/>
              </a:defRPr>
            </a:lvl6pPr>
            <a:lvl7pPr marL="2681288" indent="-150813" algn="l" defTabSz="808038" rtl="0" eaLnBrk="1" fontAlgn="base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SzPct val="100000"/>
              <a:buChar char="–"/>
              <a:defRPr sz="1300">
                <a:solidFill>
                  <a:schemeClr val="tx1"/>
                </a:solidFill>
                <a:latin typeface="Helvetica" charset="0"/>
                <a:ea typeface="+mn-ea"/>
                <a:cs typeface="+mn-cs"/>
              </a:defRPr>
            </a:lvl7pPr>
            <a:lvl8pPr marL="3138488" indent="-150813" algn="l" defTabSz="808038" rtl="0" eaLnBrk="1" fontAlgn="base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SzPct val="100000"/>
              <a:buChar char="–"/>
              <a:defRPr sz="1300">
                <a:solidFill>
                  <a:schemeClr val="tx1"/>
                </a:solidFill>
                <a:latin typeface="Helvetica" charset="0"/>
                <a:ea typeface="+mn-ea"/>
                <a:cs typeface="+mn-cs"/>
              </a:defRPr>
            </a:lvl8pPr>
            <a:lvl9pPr marL="3595688" indent="-150813" algn="l" defTabSz="808038" rtl="0" eaLnBrk="1" fontAlgn="base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SzPct val="100000"/>
              <a:buChar char="–"/>
              <a:defRPr sz="1300">
                <a:solidFill>
                  <a:schemeClr val="tx1"/>
                </a:solidFill>
                <a:latin typeface="Helvetica" charset="0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 smtClean="0"/>
              <a:t>Following from</a:t>
            </a:r>
          </a:p>
          <a:p>
            <a:pPr marL="0" indent="0">
              <a:buNone/>
            </a:pPr>
            <a:r>
              <a:rPr lang="en-US" sz="2400" b="1" dirty="0" smtClean="0"/>
              <a:t>Professor </a:t>
            </a:r>
            <a:r>
              <a:rPr lang="en-US" sz="2400" b="1" dirty="0" err="1" smtClean="0"/>
              <a:t>Holger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Podlech</a:t>
            </a:r>
            <a:r>
              <a:rPr lang="en-US" sz="2400" b="1" dirty="0" smtClean="0"/>
              <a:t> , Goethe </a:t>
            </a:r>
            <a:r>
              <a:rPr lang="en-US" sz="2400" b="1" dirty="0" err="1" smtClean="0"/>
              <a:t>Universitat</a:t>
            </a:r>
            <a:r>
              <a:rPr lang="en-US" sz="2400" b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73489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9217" y="152400"/>
            <a:ext cx="2286000" cy="236537"/>
          </a:xfrm>
        </p:spPr>
        <p:txBody>
          <a:bodyPr/>
          <a:lstStyle/>
          <a:p>
            <a:r>
              <a:rPr lang="en-US" sz="1600" dirty="0" smtClean="0"/>
              <a:t>Prof. Dr. H. </a:t>
            </a:r>
            <a:r>
              <a:rPr lang="en-US" sz="1600" dirty="0" err="1" smtClean="0"/>
              <a:t>Podlech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881" y="1066800"/>
            <a:ext cx="8999919" cy="5715000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en-US" sz="2400" b="1" baseline="30000" dirty="0"/>
              <a:t>208</a:t>
            </a:r>
            <a:r>
              <a:rPr lang="en-US" sz="2400" b="1" dirty="0"/>
              <a:t>Pb</a:t>
            </a:r>
            <a:endParaRPr lang="en-US" sz="2400" b="1" dirty="0" smtClean="0"/>
          </a:p>
          <a:p>
            <a:pPr>
              <a:spcBef>
                <a:spcPts val="0"/>
              </a:spcBef>
            </a:pPr>
            <a:r>
              <a:rPr lang="en-US" b="1" dirty="0" smtClean="0"/>
              <a:t>Energy: 40 MeV/u or higher (</a:t>
            </a:r>
            <a:r>
              <a:rPr lang="en-US" b="1" dirty="0"/>
              <a:t>e.g. </a:t>
            </a:r>
            <a:r>
              <a:rPr lang="en-US" b="1" dirty="0" smtClean="0"/>
              <a:t>100 MeV/u)</a:t>
            </a:r>
          </a:p>
          <a:p>
            <a:r>
              <a:rPr lang="en-US" b="1" dirty="0" smtClean="0"/>
              <a:t>Current: 0.5 / 0.25 </a:t>
            </a:r>
            <a:r>
              <a:rPr lang="en-US" b="1" dirty="0" err="1" smtClean="0"/>
              <a:t>emA</a:t>
            </a:r>
            <a:r>
              <a:rPr lang="en-US" b="1" dirty="0" smtClean="0"/>
              <a:t> (before/after stripping)</a:t>
            </a:r>
          </a:p>
          <a:p>
            <a:r>
              <a:rPr lang="en-US" b="1" dirty="0" smtClean="0"/>
              <a:t>Stripping energy: 13 MeV/u (Pb30+ =&gt; Pb67+)</a:t>
            </a:r>
          </a:p>
          <a:p>
            <a:pPr marL="0" indent="0">
              <a:buNone/>
            </a:pPr>
            <a:r>
              <a:rPr lang="en-US" b="1" dirty="0" smtClean="0"/>
              <a:t>Protons</a:t>
            </a:r>
            <a:endParaRPr lang="en-US" b="1" dirty="0"/>
          </a:p>
          <a:p>
            <a:pPr>
              <a:spcBef>
                <a:spcPts val="0"/>
              </a:spcBef>
            </a:pPr>
            <a:r>
              <a:rPr lang="en-US" b="1" dirty="0"/>
              <a:t>Energy: </a:t>
            </a:r>
            <a:r>
              <a:rPr lang="en-US" b="1" dirty="0" smtClean="0"/>
              <a:t>130 </a:t>
            </a:r>
            <a:r>
              <a:rPr lang="en-US" b="1" dirty="0"/>
              <a:t>MeV/u or higher (e.g. </a:t>
            </a:r>
            <a:r>
              <a:rPr lang="en-US" b="1" dirty="0" smtClean="0"/>
              <a:t>285 </a:t>
            </a:r>
            <a:r>
              <a:rPr lang="en-US" b="1" dirty="0"/>
              <a:t>MeV/u)</a:t>
            </a:r>
          </a:p>
          <a:p>
            <a:r>
              <a:rPr lang="en-US" b="1" dirty="0"/>
              <a:t>Current: </a:t>
            </a:r>
            <a:r>
              <a:rPr lang="en-US" b="1" dirty="0" smtClean="0"/>
              <a:t>5emA </a:t>
            </a:r>
            <a:r>
              <a:rPr lang="en-US" b="1" dirty="0"/>
              <a:t>(before/after stripping)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Other</a:t>
            </a:r>
          </a:p>
          <a:p>
            <a:pPr>
              <a:spcBef>
                <a:spcPts val="0"/>
              </a:spcBef>
            </a:pPr>
            <a:r>
              <a:rPr lang="en-US" b="1" dirty="0" smtClean="0"/>
              <a:t>Duty cycle for RT: 0.5%</a:t>
            </a:r>
          </a:p>
          <a:p>
            <a:pPr>
              <a:spcBef>
                <a:spcPts val="0"/>
              </a:spcBef>
            </a:pPr>
            <a:r>
              <a:rPr lang="en-US" b="1" dirty="0" smtClean="0"/>
              <a:t>Frequency choice will largely be driven by commercial availability of rf drive – following uses 80.5, and 161 MHz</a:t>
            </a:r>
          </a:p>
          <a:p>
            <a:pPr>
              <a:spcBef>
                <a:spcPts val="0"/>
              </a:spcBef>
            </a:pPr>
            <a:r>
              <a:rPr lang="en-US" b="1" dirty="0" smtClean="0"/>
              <a:t>Separate linacs for proton (deuteron) through lower (e.g. &lt;</a:t>
            </a:r>
            <a:r>
              <a:rPr lang="en-US" b="1" dirty="0"/>
              <a:t>5</a:t>
            </a:r>
            <a:r>
              <a:rPr lang="en-US" b="1" dirty="0" smtClean="0"/>
              <a:t> MeV/u) energy</a:t>
            </a:r>
          </a:p>
          <a:p>
            <a:pPr lvl="1">
              <a:spcBef>
                <a:spcPts val="0"/>
              </a:spcBef>
            </a:pPr>
            <a:r>
              <a:rPr lang="en-US" sz="2000" b="1" dirty="0" smtClean="0"/>
              <a:t>Large Q/</a:t>
            </a:r>
            <a:r>
              <a:rPr lang="en-US" sz="2000" b="1" dirty="0"/>
              <a:t>A</a:t>
            </a:r>
            <a:r>
              <a:rPr lang="en-US" sz="2000" b="1" dirty="0" smtClean="0"/>
              <a:t> range</a:t>
            </a:r>
          </a:p>
          <a:p>
            <a:pPr lvl="1">
              <a:spcBef>
                <a:spcPts val="0"/>
              </a:spcBef>
            </a:pPr>
            <a:r>
              <a:rPr lang="en-US" sz="2000" b="1" dirty="0" smtClean="0"/>
              <a:t>High proton current</a:t>
            </a:r>
          </a:p>
          <a:p>
            <a:pPr>
              <a:spcBef>
                <a:spcPts val="0"/>
              </a:spcBef>
            </a:pPr>
            <a:r>
              <a:rPr lang="en-US" b="1" dirty="0" smtClean="0"/>
              <a:t>Single linac for higher energies </a:t>
            </a:r>
          </a:p>
          <a:p>
            <a:pPr lvl="1">
              <a:spcBef>
                <a:spcPts val="0"/>
              </a:spcBef>
            </a:pPr>
            <a:r>
              <a:rPr lang="en-US" sz="2000" b="1" dirty="0" smtClean="0"/>
              <a:t>Multi-gap structures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4" name="Rechteck 10"/>
          <p:cNvSpPr>
            <a:spLocks noChangeArrowheads="1"/>
          </p:cNvSpPr>
          <p:nvPr/>
        </p:nvSpPr>
        <p:spPr bwMode="auto">
          <a:xfrm>
            <a:off x="0" y="590550"/>
            <a:ext cx="9144000" cy="45719"/>
          </a:xfrm>
          <a:prstGeom prst="rect">
            <a:avLst/>
          </a:prstGeom>
          <a:solidFill>
            <a:schemeClr val="tx1"/>
          </a:solidFill>
          <a:ln w="25400" cap="rnd" algn="ctr">
            <a:noFill/>
            <a:miter lim="800000"/>
            <a:headEnd/>
            <a:tailEnd/>
          </a:ln>
        </p:spPr>
        <p:txBody>
          <a:bodyPr lIns="20016" tIns="10008" rIns="20016" bIns="10008" anchor="ctr"/>
          <a:lstStyle/>
          <a:p>
            <a:pPr algn="ctr" defTabSz="914400">
              <a:defRPr/>
            </a:pPr>
            <a:endParaRPr lang="de-DE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5" name="Picture 5" descr="D:\Podlech\BILDER\LOGO\IAP\IAP-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56058" y="59375"/>
            <a:ext cx="795833" cy="474729"/>
          </a:xfrm>
          <a:prstGeom prst="rect">
            <a:avLst/>
          </a:prstGeom>
          <a:noFill/>
        </p:spPr>
      </p:pic>
      <p:pic>
        <p:nvPicPr>
          <p:cNvPr id="6" name="Picture 6" descr="D:\Podlech\BILDER\LOGO\Goethe-Logo\logo_universitaet_neu_trans_big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320" y="47462"/>
            <a:ext cx="860897" cy="471838"/>
          </a:xfrm>
          <a:prstGeom prst="rect">
            <a:avLst/>
          </a:prstGeom>
          <a:noFill/>
        </p:spPr>
      </p:pic>
      <p:pic>
        <p:nvPicPr>
          <p:cNvPr id="7" name="Picture 49" descr="C:\Users\Linac\Podlech\Bilder\Logos\Linac-AG_Bildleist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66338" y="53448"/>
            <a:ext cx="2933582" cy="48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147301" y="609600"/>
            <a:ext cx="54127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64308"/>
                </a:solidFill>
              </a:rPr>
              <a:t>LINAC Parameters Considered</a:t>
            </a:r>
            <a:endParaRPr lang="en-US" sz="2800" b="1" dirty="0">
              <a:solidFill>
                <a:srgbClr val="0643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5477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1600200" y="76200"/>
            <a:ext cx="222561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600" b="1" dirty="0" smtClean="0">
                <a:solidFill>
                  <a:srgbClr val="000000"/>
                </a:solidFill>
              </a:rPr>
              <a:t>Prof</a:t>
            </a:r>
            <a:r>
              <a:rPr lang="de-DE" sz="1600" b="1" dirty="0"/>
              <a:t>. Dr. H. </a:t>
            </a:r>
            <a:r>
              <a:rPr lang="de-DE" sz="1600" b="1" dirty="0" err="1" smtClean="0">
                <a:solidFill>
                  <a:srgbClr val="000000"/>
                </a:solidFill>
              </a:rPr>
              <a:t>Podlech</a:t>
            </a:r>
            <a:endParaRPr lang="de-DE" sz="1600" b="1" dirty="0">
              <a:solidFill>
                <a:srgbClr val="000000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0" y="653434"/>
            <a:ext cx="89999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000" b="1" dirty="0" smtClean="0">
                <a:solidFill>
                  <a:srgbClr val="064308"/>
                </a:solidFill>
              </a:rPr>
              <a:t>Room Temperature</a:t>
            </a:r>
            <a:r>
              <a:rPr lang="de-DE" sz="3000" b="1" dirty="0">
                <a:solidFill>
                  <a:srgbClr val="064308"/>
                </a:solidFill>
              </a:rPr>
              <a:t> </a:t>
            </a:r>
            <a:r>
              <a:rPr lang="de-DE" sz="3000" b="1" dirty="0" smtClean="0">
                <a:solidFill>
                  <a:srgbClr val="064308"/>
                </a:solidFill>
              </a:rPr>
              <a:t>Multi-gap Linac</a:t>
            </a:r>
            <a:endParaRPr lang="de-DE" sz="3000" b="1" dirty="0">
              <a:solidFill>
                <a:srgbClr val="064308"/>
              </a:solidFill>
            </a:endParaRPr>
          </a:p>
        </p:txBody>
      </p:sp>
      <p:sp>
        <p:nvSpPr>
          <p:cNvPr id="9" name="Rechteck 10"/>
          <p:cNvSpPr>
            <a:spLocks noChangeArrowheads="1"/>
          </p:cNvSpPr>
          <p:nvPr/>
        </p:nvSpPr>
        <p:spPr bwMode="auto">
          <a:xfrm>
            <a:off x="0" y="590550"/>
            <a:ext cx="9144000" cy="45719"/>
          </a:xfrm>
          <a:prstGeom prst="rect">
            <a:avLst/>
          </a:prstGeom>
          <a:solidFill>
            <a:schemeClr val="tx1"/>
          </a:solidFill>
          <a:ln w="25400" cap="rnd" algn="ctr">
            <a:noFill/>
            <a:miter lim="800000"/>
            <a:headEnd/>
            <a:tailEnd/>
          </a:ln>
        </p:spPr>
        <p:txBody>
          <a:bodyPr lIns="20016" tIns="10008" rIns="20016" bIns="10008" anchor="ctr"/>
          <a:lstStyle/>
          <a:p>
            <a:pPr algn="ctr" defTabSz="914400">
              <a:defRPr/>
            </a:pPr>
            <a:endParaRPr lang="de-DE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11" name="Picture 5" descr="D:\Podlech\BILDER\LOGO\IAP\IAP-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56058" y="59375"/>
            <a:ext cx="795833" cy="474729"/>
          </a:xfrm>
          <a:prstGeom prst="rect">
            <a:avLst/>
          </a:prstGeom>
          <a:noFill/>
        </p:spPr>
      </p:pic>
      <p:pic>
        <p:nvPicPr>
          <p:cNvPr id="12" name="Picture 6" descr="D:\Podlech\BILDER\LOGO\Goethe-Logo\logo_universitaet_neu_trans_big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320" y="47462"/>
            <a:ext cx="860897" cy="471838"/>
          </a:xfrm>
          <a:prstGeom prst="rect">
            <a:avLst/>
          </a:prstGeom>
          <a:noFill/>
        </p:spPr>
      </p:pic>
      <p:pic>
        <p:nvPicPr>
          <p:cNvPr id="13" name="Picture 49" descr="C:\Users\Linac\Podlech\Bilder\Logos\Linac-AG_Bildleist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66338" y="53448"/>
            <a:ext cx="2933582" cy="48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hteck 1"/>
          <p:cNvSpPr/>
          <p:nvPr/>
        </p:nvSpPr>
        <p:spPr>
          <a:xfrm>
            <a:off x="670332" y="2683927"/>
            <a:ext cx="846667" cy="67733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Source</a:t>
            </a:r>
            <a:endParaRPr lang="de-DE" b="1" dirty="0"/>
          </a:p>
        </p:txBody>
      </p:sp>
      <p:sp>
        <p:nvSpPr>
          <p:cNvPr id="16" name="Rechteck 5"/>
          <p:cNvSpPr/>
          <p:nvPr/>
        </p:nvSpPr>
        <p:spPr>
          <a:xfrm>
            <a:off x="1517026" y="2683921"/>
            <a:ext cx="846667" cy="6773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LEBT</a:t>
            </a:r>
            <a:endParaRPr lang="de-DE" b="1" dirty="0"/>
          </a:p>
        </p:txBody>
      </p:sp>
      <p:sp>
        <p:nvSpPr>
          <p:cNvPr id="17" name="Rechteck 6"/>
          <p:cNvSpPr/>
          <p:nvPr/>
        </p:nvSpPr>
        <p:spPr>
          <a:xfrm>
            <a:off x="2363720" y="2683915"/>
            <a:ext cx="1271357" cy="67733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RFQ</a:t>
            </a:r>
          </a:p>
        </p:txBody>
      </p:sp>
      <p:sp>
        <p:nvSpPr>
          <p:cNvPr id="18" name="Rechteck 7"/>
          <p:cNvSpPr/>
          <p:nvPr/>
        </p:nvSpPr>
        <p:spPr>
          <a:xfrm>
            <a:off x="3635077" y="2683927"/>
            <a:ext cx="2311400" cy="67733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DTL (IH/CH)</a:t>
            </a:r>
          </a:p>
        </p:txBody>
      </p:sp>
      <p:sp>
        <p:nvSpPr>
          <p:cNvPr id="19" name="Rechteck 8"/>
          <p:cNvSpPr/>
          <p:nvPr/>
        </p:nvSpPr>
        <p:spPr>
          <a:xfrm>
            <a:off x="627991" y="4368854"/>
            <a:ext cx="846667" cy="67733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Source</a:t>
            </a:r>
            <a:endParaRPr lang="de-DE" b="1" dirty="0"/>
          </a:p>
        </p:txBody>
      </p:sp>
      <p:sp>
        <p:nvSpPr>
          <p:cNvPr id="20" name="Rechteck 9"/>
          <p:cNvSpPr/>
          <p:nvPr/>
        </p:nvSpPr>
        <p:spPr>
          <a:xfrm>
            <a:off x="1474685" y="4368848"/>
            <a:ext cx="846667" cy="6773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LEBT</a:t>
            </a:r>
            <a:endParaRPr lang="de-DE" b="1" dirty="0"/>
          </a:p>
        </p:txBody>
      </p:sp>
      <p:sp>
        <p:nvSpPr>
          <p:cNvPr id="21" name="Rechteck 10"/>
          <p:cNvSpPr/>
          <p:nvPr/>
        </p:nvSpPr>
        <p:spPr>
          <a:xfrm>
            <a:off x="2321379" y="4368842"/>
            <a:ext cx="1271357" cy="67733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RFQ</a:t>
            </a:r>
          </a:p>
        </p:txBody>
      </p:sp>
      <p:sp>
        <p:nvSpPr>
          <p:cNvPr id="22" name="Rechteck 11"/>
          <p:cNvSpPr/>
          <p:nvPr/>
        </p:nvSpPr>
        <p:spPr>
          <a:xfrm>
            <a:off x="3592735" y="4368854"/>
            <a:ext cx="1193131" cy="67733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DTL (CH)</a:t>
            </a:r>
          </a:p>
        </p:txBody>
      </p:sp>
      <p:sp>
        <p:nvSpPr>
          <p:cNvPr id="23" name="Textfeld 12"/>
          <p:cNvSpPr txBox="1"/>
          <p:nvPr/>
        </p:nvSpPr>
        <p:spPr>
          <a:xfrm>
            <a:off x="1219200" y="3629055"/>
            <a:ext cx="14971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/>
              <a:t>4-10 keV/u</a:t>
            </a:r>
            <a:endParaRPr lang="de-DE" sz="2000" b="1" dirty="0"/>
          </a:p>
        </p:txBody>
      </p:sp>
      <p:sp>
        <p:nvSpPr>
          <p:cNvPr id="24" name="Textfeld 15"/>
          <p:cNvSpPr txBox="1"/>
          <p:nvPr/>
        </p:nvSpPr>
        <p:spPr>
          <a:xfrm>
            <a:off x="2742997" y="3629055"/>
            <a:ext cx="14067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/>
              <a:t>0.4 MeV/u</a:t>
            </a:r>
            <a:endParaRPr lang="de-DE" sz="2000" b="1" dirty="0"/>
          </a:p>
        </p:txBody>
      </p:sp>
      <p:sp>
        <p:nvSpPr>
          <p:cNvPr id="25" name="Textfeld 16"/>
          <p:cNvSpPr txBox="1"/>
          <p:nvPr/>
        </p:nvSpPr>
        <p:spPr>
          <a:xfrm>
            <a:off x="5317146" y="3926922"/>
            <a:ext cx="14067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/>
              <a:t>13 MeV/u</a:t>
            </a:r>
            <a:endParaRPr lang="de-DE" sz="2000" b="1" dirty="0"/>
          </a:p>
        </p:txBody>
      </p:sp>
      <p:sp>
        <p:nvSpPr>
          <p:cNvPr id="26" name="Rechteck 14"/>
          <p:cNvSpPr/>
          <p:nvPr/>
        </p:nvSpPr>
        <p:spPr>
          <a:xfrm>
            <a:off x="5946477" y="2539994"/>
            <a:ext cx="279380" cy="972171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Textfeld 18"/>
          <p:cNvSpPr txBox="1"/>
          <p:nvPr/>
        </p:nvSpPr>
        <p:spPr>
          <a:xfrm>
            <a:off x="1353910" y="5238690"/>
            <a:ext cx="12276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/>
              <a:t>3</a:t>
            </a:r>
            <a:r>
              <a:rPr lang="de-DE" sz="2000" b="1" dirty="0" smtClean="0"/>
              <a:t>0 keV/u</a:t>
            </a:r>
            <a:endParaRPr lang="de-DE" sz="2000" b="1" dirty="0"/>
          </a:p>
        </p:txBody>
      </p:sp>
      <p:sp>
        <p:nvSpPr>
          <p:cNvPr id="28" name="Textfeld 19"/>
          <p:cNvSpPr txBox="1"/>
          <p:nvPr/>
        </p:nvSpPr>
        <p:spPr>
          <a:xfrm>
            <a:off x="2689704" y="5233019"/>
            <a:ext cx="14067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/>
              <a:t>1.5 MeV/u</a:t>
            </a:r>
            <a:endParaRPr lang="de-DE" sz="2000" b="1" dirty="0"/>
          </a:p>
        </p:txBody>
      </p:sp>
      <p:sp>
        <p:nvSpPr>
          <p:cNvPr id="29" name="Textfeld 20"/>
          <p:cNvSpPr txBox="1"/>
          <p:nvPr/>
        </p:nvSpPr>
        <p:spPr>
          <a:xfrm>
            <a:off x="4077518" y="5429689"/>
            <a:ext cx="14067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/>
              <a:t>5</a:t>
            </a:r>
            <a:r>
              <a:rPr lang="de-DE" sz="2000" b="1" dirty="0" smtClean="0"/>
              <a:t> MeV/u</a:t>
            </a:r>
            <a:endParaRPr lang="de-DE" sz="2000" b="1" dirty="0"/>
          </a:p>
        </p:txBody>
      </p:sp>
      <p:sp>
        <p:nvSpPr>
          <p:cNvPr id="30" name="Textfeld 17"/>
          <p:cNvSpPr txBox="1"/>
          <p:nvPr/>
        </p:nvSpPr>
        <p:spPr>
          <a:xfrm>
            <a:off x="5129451" y="1524000"/>
            <a:ext cx="19092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/>
              <a:t>Stripper/</a:t>
            </a:r>
          </a:p>
          <a:p>
            <a:pPr algn="ctr"/>
            <a:r>
              <a:rPr lang="de-DE" sz="2000" b="1" dirty="0" smtClean="0"/>
              <a:t>Charge state separator</a:t>
            </a:r>
            <a:endParaRPr lang="de-DE" sz="2000" b="1" dirty="0"/>
          </a:p>
        </p:txBody>
      </p:sp>
      <p:sp>
        <p:nvSpPr>
          <p:cNvPr id="31" name="Rechteck 22"/>
          <p:cNvSpPr/>
          <p:nvPr/>
        </p:nvSpPr>
        <p:spPr>
          <a:xfrm>
            <a:off x="6234440" y="2683921"/>
            <a:ext cx="2311400" cy="67733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DTL (CH)</a:t>
            </a:r>
          </a:p>
        </p:txBody>
      </p:sp>
      <p:sp>
        <p:nvSpPr>
          <p:cNvPr id="32" name="Nach oben gebogener Pfeil 21"/>
          <p:cNvSpPr/>
          <p:nvPr/>
        </p:nvSpPr>
        <p:spPr>
          <a:xfrm>
            <a:off x="4819734" y="3405466"/>
            <a:ext cx="516462" cy="1398672"/>
          </a:xfrm>
          <a:prstGeom prst="bentUpArrow">
            <a:avLst>
              <a:gd name="adj1" fmla="val 25000"/>
              <a:gd name="adj2" fmla="val 25384"/>
              <a:gd name="adj3" fmla="val 25000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Textfeld 24"/>
          <p:cNvSpPr txBox="1"/>
          <p:nvPr/>
        </p:nvSpPr>
        <p:spPr>
          <a:xfrm>
            <a:off x="6378520" y="3719695"/>
            <a:ext cx="27654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000" b="1" dirty="0" smtClean="0"/>
              <a:t>40 MeV/u (</a:t>
            </a:r>
            <a:r>
              <a:rPr lang="de-DE" sz="2000" b="1" baseline="30000" dirty="0" smtClean="0"/>
              <a:t>208</a:t>
            </a:r>
            <a:r>
              <a:rPr lang="de-DE" sz="2000" b="1" dirty="0" smtClean="0"/>
              <a:t>Pb)</a:t>
            </a:r>
          </a:p>
          <a:p>
            <a:pPr algn="r"/>
            <a:r>
              <a:rPr lang="de-DE" sz="2000" b="1" dirty="0" smtClean="0"/>
              <a:t>130 MeV/u (proton)</a:t>
            </a:r>
          </a:p>
          <a:p>
            <a:pPr algn="r"/>
            <a:endParaRPr lang="de-DE" sz="2000" b="1" dirty="0"/>
          </a:p>
        </p:txBody>
      </p:sp>
      <p:sp>
        <p:nvSpPr>
          <p:cNvPr id="36" name="Textfeld 2"/>
          <p:cNvSpPr txBox="1"/>
          <p:nvPr/>
        </p:nvSpPr>
        <p:spPr>
          <a:xfrm>
            <a:off x="-76200" y="2899583"/>
            <a:ext cx="8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 err="1" smtClean="0"/>
              <a:t>Pb</a:t>
            </a:r>
            <a:endParaRPr lang="de-DE" sz="2400" b="1" dirty="0"/>
          </a:p>
        </p:txBody>
      </p:sp>
      <p:sp>
        <p:nvSpPr>
          <p:cNvPr id="37" name="Textfeld 13"/>
          <p:cNvSpPr txBox="1"/>
          <p:nvPr/>
        </p:nvSpPr>
        <p:spPr>
          <a:xfrm>
            <a:off x="-76200" y="4567535"/>
            <a:ext cx="8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400" b="1"/>
            </a:lvl1pPr>
          </a:lstStyle>
          <a:p>
            <a:r>
              <a:rPr lang="de-DE" dirty="0"/>
              <a:t>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172200"/>
            <a:ext cx="2286000" cy="6858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5" name="Straight Arrow Connector 4"/>
          <p:cNvCxnSpPr>
            <a:stCxn id="24" idx="0"/>
          </p:cNvCxnSpPr>
          <p:nvPr/>
        </p:nvCxnSpPr>
        <p:spPr>
          <a:xfrm flipV="1">
            <a:off x="3446390" y="3361248"/>
            <a:ext cx="188687" cy="267807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5" idx="0"/>
          </p:cNvCxnSpPr>
          <p:nvPr/>
        </p:nvCxnSpPr>
        <p:spPr>
          <a:xfrm flipH="1" flipV="1">
            <a:off x="5962824" y="3405466"/>
            <a:ext cx="57715" cy="521456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3" idx="0"/>
          </p:cNvCxnSpPr>
          <p:nvPr/>
        </p:nvCxnSpPr>
        <p:spPr>
          <a:xfrm flipV="1">
            <a:off x="7761260" y="3325045"/>
            <a:ext cx="795330" cy="39465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27" idx="0"/>
          </p:cNvCxnSpPr>
          <p:nvPr/>
        </p:nvCxnSpPr>
        <p:spPr>
          <a:xfrm flipV="1">
            <a:off x="1967752" y="5046187"/>
            <a:ext cx="353600" cy="192503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23" idx="0"/>
          </p:cNvCxnSpPr>
          <p:nvPr/>
        </p:nvCxnSpPr>
        <p:spPr>
          <a:xfrm flipV="1">
            <a:off x="1967752" y="3361260"/>
            <a:ext cx="353627" cy="267795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28" idx="0"/>
          </p:cNvCxnSpPr>
          <p:nvPr/>
        </p:nvCxnSpPr>
        <p:spPr>
          <a:xfrm flipV="1">
            <a:off x="3393097" y="5046175"/>
            <a:ext cx="199639" cy="186844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29" idx="0"/>
          </p:cNvCxnSpPr>
          <p:nvPr/>
        </p:nvCxnSpPr>
        <p:spPr>
          <a:xfrm flipV="1">
            <a:off x="4780911" y="5046187"/>
            <a:ext cx="0" cy="38350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671079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9217" y="152400"/>
            <a:ext cx="2286000" cy="236537"/>
          </a:xfrm>
        </p:spPr>
        <p:txBody>
          <a:bodyPr/>
          <a:lstStyle/>
          <a:p>
            <a:r>
              <a:rPr lang="en-US" sz="1600" dirty="0" smtClean="0"/>
              <a:t>Prof. Dr. H. </a:t>
            </a:r>
            <a:r>
              <a:rPr lang="en-US" sz="1600" dirty="0" err="1" smtClean="0"/>
              <a:t>Podlech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31" y="1067758"/>
            <a:ext cx="8999919" cy="5790242"/>
          </a:xfrm>
          <a:solidFill>
            <a:schemeClr val="bg1"/>
          </a:solidFill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b="1" dirty="0" smtClean="0"/>
              <a:t>Likely should be optimized for deuterons 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4" name="Rechteck 10"/>
          <p:cNvSpPr>
            <a:spLocks noChangeArrowheads="1"/>
          </p:cNvSpPr>
          <p:nvPr/>
        </p:nvSpPr>
        <p:spPr bwMode="auto">
          <a:xfrm>
            <a:off x="0" y="590550"/>
            <a:ext cx="9144000" cy="45719"/>
          </a:xfrm>
          <a:prstGeom prst="rect">
            <a:avLst/>
          </a:prstGeom>
          <a:solidFill>
            <a:schemeClr val="tx1"/>
          </a:solidFill>
          <a:ln w="25400" cap="rnd" algn="ctr">
            <a:noFill/>
            <a:miter lim="800000"/>
            <a:headEnd/>
            <a:tailEnd/>
          </a:ln>
        </p:spPr>
        <p:txBody>
          <a:bodyPr lIns="20016" tIns="10008" rIns="20016" bIns="10008" anchor="ctr"/>
          <a:lstStyle/>
          <a:p>
            <a:pPr algn="ctr" defTabSz="914400">
              <a:defRPr/>
            </a:pPr>
            <a:endParaRPr lang="de-DE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5" name="Picture 5" descr="D:\Podlech\BILDER\LOGO\IAP\IAP-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56058" y="59375"/>
            <a:ext cx="795833" cy="474729"/>
          </a:xfrm>
          <a:prstGeom prst="rect">
            <a:avLst/>
          </a:prstGeom>
          <a:noFill/>
        </p:spPr>
      </p:pic>
      <p:pic>
        <p:nvPicPr>
          <p:cNvPr id="6" name="Picture 6" descr="D:\Podlech\BILDER\LOGO\Goethe-Logo\logo_universitaet_neu_trans_big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320" y="47462"/>
            <a:ext cx="860897" cy="471838"/>
          </a:xfrm>
          <a:prstGeom prst="rect">
            <a:avLst/>
          </a:prstGeom>
          <a:noFill/>
        </p:spPr>
      </p:pic>
      <p:pic>
        <p:nvPicPr>
          <p:cNvPr id="7" name="Picture 49" descr="C:\Users\Linac\Podlech\Bilder\Logos\Linac-AG_Bildleist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66338" y="53448"/>
            <a:ext cx="2933582" cy="48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147301" y="609600"/>
            <a:ext cx="41985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64308"/>
                </a:solidFill>
              </a:rPr>
              <a:t>Proton </a:t>
            </a:r>
            <a:r>
              <a:rPr lang="en-US" sz="2800" b="1" dirty="0">
                <a:solidFill>
                  <a:srgbClr val="064308"/>
                </a:solidFill>
              </a:rPr>
              <a:t>5</a:t>
            </a:r>
            <a:r>
              <a:rPr lang="en-US" sz="2800" b="1" dirty="0" smtClean="0">
                <a:solidFill>
                  <a:srgbClr val="064308"/>
                </a:solidFill>
              </a:rPr>
              <a:t> MeV/u Injector</a:t>
            </a:r>
            <a:endParaRPr lang="en-US" sz="2800" b="1" dirty="0">
              <a:solidFill>
                <a:srgbClr val="064308"/>
              </a:solidFill>
            </a:endParaRPr>
          </a:p>
        </p:txBody>
      </p:sp>
      <p:sp>
        <p:nvSpPr>
          <p:cNvPr id="10" name="Textfeld 1"/>
          <p:cNvSpPr txBox="1"/>
          <p:nvPr/>
        </p:nvSpPr>
        <p:spPr>
          <a:xfrm>
            <a:off x="1030468" y="2972619"/>
            <a:ext cx="143308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u="sng" dirty="0" smtClean="0"/>
              <a:t>RFQ</a:t>
            </a:r>
            <a:endParaRPr lang="de-DE" sz="1600" dirty="0"/>
          </a:p>
          <a:p>
            <a:r>
              <a:rPr lang="de-DE" b="1" dirty="0"/>
              <a:t>f</a:t>
            </a:r>
            <a:r>
              <a:rPr lang="de-DE" b="1" dirty="0" smtClean="0"/>
              <a:t>=161 MHz</a:t>
            </a:r>
          </a:p>
          <a:p>
            <a:r>
              <a:rPr lang="de-DE" b="1" dirty="0" smtClean="0"/>
              <a:t>L≈3 m</a:t>
            </a:r>
          </a:p>
          <a:p>
            <a:r>
              <a:rPr lang="de-DE" b="1" dirty="0" smtClean="0"/>
              <a:t>P≈130 kW</a:t>
            </a:r>
            <a:endParaRPr lang="de-DE" b="1" dirty="0"/>
          </a:p>
        </p:txBody>
      </p:sp>
      <p:sp>
        <p:nvSpPr>
          <p:cNvPr id="12" name="Textfeld 2"/>
          <p:cNvSpPr txBox="1"/>
          <p:nvPr/>
        </p:nvSpPr>
        <p:spPr>
          <a:xfrm>
            <a:off x="51931" y="1647855"/>
            <a:ext cx="12784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/>
              <a:t>30 keV/u</a:t>
            </a:r>
            <a:endParaRPr lang="de-DE" sz="2000" b="1" dirty="0"/>
          </a:p>
        </p:txBody>
      </p:sp>
      <p:sp>
        <p:nvSpPr>
          <p:cNvPr id="13" name="Textfeld 10"/>
          <p:cNvSpPr txBox="1"/>
          <p:nvPr/>
        </p:nvSpPr>
        <p:spPr>
          <a:xfrm>
            <a:off x="1419168" y="1647855"/>
            <a:ext cx="14562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/>
              <a:t>1.5 MeV/u</a:t>
            </a:r>
            <a:endParaRPr lang="de-DE" sz="2000" b="1" dirty="0"/>
          </a:p>
        </p:txBody>
      </p:sp>
      <p:sp>
        <p:nvSpPr>
          <p:cNvPr id="21" name="Textfeld 19"/>
          <p:cNvSpPr txBox="1"/>
          <p:nvPr/>
        </p:nvSpPr>
        <p:spPr>
          <a:xfrm>
            <a:off x="3294381" y="1647855"/>
            <a:ext cx="12360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/>
              <a:t>5</a:t>
            </a:r>
            <a:r>
              <a:rPr lang="de-DE" sz="2000" b="1" dirty="0" smtClean="0"/>
              <a:t> MeV/u</a:t>
            </a:r>
            <a:endParaRPr lang="de-DE" sz="2000" b="1" dirty="0"/>
          </a:p>
        </p:txBody>
      </p:sp>
      <p:pic>
        <p:nvPicPr>
          <p:cNvPr id="45" name="Picture 2" descr="D:\Podlech\PROJEKTE\FRANZ\CH-Rebuncher\2015\20150302_FRANZ_CH_12.jpg"/>
          <p:cNvPicPr>
            <a:picLocks noChangeAspect="1" noChangeArrowheads="1"/>
          </p:cNvPicPr>
          <p:nvPr/>
        </p:nvPicPr>
        <p:blipFill>
          <a:blip r:embed="rId5" cstate="print"/>
          <a:srcRect l="31976" t="9593" r="12599" b="10464"/>
          <a:stretch>
            <a:fillRect/>
          </a:stretch>
        </p:blipFill>
        <p:spPr bwMode="auto">
          <a:xfrm>
            <a:off x="6066338" y="1132820"/>
            <a:ext cx="2836134" cy="2727051"/>
          </a:xfrm>
          <a:prstGeom prst="rect">
            <a:avLst/>
          </a:prstGeom>
          <a:noFill/>
        </p:spPr>
      </p:pic>
      <p:sp>
        <p:nvSpPr>
          <p:cNvPr id="46" name="Rechteck 47"/>
          <p:cNvSpPr/>
          <p:nvPr/>
        </p:nvSpPr>
        <p:spPr>
          <a:xfrm>
            <a:off x="4434968" y="4234196"/>
            <a:ext cx="217504" cy="22013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Textfeld 5"/>
          <p:cNvSpPr txBox="1"/>
          <p:nvPr/>
        </p:nvSpPr>
        <p:spPr>
          <a:xfrm>
            <a:off x="4790280" y="4142170"/>
            <a:ext cx="2697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Magnetic triplet</a:t>
            </a:r>
            <a:endParaRPr lang="de-DE" b="1" dirty="0"/>
          </a:p>
        </p:txBody>
      </p:sp>
      <p:sp>
        <p:nvSpPr>
          <p:cNvPr id="52" name="Textfeld 1"/>
          <p:cNvSpPr txBox="1"/>
          <p:nvPr/>
        </p:nvSpPr>
        <p:spPr>
          <a:xfrm>
            <a:off x="3414911" y="3355620"/>
            <a:ext cx="1562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P(kW) ≈  250</a:t>
            </a:r>
            <a:endParaRPr lang="de-DE" b="1" dirty="0"/>
          </a:p>
        </p:txBody>
      </p:sp>
      <p:sp>
        <p:nvSpPr>
          <p:cNvPr id="53" name="Textfeld 1"/>
          <p:cNvSpPr txBox="1"/>
          <p:nvPr/>
        </p:nvSpPr>
        <p:spPr>
          <a:xfrm>
            <a:off x="3414904" y="3023923"/>
            <a:ext cx="1562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L (</a:t>
            </a:r>
            <a:r>
              <a:rPr lang="de-DE" b="1" dirty="0"/>
              <a:t>m</a:t>
            </a:r>
            <a:r>
              <a:rPr lang="de-DE" b="1" dirty="0" smtClean="0"/>
              <a:t>) ≈   1.0   </a:t>
            </a:r>
            <a:endParaRPr lang="de-DE" b="1" dirty="0"/>
          </a:p>
        </p:txBody>
      </p:sp>
      <p:sp>
        <p:nvSpPr>
          <p:cNvPr id="54" name="Textfeld 1"/>
          <p:cNvSpPr txBox="1"/>
          <p:nvPr/>
        </p:nvSpPr>
        <p:spPr>
          <a:xfrm>
            <a:off x="3429000" y="371831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f</a:t>
            </a:r>
            <a:r>
              <a:rPr lang="de-DE" b="1" dirty="0" smtClean="0"/>
              <a:t>(MHz)=  161</a:t>
            </a:r>
            <a:endParaRPr lang="de-DE" b="1" dirty="0"/>
          </a:p>
        </p:txBody>
      </p:sp>
      <p:cxnSp>
        <p:nvCxnSpPr>
          <p:cNvPr id="31" name="Straight Arrow Connector 30"/>
          <p:cNvCxnSpPr>
            <a:stCxn id="12" idx="2"/>
          </p:cNvCxnSpPr>
          <p:nvPr/>
        </p:nvCxnSpPr>
        <p:spPr>
          <a:xfrm>
            <a:off x="691168" y="2047965"/>
            <a:ext cx="420829" cy="242424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3" idx="2"/>
          </p:cNvCxnSpPr>
          <p:nvPr/>
        </p:nvCxnSpPr>
        <p:spPr>
          <a:xfrm>
            <a:off x="2147301" y="2047965"/>
            <a:ext cx="316248" cy="280001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1" idx="2"/>
          </p:cNvCxnSpPr>
          <p:nvPr/>
        </p:nvCxnSpPr>
        <p:spPr>
          <a:xfrm>
            <a:off x="3912422" y="2047965"/>
            <a:ext cx="269755" cy="278394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hteck 7"/>
          <p:cNvSpPr/>
          <p:nvPr/>
        </p:nvSpPr>
        <p:spPr>
          <a:xfrm>
            <a:off x="1111997" y="2327966"/>
            <a:ext cx="1371581" cy="67733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RFQ</a:t>
            </a:r>
          </a:p>
        </p:txBody>
      </p:sp>
      <p:sp>
        <p:nvSpPr>
          <p:cNvPr id="40" name="Rechteck 9"/>
          <p:cNvSpPr/>
          <p:nvPr/>
        </p:nvSpPr>
        <p:spPr>
          <a:xfrm>
            <a:off x="3414904" y="2326359"/>
            <a:ext cx="767273" cy="67733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CH-1</a:t>
            </a:r>
          </a:p>
        </p:txBody>
      </p:sp>
      <p:sp>
        <p:nvSpPr>
          <p:cNvPr id="41" name="Rechteck 11"/>
          <p:cNvSpPr/>
          <p:nvPr/>
        </p:nvSpPr>
        <p:spPr>
          <a:xfrm>
            <a:off x="2483578" y="2327966"/>
            <a:ext cx="931333" cy="67733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MEBT</a:t>
            </a:r>
          </a:p>
        </p:txBody>
      </p:sp>
      <p:sp>
        <p:nvSpPr>
          <p:cNvPr id="42" name="Rechteck 3"/>
          <p:cNvSpPr/>
          <p:nvPr/>
        </p:nvSpPr>
        <p:spPr>
          <a:xfrm>
            <a:off x="4190899" y="2563419"/>
            <a:ext cx="217504" cy="22013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65543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9217" y="152400"/>
            <a:ext cx="2286000" cy="236537"/>
          </a:xfrm>
        </p:spPr>
        <p:txBody>
          <a:bodyPr/>
          <a:lstStyle/>
          <a:p>
            <a:r>
              <a:rPr lang="en-US" sz="1600" dirty="0" smtClean="0"/>
              <a:t>Prof. Dr. H. </a:t>
            </a:r>
            <a:r>
              <a:rPr lang="en-US" sz="1600" dirty="0" err="1" smtClean="0"/>
              <a:t>Podlech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31" y="991558"/>
            <a:ext cx="8999919" cy="5790242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4" name="Rechteck 10"/>
          <p:cNvSpPr>
            <a:spLocks noChangeArrowheads="1"/>
          </p:cNvSpPr>
          <p:nvPr/>
        </p:nvSpPr>
        <p:spPr bwMode="auto">
          <a:xfrm>
            <a:off x="0" y="590550"/>
            <a:ext cx="9144000" cy="45719"/>
          </a:xfrm>
          <a:prstGeom prst="rect">
            <a:avLst/>
          </a:prstGeom>
          <a:solidFill>
            <a:schemeClr val="tx1"/>
          </a:solidFill>
          <a:ln w="25400" cap="rnd" algn="ctr">
            <a:noFill/>
            <a:miter lim="800000"/>
            <a:headEnd/>
            <a:tailEnd/>
          </a:ln>
        </p:spPr>
        <p:txBody>
          <a:bodyPr lIns="20016" tIns="10008" rIns="20016" bIns="10008" anchor="ctr"/>
          <a:lstStyle/>
          <a:p>
            <a:pPr algn="ctr" defTabSz="914400">
              <a:defRPr/>
            </a:pPr>
            <a:endParaRPr lang="de-DE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5" name="Picture 5" descr="D:\Podlech\BILDER\LOGO\IAP\IAP-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56058" y="59375"/>
            <a:ext cx="795833" cy="474729"/>
          </a:xfrm>
          <a:prstGeom prst="rect">
            <a:avLst/>
          </a:prstGeom>
          <a:noFill/>
        </p:spPr>
      </p:pic>
      <p:pic>
        <p:nvPicPr>
          <p:cNvPr id="6" name="Picture 6" descr="D:\Podlech\BILDER\LOGO\Goethe-Logo\logo_universitaet_neu_trans_big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320" y="47462"/>
            <a:ext cx="860897" cy="471838"/>
          </a:xfrm>
          <a:prstGeom prst="rect">
            <a:avLst/>
          </a:prstGeom>
          <a:noFill/>
        </p:spPr>
      </p:pic>
      <p:pic>
        <p:nvPicPr>
          <p:cNvPr id="7" name="Picture 49" descr="C:\Users\Linac\Podlech\Bilder\Logos\Linac-AG_Bildleist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66338" y="53448"/>
            <a:ext cx="2933582" cy="48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28600" y="609600"/>
            <a:ext cx="882325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064308"/>
                </a:solidFill>
              </a:rPr>
              <a:t>Pb30+ 5 MeV/u Injector</a:t>
            </a:r>
            <a:endParaRPr lang="en-US" sz="3000" b="1" dirty="0">
              <a:solidFill>
                <a:srgbClr val="064308"/>
              </a:solidFill>
            </a:endParaRPr>
          </a:p>
        </p:txBody>
      </p:sp>
      <p:sp>
        <p:nvSpPr>
          <p:cNvPr id="9" name="Rechteck 7"/>
          <p:cNvSpPr/>
          <p:nvPr/>
        </p:nvSpPr>
        <p:spPr>
          <a:xfrm>
            <a:off x="1126077" y="1834809"/>
            <a:ext cx="1371581" cy="67733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RFQ</a:t>
            </a:r>
          </a:p>
        </p:txBody>
      </p:sp>
      <p:sp>
        <p:nvSpPr>
          <p:cNvPr id="10" name="Textfeld 1"/>
          <p:cNvSpPr txBox="1"/>
          <p:nvPr/>
        </p:nvSpPr>
        <p:spPr>
          <a:xfrm>
            <a:off x="1035556" y="2489007"/>
            <a:ext cx="143308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u="sng" dirty="0" smtClean="0"/>
              <a:t>RFQ</a:t>
            </a:r>
            <a:endParaRPr lang="de-DE" sz="1600" dirty="0"/>
          </a:p>
          <a:p>
            <a:r>
              <a:rPr lang="de-DE" b="1" dirty="0" smtClean="0"/>
              <a:t>f=80.5 MHz</a:t>
            </a:r>
          </a:p>
          <a:p>
            <a:r>
              <a:rPr lang="de-DE" b="1" dirty="0" smtClean="0"/>
              <a:t>L≈3.5 m</a:t>
            </a:r>
          </a:p>
          <a:p>
            <a:r>
              <a:rPr lang="de-DE" b="1" dirty="0" smtClean="0"/>
              <a:t>P≈100 kW</a:t>
            </a:r>
            <a:endParaRPr lang="de-DE" b="1" dirty="0"/>
          </a:p>
        </p:txBody>
      </p:sp>
      <p:sp>
        <p:nvSpPr>
          <p:cNvPr id="11" name="Rechteck 9"/>
          <p:cNvSpPr/>
          <p:nvPr/>
        </p:nvSpPr>
        <p:spPr>
          <a:xfrm>
            <a:off x="3428984" y="1833202"/>
            <a:ext cx="767273" cy="67733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CH-1</a:t>
            </a:r>
          </a:p>
        </p:txBody>
      </p:sp>
      <p:sp>
        <p:nvSpPr>
          <p:cNvPr id="12" name="Textfeld 2"/>
          <p:cNvSpPr txBox="1"/>
          <p:nvPr/>
        </p:nvSpPr>
        <p:spPr>
          <a:xfrm>
            <a:off x="97218" y="1216116"/>
            <a:ext cx="15440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/>
              <a:t>4-10 keV/u</a:t>
            </a:r>
            <a:endParaRPr lang="de-DE" sz="2000" b="1" dirty="0"/>
          </a:p>
        </p:txBody>
      </p:sp>
      <p:sp>
        <p:nvSpPr>
          <p:cNvPr id="13" name="Textfeld 10"/>
          <p:cNvSpPr txBox="1"/>
          <p:nvPr/>
        </p:nvSpPr>
        <p:spPr>
          <a:xfrm>
            <a:off x="1581666" y="1216116"/>
            <a:ext cx="14562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/>
              <a:t>0.4 MeV/u</a:t>
            </a:r>
            <a:endParaRPr lang="de-DE" sz="2000" b="1" dirty="0"/>
          </a:p>
        </p:txBody>
      </p:sp>
      <p:sp>
        <p:nvSpPr>
          <p:cNvPr id="14" name="Rechteck 11"/>
          <p:cNvSpPr/>
          <p:nvPr/>
        </p:nvSpPr>
        <p:spPr>
          <a:xfrm>
            <a:off x="2497658" y="1834809"/>
            <a:ext cx="931333" cy="67733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MEBT</a:t>
            </a:r>
          </a:p>
        </p:txBody>
      </p:sp>
      <p:sp>
        <p:nvSpPr>
          <p:cNvPr id="18" name="Rechteck 3"/>
          <p:cNvSpPr/>
          <p:nvPr/>
        </p:nvSpPr>
        <p:spPr>
          <a:xfrm>
            <a:off x="4204979" y="2070262"/>
            <a:ext cx="217504" cy="22013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Rechteck 17"/>
          <p:cNvSpPr/>
          <p:nvPr/>
        </p:nvSpPr>
        <p:spPr>
          <a:xfrm>
            <a:off x="5203015" y="2070250"/>
            <a:ext cx="217504" cy="22013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Rechteck 18"/>
          <p:cNvSpPr/>
          <p:nvPr/>
        </p:nvSpPr>
        <p:spPr>
          <a:xfrm>
            <a:off x="6182007" y="2104112"/>
            <a:ext cx="217504" cy="22013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Textfeld 19"/>
          <p:cNvSpPr txBox="1"/>
          <p:nvPr/>
        </p:nvSpPr>
        <p:spPr>
          <a:xfrm>
            <a:off x="3222614" y="1216116"/>
            <a:ext cx="14243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/>
              <a:t>1.8 MeV/u</a:t>
            </a:r>
            <a:endParaRPr lang="de-DE" sz="2000" b="1" dirty="0"/>
          </a:p>
        </p:txBody>
      </p:sp>
      <p:sp>
        <p:nvSpPr>
          <p:cNvPr id="22" name="Textfeld 20"/>
          <p:cNvSpPr txBox="1"/>
          <p:nvPr/>
        </p:nvSpPr>
        <p:spPr>
          <a:xfrm>
            <a:off x="5577511" y="1231673"/>
            <a:ext cx="15451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/>
              <a:t>4 MeV/u</a:t>
            </a:r>
            <a:endParaRPr lang="de-DE" sz="2000" b="1" dirty="0"/>
          </a:p>
        </p:txBody>
      </p:sp>
      <p:sp>
        <p:nvSpPr>
          <p:cNvPr id="23" name="Textfeld 21"/>
          <p:cNvSpPr txBox="1"/>
          <p:nvPr/>
        </p:nvSpPr>
        <p:spPr>
          <a:xfrm>
            <a:off x="6934200" y="1223019"/>
            <a:ext cx="13831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/>
              <a:t>5 MeV/u</a:t>
            </a:r>
            <a:endParaRPr lang="de-DE" sz="2000" b="1" dirty="0"/>
          </a:p>
        </p:txBody>
      </p:sp>
      <p:sp>
        <p:nvSpPr>
          <p:cNvPr id="24" name="Textfeld 24"/>
          <p:cNvSpPr txBox="1"/>
          <p:nvPr/>
        </p:nvSpPr>
        <p:spPr>
          <a:xfrm>
            <a:off x="4646947" y="1236507"/>
            <a:ext cx="11702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/>
              <a:t>3</a:t>
            </a:r>
            <a:r>
              <a:rPr lang="de-DE" sz="2000" b="1" dirty="0" smtClean="0"/>
              <a:t> MeV/u</a:t>
            </a:r>
            <a:endParaRPr lang="de-DE" sz="2000" b="1" dirty="0"/>
          </a:p>
        </p:txBody>
      </p:sp>
      <p:sp>
        <p:nvSpPr>
          <p:cNvPr id="46" name="Rechteck 47"/>
          <p:cNvSpPr/>
          <p:nvPr/>
        </p:nvSpPr>
        <p:spPr>
          <a:xfrm>
            <a:off x="4440056" y="3750584"/>
            <a:ext cx="217504" cy="22013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Textfeld 5"/>
          <p:cNvSpPr txBox="1"/>
          <p:nvPr/>
        </p:nvSpPr>
        <p:spPr>
          <a:xfrm>
            <a:off x="4834066" y="3658558"/>
            <a:ext cx="2697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Magnetic triplet</a:t>
            </a:r>
            <a:endParaRPr lang="de-DE" b="1" dirty="0"/>
          </a:p>
        </p:txBody>
      </p:sp>
      <p:sp>
        <p:nvSpPr>
          <p:cNvPr id="52" name="Textfeld 1"/>
          <p:cNvSpPr txBox="1"/>
          <p:nvPr/>
        </p:nvSpPr>
        <p:spPr>
          <a:xfrm>
            <a:off x="2590800" y="2897640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P(kW) ≈   300             250	          250          250</a:t>
            </a:r>
            <a:endParaRPr lang="de-DE" b="1" dirty="0"/>
          </a:p>
        </p:txBody>
      </p:sp>
      <p:sp>
        <p:nvSpPr>
          <p:cNvPr id="53" name="Textfeld 1"/>
          <p:cNvSpPr txBox="1"/>
          <p:nvPr/>
        </p:nvSpPr>
        <p:spPr>
          <a:xfrm>
            <a:off x="2666999" y="2540311"/>
            <a:ext cx="47773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L (</a:t>
            </a:r>
            <a:r>
              <a:rPr lang="de-DE" b="1" dirty="0"/>
              <a:t>m</a:t>
            </a:r>
            <a:r>
              <a:rPr lang="de-DE" b="1" dirty="0" smtClean="0"/>
              <a:t>) ≈   2.4                2	           2              2</a:t>
            </a:r>
            <a:endParaRPr lang="de-DE" b="1" dirty="0"/>
          </a:p>
        </p:txBody>
      </p:sp>
      <p:sp>
        <p:nvSpPr>
          <p:cNvPr id="31" name="Textfeld 1"/>
          <p:cNvSpPr txBox="1"/>
          <p:nvPr/>
        </p:nvSpPr>
        <p:spPr>
          <a:xfrm>
            <a:off x="2666998" y="3234706"/>
            <a:ext cx="5334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f</a:t>
            </a:r>
            <a:r>
              <a:rPr lang="de-DE" b="1" dirty="0" smtClean="0"/>
              <a:t>(MHz)=  80.5           80.5	         80.5        80.5</a:t>
            </a:r>
            <a:endParaRPr lang="de-DE" b="1" dirty="0"/>
          </a:p>
        </p:txBody>
      </p:sp>
      <p:sp>
        <p:nvSpPr>
          <p:cNvPr id="32" name="Rechteck 9"/>
          <p:cNvSpPr/>
          <p:nvPr/>
        </p:nvSpPr>
        <p:spPr>
          <a:xfrm>
            <a:off x="3428984" y="1828800"/>
            <a:ext cx="1149601" cy="67733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>
                <a:solidFill>
                  <a:schemeClr val="tx1"/>
                </a:solidFill>
              </a:rPr>
              <a:t>IH-1</a:t>
            </a:r>
          </a:p>
        </p:txBody>
      </p:sp>
      <p:sp>
        <p:nvSpPr>
          <p:cNvPr id="33" name="Rechteck 12"/>
          <p:cNvSpPr/>
          <p:nvPr/>
        </p:nvSpPr>
        <p:spPr>
          <a:xfrm>
            <a:off x="4800632" y="1828794"/>
            <a:ext cx="767273" cy="67733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IH-2</a:t>
            </a:r>
          </a:p>
        </p:txBody>
      </p:sp>
      <p:sp>
        <p:nvSpPr>
          <p:cNvPr id="35" name="Rechteck 14"/>
          <p:cNvSpPr/>
          <p:nvPr/>
        </p:nvSpPr>
        <p:spPr>
          <a:xfrm>
            <a:off x="6705600" y="1837255"/>
            <a:ext cx="767273" cy="67733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IH-4</a:t>
            </a:r>
          </a:p>
        </p:txBody>
      </p:sp>
      <p:sp>
        <p:nvSpPr>
          <p:cNvPr id="36" name="Rechteck 3"/>
          <p:cNvSpPr/>
          <p:nvPr/>
        </p:nvSpPr>
        <p:spPr>
          <a:xfrm>
            <a:off x="4578585" y="2065860"/>
            <a:ext cx="217504" cy="22013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Rechteck 17"/>
          <p:cNvSpPr/>
          <p:nvPr/>
        </p:nvSpPr>
        <p:spPr>
          <a:xfrm>
            <a:off x="5576621" y="2065848"/>
            <a:ext cx="217504" cy="22013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Rechteck 18"/>
          <p:cNvSpPr/>
          <p:nvPr/>
        </p:nvSpPr>
        <p:spPr>
          <a:xfrm>
            <a:off x="6495284" y="2099710"/>
            <a:ext cx="217504" cy="22013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Rechteck 50"/>
          <p:cNvSpPr/>
          <p:nvPr/>
        </p:nvSpPr>
        <p:spPr>
          <a:xfrm>
            <a:off x="7495409" y="2099710"/>
            <a:ext cx="217504" cy="22013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0" name="Picture 2" descr="D:\Podlech\FIRMA\VECC\IH\IH1\Messungen\Fotos\L100093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105400"/>
            <a:ext cx="2328802" cy="1746602"/>
          </a:xfrm>
          <a:prstGeom prst="rect">
            <a:avLst/>
          </a:prstGeom>
          <a:noFill/>
        </p:spPr>
      </p:pic>
      <p:cxnSp>
        <p:nvCxnSpPr>
          <p:cNvPr id="41" name="Straight Arrow Connector 40"/>
          <p:cNvCxnSpPr>
            <a:stCxn id="12" idx="2"/>
          </p:cNvCxnSpPr>
          <p:nvPr/>
        </p:nvCxnSpPr>
        <p:spPr>
          <a:xfrm>
            <a:off x="869221" y="1616226"/>
            <a:ext cx="303286" cy="212568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3" idx="2"/>
          </p:cNvCxnSpPr>
          <p:nvPr/>
        </p:nvCxnSpPr>
        <p:spPr>
          <a:xfrm>
            <a:off x="2309799" y="1616226"/>
            <a:ext cx="145347" cy="200049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23" idx="2"/>
          </p:cNvCxnSpPr>
          <p:nvPr/>
        </p:nvCxnSpPr>
        <p:spPr>
          <a:xfrm flipH="1">
            <a:off x="7488192" y="1623129"/>
            <a:ext cx="137593" cy="184804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21" idx="2"/>
          </p:cNvCxnSpPr>
          <p:nvPr/>
        </p:nvCxnSpPr>
        <p:spPr>
          <a:xfrm>
            <a:off x="3934781" y="1616226"/>
            <a:ext cx="630213" cy="191707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24" idx="2"/>
          </p:cNvCxnSpPr>
          <p:nvPr/>
        </p:nvCxnSpPr>
        <p:spPr>
          <a:xfrm>
            <a:off x="5232081" y="1636617"/>
            <a:ext cx="345430" cy="171316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22" idx="2"/>
          </p:cNvCxnSpPr>
          <p:nvPr/>
        </p:nvCxnSpPr>
        <p:spPr>
          <a:xfrm>
            <a:off x="6350094" y="1631783"/>
            <a:ext cx="215859" cy="18449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hteck 13"/>
          <p:cNvSpPr/>
          <p:nvPr/>
        </p:nvSpPr>
        <p:spPr>
          <a:xfrm>
            <a:off x="5798680" y="1837261"/>
            <a:ext cx="767273" cy="67733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IH-3</a:t>
            </a:r>
          </a:p>
        </p:txBody>
      </p:sp>
    </p:spTree>
    <p:extLst>
      <p:ext uri="{BB962C8B-B14F-4D97-AF65-F5344CB8AC3E}">
        <p14:creationId xmlns:p14="http://schemas.microsoft.com/office/powerpoint/2010/main" val="16034900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9217" y="152400"/>
            <a:ext cx="2286000" cy="236537"/>
          </a:xfrm>
        </p:spPr>
        <p:txBody>
          <a:bodyPr/>
          <a:lstStyle/>
          <a:p>
            <a:r>
              <a:rPr lang="en-US" sz="1600" dirty="0" smtClean="0"/>
              <a:t>Prof. Dr. H. </a:t>
            </a:r>
            <a:r>
              <a:rPr lang="en-US" sz="1600" dirty="0" err="1" smtClean="0"/>
              <a:t>Podlech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2361" y="1067758"/>
            <a:ext cx="8999919" cy="5790242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4" name="Rechteck 10"/>
          <p:cNvSpPr>
            <a:spLocks noChangeArrowheads="1"/>
          </p:cNvSpPr>
          <p:nvPr/>
        </p:nvSpPr>
        <p:spPr bwMode="auto">
          <a:xfrm>
            <a:off x="0" y="590550"/>
            <a:ext cx="9144000" cy="45719"/>
          </a:xfrm>
          <a:prstGeom prst="rect">
            <a:avLst/>
          </a:prstGeom>
          <a:solidFill>
            <a:schemeClr val="tx1"/>
          </a:solidFill>
          <a:ln w="25400" cap="rnd" algn="ctr">
            <a:noFill/>
            <a:miter lim="800000"/>
            <a:headEnd/>
            <a:tailEnd/>
          </a:ln>
        </p:spPr>
        <p:txBody>
          <a:bodyPr lIns="20016" tIns="10008" rIns="20016" bIns="10008" anchor="ctr"/>
          <a:lstStyle/>
          <a:p>
            <a:pPr algn="ctr" defTabSz="914400">
              <a:defRPr/>
            </a:pPr>
            <a:endParaRPr lang="de-DE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5" name="Picture 5" descr="D:\Podlech\BILDER\LOGO\IAP\IAP-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56058" y="59375"/>
            <a:ext cx="795833" cy="474729"/>
          </a:xfrm>
          <a:prstGeom prst="rect">
            <a:avLst/>
          </a:prstGeom>
          <a:noFill/>
        </p:spPr>
      </p:pic>
      <p:pic>
        <p:nvPicPr>
          <p:cNvPr id="6" name="Picture 6" descr="D:\Podlech\BILDER\LOGO\Goethe-Logo\logo_universitaet_neu_trans_big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320" y="47462"/>
            <a:ext cx="860897" cy="471838"/>
          </a:xfrm>
          <a:prstGeom prst="rect">
            <a:avLst/>
          </a:prstGeom>
          <a:noFill/>
        </p:spPr>
      </p:pic>
      <p:pic>
        <p:nvPicPr>
          <p:cNvPr id="7" name="Picture 49" descr="C:\Users\Linac\Podlech\Bilder\Logos\Linac-AG_Bildleist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66338" y="53448"/>
            <a:ext cx="2933582" cy="48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-32361" y="850017"/>
            <a:ext cx="903228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064308"/>
                </a:solidFill>
              </a:rPr>
              <a:t>Linac – 2</a:t>
            </a:r>
            <a:r>
              <a:rPr lang="en-US" sz="3000" b="1" baseline="30000" dirty="0" smtClean="0">
                <a:solidFill>
                  <a:srgbClr val="064308"/>
                </a:solidFill>
              </a:rPr>
              <a:t>nd</a:t>
            </a:r>
            <a:r>
              <a:rPr lang="en-US" sz="3000" b="1" dirty="0" smtClean="0">
                <a:solidFill>
                  <a:srgbClr val="064308"/>
                </a:solidFill>
              </a:rPr>
              <a:t> </a:t>
            </a:r>
            <a:r>
              <a:rPr lang="en-US" sz="3000" b="1" dirty="0">
                <a:solidFill>
                  <a:srgbClr val="064308"/>
                </a:solidFill>
              </a:rPr>
              <a:t>Half</a:t>
            </a:r>
          </a:p>
        </p:txBody>
      </p:sp>
      <p:sp>
        <p:nvSpPr>
          <p:cNvPr id="12" name="Textfeld 2"/>
          <p:cNvSpPr txBox="1"/>
          <p:nvPr/>
        </p:nvSpPr>
        <p:spPr>
          <a:xfrm>
            <a:off x="-221684" y="1217397"/>
            <a:ext cx="15440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/>
              <a:t>5</a:t>
            </a:r>
            <a:r>
              <a:rPr lang="de-DE" sz="2000" b="1" dirty="0" smtClean="0"/>
              <a:t> MeV/u</a:t>
            </a:r>
            <a:endParaRPr lang="de-DE" sz="2000" b="1" dirty="0"/>
          </a:p>
        </p:txBody>
      </p:sp>
      <p:sp>
        <p:nvSpPr>
          <p:cNvPr id="46" name="Rechteck 47"/>
          <p:cNvSpPr/>
          <p:nvPr/>
        </p:nvSpPr>
        <p:spPr>
          <a:xfrm>
            <a:off x="3694662" y="2206676"/>
            <a:ext cx="217504" cy="22013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Textfeld 5"/>
          <p:cNvSpPr txBox="1"/>
          <p:nvPr/>
        </p:nvSpPr>
        <p:spPr>
          <a:xfrm>
            <a:off x="2415889" y="4989731"/>
            <a:ext cx="67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Magnetic doublet </a:t>
            </a:r>
            <a:r>
              <a:rPr lang="de-DE" b="1" dirty="0"/>
              <a:t>or </a:t>
            </a:r>
            <a:r>
              <a:rPr lang="de-DE" b="1" dirty="0" smtClean="0"/>
              <a:t> triplet – between every 2 to 4  Cavities</a:t>
            </a:r>
            <a:endParaRPr lang="de-DE" b="1" dirty="0"/>
          </a:p>
        </p:txBody>
      </p:sp>
      <p:sp>
        <p:nvSpPr>
          <p:cNvPr id="41" name="Rechteck 9"/>
          <p:cNvSpPr/>
          <p:nvPr/>
        </p:nvSpPr>
        <p:spPr>
          <a:xfrm>
            <a:off x="783247" y="1976881"/>
            <a:ext cx="1348964" cy="67733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4 x CH-T1</a:t>
            </a:r>
          </a:p>
        </p:txBody>
      </p:sp>
      <p:sp>
        <p:nvSpPr>
          <p:cNvPr id="57" name="Rechteck 53"/>
          <p:cNvSpPr/>
          <p:nvPr/>
        </p:nvSpPr>
        <p:spPr>
          <a:xfrm>
            <a:off x="5278193" y="2170612"/>
            <a:ext cx="217504" cy="22013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Rechteck 54"/>
          <p:cNvSpPr/>
          <p:nvPr/>
        </p:nvSpPr>
        <p:spPr>
          <a:xfrm>
            <a:off x="2135463" y="5079664"/>
            <a:ext cx="217504" cy="22013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4" name="Straight Arrow Connector 33"/>
          <p:cNvCxnSpPr>
            <a:stCxn id="12" idx="2"/>
          </p:cNvCxnSpPr>
          <p:nvPr/>
        </p:nvCxnSpPr>
        <p:spPr>
          <a:xfrm>
            <a:off x="550319" y="1617507"/>
            <a:ext cx="232928" cy="342588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68" idx="0"/>
          </p:cNvCxnSpPr>
          <p:nvPr/>
        </p:nvCxnSpPr>
        <p:spPr>
          <a:xfrm flipH="1" flipV="1">
            <a:off x="6858000" y="2612029"/>
            <a:ext cx="932608" cy="66814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Rechteck 9"/>
          <p:cNvSpPr/>
          <p:nvPr/>
        </p:nvSpPr>
        <p:spPr>
          <a:xfrm>
            <a:off x="2352967" y="1960095"/>
            <a:ext cx="1348964" cy="67733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7</a:t>
            </a:r>
            <a:r>
              <a:rPr lang="de-DE" dirty="0" smtClean="0">
                <a:solidFill>
                  <a:schemeClr val="tx1"/>
                </a:solidFill>
              </a:rPr>
              <a:t> x CH-T2</a:t>
            </a:r>
          </a:p>
        </p:txBody>
      </p:sp>
      <p:sp>
        <p:nvSpPr>
          <p:cNvPr id="65" name="Rechteck 9"/>
          <p:cNvSpPr/>
          <p:nvPr/>
        </p:nvSpPr>
        <p:spPr>
          <a:xfrm>
            <a:off x="3929229" y="1960095"/>
            <a:ext cx="1348964" cy="67733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9</a:t>
            </a:r>
            <a:r>
              <a:rPr lang="de-DE" dirty="0" smtClean="0">
                <a:solidFill>
                  <a:schemeClr val="tx1"/>
                </a:solidFill>
              </a:rPr>
              <a:t> x CH-T3</a:t>
            </a:r>
          </a:p>
        </p:txBody>
      </p:sp>
      <p:sp>
        <p:nvSpPr>
          <p:cNvPr id="66" name="Rechteck 9"/>
          <p:cNvSpPr/>
          <p:nvPr/>
        </p:nvSpPr>
        <p:spPr>
          <a:xfrm>
            <a:off x="5509036" y="1964992"/>
            <a:ext cx="1348964" cy="67733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12 x CH-T4</a:t>
            </a:r>
          </a:p>
        </p:txBody>
      </p:sp>
      <p:sp>
        <p:nvSpPr>
          <p:cNvPr id="67" name="Rechteck 47"/>
          <p:cNvSpPr/>
          <p:nvPr/>
        </p:nvSpPr>
        <p:spPr>
          <a:xfrm>
            <a:off x="2115142" y="2206676"/>
            <a:ext cx="217504" cy="22013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8" name="Textfeld 24"/>
          <p:cNvSpPr txBox="1"/>
          <p:nvPr/>
        </p:nvSpPr>
        <p:spPr>
          <a:xfrm>
            <a:off x="6407868" y="3280169"/>
            <a:ext cx="27654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000" b="1" dirty="0" smtClean="0"/>
              <a:t>40 MeV/u (</a:t>
            </a:r>
            <a:r>
              <a:rPr lang="de-DE" sz="2000" b="1" baseline="30000" dirty="0" smtClean="0"/>
              <a:t>208</a:t>
            </a:r>
            <a:r>
              <a:rPr lang="de-DE" sz="2000" b="1" dirty="0" smtClean="0"/>
              <a:t>Pb)</a:t>
            </a:r>
          </a:p>
          <a:p>
            <a:pPr algn="r"/>
            <a:r>
              <a:rPr lang="de-DE" sz="2000" b="1" dirty="0" smtClean="0"/>
              <a:t>130 MeV/u (proton)</a:t>
            </a:r>
          </a:p>
          <a:p>
            <a:pPr algn="r"/>
            <a:endParaRPr lang="de-DE" sz="2000" b="1" dirty="0"/>
          </a:p>
        </p:txBody>
      </p:sp>
      <p:sp>
        <p:nvSpPr>
          <p:cNvPr id="70" name="Textfeld 1"/>
          <p:cNvSpPr txBox="1"/>
          <p:nvPr/>
        </p:nvSpPr>
        <p:spPr>
          <a:xfrm>
            <a:off x="0" y="2680708"/>
            <a:ext cx="77906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L (</a:t>
            </a:r>
            <a:r>
              <a:rPr lang="de-DE" b="1" dirty="0"/>
              <a:t>m</a:t>
            </a:r>
            <a:r>
              <a:rPr lang="de-DE" b="1" dirty="0" smtClean="0"/>
              <a:t>)   ≈    0.9                   0.65	                0.78                  0.92</a:t>
            </a:r>
          </a:p>
          <a:p>
            <a:r>
              <a:rPr lang="de-DE" b="1" dirty="0" smtClean="0"/>
              <a:t>f(MHz) =   161                  161                   161                   161</a:t>
            </a:r>
          </a:p>
          <a:p>
            <a:r>
              <a:rPr lang="en-US" b="1" dirty="0">
                <a:latin typeface="Symbol" charset="2"/>
                <a:cs typeface="Symbol" charset="2"/>
              </a:rPr>
              <a:t>l</a:t>
            </a:r>
            <a:r>
              <a:rPr lang="de-DE" b="1" dirty="0" smtClean="0"/>
              <a:t>_</a:t>
            </a:r>
            <a:r>
              <a:rPr lang="de-DE" b="1" dirty="0" err="1" smtClean="0"/>
              <a:t>opt</a:t>
            </a:r>
            <a:r>
              <a:rPr lang="de-DE" b="1" dirty="0" smtClean="0"/>
              <a:t>  =    0.184               0.225                0.274                0.35</a:t>
            </a:r>
          </a:p>
          <a:p>
            <a:r>
              <a:rPr lang="de-DE" b="1" dirty="0" smtClean="0"/>
              <a:t># </a:t>
            </a:r>
            <a:r>
              <a:rPr lang="de-DE" b="1" dirty="0" err="1" smtClean="0"/>
              <a:t>cells</a:t>
            </a:r>
            <a:r>
              <a:rPr lang="de-DE" b="1" dirty="0"/>
              <a:t> </a:t>
            </a:r>
            <a:r>
              <a:rPr lang="de-DE" b="1" dirty="0" smtClean="0"/>
              <a:t>=     5			       3			    3				3</a:t>
            </a:r>
          </a:p>
          <a:p>
            <a:r>
              <a:rPr lang="de-DE" b="1" dirty="0"/>
              <a:t>P(kW) </a:t>
            </a:r>
            <a:r>
              <a:rPr lang="de-DE" b="1" dirty="0" smtClean="0"/>
              <a:t> ≈    550		      500			  650		</a:t>
            </a:r>
            <a:r>
              <a:rPr lang="de-DE" b="1" dirty="0"/>
              <a:t> </a:t>
            </a:r>
            <a:r>
              <a:rPr lang="de-DE" b="1" dirty="0" smtClean="0"/>
              <a:t>    880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49830" y="4343400"/>
            <a:ext cx="27680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err="1"/>
              <a:t>E</a:t>
            </a:r>
            <a:r>
              <a:rPr lang="de-DE" b="1" baseline="-25000" dirty="0" err="1"/>
              <a:t>a</a:t>
            </a:r>
            <a:r>
              <a:rPr lang="de-DE" b="1" dirty="0"/>
              <a:t> (MV/m) cos </a:t>
            </a:r>
            <a:r>
              <a:rPr lang="de-DE" b="1" dirty="0" err="1">
                <a:latin typeface="Symbol" panose="05050102010706020507" pitchFamily="18" charset="2"/>
              </a:rPr>
              <a:t>j</a:t>
            </a:r>
            <a:r>
              <a:rPr lang="de-DE" b="1" dirty="0"/>
              <a:t> </a:t>
            </a:r>
            <a:r>
              <a:rPr lang="de-DE" b="1" dirty="0" err="1" smtClean="0"/>
              <a:t>incl</a:t>
            </a:r>
            <a:r>
              <a:rPr lang="de-DE" b="1" dirty="0"/>
              <a:t> </a:t>
            </a:r>
            <a:r>
              <a:rPr lang="de-DE" b="1" dirty="0" smtClean="0"/>
              <a:t>≈ 5</a:t>
            </a:r>
            <a:endParaRPr lang="de-DE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9284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9217" y="152400"/>
            <a:ext cx="2286000" cy="236537"/>
          </a:xfrm>
        </p:spPr>
        <p:txBody>
          <a:bodyPr/>
          <a:lstStyle/>
          <a:p>
            <a:r>
              <a:rPr lang="en-US" sz="1600" dirty="0" smtClean="0"/>
              <a:t>Prof. Dr. H. </a:t>
            </a:r>
            <a:r>
              <a:rPr lang="en-US" sz="1600" dirty="0" err="1" smtClean="0"/>
              <a:t>Podlech</a:t>
            </a:r>
            <a:endParaRPr lang="en-US" sz="1600" dirty="0"/>
          </a:p>
        </p:txBody>
      </p:sp>
      <p:sp>
        <p:nvSpPr>
          <p:cNvPr id="4" name="Rechteck 10"/>
          <p:cNvSpPr>
            <a:spLocks noChangeArrowheads="1"/>
          </p:cNvSpPr>
          <p:nvPr/>
        </p:nvSpPr>
        <p:spPr bwMode="auto">
          <a:xfrm>
            <a:off x="0" y="590550"/>
            <a:ext cx="9144000" cy="45719"/>
          </a:xfrm>
          <a:prstGeom prst="rect">
            <a:avLst/>
          </a:prstGeom>
          <a:solidFill>
            <a:schemeClr val="tx1"/>
          </a:solidFill>
          <a:ln w="25400" cap="rnd" algn="ctr">
            <a:noFill/>
            <a:miter lim="800000"/>
            <a:headEnd/>
            <a:tailEnd/>
          </a:ln>
        </p:spPr>
        <p:txBody>
          <a:bodyPr lIns="20016" tIns="10008" rIns="20016" bIns="10008" anchor="ctr"/>
          <a:lstStyle/>
          <a:p>
            <a:pPr algn="ctr" defTabSz="914400">
              <a:defRPr/>
            </a:pPr>
            <a:endParaRPr lang="de-DE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5" name="Picture 5" descr="D:\Podlech\BILDER\LOGO\IAP\IAP-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56058" y="59375"/>
            <a:ext cx="795833" cy="474729"/>
          </a:xfrm>
          <a:prstGeom prst="rect">
            <a:avLst/>
          </a:prstGeom>
          <a:noFill/>
        </p:spPr>
      </p:pic>
      <p:pic>
        <p:nvPicPr>
          <p:cNvPr id="6" name="Picture 6" descr="D:\Podlech\BILDER\LOGO\Goethe-Logo\logo_universitaet_neu_trans_big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320" y="47462"/>
            <a:ext cx="860897" cy="471838"/>
          </a:xfrm>
          <a:prstGeom prst="rect">
            <a:avLst/>
          </a:prstGeom>
          <a:noFill/>
        </p:spPr>
      </p:pic>
      <p:pic>
        <p:nvPicPr>
          <p:cNvPr id="7" name="Picture 49" descr="C:\Users\Linac\Podlech\Bilder\Logos\Linac-AG_Bildleist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66338" y="53448"/>
            <a:ext cx="2933582" cy="48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138255" y="609600"/>
            <a:ext cx="381903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64308"/>
                </a:solidFill>
              </a:rPr>
              <a:t>Preliminary Costing</a:t>
            </a:r>
            <a:endParaRPr lang="en-US" sz="3000" b="1" dirty="0">
              <a:solidFill>
                <a:srgbClr val="064308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76200" y="1066800"/>
            <a:ext cx="9067800" cy="5791200"/>
          </a:xfrm>
          <a:solidFill>
            <a:schemeClr val="bg1"/>
          </a:solidFill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 smtClean="0"/>
              <a:t>Hardware estimates - no manpower &amp; contingency =&gt; </a:t>
            </a:r>
            <a:r>
              <a:rPr lang="en-US" b="1" dirty="0" smtClean="0">
                <a:solidFill>
                  <a:srgbClr val="0000FF"/>
                </a:solidFill>
              </a:rPr>
              <a:t>estimates doubled to approximate</a:t>
            </a:r>
          </a:p>
          <a:p>
            <a:pPr>
              <a:spcBef>
                <a:spcPts val="0"/>
              </a:spcBef>
            </a:pPr>
            <a:r>
              <a:rPr lang="en-US" b="1" dirty="0" smtClean="0"/>
              <a:t>Proton 5 MeV/u Injector Hardware ~ 5M$</a:t>
            </a:r>
          </a:p>
          <a:p>
            <a:pPr>
              <a:spcBef>
                <a:spcPts val="0"/>
              </a:spcBef>
            </a:pPr>
            <a:r>
              <a:rPr lang="en-US" b="1" dirty="0" err="1" smtClean="0"/>
              <a:t>Pb</a:t>
            </a:r>
            <a:r>
              <a:rPr lang="en-US" b="1" dirty="0" smtClean="0"/>
              <a:t> 5 MeV/u Injector Hardware ~ 39M$</a:t>
            </a:r>
          </a:p>
          <a:p>
            <a:pPr>
              <a:spcBef>
                <a:spcPts val="0"/>
              </a:spcBef>
            </a:pPr>
            <a:endParaRPr lang="en-US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/>
              <a:t>Remainder (&gt;5 MeV/u) of Linac Costs </a:t>
            </a:r>
          </a:p>
          <a:p>
            <a:pPr>
              <a:spcBef>
                <a:spcPts val="0"/>
              </a:spcBef>
            </a:pPr>
            <a:r>
              <a:rPr lang="en-US" b="1" dirty="0"/>
              <a:t>T</a:t>
            </a:r>
            <a:r>
              <a:rPr lang="en-US" b="1" dirty="0" smtClean="0"/>
              <a:t>o be compared to SRF  &amp; RT 2-gap</a:t>
            </a:r>
          </a:p>
          <a:p>
            <a:pPr>
              <a:spcBef>
                <a:spcPts val="0"/>
              </a:spcBef>
            </a:pPr>
            <a:r>
              <a:rPr lang="en-US" b="1" dirty="0" smtClean="0"/>
              <a:t>Linac tunnel - 35$k/m x 58 m ~ $2M</a:t>
            </a:r>
          </a:p>
          <a:p>
            <a:pPr>
              <a:spcBef>
                <a:spcPts val="0"/>
              </a:spcBef>
            </a:pPr>
            <a:r>
              <a:rPr lang="en-US" b="1" dirty="0" smtClean="0"/>
              <a:t>Hardware ~ 62.4M$ </a:t>
            </a:r>
          </a:p>
          <a:p>
            <a:pPr lvl="1">
              <a:spcBef>
                <a:spcPts val="0"/>
              </a:spcBef>
            </a:pPr>
            <a:r>
              <a:rPr lang="en-US" sz="2000" b="1" dirty="0" smtClean="0"/>
              <a:t>(2/3</a:t>
            </a:r>
            <a:r>
              <a:rPr lang="en-US" sz="2000" b="1" baseline="30000" dirty="0" smtClean="0"/>
              <a:t>rd</a:t>
            </a:r>
            <a:r>
              <a:rPr lang="en-US" sz="2000" b="1" dirty="0" smtClean="0"/>
              <a:t> of cost is rf) </a:t>
            </a:r>
          </a:p>
          <a:p>
            <a:pPr lvl="1">
              <a:spcBef>
                <a:spcPts val="0"/>
              </a:spcBef>
            </a:pPr>
            <a:r>
              <a:rPr lang="en-US" sz="2000" b="1" dirty="0"/>
              <a:t>C</a:t>
            </a:r>
            <a:r>
              <a:rPr lang="en-US" sz="2000" b="1" dirty="0" smtClean="0"/>
              <a:t>ould be as low as ~50M$ (rf costs </a:t>
            </a:r>
            <a:r>
              <a:rPr lang="en-US" sz="2000" b="1" dirty="0"/>
              <a:t>±</a:t>
            </a:r>
            <a:r>
              <a:rPr lang="en-US" sz="2000" b="1" dirty="0" smtClean="0"/>
              <a:t>25%) OR similar to</a:t>
            </a:r>
            <a:r>
              <a:rPr lang="en-US" sz="2000" b="1" dirty="0" smtClean="0">
                <a:latin typeface="Symbol" charset="2"/>
                <a:cs typeface="Symbol" charset="2"/>
              </a:rPr>
              <a:t> </a:t>
            </a:r>
            <a:r>
              <a:rPr lang="en-US" sz="2000" b="1" dirty="0" smtClean="0"/>
              <a:t> </a:t>
            </a:r>
            <a:r>
              <a:rPr lang="en-US" sz="2000" b="1" dirty="0"/>
              <a:t>2-gap</a:t>
            </a:r>
            <a:endParaRPr lang="en-US" sz="2000" b="1" dirty="0" smtClean="0"/>
          </a:p>
          <a:p>
            <a:pPr>
              <a:spcBef>
                <a:spcPts val="0"/>
              </a:spcBef>
            </a:pPr>
            <a:r>
              <a:rPr lang="en-US" sz="2400" b="1" dirty="0" smtClean="0"/>
              <a:t>Total tunnel &amp; hardware ~ 64.4M$</a:t>
            </a:r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2412840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6525" y="76200"/>
            <a:ext cx="6330950" cy="488515"/>
          </a:xfrm>
        </p:spPr>
        <p:txBody>
          <a:bodyPr/>
          <a:lstStyle/>
          <a:p>
            <a:r>
              <a:rPr lang="en-US" dirty="0" smtClean="0"/>
              <a:t>Summary &amp;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688" y="685800"/>
            <a:ext cx="8843912" cy="5256213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Technology Choice</a:t>
            </a:r>
          </a:p>
          <a:p>
            <a:pPr>
              <a:spcBef>
                <a:spcPts val="0"/>
              </a:spcBef>
            </a:pPr>
            <a:r>
              <a:rPr lang="en-US" b="1" dirty="0" smtClean="0"/>
              <a:t>Both RT &amp; SRF can deliver performance</a:t>
            </a:r>
          </a:p>
          <a:p>
            <a:pPr>
              <a:spcBef>
                <a:spcPts val="0"/>
              </a:spcBef>
            </a:pPr>
            <a:r>
              <a:rPr lang="en-US" b="1" dirty="0" smtClean="0"/>
              <a:t>Key decision metric is cost</a:t>
            </a:r>
          </a:p>
          <a:p>
            <a:pPr>
              <a:spcBef>
                <a:spcPts val="0"/>
              </a:spcBef>
            </a:pPr>
            <a:r>
              <a:rPr lang="en-US" b="1" dirty="0" smtClean="0"/>
              <a:t>SRF/RT 2-gap/RT multi-gap/ =&gt; ~28M$/~56M$/~64M$</a:t>
            </a:r>
          </a:p>
          <a:p>
            <a:pPr>
              <a:spcBef>
                <a:spcPts val="0"/>
              </a:spcBef>
            </a:pPr>
            <a:r>
              <a:rPr lang="en-US" b="1" dirty="0" smtClean="0"/>
              <a:t>RT </a:t>
            </a:r>
            <a:r>
              <a:rPr lang="en-US" b="1" dirty="0"/>
              <a:t>is about 2x cost of SRF largely due to </a:t>
            </a:r>
            <a:r>
              <a:rPr lang="en-US" b="1" dirty="0" smtClean="0"/>
              <a:t>rf costs</a:t>
            </a:r>
          </a:p>
          <a:p>
            <a:pPr>
              <a:spcBef>
                <a:spcPts val="0"/>
              </a:spcBef>
            </a:pPr>
            <a:r>
              <a:rPr lang="en-US" b="1" dirty="0" smtClean="0"/>
              <a:t>Costing rough but ratio (RT to SRF) large enough to conclude </a:t>
            </a:r>
          </a:p>
          <a:p>
            <a:pPr marL="0" indent="0" algn="ctr">
              <a:buNone/>
            </a:pPr>
            <a:r>
              <a:rPr lang="en-US" sz="2400" b="1" dirty="0" smtClean="0">
                <a:solidFill>
                  <a:srgbClr val="000090"/>
                </a:solidFill>
              </a:rPr>
              <a:t>SRF (with RT front end) is preferred Solution</a:t>
            </a:r>
          </a:p>
          <a:p>
            <a:pPr marL="0" indent="0">
              <a:buNone/>
            </a:pPr>
            <a:r>
              <a:rPr lang="en-US" sz="2400" b="1" dirty="0" smtClean="0"/>
              <a:t>Next Steps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/>
              <a:t>Final design awaits requirement specification from Booster analyses but start to:</a:t>
            </a:r>
          </a:p>
          <a:p>
            <a:pPr>
              <a:spcBef>
                <a:spcPts val="0"/>
              </a:spcBef>
            </a:pPr>
            <a:r>
              <a:rPr lang="en-US" b="1" dirty="0" smtClean="0"/>
              <a:t>Develop detailed RT front end design</a:t>
            </a:r>
          </a:p>
          <a:p>
            <a:pPr lvl="1">
              <a:spcBef>
                <a:spcPts val="0"/>
              </a:spcBef>
            </a:pPr>
            <a:r>
              <a:rPr lang="en-US" sz="2000" b="1" dirty="0" smtClean="0"/>
              <a:t>Large Q/A range for H</a:t>
            </a:r>
            <a:r>
              <a:rPr lang="en-US" sz="2000" b="1" baseline="30000" dirty="0" smtClean="0"/>
              <a:t>-</a:t>
            </a:r>
            <a:r>
              <a:rPr lang="en-US" sz="2000" b="1" dirty="0" smtClean="0"/>
              <a:t> [1] to D+ [0.5] to </a:t>
            </a:r>
            <a:r>
              <a:rPr lang="en-US" sz="2000" b="1" baseline="30000" dirty="0" smtClean="0"/>
              <a:t>208</a:t>
            </a:r>
            <a:r>
              <a:rPr lang="en-US" sz="2000" b="1" dirty="0" smtClean="0"/>
              <a:t>Pb30+ [0.14]</a:t>
            </a:r>
          </a:p>
          <a:p>
            <a:pPr lvl="2">
              <a:spcBef>
                <a:spcPts val="0"/>
              </a:spcBef>
            </a:pPr>
            <a:r>
              <a:rPr lang="en-US" sz="2000" b="1" dirty="0" smtClean="0"/>
              <a:t>Possibly require two independent front ends through ~few MeV/u</a:t>
            </a:r>
          </a:p>
          <a:p>
            <a:pPr>
              <a:spcBef>
                <a:spcPts val="0"/>
              </a:spcBef>
            </a:pPr>
            <a:r>
              <a:rPr lang="en-US" b="1" dirty="0" smtClean="0"/>
              <a:t>Develop detailed SRF linac </a:t>
            </a:r>
          </a:p>
          <a:p>
            <a:pPr lvl="1">
              <a:spcBef>
                <a:spcPts val="0"/>
              </a:spcBef>
            </a:pPr>
            <a:r>
              <a:rPr lang="en-US" sz="2000" b="1" dirty="0" smtClean="0"/>
              <a:t>Develop choice of for RT to SRF transition point</a:t>
            </a:r>
          </a:p>
          <a:p>
            <a:pPr lvl="1">
              <a:spcBef>
                <a:spcPts val="0"/>
              </a:spcBef>
            </a:pPr>
            <a:r>
              <a:rPr lang="en-US" sz="2000" b="1" dirty="0" smtClean="0"/>
              <a:t>Stripping point for heavy ions </a:t>
            </a:r>
          </a:p>
          <a:p>
            <a:pPr lvl="1">
              <a:spcBef>
                <a:spcPts val="0"/>
              </a:spcBef>
            </a:pPr>
            <a:r>
              <a:rPr lang="en-US" sz="2000" b="1" dirty="0" smtClean="0"/>
              <a:t>Optimization of cavity choices (QWR/HWR, frequency, β_opt, </a:t>
            </a:r>
            <a:r>
              <a:rPr lang="en-US" sz="2000" b="1" dirty="0" err="1" smtClean="0"/>
              <a:t>etc</a:t>
            </a:r>
            <a:r>
              <a:rPr lang="en-US" sz="2000" b="1" dirty="0" smtClean="0"/>
              <a:t>)</a:t>
            </a:r>
          </a:p>
          <a:p>
            <a:pPr lvl="1">
              <a:spcBef>
                <a:spcPts val="0"/>
              </a:spcBef>
            </a:pPr>
            <a:endParaRPr lang="en-US" b="1" dirty="0" smtClean="0"/>
          </a:p>
          <a:p>
            <a:pPr marL="0" indent="0">
              <a:buNone/>
            </a:pPr>
            <a:r>
              <a:rPr lang="en-US" sz="2400" b="1" dirty="0" smtClean="0"/>
              <a:t> </a:t>
            </a:r>
          </a:p>
          <a:p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354374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6525" y="76200"/>
            <a:ext cx="6330950" cy="488515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4587"/>
            <a:ext cx="8610600" cy="5027613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sz="2400" b="1" dirty="0" smtClean="0"/>
              <a:t>Problem – What technology for JLEIC Ion linac </a:t>
            </a:r>
          </a:p>
          <a:p>
            <a:pPr lvl="1">
              <a:spcBef>
                <a:spcPts val="1800"/>
              </a:spcBef>
            </a:pPr>
            <a:r>
              <a:rPr lang="en-US" sz="2400" b="1" dirty="0" smtClean="0"/>
              <a:t> </a:t>
            </a:r>
            <a:r>
              <a:rPr lang="en-US" sz="2400" b="1" dirty="0" smtClean="0"/>
              <a:t>copper </a:t>
            </a:r>
            <a:r>
              <a:rPr lang="en-US" sz="2400" b="1" dirty="0" smtClean="0"/>
              <a:t>(Cu) or niobium (</a:t>
            </a:r>
            <a:r>
              <a:rPr lang="en-US" sz="2400" b="1" dirty="0" err="1" smtClean="0"/>
              <a:t>Nb</a:t>
            </a:r>
            <a:r>
              <a:rPr lang="en-US" sz="2400" b="1" dirty="0" smtClean="0"/>
              <a:t>)? </a:t>
            </a:r>
          </a:p>
          <a:p>
            <a:pPr>
              <a:spcBef>
                <a:spcPts val="1800"/>
              </a:spcBef>
            </a:pPr>
            <a:r>
              <a:rPr lang="en-US" sz="2400" b="1" dirty="0" smtClean="0"/>
              <a:t>Preliminary Evaluation &amp; Results</a:t>
            </a:r>
          </a:p>
          <a:p>
            <a:pPr>
              <a:spcBef>
                <a:spcPts val="1800"/>
              </a:spcBef>
            </a:pPr>
            <a:r>
              <a:rPr lang="en-US" sz="2400" b="1" dirty="0" smtClean="0"/>
              <a:t>Summary</a:t>
            </a:r>
            <a:endParaRPr lang="en-US" sz="2400" b="1" dirty="0"/>
          </a:p>
          <a:p>
            <a:pPr>
              <a:spcBef>
                <a:spcPts val="1800"/>
              </a:spcBef>
            </a:pPr>
            <a:r>
              <a:rPr lang="en-US" sz="2400" b="1" dirty="0" smtClean="0"/>
              <a:t>Next </a:t>
            </a:r>
            <a:r>
              <a:rPr lang="en-US" sz="2400" b="1" dirty="0"/>
              <a:t>Steps</a:t>
            </a:r>
          </a:p>
          <a:p>
            <a:pPr marL="0" indent="0">
              <a:buNone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550371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3999" cy="488515"/>
          </a:xfrm>
        </p:spPr>
        <p:txBody>
          <a:bodyPr/>
          <a:lstStyle/>
          <a:p>
            <a:r>
              <a:rPr lang="en-US" dirty="0" smtClean="0"/>
              <a:t>JLEIC Ion Linac Parameters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76201" y="685801"/>
            <a:ext cx="8915400" cy="5638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71450" indent="-171450" algn="l" defTabSz="808038" rtl="0" eaLnBrk="1" fontAlgn="base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64308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defRPr>
            </a:lvl1pPr>
            <a:lvl2pPr marL="457200" indent="-171450" algn="l" defTabSz="808038" rtl="0" eaLnBrk="1" fontAlgn="base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SzPct val="100000"/>
              <a:buChar char="–"/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742950" indent="-171450" algn="l" defTabSz="808038" rtl="0" eaLnBrk="1" fontAlgn="base" hangingPunct="1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SzPct val="100000"/>
              <a:buChar char="»"/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257300" indent="-228600" algn="l" defTabSz="808038" rtl="0" eaLnBrk="1" fontAlgn="base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SzPct val="100000"/>
              <a:buChar char="–"/>
              <a:defRPr sz="1300">
                <a:solidFill>
                  <a:schemeClr val="tx1"/>
                </a:solidFill>
                <a:latin typeface="Helvetica" charset="0"/>
                <a:ea typeface="ＭＳ Ｐゴシック" charset="-128"/>
                <a:cs typeface="+mn-cs"/>
              </a:defRPr>
            </a:lvl4pPr>
            <a:lvl5pPr marL="1766888" indent="-150813" algn="l" defTabSz="808038" rtl="0" eaLnBrk="1" fontAlgn="base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SzPct val="100000"/>
              <a:buChar char="–"/>
              <a:defRPr sz="1300">
                <a:solidFill>
                  <a:schemeClr val="tx1"/>
                </a:solidFill>
                <a:latin typeface="Helvetica" charset="0"/>
                <a:ea typeface="ＭＳ Ｐゴシック" charset="-128"/>
                <a:cs typeface="+mn-cs"/>
              </a:defRPr>
            </a:lvl5pPr>
            <a:lvl6pPr marL="2224088" indent="-150813" algn="l" defTabSz="808038" rtl="0" eaLnBrk="1" fontAlgn="base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SzPct val="100000"/>
              <a:buChar char="–"/>
              <a:defRPr sz="1300">
                <a:solidFill>
                  <a:schemeClr val="tx1"/>
                </a:solidFill>
                <a:latin typeface="Helvetica" charset="0"/>
                <a:ea typeface="+mn-ea"/>
                <a:cs typeface="+mn-cs"/>
              </a:defRPr>
            </a:lvl6pPr>
            <a:lvl7pPr marL="2681288" indent="-150813" algn="l" defTabSz="808038" rtl="0" eaLnBrk="1" fontAlgn="base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SzPct val="100000"/>
              <a:buChar char="–"/>
              <a:defRPr sz="1300">
                <a:solidFill>
                  <a:schemeClr val="tx1"/>
                </a:solidFill>
                <a:latin typeface="Helvetica" charset="0"/>
                <a:ea typeface="+mn-ea"/>
                <a:cs typeface="+mn-cs"/>
              </a:defRPr>
            </a:lvl7pPr>
            <a:lvl8pPr marL="3138488" indent="-150813" algn="l" defTabSz="808038" rtl="0" eaLnBrk="1" fontAlgn="base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SzPct val="100000"/>
              <a:buChar char="–"/>
              <a:defRPr sz="1300">
                <a:solidFill>
                  <a:schemeClr val="tx1"/>
                </a:solidFill>
                <a:latin typeface="Helvetica" charset="0"/>
                <a:ea typeface="+mn-ea"/>
                <a:cs typeface="+mn-cs"/>
              </a:defRPr>
            </a:lvl8pPr>
            <a:lvl9pPr marL="3595688" indent="-150813" algn="l" defTabSz="808038" rtl="0" eaLnBrk="1" fontAlgn="base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SzPct val="100000"/>
              <a:buChar char="–"/>
              <a:defRPr sz="1300">
                <a:solidFill>
                  <a:schemeClr val="tx1"/>
                </a:solidFill>
                <a:latin typeface="Helvetica" charset="0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Ion linac to provide ions to ion booster synchrotron – first step in chain</a:t>
            </a:r>
          </a:p>
          <a:p>
            <a:pPr>
              <a:spcBef>
                <a:spcPts val="600"/>
              </a:spcBef>
            </a:pPr>
            <a:r>
              <a:rPr lang="en-US" b="1" dirty="0" smtClean="0"/>
              <a:t>Ion linac output requirements </a:t>
            </a:r>
            <a:r>
              <a:rPr lang="en-US" b="1" i="1" u="sng" dirty="0" smtClean="0"/>
              <a:t>being</a:t>
            </a:r>
            <a:r>
              <a:rPr lang="en-US" b="1" dirty="0" smtClean="0"/>
              <a:t> developed</a:t>
            </a:r>
          </a:p>
          <a:p>
            <a:pPr lvl="1"/>
            <a:r>
              <a:rPr lang="en-US" sz="2000" b="1" dirty="0" smtClean="0"/>
              <a:t>Ion booster performance evaluations as function of input beam parameters will determine necessary ion linac beam parameters output</a:t>
            </a:r>
          </a:p>
          <a:p>
            <a:r>
              <a:rPr lang="en-US" b="1" dirty="0" smtClean="0"/>
              <a:t>Question </a:t>
            </a:r>
            <a:r>
              <a:rPr lang="en-US" b="1" i="1" u="sng" dirty="0" smtClean="0"/>
              <a:t>now</a:t>
            </a:r>
            <a:r>
              <a:rPr lang="en-US" b="1" dirty="0" smtClean="0"/>
              <a:t> is what is best technology choice?</a:t>
            </a:r>
          </a:p>
          <a:p>
            <a:pPr lvl="1"/>
            <a:r>
              <a:rPr lang="en-US" sz="2000" b="1" dirty="0" smtClean="0">
                <a:solidFill>
                  <a:srgbClr val="0000FF"/>
                </a:solidFill>
              </a:rPr>
              <a:t>R</a:t>
            </a:r>
            <a:r>
              <a:rPr lang="en-US" sz="2000" b="1" dirty="0" smtClean="0"/>
              <a:t>oom </a:t>
            </a:r>
            <a:r>
              <a:rPr lang="en-US" sz="2000" b="1" dirty="0">
                <a:solidFill>
                  <a:srgbClr val="0000FF"/>
                </a:solidFill>
              </a:rPr>
              <a:t>T</a:t>
            </a:r>
            <a:r>
              <a:rPr lang="en-US" sz="2000" b="1" dirty="0" smtClean="0"/>
              <a:t>emperature (copper) based - </a:t>
            </a:r>
            <a:r>
              <a:rPr lang="en-US" sz="2000" b="1" dirty="0">
                <a:solidFill>
                  <a:srgbClr val="0000FF"/>
                </a:solidFill>
              </a:rPr>
              <a:t>RT</a:t>
            </a:r>
            <a:r>
              <a:rPr lang="en-US" sz="2000" b="1" dirty="0" smtClean="0"/>
              <a:t> </a:t>
            </a:r>
          </a:p>
          <a:p>
            <a:pPr lvl="1"/>
            <a:r>
              <a:rPr lang="en-US" sz="2000" b="1" dirty="0">
                <a:solidFill>
                  <a:srgbClr val="0000FF"/>
                </a:solidFill>
              </a:rPr>
              <a:t>S</a:t>
            </a:r>
            <a:r>
              <a:rPr lang="en-US" sz="2000" b="1" dirty="0" smtClean="0"/>
              <a:t>uperconducting </a:t>
            </a:r>
            <a:r>
              <a:rPr lang="en-US" sz="2000" b="1" dirty="0">
                <a:solidFill>
                  <a:srgbClr val="0000FF"/>
                </a:solidFill>
              </a:rPr>
              <a:t>R</a:t>
            </a:r>
            <a:r>
              <a:rPr lang="en-US" sz="2000" b="1" dirty="0" smtClean="0"/>
              <a:t>adio </a:t>
            </a:r>
            <a:r>
              <a:rPr lang="en-US" sz="2000" b="1" dirty="0">
                <a:solidFill>
                  <a:srgbClr val="0000FF"/>
                </a:solidFill>
              </a:rPr>
              <a:t>F</a:t>
            </a:r>
            <a:r>
              <a:rPr lang="en-US" sz="2000" b="1" dirty="0" smtClean="0"/>
              <a:t>requency  (niobium) based - </a:t>
            </a:r>
            <a:r>
              <a:rPr lang="en-US" sz="2000" b="1" dirty="0">
                <a:solidFill>
                  <a:srgbClr val="0000FF"/>
                </a:solidFill>
              </a:rPr>
              <a:t>SRF</a:t>
            </a:r>
          </a:p>
          <a:p>
            <a:r>
              <a:rPr lang="en-US" b="1" dirty="0" smtClean="0"/>
              <a:t>Historically two design points considered</a:t>
            </a:r>
          </a:p>
          <a:p>
            <a:pPr lvl="1"/>
            <a:r>
              <a:rPr lang="en-US" sz="2000" b="1" dirty="0" smtClean="0"/>
              <a:t>E_final protons ~285  MeV/u, </a:t>
            </a:r>
            <a:r>
              <a:rPr lang="en-US" sz="2000" b="1" baseline="30000" dirty="0" smtClean="0"/>
              <a:t>208</a:t>
            </a:r>
            <a:r>
              <a:rPr lang="en-US" sz="2000" b="1" dirty="0" smtClean="0"/>
              <a:t>Pb ~100 MeV/u</a:t>
            </a:r>
          </a:p>
          <a:p>
            <a:pPr lvl="1"/>
            <a:r>
              <a:rPr lang="en-US" sz="2000" b="1" dirty="0" smtClean="0"/>
              <a:t>E_final protons ~130  </a:t>
            </a:r>
            <a:r>
              <a:rPr lang="en-US" sz="2000" b="1" dirty="0"/>
              <a:t>MeV/u, </a:t>
            </a:r>
            <a:r>
              <a:rPr lang="en-US" sz="2000" b="1" baseline="30000" dirty="0"/>
              <a:t>208</a:t>
            </a:r>
            <a:r>
              <a:rPr lang="en-US" sz="2000" b="1" dirty="0"/>
              <a:t>Pb </a:t>
            </a:r>
            <a:r>
              <a:rPr lang="en-US" sz="2000" b="1" dirty="0" smtClean="0"/>
              <a:t>~40 MeV</a:t>
            </a:r>
            <a:r>
              <a:rPr lang="en-US" sz="2000" b="1" dirty="0"/>
              <a:t>/</a:t>
            </a:r>
            <a:r>
              <a:rPr lang="en-US" sz="2000" b="1" dirty="0" smtClean="0"/>
              <a:t>u</a:t>
            </a:r>
          </a:p>
          <a:p>
            <a:r>
              <a:rPr lang="en-US" b="1" dirty="0"/>
              <a:t>Assumption – can reach decision </a:t>
            </a:r>
            <a:r>
              <a:rPr lang="en-US" b="1" dirty="0" smtClean="0"/>
              <a:t>(RT </a:t>
            </a:r>
            <a:r>
              <a:rPr lang="en-US" b="1" dirty="0"/>
              <a:t>or </a:t>
            </a:r>
            <a:r>
              <a:rPr lang="en-US" b="1" dirty="0" smtClean="0"/>
              <a:t>SRF) </a:t>
            </a:r>
            <a:r>
              <a:rPr lang="en-US" b="1" dirty="0"/>
              <a:t>that remains valid even as ion linac beam requirements </a:t>
            </a:r>
            <a:r>
              <a:rPr lang="en-US" b="1" dirty="0" smtClean="0"/>
              <a:t>refined</a:t>
            </a:r>
          </a:p>
          <a:p>
            <a:pPr marL="171450" lvl="1">
              <a:spcBef>
                <a:spcPct val="50000"/>
              </a:spcBef>
              <a:buFontTx/>
              <a:buChar char="•"/>
            </a:pPr>
            <a:r>
              <a:rPr lang="en-US" sz="2000" b="1" i="1" u="sng" dirty="0">
                <a:solidFill>
                  <a:srgbClr val="064308"/>
                </a:solidFill>
                <a:ea typeface="ＭＳ Ｐゴシック" pitchFamily="-65" charset="-128"/>
                <a:cs typeface="ＭＳ Ｐゴシック" pitchFamily="-65" charset="-128"/>
              </a:rPr>
              <a:t>Focus on  E_final protons </a:t>
            </a:r>
            <a:r>
              <a:rPr lang="en-US" sz="2000" b="1" i="1" u="sng" dirty="0" smtClean="0">
                <a:solidFill>
                  <a:srgbClr val="064308"/>
                </a:solidFill>
                <a:ea typeface="ＭＳ Ｐゴシック" pitchFamily="-65" charset="-128"/>
                <a:cs typeface="ＭＳ Ｐゴシック" pitchFamily="-65" charset="-128"/>
              </a:rPr>
              <a:t>~</a:t>
            </a:r>
            <a:r>
              <a:rPr lang="en-US" sz="2000" b="1" i="1" u="sng" dirty="0">
                <a:solidFill>
                  <a:srgbClr val="064308"/>
                </a:solidFill>
                <a:ea typeface="ＭＳ Ｐゴシック" pitchFamily="-65" charset="-128"/>
                <a:cs typeface="ＭＳ Ｐゴシック" pitchFamily="-65" charset="-128"/>
              </a:rPr>
              <a:t>130  MeV/u, </a:t>
            </a:r>
            <a:r>
              <a:rPr lang="en-US" sz="2000" b="1" i="1" u="sng" baseline="30000" dirty="0" smtClean="0">
                <a:solidFill>
                  <a:srgbClr val="064308"/>
                </a:solidFill>
                <a:ea typeface="ＭＳ Ｐゴシック" pitchFamily="-65" charset="-128"/>
                <a:cs typeface="ＭＳ Ｐゴシック" pitchFamily="-65" charset="-128"/>
              </a:rPr>
              <a:t>208</a:t>
            </a:r>
            <a:r>
              <a:rPr lang="en-US" sz="2000" b="1" i="1" u="sng" dirty="0" smtClean="0">
                <a:solidFill>
                  <a:srgbClr val="064308"/>
                </a:solidFill>
                <a:ea typeface="ＭＳ Ｐゴシック" pitchFamily="-65" charset="-128"/>
                <a:cs typeface="ＭＳ Ｐゴシック" pitchFamily="-65" charset="-128"/>
              </a:rPr>
              <a:t>Pb ~</a:t>
            </a:r>
            <a:r>
              <a:rPr lang="en-US" sz="2000" b="1" i="1" u="sng" dirty="0">
                <a:solidFill>
                  <a:srgbClr val="064308"/>
                </a:solidFill>
                <a:ea typeface="ＭＳ Ｐゴシック" pitchFamily="-65" charset="-128"/>
                <a:cs typeface="ＭＳ Ｐゴシック" pitchFamily="-65" charset="-128"/>
              </a:rPr>
              <a:t>40 MeV/</a:t>
            </a:r>
            <a:r>
              <a:rPr lang="en-US" sz="2000" b="1" i="1" u="sng" dirty="0" smtClean="0">
                <a:solidFill>
                  <a:srgbClr val="064308"/>
                </a:solidFill>
                <a:ea typeface="ＭＳ Ｐゴシック" pitchFamily="-65" charset="-128"/>
                <a:cs typeface="ＭＳ Ｐゴシック" pitchFamily="-65" charset="-128"/>
              </a:rPr>
              <a:t>u design point</a:t>
            </a:r>
            <a:endParaRPr lang="en-US" sz="2000" b="1" i="1" u="sng" dirty="0">
              <a:solidFill>
                <a:srgbClr val="064308"/>
              </a:solidFill>
              <a:ea typeface="ＭＳ Ｐゴシック" pitchFamily="-65" charset="-128"/>
              <a:cs typeface="ＭＳ Ｐゴシック" pitchFamily="-65" charset="-128"/>
            </a:endParaRP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99237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3999" cy="488515"/>
          </a:xfrm>
        </p:spPr>
        <p:txBody>
          <a:bodyPr/>
          <a:lstStyle/>
          <a:p>
            <a:r>
              <a:rPr lang="en-US" dirty="0" smtClean="0"/>
              <a:t>Parameters for Technology Choice Analysis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52400" y="914400"/>
            <a:ext cx="8915400" cy="5638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71450" indent="-171450" algn="l" defTabSz="808038" rtl="0" eaLnBrk="1" fontAlgn="base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64308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defRPr>
            </a:lvl1pPr>
            <a:lvl2pPr marL="457200" indent="-171450" algn="l" defTabSz="808038" rtl="0" eaLnBrk="1" fontAlgn="base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SzPct val="100000"/>
              <a:buChar char="–"/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742950" indent="-171450" algn="l" defTabSz="808038" rtl="0" eaLnBrk="1" fontAlgn="base" hangingPunct="1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SzPct val="100000"/>
              <a:buChar char="»"/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257300" indent="-228600" algn="l" defTabSz="808038" rtl="0" eaLnBrk="1" fontAlgn="base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SzPct val="100000"/>
              <a:buChar char="–"/>
              <a:defRPr sz="1300">
                <a:solidFill>
                  <a:schemeClr val="tx1"/>
                </a:solidFill>
                <a:latin typeface="Helvetica" charset="0"/>
                <a:ea typeface="ＭＳ Ｐゴシック" charset="-128"/>
                <a:cs typeface="+mn-cs"/>
              </a:defRPr>
            </a:lvl4pPr>
            <a:lvl5pPr marL="1766888" indent="-150813" algn="l" defTabSz="808038" rtl="0" eaLnBrk="1" fontAlgn="base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SzPct val="100000"/>
              <a:buChar char="–"/>
              <a:defRPr sz="1300">
                <a:solidFill>
                  <a:schemeClr val="tx1"/>
                </a:solidFill>
                <a:latin typeface="Helvetica" charset="0"/>
                <a:ea typeface="ＭＳ Ｐゴシック" charset="-128"/>
                <a:cs typeface="+mn-cs"/>
              </a:defRPr>
            </a:lvl5pPr>
            <a:lvl6pPr marL="2224088" indent="-150813" algn="l" defTabSz="808038" rtl="0" eaLnBrk="1" fontAlgn="base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SzPct val="100000"/>
              <a:buChar char="–"/>
              <a:defRPr sz="1300">
                <a:solidFill>
                  <a:schemeClr val="tx1"/>
                </a:solidFill>
                <a:latin typeface="Helvetica" charset="0"/>
                <a:ea typeface="+mn-ea"/>
                <a:cs typeface="+mn-cs"/>
              </a:defRPr>
            </a:lvl6pPr>
            <a:lvl7pPr marL="2681288" indent="-150813" algn="l" defTabSz="808038" rtl="0" eaLnBrk="1" fontAlgn="base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SzPct val="100000"/>
              <a:buChar char="–"/>
              <a:defRPr sz="1300">
                <a:solidFill>
                  <a:schemeClr val="tx1"/>
                </a:solidFill>
                <a:latin typeface="Helvetica" charset="0"/>
                <a:ea typeface="+mn-ea"/>
                <a:cs typeface="+mn-cs"/>
              </a:defRPr>
            </a:lvl7pPr>
            <a:lvl8pPr marL="3138488" indent="-150813" algn="l" defTabSz="808038" rtl="0" eaLnBrk="1" fontAlgn="base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SzPct val="100000"/>
              <a:buChar char="–"/>
              <a:defRPr sz="1300">
                <a:solidFill>
                  <a:schemeClr val="tx1"/>
                </a:solidFill>
                <a:latin typeface="Helvetica" charset="0"/>
                <a:ea typeface="+mn-ea"/>
                <a:cs typeface="+mn-cs"/>
              </a:defRPr>
            </a:lvl8pPr>
            <a:lvl9pPr marL="3595688" indent="-150813" algn="l" defTabSz="808038" rtl="0" eaLnBrk="1" fontAlgn="base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SzPct val="100000"/>
              <a:buChar char="–"/>
              <a:defRPr sz="1300">
                <a:solidFill>
                  <a:schemeClr val="tx1"/>
                </a:solidFill>
                <a:latin typeface="Helvetica" charset="0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en-US" sz="2400" b="1" dirty="0"/>
              <a:t>D</a:t>
            </a:r>
            <a:r>
              <a:rPr lang="en-US" sz="2400" b="1" dirty="0" smtClean="0"/>
              <a:t>esign point considered</a:t>
            </a:r>
          </a:p>
          <a:p>
            <a:pPr lvl="1">
              <a:spcBef>
                <a:spcPts val="0"/>
              </a:spcBef>
            </a:pPr>
            <a:r>
              <a:rPr lang="en-US" sz="2400" b="1" dirty="0" smtClean="0"/>
              <a:t>E_final =&gt; </a:t>
            </a:r>
            <a:r>
              <a:rPr lang="en-US" sz="2400" b="1" dirty="0"/>
              <a:t>protons </a:t>
            </a:r>
            <a:r>
              <a:rPr lang="en-US" sz="2400" b="1" dirty="0" smtClean="0"/>
              <a:t>~130 </a:t>
            </a:r>
            <a:r>
              <a:rPr lang="en-US" sz="2400" b="1" dirty="0"/>
              <a:t>MeV/u, </a:t>
            </a:r>
            <a:r>
              <a:rPr lang="en-US" sz="2400" b="1" baseline="30000" dirty="0" smtClean="0"/>
              <a:t>208</a:t>
            </a:r>
            <a:r>
              <a:rPr lang="en-US" sz="2400" b="1" dirty="0" smtClean="0"/>
              <a:t>Pb ~40 MeV</a:t>
            </a:r>
            <a:r>
              <a:rPr lang="en-US" sz="2400" b="1" dirty="0"/>
              <a:t>/u</a:t>
            </a:r>
          </a:p>
          <a:p>
            <a:pPr>
              <a:spcBef>
                <a:spcPts val="600"/>
              </a:spcBef>
            </a:pPr>
            <a:r>
              <a:rPr lang="en-US" sz="2400" b="1" dirty="0" smtClean="0"/>
              <a:t>Other high level parameters are</a:t>
            </a:r>
          </a:p>
          <a:p>
            <a:pPr lvl="1">
              <a:spcBef>
                <a:spcPts val="0"/>
              </a:spcBef>
            </a:pPr>
            <a:r>
              <a:rPr lang="en-US" sz="2400" b="1" dirty="0"/>
              <a:t>Duty factor of ~0.5% for RT</a:t>
            </a:r>
          </a:p>
          <a:p>
            <a:pPr lvl="1">
              <a:spcBef>
                <a:spcPts val="0"/>
              </a:spcBef>
            </a:pPr>
            <a:r>
              <a:rPr lang="en-US" sz="2400" b="1" dirty="0"/>
              <a:t>Duty factor of ~2.5% for SRF (longer fill time)</a:t>
            </a:r>
          </a:p>
          <a:p>
            <a:pPr lvl="1">
              <a:spcBef>
                <a:spcPts val="0"/>
              </a:spcBef>
            </a:pPr>
            <a:r>
              <a:rPr lang="en-US" sz="2400" b="1" dirty="0"/>
              <a:t>Example heavy ion </a:t>
            </a:r>
            <a:r>
              <a:rPr lang="en-US" sz="2400" b="1" baseline="30000" dirty="0"/>
              <a:t>208</a:t>
            </a:r>
            <a:r>
              <a:rPr lang="en-US" sz="2400" b="1" dirty="0"/>
              <a:t>Pb </a:t>
            </a:r>
          </a:p>
          <a:p>
            <a:pPr lvl="2">
              <a:spcBef>
                <a:spcPts val="0"/>
              </a:spcBef>
            </a:pPr>
            <a:r>
              <a:rPr lang="en-US" sz="2400" b="1" dirty="0"/>
              <a:t>Stripped at ~13 MeV/u </a:t>
            </a:r>
            <a:r>
              <a:rPr lang="en-US" sz="2400" b="1" dirty="0" smtClean="0"/>
              <a:t>from 30+ to 67+ (stripping energy part of later optimization)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1188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3999" cy="488515"/>
          </a:xfrm>
        </p:spPr>
        <p:txBody>
          <a:bodyPr/>
          <a:lstStyle/>
          <a:p>
            <a:r>
              <a:rPr lang="en-US" dirty="0" smtClean="0"/>
              <a:t>Analysis Approaches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76201" y="685801"/>
            <a:ext cx="8915400" cy="5638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71450" indent="-171450" algn="l" defTabSz="808038" rtl="0" eaLnBrk="1" fontAlgn="base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64308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defRPr>
            </a:lvl1pPr>
            <a:lvl2pPr marL="457200" indent="-171450" algn="l" defTabSz="808038" rtl="0" eaLnBrk="1" fontAlgn="base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SzPct val="100000"/>
              <a:buChar char="–"/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742950" indent="-171450" algn="l" defTabSz="808038" rtl="0" eaLnBrk="1" fontAlgn="base" hangingPunct="1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SzPct val="100000"/>
              <a:buChar char="»"/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257300" indent="-228600" algn="l" defTabSz="808038" rtl="0" eaLnBrk="1" fontAlgn="base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SzPct val="100000"/>
              <a:buChar char="–"/>
              <a:defRPr sz="1300">
                <a:solidFill>
                  <a:schemeClr val="tx1"/>
                </a:solidFill>
                <a:latin typeface="Helvetica" charset="0"/>
                <a:ea typeface="ＭＳ Ｐゴシック" charset="-128"/>
                <a:cs typeface="+mn-cs"/>
              </a:defRPr>
            </a:lvl4pPr>
            <a:lvl5pPr marL="1766888" indent="-150813" algn="l" defTabSz="808038" rtl="0" eaLnBrk="1" fontAlgn="base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SzPct val="100000"/>
              <a:buChar char="–"/>
              <a:defRPr sz="1300">
                <a:solidFill>
                  <a:schemeClr val="tx1"/>
                </a:solidFill>
                <a:latin typeface="Helvetica" charset="0"/>
                <a:ea typeface="ＭＳ Ｐゴシック" charset="-128"/>
                <a:cs typeface="+mn-cs"/>
              </a:defRPr>
            </a:lvl5pPr>
            <a:lvl6pPr marL="2224088" indent="-150813" algn="l" defTabSz="808038" rtl="0" eaLnBrk="1" fontAlgn="base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SzPct val="100000"/>
              <a:buChar char="–"/>
              <a:defRPr sz="1300">
                <a:solidFill>
                  <a:schemeClr val="tx1"/>
                </a:solidFill>
                <a:latin typeface="Helvetica" charset="0"/>
                <a:ea typeface="+mn-ea"/>
                <a:cs typeface="+mn-cs"/>
              </a:defRPr>
            </a:lvl6pPr>
            <a:lvl7pPr marL="2681288" indent="-150813" algn="l" defTabSz="808038" rtl="0" eaLnBrk="1" fontAlgn="base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SzPct val="100000"/>
              <a:buChar char="–"/>
              <a:defRPr sz="1300">
                <a:solidFill>
                  <a:schemeClr val="tx1"/>
                </a:solidFill>
                <a:latin typeface="Helvetica" charset="0"/>
                <a:ea typeface="+mn-ea"/>
                <a:cs typeface="+mn-cs"/>
              </a:defRPr>
            </a:lvl7pPr>
            <a:lvl8pPr marL="3138488" indent="-150813" algn="l" defTabSz="808038" rtl="0" eaLnBrk="1" fontAlgn="base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SzPct val="100000"/>
              <a:buChar char="–"/>
              <a:defRPr sz="1300">
                <a:solidFill>
                  <a:schemeClr val="tx1"/>
                </a:solidFill>
                <a:latin typeface="Helvetica" charset="0"/>
                <a:ea typeface="+mn-ea"/>
                <a:cs typeface="+mn-cs"/>
              </a:defRPr>
            </a:lvl8pPr>
            <a:lvl9pPr marL="3595688" indent="-150813" algn="l" defTabSz="808038" rtl="0" eaLnBrk="1" fontAlgn="base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SzPct val="100000"/>
              <a:buChar char="–"/>
              <a:defRPr sz="1300">
                <a:solidFill>
                  <a:schemeClr val="tx1"/>
                </a:solidFill>
                <a:latin typeface="Helvetica" charset="0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/>
              <a:t>Primary </a:t>
            </a:r>
            <a:r>
              <a:rPr lang="en-US" sz="2400" b="1" dirty="0"/>
              <a:t>metric is cost – either RT or SRF can delivery performance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/>
              <a:t>SRF</a:t>
            </a:r>
          </a:p>
          <a:p>
            <a:pPr>
              <a:spcBef>
                <a:spcPts val="0"/>
              </a:spcBef>
            </a:pPr>
            <a:r>
              <a:rPr lang="en-US" sz="2400" b="1" dirty="0" smtClean="0"/>
              <a:t>2-gap (</a:t>
            </a:r>
            <a:r>
              <a:rPr lang="en-US" sz="2400" b="1" dirty="0" smtClean="0">
                <a:latin typeface="Symbol" charset="2"/>
                <a:cs typeface="Symbol" charset="2"/>
              </a:rPr>
              <a:t>l</a:t>
            </a:r>
            <a:r>
              <a:rPr lang="en-US" sz="2400" b="1" dirty="0" smtClean="0"/>
              <a:t>/2 </a:t>
            </a:r>
            <a:r>
              <a:rPr lang="en-US" sz="2400" b="1" dirty="0"/>
              <a:t>&amp;</a:t>
            </a:r>
            <a:r>
              <a:rPr lang="en-US" sz="2400" b="1" dirty="0" smtClean="0"/>
              <a:t> </a:t>
            </a:r>
            <a:r>
              <a:rPr lang="en-US" sz="2400" b="1" dirty="0">
                <a:latin typeface="Symbol" charset="2"/>
              </a:rPr>
              <a:t>l</a:t>
            </a:r>
            <a:r>
              <a:rPr lang="en-US" sz="2400" b="1" dirty="0" smtClean="0"/>
              <a:t>/4) structures</a:t>
            </a:r>
          </a:p>
          <a:p>
            <a:pPr lvl="1"/>
            <a:r>
              <a:rPr lang="en-US" sz="2400" b="1" dirty="0" smtClean="0"/>
              <a:t> Gives broad transit time for large Q/A range of ions</a:t>
            </a:r>
          </a:p>
          <a:p>
            <a:pPr marL="0" indent="0">
              <a:buNone/>
            </a:pPr>
            <a:r>
              <a:rPr lang="en-US" sz="2400" b="1" dirty="0" smtClean="0"/>
              <a:t>RT </a:t>
            </a:r>
          </a:p>
          <a:p>
            <a:pPr>
              <a:spcBef>
                <a:spcPts val="0"/>
              </a:spcBef>
            </a:pPr>
            <a:r>
              <a:rPr lang="en-US" sz="2400" b="1" dirty="0"/>
              <a:t>2-gap </a:t>
            </a:r>
            <a:r>
              <a:rPr lang="en-US" sz="2400" b="1" dirty="0" smtClean="0"/>
              <a:t>(</a:t>
            </a:r>
            <a:r>
              <a:rPr lang="en-US" sz="2400" b="1" dirty="0">
                <a:latin typeface="Symbol" charset="2"/>
              </a:rPr>
              <a:t>l</a:t>
            </a:r>
            <a:r>
              <a:rPr lang="en-US" sz="2400" b="1" dirty="0" smtClean="0"/>
              <a:t>/2 </a:t>
            </a:r>
            <a:r>
              <a:rPr lang="en-US" sz="2400" b="1" dirty="0"/>
              <a:t>&amp; </a:t>
            </a:r>
            <a:r>
              <a:rPr lang="en-US" sz="2400" b="1" dirty="0">
                <a:latin typeface="Symbol" charset="2"/>
              </a:rPr>
              <a:t>l</a:t>
            </a:r>
            <a:r>
              <a:rPr lang="en-US" sz="2400" b="1" dirty="0" smtClean="0"/>
              <a:t>/4</a:t>
            </a:r>
            <a:r>
              <a:rPr lang="en-US" sz="2400" b="1" dirty="0"/>
              <a:t>) structures</a:t>
            </a:r>
          </a:p>
          <a:p>
            <a:pPr lvl="1"/>
            <a:r>
              <a:rPr lang="en-US" sz="2400" b="1" dirty="0"/>
              <a:t> Gives broad transit time </a:t>
            </a:r>
            <a:r>
              <a:rPr lang="en-US" sz="2400" b="1" dirty="0" smtClean="0"/>
              <a:t>but rf drive high</a:t>
            </a:r>
          </a:p>
          <a:p>
            <a:pPr>
              <a:spcBef>
                <a:spcPts val="0"/>
              </a:spcBef>
            </a:pPr>
            <a:r>
              <a:rPr lang="en-US" sz="2400" b="1" dirty="0" smtClean="0"/>
              <a:t>Multi-gap structures</a:t>
            </a:r>
          </a:p>
          <a:p>
            <a:pPr lvl="1">
              <a:spcBef>
                <a:spcPts val="0"/>
              </a:spcBef>
            </a:pPr>
            <a:r>
              <a:rPr lang="en-US" sz="2400" b="1" dirty="0" smtClean="0"/>
              <a:t>Narrower transit time but rf drive requirements reduced </a:t>
            </a:r>
          </a:p>
          <a:p>
            <a:pPr marL="0" indent="0"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632888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6525" y="76200"/>
            <a:ext cx="6330950" cy="488515"/>
          </a:xfrm>
        </p:spPr>
        <p:txBody>
          <a:bodyPr/>
          <a:lstStyle/>
          <a:p>
            <a:r>
              <a:rPr lang="en-US" dirty="0" smtClean="0"/>
              <a:t>SRF Linac – [1]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532813" cy="5256213"/>
          </a:xfrm>
        </p:spPr>
        <p:txBody>
          <a:bodyPr/>
          <a:lstStyle/>
          <a:p>
            <a:r>
              <a:rPr lang="en-US" b="1" dirty="0" smtClean="0"/>
              <a:t>ANL Design – P.N. </a:t>
            </a:r>
            <a:r>
              <a:rPr lang="en-US" b="1" dirty="0" err="1" smtClean="0"/>
              <a:t>Ostroumouv</a:t>
            </a:r>
            <a:r>
              <a:rPr lang="en-US" b="1" dirty="0" smtClean="0"/>
              <a:t>, et al., “Pulsed SC Ion Linac as Injector to Booster of Electron Ion Collider”, pg. 265-256, Proc. of SRF2015 (Whistler, BC, Canada).</a:t>
            </a:r>
          </a:p>
          <a:p>
            <a:r>
              <a:rPr lang="en-US" b="1" dirty="0" smtClean="0"/>
              <a:t>E_final: Protons ~130 MeV/u &amp; </a:t>
            </a:r>
            <a:r>
              <a:rPr lang="en-US" b="1" baseline="30000" dirty="0" smtClean="0"/>
              <a:t>208</a:t>
            </a:r>
            <a:r>
              <a:rPr lang="en-US" b="1" dirty="0" smtClean="0"/>
              <a:t>Pb ~40 MeV/u</a:t>
            </a:r>
          </a:p>
          <a:p>
            <a:r>
              <a:rPr lang="en-US" b="1" dirty="0" smtClean="0"/>
              <a:t>Normal conducting section ~5 MeV/u </a:t>
            </a:r>
          </a:p>
          <a:p>
            <a:r>
              <a:rPr lang="en-US" b="1" dirty="0" smtClean="0"/>
              <a:t>SRF  cavities </a:t>
            </a:r>
          </a:p>
          <a:p>
            <a:pPr lvl="1"/>
            <a:r>
              <a:rPr lang="en-US" sz="2000" b="1" dirty="0" smtClean="0"/>
              <a:t>21 of QWR βopt ~0.15 at 100 MHz</a:t>
            </a:r>
          </a:p>
          <a:p>
            <a:pPr lvl="1"/>
            <a:r>
              <a:rPr lang="en-US" sz="2000" b="1" dirty="0" smtClean="0"/>
              <a:t>14 </a:t>
            </a:r>
            <a:r>
              <a:rPr lang="en-US" sz="2000" b="1" dirty="0"/>
              <a:t>of </a:t>
            </a:r>
            <a:r>
              <a:rPr lang="en-US" sz="2000" b="1" dirty="0" smtClean="0"/>
              <a:t>HWR </a:t>
            </a:r>
            <a:r>
              <a:rPr lang="en-US" sz="2000" b="1" dirty="0"/>
              <a:t>βopt ~</a:t>
            </a:r>
            <a:r>
              <a:rPr lang="en-US" sz="2000" b="1" dirty="0" smtClean="0"/>
              <a:t>0.3 </a:t>
            </a:r>
            <a:r>
              <a:rPr lang="en-US" sz="2000" b="1" dirty="0"/>
              <a:t>at </a:t>
            </a:r>
            <a:r>
              <a:rPr lang="en-US" sz="2000" b="1" dirty="0" smtClean="0"/>
              <a:t>200 </a:t>
            </a:r>
            <a:r>
              <a:rPr lang="en-US" sz="2000" b="1" dirty="0"/>
              <a:t>MHz </a:t>
            </a:r>
          </a:p>
          <a:p>
            <a:pPr marL="285750" lvl="1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86200"/>
            <a:ext cx="7454900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593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7523" y="5105401"/>
            <a:ext cx="4396478" cy="1752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6525" y="76200"/>
            <a:ext cx="6330950" cy="488515"/>
          </a:xfrm>
        </p:spPr>
        <p:txBody>
          <a:bodyPr/>
          <a:lstStyle/>
          <a:p>
            <a:r>
              <a:rPr lang="en-US" dirty="0" smtClean="0"/>
              <a:t>SRF Linac – [2]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09600"/>
            <a:ext cx="8915400" cy="525621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SRF Costing - Assume </a:t>
            </a:r>
            <a:r>
              <a:rPr lang="en-US" b="1" dirty="0"/>
              <a:t>normal conducting front end </a:t>
            </a:r>
            <a:r>
              <a:rPr lang="en-US" b="1" dirty="0" smtClean="0"/>
              <a:t>&amp; stripping section same whether SRF or RT– look at differentials for </a:t>
            </a:r>
            <a:r>
              <a:rPr lang="en-US" b="1" dirty="0"/>
              <a:t>remainder of linac </a:t>
            </a:r>
            <a:endParaRPr lang="en-US" b="1" dirty="0" smtClean="0"/>
          </a:p>
          <a:p>
            <a:r>
              <a:rPr lang="en-US" b="1" dirty="0"/>
              <a:t>C</a:t>
            </a:r>
            <a:r>
              <a:rPr lang="en-US" b="1" dirty="0" smtClean="0"/>
              <a:t>ost tunnel -  ~35k$/m x ~47 m </a:t>
            </a:r>
            <a:r>
              <a:rPr lang="en-US" b="1" dirty="0" smtClean="0">
                <a:solidFill>
                  <a:srgbClr val="0F0C8F"/>
                </a:solidFill>
              </a:rPr>
              <a:t>~1.7M$ </a:t>
            </a:r>
          </a:p>
          <a:p>
            <a:r>
              <a:rPr lang="en-US" b="1" dirty="0" smtClean="0"/>
              <a:t>SRF section - 35 SC cavities </a:t>
            </a:r>
            <a:r>
              <a:rPr lang="en-US" b="1" dirty="0">
                <a:solidFill>
                  <a:srgbClr val="0F0C8F"/>
                </a:solidFill>
              </a:rPr>
              <a:t>~</a:t>
            </a:r>
            <a:r>
              <a:rPr lang="en-US" b="1" dirty="0" smtClean="0">
                <a:solidFill>
                  <a:srgbClr val="0F0C8F"/>
                </a:solidFill>
              </a:rPr>
              <a:t>18.3M</a:t>
            </a:r>
            <a:r>
              <a:rPr lang="en-US" b="1" dirty="0">
                <a:solidFill>
                  <a:srgbClr val="0F0C8F"/>
                </a:solidFill>
              </a:rPr>
              <a:t>$</a:t>
            </a:r>
          </a:p>
          <a:p>
            <a:pPr lvl="1"/>
            <a:r>
              <a:rPr lang="en-US" b="1" dirty="0" smtClean="0"/>
              <a:t>21 of QWR βopt ~0.15 at 100 MHz </a:t>
            </a:r>
            <a:r>
              <a:rPr lang="en-US" b="1" dirty="0" smtClean="0">
                <a:solidFill>
                  <a:srgbClr val="000090"/>
                </a:solidFill>
              </a:rPr>
              <a:t>~7.8M$</a:t>
            </a:r>
          </a:p>
          <a:p>
            <a:pPr lvl="2"/>
            <a:r>
              <a:rPr lang="en-US" b="1" dirty="0" smtClean="0"/>
              <a:t>use cost of FRIB QWR βopt </a:t>
            </a:r>
            <a:r>
              <a:rPr lang="en-US" b="1" dirty="0"/>
              <a:t>~</a:t>
            </a:r>
            <a:r>
              <a:rPr lang="en-US" b="1" dirty="0" smtClean="0"/>
              <a:t>0.085 at 80.5 MHz ~$0.37M/cavity</a:t>
            </a:r>
          </a:p>
          <a:p>
            <a:pPr lvl="1"/>
            <a:r>
              <a:rPr lang="en-US" b="1" dirty="0" smtClean="0"/>
              <a:t>14 </a:t>
            </a:r>
            <a:r>
              <a:rPr lang="en-US" b="1" dirty="0"/>
              <a:t>of </a:t>
            </a:r>
            <a:r>
              <a:rPr lang="en-US" b="1" dirty="0" smtClean="0"/>
              <a:t>HWR </a:t>
            </a:r>
            <a:r>
              <a:rPr lang="en-US" b="1" dirty="0"/>
              <a:t>βopt ~</a:t>
            </a:r>
            <a:r>
              <a:rPr lang="en-US" b="1" dirty="0" smtClean="0"/>
              <a:t>0.3 </a:t>
            </a:r>
            <a:r>
              <a:rPr lang="en-US" b="1" dirty="0"/>
              <a:t>at </a:t>
            </a:r>
            <a:r>
              <a:rPr lang="en-US" b="1" dirty="0" smtClean="0"/>
              <a:t>200 </a:t>
            </a:r>
            <a:r>
              <a:rPr lang="en-US" b="1" dirty="0"/>
              <a:t>MHz </a:t>
            </a:r>
            <a:r>
              <a:rPr lang="en-US" b="1" dirty="0" smtClean="0">
                <a:solidFill>
                  <a:srgbClr val="000090"/>
                </a:solidFill>
              </a:rPr>
              <a:t>~5.6M</a:t>
            </a:r>
            <a:r>
              <a:rPr lang="en-US" b="1" dirty="0">
                <a:solidFill>
                  <a:srgbClr val="000090"/>
                </a:solidFill>
              </a:rPr>
              <a:t>$</a:t>
            </a:r>
            <a:endParaRPr lang="en-US" b="1" dirty="0" smtClean="0"/>
          </a:p>
          <a:p>
            <a:pPr lvl="2"/>
            <a:r>
              <a:rPr lang="en-US" b="1" dirty="0" smtClean="0"/>
              <a:t>use </a:t>
            </a:r>
            <a:r>
              <a:rPr lang="en-US" b="1" dirty="0"/>
              <a:t>cost of FRIB </a:t>
            </a:r>
            <a:r>
              <a:rPr lang="en-US" b="1" dirty="0" smtClean="0"/>
              <a:t>HWR </a:t>
            </a:r>
            <a:r>
              <a:rPr lang="en-US" b="1" dirty="0"/>
              <a:t>βopt ~</a:t>
            </a:r>
            <a:r>
              <a:rPr lang="en-US" b="1" dirty="0" smtClean="0"/>
              <a:t>0.29 </a:t>
            </a:r>
            <a:r>
              <a:rPr lang="en-US" b="1" dirty="0"/>
              <a:t>at </a:t>
            </a:r>
            <a:r>
              <a:rPr lang="en-US" b="1" dirty="0" smtClean="0"/>
              <a:t>322 MHz ~$0.40M/cavity</a:t>
            </a:r>
          </a:p>
          <a:p>
            <a:pPr lvl="1"/>
            <a:r>
              <a:rPr lang="en-US" b="1" dirty="0" smtClean="0"/>
              <a:t>RF (~$7/watt) </a:t>
            </a:r>
            <a:r>
              <a:rPr lang="en-US" b="1" dirty="0" smtClean="0">
                <a:solidFill>
                  <a:srgbClr val="000090"/>
                </a:solidFill>
              </a:rPr>
              <a:t>~4.9M$</a:t>
            </a:r>
            <a:endParaRPr lang="en-US" b="1" dirty="0" smtClean="0"/>
          </a:p>
          <a:p>
            <a:pPr marL="171450" lvl="2">
              <a:spcBef>
                <a:spcPct val="50000"/>
              </a:spcBef>
              <a:buFontTx/>
              <a:buChar char="•"/>
            </a:pPr>
            <a:r>
              <a:rPr lang="en-US" sz="2000" b="1" dirty="0">
                <a:solidFill>
                  <a:srgbClr val="064308"/>
                </a:solidFill>
                <a:ea typeface="ＭＳ Ｐゴシック" pitchFamily="-65" charset="-128"/>
                <a:cs typeface="ＭＳ Ｐゴシック" pitchFamily="-65" charset="-128"/>
              </a:rPr>
              <a:t>SRF </a:t>
            </a:r>
            <a:r>
              <a:rPr lang="en-US" sz="2000" b="1" dirty="0" err="1" smtClean="0">
                <a:solidFill>
                  <a:srgbClr val="064308"/>
                </a:solidFill>
                <a:ea typeface="ＭＳ Ｐゴシック" pitchFamily="-65" charset="-128"/>
                <a:cs typeface="ＭＳ Ｐゴシック" pitchFamily="-65" charset="-128"/>
              </a:rPr>
              <a:t>cryoplant</a:t>
            </a:r>
            <a:r>
              <a:rPr lang="en-US" sz="2000" b="1" dirty="0" smtClean="0">
                <a:solidFill>
                  <a:srgbClr val="064308"/>
                </a:solidFill>
                <a:ea typeface="ＭＳ Ｐゴシック" pitchFamily="-65" charset="-128"/>
                <a:cs typeface="ＭＳ Ｐゴシック" pitchFamily="-65" charset="-128"/>
              </a:rPr>
              <a:t> </a:t>
            </a:r>
            <a:r>
              <a:rPr lang="de-DE" sz="2000" b="1" dirty="0" smtClean="0">
                <a:solidFill>
                  <a:srgbClr val="0F0C8F"/>
                </a:solidFill>
                <a:ea typeface="ＭＳ Ｐゴシック" pitchFamily="-65" charset="-128"/>
                <a:cs typeface="ＭＳ Ｐゴシック" pitchFamily="-65" charset="-128"/>
              </a:rPr>
              <a:t>~8.2M$</a:t>
            </a:r>
            <a:endParaRPr lang="en-US" b="1" dirty="0" smtClean="0"/>
          </a:p>
          <a:p>
            <a:pPr lvl="1"/>
            <a:r>
              <a:rPr lang="en-US" b="1" dirty="0" smtClean="0"/>
              <a:t>heat load ~35 cavities x 9 W (at 4.5K)/cavity x 1.5 ~ 473 W</a:t>
            </a:r>
            <a:endParaRPr lang="en-US" b="1" dirty="0"/>
          </a:p>
          <a:p>
            <a:pPr lvl="1"/>
            <a:r>
              <a:rPr lang="en-US" b="1" dirty="0" smtClean="0"/>
              <a:t>M.A. Green, “The cost of Helium Refrigerators and Coolers for Superconducting Devices as a Function of Cooling at 4K”, </a:t>
            </a:r>
            <a:r>
              <a:rPr lang="de-DE" b="1" dirty="0">
                <a:hlinkClick r:id="rId3"/>
              </a:rPr>
              <a:t>http://dx.doi.org/10.1063/</a:t>
            </a:r>
            <a:r>
              <a:rPr lang="de-DE" b="1" dirty="0" smtClean="0">
                <a:hlinkClick r:id="rId3"/>
              </a:rPr>
              <a:t>1.2908683</a:t>
            </a:r>
            <a:r>
              <a:rPr lang="de-DE" b="1" dirty="0"/>
              <a:t> </a:t>
            </a:r>
            <a:r>
              <a:rPr lang="de-DE" b="1" dirty="0" smtClean="0"/>
              <a:t>=&gt; </a:t>
            </a:r>
            <a:r>
              <a:rPr lang="de-DE" b="1" dirty="0" err="1" smtClean="0"/>
              <a:t>scales</a:t>
            </a:r>
            <a:r>
              <a:rPr lang="de-DE" b="1" dirty="0" smtClean="0"/>
              <a:t> </a:t>
            </a:r>
            <a:r>
              <a:rPr lang="de-DE" b="1" dirty="0" err="1" smtClean="0"/>
              <a:t>as</a:t>
            </a:r>
            <a:r>
              <a:rPr lang="de-DE" b="1" dirty="0" smtClean="0"/>
              <a:t> [kW]</a:t>
            </a:r>
            <a:r>
              <a:rPr lang="de-DE" b="1" baseline="30000" dirty="0" smtClean="0"/>
              <a:t>0.63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de-DE" sz="2400" b="1" dirty="0" smtClean="0"/>
              <a:t>Total - tunnel &amp; SRF &amp; </a:t>
            </a:r>
            <a:r>
              <a:rPr lang="de-DE" sz="2400" b="1" dirty="0" err="1" smtClean="0"/>
              <a:t>cryoplant</a:t>
            </a:r>
            <a:r>
              <a:rPr lang="de-DE" sz="2400" b="1" dirty="0" smtClean="0"/>
              <a:t> ~</a:t>
            </a:r>
            <a:r>
              <a:rPr lang="de-DE" sz="2400" b="1" dirty="0" smtClean="0">
                <a:solidFill>
                  <a:srgbClr val="0F0C8F"/>
                </a:solidFill>
              </a:rPr>
              <a:t>28.2 M$</a:t>
            </a:r>
            <a:endParaRPr lang="de-DE" sz="2400" b="1" dirty="0">
              <a:solidFill>
                <a:srgbClr val="0F0C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622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6525" y="76200"/>
            <a:ext cx="6330950" cy="488515"/>
          </a:xfrm>
        </p:spPr>
        <p:txBody>
          <a:bodyPr/>
          <a:lstStyle/>
          <a:p>
            <a:r>
              <a:rPr lang="en-US" dirty="0" smtClean="0"/>
              <a:t>RT Linac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532813" cy="5256213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Following from 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2400" b="1" dirty="0" err="1" smtClean="0"/>
              <a:t>Jiquan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Guo</a:t>
            </a:r>
            <a:r>
              <a:rPr lang="en-US" sz="2400" b="1" dirty="0" smtClean="0"/>
              <a:t> (Jlab)</a:t>
            </a:r>
          </a:p>
        </p:txBody>
      </p:sp>
    </p:spTree>
    <p:extLst>
      <p:ext uri="{BB962C8B-B14F-4D97-AF65-F5344CB8AC3E}">
        <p14:creationId xmlns:p14="http://schemas.microsoft.com/office/powerpoint/2010/main" val="3845630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6525" y="76200"/>
            <a:ext cx="6330950" cy="488515"/>
          </a:xfrm>
        </p:spPr>
        <p:txBody>
          <a:bodyPr/>
          <a:lstStyle/>
          <a:p>
            <a:r>
              <a:rPr lang="en-US" dirty="0" smtClean="0"/>
              <a:t>RT Linac </a:t>
            </a:r>
            <a:r>
              <a:rPr lang="en-US" dirty="0"/>
              <a:t>2 gap – [</a:t>
            </a:r>
            <a:r>
              <a:rPr lang="en-US" dirty="0" smtClean="0"/>
              <a:t>1] 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11783" y="4038600"/>
            <a:ext cx="7304582" cy="2743200"/>
            <a:chOff x="3491" y="3886200"/>
            <a:chExt cx="7454900" cy="297180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491" y="3886200"/>
              <a:ext cx="7454900" cy="2971800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3581400" y="5942013"/>
              <a:ext cx="2743200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000090"/>
                  </a:solidFill>
                </a:rPr>
                <a:t>Normal Conducting</a:t>
              </a:r>
              <a:endParaRPr lang="en-US" sz="2000" b="1" dirty="0">
                <a:solidFill>
                  <a:srgbClr val="000090"/>
                </a:solidFill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09600"/>
            <a:ext cx="8532813" cy="5256213"/>
          </a:xfrm>
        </p:spPr>
        <p:txBody>
          <a:bodyPr/>
          <a:lstStyle/>
          <a:p>
            <a:r>
              <a:rPr lang="en-US" b="1" dirty="0"/>
              <a:t>E_final: Protons ~130 MeV/u &amp; </a:t>
            </a:r>
            <a:r>
              <a:rPr lang="en-US" b="1" baseline="30000" dirty="0"/>
              <a:t>208</a:t>
            </a:r>
            <a:r>
              <a:rPr lang="en-US" b="1" dirty="0"/>
              <a:t>Pb ~40 MeV/u</a:t>
            </a:r>
          </a:p>
          <a:p>
            <a:pPr>
              <a:spcBef>
                <a:spcPts val="600"/>
              </a:spcBef>
            </a:pPr>
            <a:r>
              <a:rPr lang="en-US" b="1" dirty="0" smtClean="0"/>
              <a:t>Normal conducting </a:t>
            </a:r>
            <a:r>
              <a:rPr lang="en-US" b="1" dirty="0"/>
              <a:t>section ~</a:t>
            </a:r>
            <a:r>
              <a:rPr lang="en-US" b="1" dirty="0" smtClean="0"/>
              <a:t>5 MeV</a:t>
            </a:r>
            <a:r>
              <a:rPr lang="en-US" b="1" dirty="0"/>
              <a:t>/u – same as </a:t>
            </a:r>
            <a:r>
              <a:rPr lang="en-US" b="1" dirty="0" smtClean="0"/>
              <a:t>SRF</a:t>
            </a:r>
            <a:endParaRPr lang="en-US" b="1" dirty="0"/>
          </a:p>
          <a:p>
            <a:pPr>
              <a:spcBef>
                <a:spcPts val="0"/>
              </a:spcBef>
            </a:pPr>
            <a:r>
              <a:rPr lang="en-US" b="1" dirty="0" smtClean="0"/>
              <a:t>Same as SRF – but use RT </a:t>
            </a:r>
          </a:p>
          <a:p>
            <a:pPr lvl="1">
              <a:spcBef>
                <a:spcPts val="0"/>
              </a:spcBef>
            </a:pPr>
            <a:r>
              <a:rPr lang="en-US" sz="2000" b="1" dirty="0" smtClean="0"/>
              <a:t>Cavity losses require high rf power – large expense – α gradient</a:t>
            </a:r>
            <a:r>
              <a:rPr lang="en-US" sz="2000" b="1" baseline="30000" dirty="0" smtClean="0"/>
              <a:t>2</a:t>
            </a:r>
            <a:r>
              <a:rPr lang="en-US" sz="2000" b="1" dirty="0" smtClean="0"/>
              <a:t> – mitigate by increasing cavities</a:t>
            </a:r>
          </a:p>
          <a:p>
            <a:r>
              <a:rPr lang="en-US" b="1" dirty="0" smtClean="0"/>
              <a:t>Scale </a:t>
            </a:r>
            <a:r>
              <a:rPr lang="en-US" b="1" dirty="0" smtClean="0">
                <a:solidFill>
                  <a:srgbClr val="0000FF"/>
                </a:solidFill>
              </a:rPr>
              <a:t>SRF</a:t>
            </a:r>
            <a:r>
              <a:rPr lang="en-US" b="1" dirty="0" smtClean="0"/>
              <a:t> solution – </a:t>
            </a:r>
            <a:r>
              <a:rPr lang="en-US" b="1" dirty="0" smtClean="0">
                <a:solidFill>
                  <a:srgbClr val="000090"/>
                </a:solidFill>
              </a:rPr>
              <a:t>n x</a:t>
            </a:r>
            <a:r>
              <a:rPr lang="en-US" b="1" dirty="0" smtClean="0"/>
              <a:t> 35 </a:t>
            </a:r>
            <a:r>
              <a:rPr lang="en-US" b="1" dirty="0" smtClean="0">
                <a:solidFill>
                  <a:srgbClr val="0000FF"/>
                </a:solidFill>
              </a:rPr>
              <a:t>RT</a:t>
            </a:r>
            <a:r>
              <a:rPr lang="en-US" b="1" dirty="0" smtClean="0"/>
              <a:t> cavities </a:t>
            </a:r>
          </a:p>
          <a:p>
            <a:pPr lvl="1"/>
            <a:r>
              <a:rPr lang="en-US" sz="2000" b="1" dirty="0" smtClean="0">
                <a:solidFill>
                  <a:srgbClr val="000090"/>
                </a:solidFill>
              </a:rPr>
              <a:t>n x</a:t>
            </a:r>
            <a:r>
              <a:rPr lang="en-US" sz="2000" b="1" dirty="0" smtClean="0"/>
              <a:t> 21 of QWR βopt ~0.15 at 100 MHz </a:t>
            </a:r>
          </a:p>
          <a:p>
            <a:pPr lvl="1"/>
            <a:r>
              <a:rPr lang="en-US" sz="2000" b="1" dirty="0" smtClean="0">
                <a:solidFill>
                  <a:srgbClr val="000090"/>
                </a:solidFill>
              </a:rPr>
              <a:t>n x </a:t>
            </a:r>
            <a:r>
              <a:rPr lang="en-US" sz="2000" b="1" dirty="0" smtClean="0"/>
              <a:t>14 </a:t>
            </a:r>
            <a:r>
              <a:rPr lang="en-US" sz="2000" b="1" dirty="0"/>
              <a:t>of </a:t>
            </a:r>
            <a:r>
              <a:rPr lang="en-US" sz="2000" b="1" dirty="0" smtClean="0"/>
              <a:t>HWR </a:t>
            </a:r>
            <a:r>
              <a:rPr lang="en-US" sz="2000" b="1" dirty="0"/>
              <a:t>βopt ~</a:t>
            </a:r>
            <a:r>
              <a:rPr lang="en-US" sz="2000" b="1" dirty="0" smtClean="0"/>
              <a:t>0.3 </a:t>
            </a:r>
            <a:r>
              <a:rPr lang="en-US" sz="2000" b="1" dirty="0"/>
              <a:t>at </a:t>
            </a:r>
            <a:r>
              <a:rPr lang="en-US" sz="2000" b="1" dirty="0" smtClean="0"/>
              <a:t>200 </a:t>
            </a:r>
            <a:r>
              <a:rPr lang="en-US" sz="2000" b="1" dirty="0"/>
              <a:t>MHz </a:t>
            </a:r>
            <a:endParaRPr lang="en-US" sz="2000" b="1" dirty="0" smtClean="0"/>
          </a:p>
          <a:p>
            <a:pPr lvl="1"/>
            <a:r>
              <a:rPr lang="en-US" sz="2000" b="1" dirty="0" smtClean="0"/>
              <a:t> as </a:t>
            </a:r>
            <a:r>
              <a:rPr lang="en-US" sz="2000" b="1" dirty="0" smtClean="0">
                <a:solidFill>
                  <a:srgbClr val="000090"/>
                </a:solidFill>
              </a:rPr>
              <a:t>n</a:t>
            </a:r>
            <a:r>
              <a:rPr lang="en-US" sz="2000" b="1" dirty="0" smtClean="0"/>
              <a:t> goes up, rf drive /cavity goes down – but – cost per rf watt goes up (~$7/W at ~10s kW to ~$0.5/W at few MW)</a:t>
            </a:r>
          </a:p>
          <a:p>
            <a:pPr lvl="1"/>
            <a:r>
              <a:rPr lang="en-US" sz="2000" b="1" dirty="0">
                <a:solidFill>
                  <a:srgbClr val="000090"/>
                </a:solidFill>
              </a:rPr>
              <a:t>=&gt; lowest cost for n=1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652058"/>
      </p:ext>
    </p:extLst>
  </p:cSld>
  <p:clrMapOvr>
    <a:masterClrMapping/>
  </p:clrMapOvr>
</p:sld>
</file>

<file path=ppt/theme/theme1.xml><?xml version="1.0" encoding="utf-8"?>
<a:theme xmlns:a="http://schemas.openxmlformats.org/drawingml/2006/main" name="York">
  <a:themeElements>
    <a:clrScheme name="CKG FRIB no-line h 2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10_CKG FRIB no-line h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KG FRIB no-line 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KG FRIB no-line 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8">
        <a:dk1>
          <a:srgbClr val="000000"/>
        </a:dk1>
        <a:lt1>
          <a:srgbClr val="FFFFFF"/>
        </a:lt1>
        <a:dk2>
          <a:srgbClr val="1F1DE8"/>
        </a:dk2>
        <a:lt2>
          <a:srgbClr val="007469"/>
        </a:lt2>
        <a:accent1>
          <a:srgbClr val="FC0128"/>
        </a:accent1>
        <a:accent2>
          <a:srgbClr val="CF16CE"/>
        </a:accent2>
        <a:accent3>
          <a:srgbClr val="FFFFFF"/>
        </a:accent3>
        <a:accent4>
          <a:srgbClr val="000000"/>
        </a:accent4>
        <a:accent5>
          <a:srgbClr val="FDAAAC"/>
        </a:accent5>
        <a:accent6>
          <a:srgbClr val="BB13BA"/>
        </a:accent6>
        <a:hlink>
          <a:srgbClr val="F39FD1"/>
        </a:hlink>
        <a:folHlink>
          <a:srgbClr val="7C0F5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35D47D94F7204B9E0C94DB231B87CD" ma:contentTypeVersion="0" ma:contentTypeDescription="Create a new document." ma:contentTypeScope="" ma:versionID="feb4a8c2e866a5c9b93677030e71132a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D368F22-8B35-4164-978E-7D9B31F43E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8B76CD61-6042-403B-B3F6-04E51A8FF76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York.potx</Template>
  <TotalTime>27742</TotalTime>
  <Words>1660</Words>
  <Application>Microsoft Macintosh PowerPoint</Application>
  <PresentationFormat>On-screen Show (4:3)</PresentationFormat>
  <Paragraphs>218</Paragraphs>
  <Slides>18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York</vt:lpstr>
      <vt:lpstr>Larissa-Design</vt:lpstr>
      <vt:lpstr>Custom Design</vt:lpstr>
      <vt:lpstr>Status Report  on  Technology Evaluation for JLab Electron Ion Collider (JLEIC) Ion Linac</vt:lpstr>
      <vt:lpstr>Outline</vt:lpstr>
      <vt:lpstr>JLEIC Ion Linac Parameters</vt:lpstr>
      <vt:lpstr>Parameters for Technology Choice Analysis</vt:lpstr>
      <vt:lpstr>Analysis Approaches</vt:lpstr>
      <vt:lpstr>SRF Linac – [1] </vt:lpstr>
      <vt:lpstr>SRF Linac – [2] </vt:lpstr>
      <vt:lpstr>RT Linac</vt:lpstr>
      <vt:lpstr>RT Linac 2 gap – [1] </vt:lpstr>
      <vt:lpstr>RT Linac 2 gap – [2] </vt:lpstr>
      <vt:lpstr>Multi-gap RT Approach</vt:lpstr>
      <vt:lpstr>Prof. Dr. H. Podlech</vt:lpstr>
      <vt:lpstr>PowerPoint Presentation</vt:lpstr>
      <vt:lpstr>Prof. Dr. H. Podlech</vt:lpstr>
      <vt:lpstr>Prof. Dr. H. Podlech</vt:lpstr>
      <vt:lpstr>Prof. Dr. H. Podlech</vt:lpstr>
      <vt:lpstr>Prof. Dr. H. Podlech</vt:lpstr>
      <vt:lpstr>Summary &amp; Next Steps</vt:lpstr>
    </vt:vector>
  </TitlesOfParts>
  <Company>MSU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Science of FRIB</dc:title>
  <dc:creator>Richard York</dc:creator>
  <cp:lastModifiedBy>Richard C York</cp:lastModifiedBy>
  <cp:revision>716</cp:revision>
  <cp:lastPrinted>2015-07-31T17:25:09Z</cp:lastPrinted>
  <dcterms:created xsi:type="dcterms:W3CDTF">2009-05-02T13:45:09Z</dcterms:created>
  <dcterms:modified xsi:type="dcterms:W3CDTF">2016-03-25T20:05:56Z</dcterms:modified>
</cp:coreProperties>
</file>