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70" r:id="rId2"/>
    <p:sldId id="421" r:id="rId3"/>
    <p:sldId id="495" r:id="rId4"/>
    <p:sldId id="503" r:id="rId5"/>
    <p:sldId id="513" r:id="rId6"/>
    <p:sldId id="504" r:id="rId7"/>
    <p:sldId id="505" r:id="rId8"/>
    <p:sldId id="507" r:id="rId9"/>
    <p:sldId id="508" r:id="rId10"/>
    <p:sldId id="496" r:id="rId11"/>
    <p:sldId id="499" r:id="rId12"/>
    <p:sldId id="502" r:id="rId13"/>
    <p:sldId id="497" r:id="rId14"/>
    <p:sldId id="512" r:id="rId15"/>
    <p:sldId id="514" r:id="rId16"/>
    <p:sldId id="490" r:id="rId17"/>
    <p:sldId id="491" r:id="rId18"/>
    <p:sldId id="493" r:id="rId19"/>
    <p:sldId id="509" r:id="rId20"/>
    <p:sldId id="489" r:id="rId21"/>
    <p:sldId id="494" r:id="rId22"/>
    <p:sldId id="500" r:id="rId23"/>
    <p:sldId id="501" r:id="rId24"/>
  </p:sldIdLst>
  <p:sldSz cx="9144000" cy="6858000" type="screen4x3"/>
  <p:notesSz cx="7023100" cy="93091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573" autoAdjust="0"/>
  </p:normalViewPr>
  <p:slideViewPr>
    <p:cSldViewPr>
      <p:cViewPr>
        <p:scale>
          <a:sx n="96" d="100"/>
          <a:sy n="96" d="100"/>
        </p:scale>
        <p:origin x="-206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40A70A4-841B-4F52-86FF-1088D6E0EC82}" type="datetimeFigureOut">
              <a:rPr lang="zh-CN" altLang="en-US" smtClean="0"/>
              <a:t>2016/3/29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3DB3B5-E127-4CE1-8FAD-992BF411FD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10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427" indent="-2854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1702" indent="-22769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8705" indent="-22769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5706" indent="-22769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7518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9329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41142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02954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F. Lin</a:t>
            </a:r>
            <a:endParaRPr lang="ru-RU" altLang="en-US" sz="1200">
              <a:solidFill>
                <a:prstClr val="black"/>
              </a:solidFill>
            </a:endParaRPr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427" indent="-2854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1702" indent="-22769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8705" indent="-22769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5706" indent="-22769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7518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9329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41142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02954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3B5A33C-BE7E-43E9-8EC2-AEE2D13674BE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6913"/>
            <a:ext cx="4654550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/>
        <p:txBody>
          <a:bodyPr lIns="92372" tIns="46186" rIns="92372" bIns="46186"/>
          <a:lstStyle/>
          <a:p>
            <a:pPr marL="171450" indent="-171450" defTabSz="914400">
              <a:buFontTx/>
              <a:buChar char="•"/>
            </a:pPr>
            <a:endParaRPr lang="en-US" altLang="en-US" smtClean="0"/>
          </a:p>
        </p:txBody>
      </p:sp>
      <p:sp>
        <p:nvSpPr>
          <p:cNvPr id="100356" name="Footer Placeholder 3"/>
          <p:cNvSpPr txBox="1">
            <a:spLocks noGrp="1"/>
          </p:cNvSpPr>
          <p:nvPr/>
        </p:nvSpPr>
        <p:spPr bwMode="auto">
          <a:xfrm>
            <a:off x="0" y="8842434"/>
            <a:ext cx="3043576" cy="46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0" hangingPunct="0"/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  <p:sp>
        <p:nvSpPr>
          <p:cNvPr id="100357" name="Slide Number Placeholder 4"/>
          <p:cNvSpPr txBox="1">
            <a:spLocks noGrp="1"/>
          </p:cNvSpPr>
          <p:nvPr/>
        </p:nvSpPr>
        <p:spPr bwMode="auto">
          <a:xfrm>
            <a:off x="3978363" y="8842434"/>
            <a:ext cx="3043576" cy="46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400" eaLnBrk="0" hangingPunct="0"/>
            <a:fld id="{D55DBF25-F2D0-434E-B221-DD1D3D826DE5}" type="slidenum">
              <a:rPr lang="en-US" altLang="en-US" sz="1200">
                <a:latin typeface="Times" charset="0"/>
                <a:ea typeface="MS PGothic" pitchFamily="34" charset="-128"/>
              </a:rPr>
              <a:pPr algn="r" defTabSz="914400" eaLnBrk="0" hangingPunct="0"/>
              <a:t>13</a:t>
            </a:fld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6913"/>
            <a:ext cx="4654550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/>
        <p:txBody>
          <a:bodyPr lIns="92372" tIns="46186" rIns="92372" bIns="46186"/>
          <a:lstStyle/>
          <a:p>
            <a:pPr marL="171450" indent="-171450" defTabSz="914400">
              <a:buFontTx/>
              <a:buChar char="•"/>
            </a:pPr>
            <a:endParaRPr lang="en-US" altLang="en-US" smtClean="0"/>
          </a:p>
        </p:txBody>
      </p:sp>
      <p:sp>
        <p:nvSpPr>
          <p:cNvPr id="100356" name="Footer Placeholder 3"/>
          <p:cNvSpPr txBox="1">
            <a:spLocks noGrp="1"/>
          </p:cNvSpPr>
          <p:nvPr/>
        </p:nvSpPr>
        <p:spPr bwMode="auto">
          <a:xfrm>
            <a:off x="0" y="8842434"/>
            <a:ext cx="3043576" cy="46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0" hangingPunct="0"/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  <p:sp>
        <p:nvSpPr>
          <p:cNvPr id="100357" name="Slide Number Placeholder 4"/>
          <p:cNvSpPr txBox="1">
            <a:spLocks noGrp="1"/>
          </p:cNvSpPr>
          <p:nvPr/>
        </p:nvSpPr>
        <p:spPr bwMode="auto">
          <a:xfrm>
            <a:off x="3978363" y="8842434"/>
            <a:ext cx="3043576" cy="46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400" eaLnBrk="0" hangingPunct="0"/>
            <a:fld id="{D55DBF25-F2D0-434E-B221-DD1D3D826DE5}" type="slidenum">
              <a:rPr lang="en-US" altLang="en-US" sz="1200">
                <a:latin typeface="Times" charset="0"/>
                <a:ea typeface="MS PGothic" pitchFamily="34" charset="-128"/>
              </a:rPr>
              <a:pPr algn="r" defTabSz="914400" eaLnBrk="0" hangingPunct="0"/>
              <a:t>14</a:t>
            </a:fld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6913"/>
            <a:ext cx="4654550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/>
        <p:txBody>
          <a:bodyPr lIns="92372" tIns="46186" rIns="92372" bIns="46186"/>
          <a:lstStyle/>
          <a:p>
            <a:pPr marL="171450" indent="-171450" defTabSz="914400">
              <a:buFontTx/>
              <a:buChar char="•"/>
            </a:pPr>
            <a:endParaRPr lang="en-US" altLang="en-US" smtClean="0"/>
          </a:p>
        </p:txBody>
      </p:sp>
      <p:sp>
        <p:nvSpPr>
          <p:cNvPr id="100356" name="Footer Placeholder 3"/>
          <p:cNvSpPr txBox="1">
            <a:spLocks noGrp="1"/>
          </p:cNvSpPr>
          <p:nvPr/>
        </p:nvSpPr>
        <p:spPr bwMode="auto">
          <a:xfrm>
            <a:off x="0" y="8842434"/>
            <a:ext cx="3043576" cy="46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0" hangingPunct="0"/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  <p:sp>
        <p:nvSpPr>
          <p:cNvPr id="100357" name="Slide Number Placeholder 4"/>
          <p:cNvSpPr txBox="1">
            <a:spLocks noGrp="1"/>
          </p:cNvSpPr>
          <p:nvPr/>
        </p:nvSpPr>
        <p:spPr bwMode="auto">
          <a:xfrm>
            <a:off x="3978363" y="8842434"/>
            <a:ext cx="3043576" cy="46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400" eaLnBrk="0" hangingPunct="0"/>
            <a:fld id="{D55DBF25-F2D0-434E-B221-DD1D3D826DE5}" type="slidenum">
              <a:rPr lang="en-US" altLang="en-US" sz="1200">
                <a:latin typeface="Times" charset="0"/>
                <a:ea typeface="MS PGothic" pitchFamily="34" charset="-128"/>
              </a:rPr>
              <a:pPr algn="r" defTabSz="914400" eaLnBrk="0" hangingPunct="0"/>
              <a:t>15</a:t>
            </a:fld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427" indent="-2854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1702" indent="-22769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8705" indent="-22769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5706" indent="-22769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7518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9329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41142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02954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F. Lin</a:t>
            </a:r>
            <a:endParaRPr lang="ru-RU" altLang="en-US" sz="1200">
              <a:solidFill>
                <a:prstClr val="black"/>
              </a:solidFill>
            </a:endParaRPr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427" indent="-2854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1702" indent="-22769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8705" indent="-22769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5706" indent="-22769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7518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9329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41142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02954" indent="-227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3B5A33C-BE7E-43E9-8EC2-AEE2D13674BE}" type="slidenum">
              <a:rPr lang="en-US" altLang="en-US" sz="1200">
                <a:solidFill>
                  <a:prstClr val="black"/>
                </a:solidFill>
              </a:rPr>
              <a:pPr/>
              <a:t>20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8B5B-D9A0-490B-B677-29A021276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7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43E2-8B5C-420F-B773-4C0D976E9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8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F944-A034-4316-A587-33E79276D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7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495800" y="64928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398B0E-BD33-40D6-AE6D-433700CD6B58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990600" y="6492875"/>
            <a:ext cx="3505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898989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1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9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412776"/>
            <a:ext cx="8498904" cy="1752600"/>
          </a:xfrm>
        </p:spPr>
        <p:txBody>
          <a:bodyPr/>
          <a:lstStyle/>
          <a:p>
            <a:r>
              <a:rPr lang="en-US" dirty="0"/>
              <a:t> Compensation of Detector </a:t>
            </a:r>
            <a:r>
              <a:rPr lang="en-US" dirty="0" smtClean="0"/>
              <a:t>Solenoid</a:t>
            </a:r>
            <a:endParaRPr lang="en-US" altLang="zh-CN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49216"/>
            <a:ext cx="7239000" cy="1524000"/>
          </a:xfrm>
        </p:spPr>
        <p:txBody>
          <a:bodyPr/>
          <a:lstStyle/>
          <a:p>
            <a:pPr eaLnBrk="1" hangingPunct="1"/>
            <a:r>
              <a:rPr lang="en-US" altLang="en-US" sz="2000" i="1" dirty="0" smtClean="0">
                <a:latin typeface="Arial" charset="0"/>
                <a:cs typeface="Arial" charset="0"/>
              </a:rPr>
              <a:t>G.H. Wei</a:t>
            </a:r>
            <a:r>
              <a:rPr lang="en-US" altLang="en-US" sz="2000" i="1" dirty="0">
                <a:latin typeface="Arial" charset="0"/>
                <a:cs typeface="Arial" charset="0"/>
              </a:rPr>
              <a:t>, </a:t>
            </a:r>
            <a:r>
              <a:rPr lang="en-US" altLang="en-US" sz="2000" i="1" dirty="0"/>
              <a:t>V.S. </a:t>
            </a:r>
            <a:r>
              <a:rPr lang="en-US" altLang="en-US" sz="2000" i="1" dirty="0" err="1" smtClean="0"/>
              <a:t>Morozov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, </a:t>
            </a:r>
            <a:r>
              <a:rPr lang="en-US" altLang="en-US" sz="2000" i="1" dirty="0" err="1">
                <a:latin typeface="Arial" charset="0"/>
                <a:cs typeface="Arial" charset="0"/>
              </a:rPr>
              <a:t>Fanglei</a:t>
            </a:r>
            <a:r>
              <a:rPr lang="en-US" altLang="en-US" sz="2000" i="1" dirty="0">
                <a:latin typeface="Arial" charset="0"/>
                <a:cs typeface="Arial" charset="0"/>
              </a:rPr>
              <a:t> 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Lin</a:t>
            </a:r>
          </a:p>
          <a:p>
            <a:r>
              <a:rPr lang="en-US" sz="2000" b="1" dirty="0"/>
              <a:t>JLEIC Collaboration Meeting </a:t>
            </a:r>
            <a:r>
              <a:rPr lang="en-US" sz="2000" b="1" dirty="0" smtClean="0"/>
              <a:t>Spring,  </a:t>
            </a:r>
            <a:r>
              <a:rPr lang="en-US" sz="2000" b="1" dirty="0"/>
              <a:t>2016</a:t>
            </a:r>
          </a:p>
          <a:p>
            <a:pPr eaLnBrk="1" hangingPunct="1"/>
            <a:endParaRPr lang="en-US" altLang="en-US" sz="2000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1"/>
          <p:cNvSpPr>
            <a:spLocks noGrp="1"/>
          </p:cNvSpPr>
          <p:nvPr>
            <p:ph idx="4294967295"/>
          </p:nvPr>
        </p:nvSpPr>
        <p:spPr>
          <a:xfrm>
            <a:off x="152400" y="801688"/>
            <a:ext cx="8956104" cy="5695950"/>
          </a:xfrm>
        </p:spPr>
        <p:txBody>
          <a:bodyPr/>
          <a:lstStyle/>
          <a:p>
            <a:pPr marL="381000" indent="-381000" defTabSz="914400">
              <a:buSzTx/>
              <a:buFont typeface="Arial" charset="0"/>
              <a:buAutoNum type="arabicPeriod"/>
            </a:pPr>
            <a:r>
              <a:rPr lang="en-US" altLang="zh-CN" sz="2400" dirty="0" smtClean="0">
                <a:ea typeface="宋体" charset="-122"/>
              </a:rPr>
              <a:t>Detector Solenoid </a:t>
            </a:r>
            <a:r>
              <a:rPr lang="en-US" altLang="zh-CN" sz="2400" dirty="0">
                <a:ea typeface="宋体" charset="-122"/>
              </a:rPr>
              <a:t>+ Drift + Anti-Solenoid </a:t>
            </a:r>
            <a:r>
              <a:rPr lang="en-US" altLang="zh-CN" sz="2400" dirty="0" smtClean="0">
                <a:ea typeface="宋体" charset="-122"/>
              </a:rPr>
              <a:t>(a RHIC design)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 marL="762000" lvl="1" indent="-304800" defTabSz="914400">
              <a:buFont typeface="Arial" charset="0"/>
              <a:buChar char="̶"/>
            </a:pPr>
            <a:r>
              <a:rPr lang="en-US" altLang="en-US" sz="2400" dirty="0" smtClean="0">
                <a:latin typeface="Arial" charset="0"/>
                <a:cs typeface="Arial" charset="0"/>
              </a:rPr>
              <a:t>Pro: dynamically is the best</a:t>
            </a:r>
          </a:p>
          <a:p>
            <a:pPr marL="762000" lvl="1" indent="-304800" defTabSz="914400">
              <a:buFont typeface="Arial" charset="0"/>
              <a:buChar char="̶"/>
            </a:pPr>
            <a:r>
              <a:rPr lang="en-US" altLang="en-US" sz="2400" dirty="0" smtClean="0">
                <a:latin typeface="Arial" charset="0"/>
                <a:cs typeface="Arial" charset="0"/>
              </a:rPr>
              <a:t>Con: there seems to be no space in the IR of JLEIC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US" altLang="zh-CN" sz="2400" dirty="0" smtClean="0">
                <a:ea typeface="宋体" charset="-122"/>
              </a:rPr>
              <a:t>Detector </a:t>
            </a:r>
            <a:r>
              <a:rPr lang="en-US" altLang="zh-CN" sz="2400" dirty="0">
                <a:ea typeface="宋体" charset="-122"/>
              </a:rPr>
              <a:t>Solenoid </a:t>
            </a:r>
            <a:r>
              <a:rPr lang="en-US" altLang="zh-CN" sz="2400" dirty="0" smtClean="0">
                <a:ea typeface="宋体" charset="-122"/>
              </a:rPr>
              <a:t>+                    + same-field-integral solenoid 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 marL="762000" lvl="1" indent="-304800" defTabSz="914400">
              <a:buFont typeface="Arial" charset="0"/>
              <a:buChar char="̶"/>
            </a:pPr>
            <a:r>
              <a:rPr lang="en-US" altLang="en-US" sz="2400" dirty="0" smtClean="0">
                <a:latin typeface="Arial" charset="0"/>
                <a:cs typeface="Arial" charset="0"/>
              </a:rPr>
              <a:t>Cons: long locally coupled section, crab cavity issue, spin effect is not compensated</a:t>
            </a:r>
          </a:p>
          <a:p>
            <a:pPr marL="381000" indent="-381000" defTabSz="914400">
              <a:buSzTx/>
              <a:buFont typeface="Arial" charset="0"/>
              <a:buAutoNum type="arabicPeriod"/>
            </a:pPr>
            <a:r>
              <a:rPr lang="en-US" altLang="zh-CN" sz="2400" dirty="0">
                <a:ea typeface="宋体" charset="-122"/>
              </a:rPr>
              <a:t>Detector Solenoid + </a:t>
            </a:r>
            <a:r>
              <a:rPr lang="en-US" altLang="zh-CN" sz="2400" dirty="0" smtClean="0">
                <a:ea typeface="宋体" charset="-122"/>
              </a:rPr>
              <a:t>                   </a:t>
            </a:r>
            <a:r>
              <a:rPr lang="en-US" altLang="zh-CN" sz="2400" dirty="0">
                <a:ea typeface="宋体" charset="-122"/>
              </a:rPr>
              <a:t>+ Anti-Solenoid 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marL="762000" lvl="1" indent="-304800" defTabSz="914400">
              <a:buFont typeface="Arial" charset="0"/>
              <a:buChar char="̶"/>
            </a:pPr>
            <a:r>
              <a:rPr lang="en-US" altLang="en-US" sz="2400" dirty="0" smtClean="0">
                <a:latin typeface="Arial" charset="0"/>
                <a:cs typeface="Arial" charset="0"/>
              </a:rPr>
              <a:t>Cons: long locally coupled section, crab cavity issue</a:t>
            </a:r>
          </a:p>
        </p:txBody>
      </p:sp>
      <p:sp>
        <p:nvSpPr>
          <p:cNvPr id="98307" name="Title 2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8661400" cy="714375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Compensation Options</a:t>
            </a:r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996040"/>
              </p:ext>
            </p:extLst>
          </p:nvPr>
        </p:nvGraphicFramePr>
        <p:xfrm>
          <a:off x="3347864" y="1988840"/>
          <a:ext cx="1612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3" name="Equation" r:id="rId3" imgW="1612800" imgH="711000" progId="Equation.DSMT4">
                  <p:embed/>
                </p:oleObj>
              </mc:Choice>
              <mc:Fallback>
                <p:oleObj name="Equation" r:id="rId3" imgW="1612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988840"/>
                        <a:ext cx="16129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17228"/>
              </p:ext>
            </p:extLst>
          </p:nvPr>
        </p:nvGraphicFramePr>
        <p:xfrm>
          <a:off x="3419872" y="3284984"/>
          <a:ext cx="1473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4" name="Equation" r:id="rId5" imgW="1473120" imgH="711000" progId="Equation.DSMT4">
                  <p:embed/>
                </p:oleObj>
              </mc:Choice>
              <mc:Fallback>
                <p:oleObj name="Equation" r:id="rId5" imgW="14731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284984"/>
                        <a:ext cx="14732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28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06" y="4293096"/>
            <a:ext cx="6295430" cy="186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6"/>
          <p:cNvSpPr/>
          <p:nvPr/>
        </p:nvSpPr>
        <p:spPr bwMode="auto">
          <a:xfrm>
            <a:off x="1979712" y="6021288"/>
            <a:ext cx="5544616" cy="3600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chemeClr val="accent2"/>
                </a:solidFill>
                <a:latin typeface="Times" charset="0"/>
              </a:rPr>
              <a:t>V. </a:t>
            </a:r>
            <a:r>
              <a:rPr lang="en-US" altLang="zh-CN" sz="2000" b="1" dirty="0" err="1" smtClean="0">
                <a:solidFill>
                  <a:schemeClr val="accent2"/>
                </a:solidFill>
                <a:latin typeface="Times" charset="0"/>
              </a:rPr>
              <a:t>Garczynsky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" charset="0"/>
              </a:rPr>
              <a:t>, RHIC-Notes/AD-AP-37</a:t>
            </a:r>
            <a:endParaRPr lang="en-US" altLang="zh-CN" sz="2000" b="1" dirty="0">
              <a:solidFill>
                <a:schemeClr val="accent2"/>
              </a:solidFill>
              <a:latin typeface="Times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chemeClr val="accent2"/>
                </a:solidFill>
                <a:latin typeface="Times" charset="0"/>
              </a:rPr>
              <a:t>  </a:t>
            </a:r>
            <a:endParaRPr lang="zh-CN" altLang="en-US" sz="2800" dirty="0">
              <a:solidFill>
                <a:schemeClr val="accent2"/>
              </a:solidFill>
              <a:latin typeface="Times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1"/>
          <p:cNvSpPr>
            <a:spLocks noGrp="1"/>
          </p:cNvSpPr>
          <p:nvPr>
            <p:ph idx="4294967295"/>
          </p:nvPr>
        </p:nvSpPr>
        <p:spPr>
          <a:xfrm>
            <a:off x="0" y="801688"/>
            <a:ext cx="9144000" cy="5695950"/>
          </a:xfrm>
        </p:spPr>
        <p:txBody>
          <a:bodyPr/>
          <a:lstStyle/>
          <a:p>
            <a:pPr marL="381000" indent="-381000" defTabSz="914400">
              <a:buSzTx/>
              <a:buFont typeface="+mj-lt"/>
              <a:buAutoNum type="arabicPeriod" startAt="4"/>
            </a:pPr>
            <a:r>
              <a:rPr lang="en-US" altLang="en-US" sz="2400" dirty="0" smtClean="0">
                <a:latin typeface="Arial" charset="0"/>
                <a:cs typeface="Arial" charset="0"/>
              </a:rPr>
              <a:t>Distributed skew quadrupole compensation</a:t>
            </a:r>
          </a:p>
          <a:p>
            <a:pPr marL="762000" lvl="1" indent="-304800" defTabSz="914400">
              <a:buFont typeface="Arial" charset="0"/>
              <a:buChar char="̶"/>
            </a:pPr>
            <a:r>
              <a:rPr lang="en-US" altLang="en-US" sz="2400" dirty="0" smtClean="0">
                <a:latin typeface="Arial" charset="0"/>
                <a:cs typeface="Arial" charset="0"/>
              </a:rPr>
              <a:t>Pro: less complicated optics than in options 2 &amp; 3</a:t>
            </a:r>
          </a:p>
          <a:p>
            <a:pPr marL="762000" lvl="1" indent="-304800" defTabSz="914400">
              <a:buFont typeface="Arial" charset="0"/>
              <a:buChar char="̶"/>
            </a:pPr>
            <a:r>
              <a:rPr lang="en-US" altLang="en-US" sz="2400" dirty="0" smtClean="0">
                <a:latin typeface="Arial" charset="0"/>
                <a:cs typeface="Arial" charset="0"/>
              </a:rPr>
              <a:t>Cons: long locally coupled section, crab cavity issue, spin effect is not compensated</a:t>
            </a:r>
          </a:p>
          <a:p>
            <a:pPr marL="762000" lvl="1" indent="-304800">
              <a:buFont typeface="Arial" charset="0"/>
              <a:buChar char="̶"/>
            </a:pPr>
            <a:r>
              <a:rPr lang="en-US" altLang="zh-CN" sz="2400" dirty="0" smtClean="0">
                <a:ea typeface="宋体" charset="-122"/>
              </a:rPr>
              <a:t>a </a:t>
            </a:r>
            <a:r>
              <a:rPr lang="en-US" altLang="zh-CN" sz="2400" dirty="0">
                <a:ea typeface="宋体" charset="-122"/>
              </a:rPr>
              <a:t>RHIC </a:t>
            </a:r>
            <a:r>
              <a:rPr lang="en-US" altLang="zh-CN" sz="2400" dirty="0" smtClean="0">
                <a:ea typeface="宋体" charset="-122"/>
              </a:rPr>
              <a:t>design,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PEP-II 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marL="762000" lvl="1" indent="-304800" defTabSz="914400">
              <a:buFont typeface="Arial" charset="0"/>
              <a:buChar char="̶"/>
            </a:pPr>
            <a:r>
              <a:rPr lang="en-US" altLang="en-US" sz="2400" dirty="0" smtClean="0">
                <a:latin typeface="Arial" charset="0"/>
                <a:cs typeface="Arial" charset="0"/>
              </a:rPr>
              <a:t>3 ~ 6 </a:t>
            </a:r>
            <a:r>
              <a:rPr lang="en-US" altLang="en-US" sz="2400" dirty="0">
                <a:latin typeface="Arial" charset="0"/>
                <a:cs typeface="Arial" charset="0"/>
              </a:rPr>
              <a:t>skew quads on each side of IP 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 marL="457200" lvl="1" indent="0" defTabSz="914400">
              <a:buNone/>
            </a:pPr>
            <a:endParaRPr lang="en-US" alt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98307" name="Title 2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8661400" cy="714375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Compensation Options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42" y="3284984"/>
            <a:ext cx="6075015" cy="299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6"/>
          <p:cNvSpPr/>
          <p:nvPr/>
        </p:nvSpPr>
        <p:spPr bwMode="auto">
          <a:xfrm>
            <a:off x="1907704" y="6021288"/>
            <a:ext cx="5544616" cy="3600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chemeClr val="accent2"/>
                </a:solidFill>
                <a:latin typeface="Times" charset="0"/>
              </a:rPr>
              <a:t>V. </a:t>
            </a:r>
            <a:r>
              <a:rPr lang="en-US" altLang="zh-CN" sz="2000" b="1" dirty="0" err="1" smtClean="0">
                <a:solidFill>
                  <a:schemeClr val="accent2"/>
                </a:solidFill>
                <a:latin typeface="Times" charset="0"/>
              </a:rPr>
              <a:t>Garczynsky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" charset="0"/>
              </a:rPr>
              <a:t>, RHIC-Notes/AD-AP-38</a:t>
            </a:r>
            <a:endParaRPr lang="en-US" altLang="zh-CN" sz="2000" b="1" dirty="0">
              <a:solidFill>
                <a:schemeClr val="accent2"/>
              </a:solidFill>
              <a:latin typeface="Times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chemeClr val="accent2"/>
                </a:solidFill>
                <a:latin typeface="Times" charset="0"/>
              </a:rPr>
              <a:t>  </a:t>
            </a:r>
            <a:endParaRPr lang="zh-CN" altLang="en-US" sz="2800" dirty="0">
              <a:solidFill>
                <a:schemeClr val="accent2"/>
              </a:solidFill>
              <a:latin typeface="Times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1"/>
          <p:cNvSpPr>
            <a:spLocks noGrp="1"/>
          </p:cNvSpPr>
          <p:nvPr>
            <p:ph idx="4294967295"/>
          </p:nvPr>
        </p:nvSpPr>
        <p:spPr>
          <a:xfrm>
            <a:off x="0" y="801688"/>
            <a:ext cx="9144000" cy="5695950"/>
          </a:xfrm>
        </p:spPr>
        <p:txBody>
          <a:bodyPr/>
          <a:lstStyle/>
          <a:p>
            <a:pPr marL="457200" indent="-457200" defTabSz="914400">
              <a:buSzTx/>
              <a:buFont typeface="+mj-lt"/>
              <a:buAutoNum type="arabicPeriod" startAt="5"/>
            </a:pPr>
            <a:r>
              <a:rPr lang="en-US" altLang="zh-CN" sz="2400" dirty="0">
                <a:ea typeface="宋体" charset="-122"/>
              </a:rPr>
              <a:t>Solenoid + tilt Quads + </a:t>
            </a:r>
            <a:r>
              <a:rPr lang="en-US" altLang="zh-CN" sz="2400" dirty="0" smtClean="0">
                <a:ea typeface="宋体" charset="-122"/>
              </a:rPr>
              <a:t>Anti-Solenoid 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 marL="762000" lvl="1" indent="-304800" defTabSz="914400">
              <a:buFont typeface="Arial" charset="0"/>
              <a:buChar char="̶"/>
            </a:pPr>
            <a:r>
              <a:rPr lang="en-US" altLang="en-US" sz="2400" dirty="0" smtClean="0">
                <a:latin typeface="Arial" charset="0"/>
                <a:cs typeface="Arial" charset="0"/>
              </a:rPr>
              <a:t>Pros: coupling is localized, no crab cavity problem, spin effect is compensated</a:t>
            </a:r>
          </a:p>
          <a:p>
            <a:pPr marL="762000" lvl="1" indent="-304800" defTabSz="914400">
              <a:buFont typeface="Arial" charset="0"/>
              <a:buChar char="̶"/>
            </a:pPr>
            <a:r>
              <a:rPr lang="en-US" altLang="en-US" sz="2400" dirty="0" smtClean="0">
                <a:latin typeface="Arial" charset="0"/>
                <a:cs typeface="Arial" charset="0"/>
              </a:rPr>
              <a:t>Con: more complicated final focus design</a:t>
            </a:r>
          </a:p>
        </p:txBody>
      </p:sp>
      <p:sp>
        <p:nvSpPr>
          <p:cNvPr id="98307" name="Title 2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8661400" cy="714375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Compensation Options</a:t>
            </a:r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9014"/>
            <a:ext cx="2822892" cy="185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6"/>
          <p:cNvSpPr/>
          <p:nvPr/>
        </p:nvSpPr>
        <p:spPr bwMode="auto">
          <a:xfrm>
            <a:off x="971600" y="5661248"/>
            <a:ext cx="6840760" cy="6480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chemeClr val="accent2"/>
                </a:solidFill>
                <a:latin typeface="Times" charset="0"/>
              </a:rPr>
              <a:t>Super KEKB </a:t>
            </a:r>
            <a:r>
              <a:rPr lang="en-US" altLang="zh-CN" sz="2800" b="1" dirty="0">
                <a:solidFill>
                  <a:schemeClr val="accent2"/>
                </a:solidFill>
                <a:latin typeface="Times" charset="0"/>
              </a:rPr>
              <a:t>&amp; 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" charset="0"/>
              </a:rPr>
              <a:t>DAFNE</a:t>
            </a:r>
            <a:endParaRPr lang="en-US" altLang="zh-CN" sz="2800" b="1" dirty="0">
              <a:solidFill>
                <a:schemeClr val="accent2"/>
              </a:solidFill>
              <a:latin typeface="Times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chemeClr val="accent2"/>
                </a:solidFill>
                <a:latin typeface="Times" charset="0"/>
              </a:rPr>
              <a:t>  </a:t>
            </a:r>
            <a:endParaRPr lang="zh-CN" altLang="en-US" sz="2800" dirty="0">
              <a:solidFill>
                <a:schemeClr val="accent2"/>
              </a:solidFill>
              <a:latin typeface="Times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12" y="2924944"/>
            <a:ext cx="5072655" cy="24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1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/>
            <a:r>
              <a:rPr lang="en-US" altLang="en-US" sz="3600" b="1" dirty="0" smtClean="0">
                <a:latin typeface="Arial" charset="0"/>
                <a:ea typeface="MS PGothic" pitchFamily="34" charset="-128"/>
              </a:rPr>
              <a:t>JLEIC Considerations &amp; a Solution </a:t>
            </a:r>
            <a:endParaRPr lang="ru-RU" altLang="en-US" sz="36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99331" name="Content Placeholder 2"/>
          <p:cNvSpPr>
            <a:spLocks/>
          </p:cNvSpPr>
          <p:nvPr/>
        </p:nvSpPr>
        <p:spPr bwMode="auto">
          <a:xfrm>
            <a:off x="92075" y="838200"/>
            <a:ext cx="8951913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8975" indent="-2301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20000"/>
              </a:spcBef>
              <a:buSzPct val="150000"/>
              <a:buFontTx/>
              <a:buBlip>
                <a:blip r:embed="rId3"/>
              </a:buBlip>
            </a:pPr>
            <a:r>
              <a:rPr lang="en-US" altLang="en-US" sz="2400" dirty="0" smtClean="0">
                <a:latin typeface="Arial" charset="0"/>
                <a:ea typeface="MS PGothic" pitchFamily="34" charset="-128"/>
              </a:rPr>
              <a:t> Compensation </a:t>
            </a:r>
            <a:r>
              <a:rPr lang="en-US" altLang="en-US" sz="2400" dirty="0">
                <a:latin typeface="Arial" charset="0"/>
                <a:ea typeface="MS PGothic" pitchFamily="34" charset="-128"/>
              </a:rPr>
              <a:t>constraints for both electron and ion rings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latin typeface="Arial" charset="0"/>
                <a:ea typeface="MS PGothic" pitchFamily="34" charset="-128"/>
              </a:rPr>
              <a:t>Optics fixed and uncoupled at IP due to variety of solenoid fields and energies 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latin typeface="Arial" charset="0"/>
                <a:ea typeface="MS PGothic" pitchFamily="34" charset="-128"/>
              </a:rPr>
              <a:t>Coupling compensated locally and independently on each side of IP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latin typeface="Arial" charset="0"/>
                <a:ea typeface="MS PGothic" pitchFamily="34" charset="-128"/>
              </a:rPr>
              <a:t>Optics fixed at the entrance into and exit from IR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latin typeface="Arial" charset="0"/>
                <a:ea typeface="MS PGothic" pitchFamily="34" charset="-128"/>
                <a:sym typeface="Symbol" pitchFamily="18" charset="2"/>
              </a:rPr>
              <a:t>No coupling elements (for now) dispersive </a:t>
            </a:r>
            <a:r>
              <a:rPr lang="en-US" altLang="en-US" sz="2400" dirty="0" smtClean="0">
                <a:latin typeface="Arial" charset="0"/>
                <a:ea typeface="MS PGothic" pitchFamily="34" charset="-128"/>
                <a:sym typeface="Symbol" pitchFamily="18" charset="2"/>
              </a:rPr>
              <a:t>regions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latin typeface="Arial" charset="0"/>
              </a:rPr>
              <a:t>Cancel spin effect to keep figure 8 </a:t>
            </a:r>
            <a:r>
              <a:rPr lang="en-US" altLang="en-US" sz="2400" dirty="0" smtClean="0">
                <a:latin typeface="Arial" charset="0"/>
              </a:rPr>
              <a:t>symmetry</a:t>
            </a:r>
            <a:endParaRPr lang="en-US" altLang="en-US" sz="2400" dirty="0">
              <a:latin typeface="Arial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400" dirty="0" smtClean="0">
              <a:latin typeface="Arial" charset="0"/>
              <a:ea typeface="MS PGothic" pitchFamily="34" charset="-128"/>
              <a:sym typeface="Symbol" pitchFamily="18" charset="2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400" dirty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6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/>
            <a:r>
              <a:rPr lang="en-US" altLang="en-US" sz="3600" b="1" dirty="0" smtClean="0">
                <a:latin typeface="Arial" charset="0"/>
                <a:ea typeface="MS PGothic" pitchFamily="34" charset="-128"/>
              </a:rPr>
              <a:t>JLEIC Considerations &amp; a Solution </a:t>
            </a:r>
            <a:endParaRPr lang="ru-RU" altLang="en-US" sz="36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99331" name="Content Placeholder 2"/>
          <p:cNvSpPr>
            <a:spLocks/>
          </p:cNvSpPr>
          <p:nvPr/>
        </p:nvSpPr>
        <p:spPr bwMode="auto">
          <a:xfrm>
            <a:off x="79904" y="980728"/>
            <a:ext cx="8951913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8975" indent="-2301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20000"/>
              </a:spcBef>
              <a:buSzPct val="150000"/>
              <a:buFontTx/>
              <a:buBlip>
                <a:blip r:embed="rId4"/>
              </a:buBlip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  A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solution: Solenoid +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Quads(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normal+skew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)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+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Anti-Solenoid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Quads(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normal+skew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)</a:t>
            </a:r>
            <a:r>
              <a:rPr lang="en-US" altLang="en-US" sz="2400" dirty="0" smtClean="0">
                <a:latin typeface="Arial" charset="0"/>
                <a:ea typeface="MS PGothic" pitchFamily="34" charset="-128"/>
                <a:sym typeface="Symbol" pitchFamily="18" charset="2"/>
              </a:rPr>
              <a:t>: a normal quad with an </a:t>
            </a:r>
            <a:r>
              <a:rPr lang="en-US" altLang="en-US" sz="2400" dirty="0">
                <a:latin typeface="Arial" charset="0"/>
                <a:ea typeface="MS PGothic" pitchFamily="34" charset="-128"/>
                <a:sym typeface="Symbol" pitchFamily="18" charset="2"/>
              </a:rPr>
              <a:t>additional winding or a skew quad next to the normal quad</a:t>
            </a:r>
          </a:p>
          <a:p>
            <a:pPr marL="0" indent="0" defTabSz="91440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 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400" dirty="0" smtClean="0">
              <a:latin typeface="Arial" charset="0"/>
              <a:ea typeface="MS PGothic" pitchFamily="34" charset="-128"/>
              <a:sym typeface="Symbol" pitchFamily="18" charset="2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400" dirty="0">
              <a:latin typeface="Arial" charset="0"/>
              <a:ea typeface="MS PGothic" pitchFamily="34" charset="-12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980609"/>
              </p:ext>
            </p:extLst>
          </p:nvPr>
        </p:nvGraphicFramePr>
        <p:xfrm>
          <a:off x="323528" y="4657824"/>
          <a:ext cx="7251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1" name="Equation" r:id="rId5" imgW="7251700" imgH="787400" progId="Equation.DSMT4">
                  <p:embed/>
                </p:oleObj>
              </mc:Choice>
              <mc:Fallback>
                <p:oleObj name="Equation" r:id="rId5" imgW="7251700" imgH="787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657824"/>
                        <a:ext cx="72517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15962"/>
              </p:ext>
            </p:extLst>
          </p:nvPr>
        </p:nvGraphicFramePr>
        <p:xfrm>
          <a:off x="395536" y="4153768"/>
          <a:ext cx="3492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2" name="Equation" r:id="rId7" imgW="3492500" imgH="355600" progId="Equation.DSMT4">
                  <p:embed/>
                </p:oleObj>
              </mc:Choice>
              <mc:Fallback>
                <p:oleObj name="Equation" r:id="rId7" imgW="3492500" imgH="355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153768"/>
                        <a:ext cx="3492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2519"/>
              </p:ext>
            </p:extLst>
          </p:nvPr>
        </p:nvGraphicFramePr>
        <p:xfrm>
          <a:off x="4067944" y="3878544"/>
          <a:ext cx="3571597" cy="63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" name="Equation" r:id="rId9" imgW="2413000" imgH="457200" progId="Equation.3">
                  <p:embed/>
                </p:oleObj>
              </mc:Choice>
              <mc:Fallback>
                <p:oleObj name="Equation" r:id="rId9" imgW="24130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878544"/>
                        <a:ext cx="3571597" cy="635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621531"/>
              </p:ext>
            </p:extLst>
          </p:nvPr>
        </p:nvGraphicFramePr>
        <p:xfrm>
          <a:off x="251520" y="2209552"/>
          <a:ext cx="8026054" cy="1872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4" name="Equation" r:id="rId11" imgW="5117760" imgH="1193760" progId="Equation.3">
                  <p:embed/>
                </p:oleObj>
              </mc:Choice>
              <mc:Fallback>
                <p:oleObj name="Equation" r:id="rId11" imgW="5117760" imgH="1193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1520" y="2209552"/>
                        <a:ext cx="8026054" cy="1872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23528" y="560262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Dynamical rotation angle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en-GB" dirty="0" smtClean="0">
                <a:sym typeface="Symbol"/>
              </a:rPr>
              <a:t> </a:t>
            </a:r>
            <a:r>
              <a:rPr lang="en-GB" dirty="0" smtClean="0"/>
              <a:t>of  </a:t>
            </a:r>
            <a:r>
              <a:rPr lang="en-GB" dirty="0"/>
              <a:t>a normal </a:t>
            </a:r>
            <a:r>
              <a:rPr lang="en-GB" dirty="0" smtClean="0"/>
              <a:t>quad (</a:t>
            </a:r>
            <a:r>
              <a:rPr lang="en-GB" dirty="0"/>
              <a:t>strength: </a:t>
            </a:r>
            <a:r>
              <a:rPr lang="en-GB" dirty="0" err="1"/>
              <a:t>kn</a:t>
            </a:r>
            <a:r>
              <a:rPr lang="en-GB" dirty="0"/>
              <a:t>) </a:t>
            </a:r>
            <a:r>
              <a:rPr lang="en-GB" dirty="0" smtClean="0"/>
              <a:t>&amp; </a:t>
            </a:r>
            <a:r>
              <a:rPr lang="en-GB" dirty="0"/>
              <a:t>a skew component (strength: </a:t>
            </a:r>
            <a:r>
              <a:rPr lang="en-GB" dirty="0" err="1"/>
              <a:t>ks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12" name="Rectangle 9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952733"/>
              </p:ext>
            </p:extLst>
          </p:nvPr>
        </p:nvGraphicFramePr>
        <p:xfrm>
          <a:off x="5176258" y="5589000"/>
          <a:ext cx="2564094" cy="661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5" name="Equation" r:id="rId13" imgW="1511300" imgH="419100" progId="Equation.3">
                  <p:embed/>
                </p:oleObj>
              </mc:Choice>
              <mc:Fallback>
                <p:oleObj name="Equation" r:id="rId13" imgW="1511300" imgH="419100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258" y="5589000"/>
                        <a:ext cx="2564094" cy="661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8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/>
            <a:r>
              <a:rPr lang="en-US" altLang="en-US" sz="3600" b="1" dirty="0" smtClean="0">
                <a:latin typeface="Arial" charset="0"/>
                <a:ea typeface="MS PGothic" pitchFamily="34" charset="-128"/>
              </a:rPr>
              <a:t>JLEIC Considerations &amp; a Solution </a:t>
            </a:r>
            <a:endParaRPr lang="ru-RU" altLang="en-US" sz="36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99331" name="Content Placeholder 2"/>
          <p:cNvSpPr>
            <a:spLocks/>
          </p:cNvSpPr>
          <p:nvPr/>
        </p:nvSpPr>
        <p:spPr bwMode="auto">
          <a:xfrm>
            <a:off x="79904" y="980728"/>
            <a:ext cx="8951913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8975" indent="-2301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20000"/>
              </a:spcBef>
              <a:buSzPct val="150000"/>
              <a:buFontTx/>
              <a:buBlip>
                <a:blip r:embed="rId3"/>
              </a:buBlip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  A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solution: Solenoid +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Quads(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normal+skew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)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+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Anti-Solenoid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Quads(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normal+skew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)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endParaRPr lang="en-US" altLang="en-US" sz="2400" dirty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endParaRPr lang="en-US" altLang="en-US" sz="2400" dirty="0" smtClean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endParaRPr lang="en-US" altLang="en-US" sz="2400" dirty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endParaRPr lang="en-US" altLang="en-US" sz="2400" dirty="0" smtClean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endParaRPr lang="en-US" altLang="en-US" sz="2400" dirty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e-ring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 smtClean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charset="0"/>
                <a:ea typeface="MS PGothic" pitchFamily="34" charset="-128"/>
              </a:rPr>
              <a:t>Ion ring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 smtClean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endParaRPr lang="en-US" altLang="en-US" sz="2400" dirty="0" smtClean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400" dirty="0" smtClean="0">
              <a:latin typeface="Arial" charset="0"/>
              <a:ea typeface="MS PGothic" pitchFamily="34" charset="-128"/>
              <a:sym typeface="Symbol" pitchFamily="18" charset="2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b="9233"/>
          <a:stretch/>
        </p:blipFill>
        <p:spPr bwMode="auto">
          <a:xfrm>
            <a:off x="3945695" y="1412776"/>
            <a:ext cx="410445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89" y="4518818"/>
            <a:ext cx="66198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161">
            <a:off x="4574431" y="4897585"/>
            <a:ext cx="864095" cy="58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4502424" y="5163815"/>
            <a:ext cx="10143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44" y="3645024"/>
            <a:ext cx="5688632" cy="77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30" y="3752108"/>
            <a:ext cx="864095" cy="58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33" y="3873385"/>
            <a:ext cx="1008112" cy="34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69" y="3863713"/>
            <a:ext cx="504056" cy="33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>
            <a:stCxn id="28" idx="0"/>
          </p:cNvCxnSpPr>
          <p:nvPr/>
        </p:nvCxnSpPr>
        <p:spPr bwMode="auto">
          <a:xfrm>
            <a:off x="5009578" y="3752108"/>
            <a:ext cx="0" cy="20945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矩形 16"/>
          <p:cNvSpPr/>
          <p:nvPr/>
        </p:nvSpPr>
        <p:spPr bwMode="auto">
          <a:xfrm>
            <a:off x="4765633" y="5846614"/>
            <a:ext cx="581594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chemeClr val="accent2"/>
                </a:solidFill>
                <a:latin typeface="Times" charset="0"/>
              </a:rPr>
              <a:t>IP</a:t>
            </a:r>
            <a:endParaRPr lang="en-US" altLang="zh-CN" sz="2800" b="1" dirty="0">
              <a:solidFill>
                <a:schemeClr val="accent2"/>
              </a:solidFill>
              <a:latin typeface="Times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chemeClr val="accent2"/>
                </a:solidFill>
                <a:latin typeface="Times" charset="0"/>
              </a:rPr>
              <a:t>  </a:t>
            </a:r>
            <a:endParaRPr lang="zh-CN" altLang="en-US" sz="2800" dirty="0">
              <a:solidFill>
                <a:schemeClr val="accent2"/>
              </a:solidFill>
              <a:latin typeface="Times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>
            <a:off x="6518632" y="5908683"/>
            <a:ext cx="160593" cy="265535"/>
          </a:xfrm>
          <a:prstGeom prst="triangl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矩形 16"/>
          <p:cNvSpPr/>
          <p:nvPr/>
        </p:nvSpPr>
        <p:spPr bwMode="auto">
          <a:xfrm>
            <a:off x="6732240" y="5816512"/>
            <a:ext cx="2227569" cy="420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Times" charset="0"/>
              </a:rPr>
              <a:t>: Orbit corrector</a:t>
            </a:r>
            <a:endParaRPr lang="en-US" altLang="zh-CN" sz="2400" dirty="0">
              <a:latin typeface="Times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chemeClr val="accent2"/>
                </a:solidFill>
                <a:latin typeface="Times" charset="0"/>
              </a:rPr>
              <a:t>  </a:t>
            </a:r>
            <a:endParaRPr lang="zh-CN" altLang="en-US" sz="2800" dirty="0">
              <a:solidFill>
                <a:schemeClr val="accent2"/>
              </a:solidFill>
              <a:latin typeface="Times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70384"/>
          </a:xfrm>
        </p:spPr>
        <p:txBody>
          <a:bodyPr/>
          <a:lstStyle/>
          <a:p>
            <a:r>
              <a:rPr lang="en-US" altLang="zh-CN" sz="2000" dirty="0"/>
              <a:t>Coupling compensated locally and independently on each side of IP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914400"/>
          </a:xfrm>
        </p:spPr>
        <p:txBody>
          <a:bodyPr/>
          <a:lstStyle/>
          <a:p>
            <a:r>
              <a:rPr lang="en-US" dirty="0"/>
              <a:t>Coupling of X and Y </a:t>
            </a:r>
            <a:r>
              <a:rPr lang="en-US" dirty="0" err="1"/>
              <a:t>betatron</a:t>
            </a:r>
            <a:r>
              <a:rPr lang="en-US" dirty="0"/>
              <a:t> motion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3"/>
            <a:ext cx="3306019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30602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99848"/>
            <a:ext cx="3306019" cy="230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306019" cy="230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6" y="4079900"/>
            <a:ext cx="125803" cy="10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1"/>
          <a:stretch/>
        </p:blipFill>
        <p:spPr bwMode="auto">
          <a:xfrm>
            <a:off x="4578347" y="4057799"/>
            <a:ext cx="3306021" cy="25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1"/>
          <a:stretch/>
        </p:blipFill>
        <p:spPr bwMode="auto">
          <a:xfrm>
            <a:off x="4558379" y="1698939"/>
            <a:ext cx="3306021" cy="25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30" y="4133231"/>
            <a:ext cx="125803" cy="10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48" y="1774369"/>
            <a:ext cx="125803" cy="10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188042" y="1765718"/>
            <a:ext cx="46694" cy="9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17" y="1774368"/>
            <a:ext cx="125803" cy="10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29" y="4133231"/>
            <a:ext cx="125803" cy="10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220523" y="4124580"/>
            <a:ext cx="46694" cy="9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17" y="4133230"/>
            <a:ext cx="125803" cy="10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4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5801" y="908720"/>
            <a:ext cx="7772400" cy="797039"/>
          </a:xfrm>
        </p:spPr>
        <p:txBody>
          <a:bodyPr/>
          <a:lstStyle/>
          <a:p>
            <a:r>
              <a:rPr lang="en-US" altLang="zh-CN" sz="2000" dirty="0" smtClean="0"/>
              <a:t>Detector Solenoid 3 T: Closed orbit V: &lt; 4 mm</a:t>
            </a:r>
            <a:r>
              <a:rPr lang="en-US" altLang="zh-CN" sz="2000" dirty="0"/>
              <a:t>, H: </a:t>
            </a:r>
            <a:r>
              <a:rPr lang="en-US" altLang="zh-CN" sz="2000" dirty="0" smtClean="0"/>
              <a:t>&lt; 0.5 mm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Vertical and horizontal orbit oscillations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95" y="2027217"/>
            <a:ext cx="360040" cy="14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15" y="2029363"/>
            <a:ext cx="370174" cy="14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00" y="2026757"/>
            <a:ext cx="144016" cy="14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sosceles Triangle 15"/>
          <p:cNvSpPr/>
          <p:nvPr/>
        </p:nvSpPr>
        <p:spPr bwMode="auto">
          <a:xfrm>
            <a:off x="3374153" y="2051739"/>
            <a:ext cx="45719" cy="7200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Isosceles Triangle 16"/>
          <p:cNvSpPr/>
          <p:nvPr/>
        </p:nvSpPr>
        <p:spPr bwMode="auto">
          <a:xfrm>
            <a:off x="3763335" y="2043127"/>
            <a:ext cx="45719" cy="7200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>
            <a:off x="3907351" y="2047341"/>
            <a:ext cx="45719" cy="7200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914400"/>
          </a:xfrm>
        </p:spPr>
        <p:txBody>
          <a:bodyPr/>
          <a:lstStyle/>
          <a:p>
            <a:r>
              <a:rPr lang="en-US" dirty="0" smtClean="0"/>
              <a:t>Restoration of H &amp; V dispersion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内容占位符 1"/>
          <p:cNvSpPr>
            <a:spLocks noGrp="1"/>
          </p:cNvSpPr>
          <p:nvPr>
            <p:ph idx="1"/>
          </p:nvPr>
        </p:nvSpPr>
        <p:spPr>
          <a:xfrm>
            <a:off x="611560" y="4725144"/>
            <a:ext cx="8352928" cy="1656184"/>
          </a:xfrm>
        </p:spPr>
        <p:txBody>
          <a:bodyPr/>
          <a:lstStyle/>
          <a:p>
            <a:r>
              <a:rPr lang="en-US" altLang="zh-CN" sz="2800" dirty="0" smtClean="0"/>
              <a:t>Left: 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  before restoration</a:t>
            </a:r>
          </a:p>
          <a:p>
            <a:r>
              <a:rPr lang="en-US" altLang="zh-CN" sz="2800" dirty="0" smtClean="0"/>
              <a:t>Right: 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after restoration, </a:t>
            </a:r>
            <a:r>
              <a:rPr lang="en-US" altLang="zh-CN" sz="2800" dirty="0" err="1" smtClean="0"/>
              <a:t>Dy</a:t>
            </a:r>
            <a:r>
              <a:rPr lang="en-US" altLang="zh-CN" sz="2800" dirty="0" smtClean="0"/>
              <a:t> &lt; 0.3 m</a:t>
            </a:r>
            <a:endParaRPr lang="en-US" altLang="zh-CN" sz="2800" dirty="0"/>
          </a:p>
          <a:p>
            <a:pPr marL="457200" lvl="1" indent="0">
              <a:buNone/>
            </a:pPr>
            <a:endParaRPr lang="en-US" altLang="zh-CN" sz="2800" dirty="0" smtClean="0"/>
          </a:p>
          <a:p>
            <a:endParaRPr lang="en-US" altLang="zh-CN" sz="2800" dirty="0" smtClean="0"/>
          </a:p>
          <a:p>
            <a:pPr lvl="1"/>
            <a:endParaRPr lang="en-US" altLang="zh-CN" sz="2800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90308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16732"/>
            <a:ext cx="376924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0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-36512" y="908720"/>
            <a:ext cx="9145016" cy="5550024"/>
          </a:xfrm>
        </p:spPr>
        <p:txBody>
          <a:bodyPr/>
          <a:lstStyle/>
          <a:p>
            <a:r>
              <a:rPr lang="en-US" altLang="zh-CN" sz="2800" dirty="0"/>
              <a:t> </a:t>
            </a:r>
            <a:r>
              <a:rPr lang="en-US" altLang="zh-CN" sz="2800" dirty="0" smtClean="0"/>
              <a:t>Detector solenoid gives effects of </a:t>
            </a:r>
            <a:r>
              <a:rPr lang="en-US" altLang="en-US" sz="2800" dirty="0">
                <a:latin typeface="Arial" charset="0"/>
                <a:cs typeface="Arial" charset="0"/>
              </a:rPr>
              <a:t>orbit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distortion, transverse </a:t>
            </a:r>
            <a:r>
              <a:rPr lang="en-US" altLang="en-US" sz="2800" dirty="0" err="1">
                <a:latin typeface="Arial" charset="0"/>
                <a:cs typeface="Arial" charset="0"/>
              </a:rPr>
              <a:t>betatron</a:t>
            </a:r>
            <a:r>
              <a:rPr lang="en-US" altLang="en-US" sz="2800" dirty="0">
                <a:latin typeface="Arial" charset="0"/>
                <a:cs typeface="Arial" charset="0"/>
              </a:rPr>
              <a:t>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coupling, Rotates </a:t>
            </a:r>
            <a:r>
              <a:rPr lang="en-US" altLang="en-US" sz="2800" dirty="0">
                <a:latin typeface="Arial" charset="0"/>
                <a:cs typeface="Arial" charset="0"/>
              </a:rPr>
              <a:t>beam planes at the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IP, Breaks </a:t>
            </a:r>
            <a:r>
              <a:rPr lang="en-US" altLang="en-US" sz="2800" dirty="0">
                <a:latin typeface="Arial" charset="0"/>
                <a:cs typeface="Arial" charset="0"/>
              </a:rPr>
              <a:t>Horizontal and vertical dispersion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free, Perturbation </a:t>
            </a:r>
            <a:r>
              <a:rPr lang="en-US" altLang="en-US" sz="2800" dirty="0">
                <a:latin typeface="Arial" charset="0"/>
                <a:cs typeface="Arial" charset="0"/>
              </a:rPr>
              <a:t>on lattice tune &amp; W function of the first order chromaticity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compensation, Spin effect to Break </a:t>
            </a:r>
            <a:r>
              <a:rPr lang="en-US" altLang="en-US" sz="2800" dirty="0">
                <a:latin typeface="Arial" charset="0"/>
                <a:cs typeface="Arial" charset="0"/>
              </a:rPr>
              <a:t>figure 8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symmetry.</a:t>
            </a:r>
            <a:endParaRPr lang="en-US" altLang="zh-CN" sz="2800" dirty="0"/>
          </a:p>
          <a:p>
            <a:pPr algn="just"/>
            <a:r>
              <a:rPr lang="en-US" altLang="zh-CN" sz="2800" dirty="0"/>
              <a:t>A </a:t>
            </a:r>
            <a:r>
              <a:rPr lang="en-US" altLang="zh-CN" sz="2800" dirty="0" smtClean="0"/>
              <a:t>solution of ‘Solenoid </a:t>
            </a:r>
            <a:r>
              <a:rPr lang="en-US" altLang="zh-CN" sz="2800" dirty="0"/>
              <a:t>+ Quads(</a:t>
            </a:r>
            <a:r>
              <a:rPr lang="en-US" altLang="zh-CN" sz="2800" dirty="0" err="1"/>
              <a:t>normal+skew</a:t>
            </a:r>
            <a:r>
              <a:rPr lang="en-US" altLang="zh-CN" sz="2800" dirty="0"/>
              <a:t>) + </a:t>
            </a:r>
            <a:r>
              <a:rPr lang="en-US" altLang="zh-CN" sz="2800" dirty="0" smtClean="0"/>
              <a:t>Anti-Solenoid’ is used to compensate </a:t>
            </a:r>
            <a:r>
              <a:rPr lang="en-US" altLang="zh-CN" sz="2800" dirty="0"/>
              <a:t>d</a:t>
            </a:r>
            <a:r>
              <a:rPr lang="en-US" altLang="zh-CN" sz="2800" dirty="0" smtClean="0"/>
              <a:t>etector solenoid effects. Results are acceptable.</a:t>
            </a:r>
          </a:p>
          <a:p>
            <a:pPr algn="just"/>
            <a:r>
              <a:rPr lang="en-US" altLang="zh-CN" sz="2800" dirty="0" smtClean="0"/>
              <a:t>More study should be done on W function r</a:t>
            </a:r>
            <a:r>
              <a:rPr lang="en-US" sz="2800" dirty="0" smtClean="0"/>
              <a:t>estoration.</a:t>
            </a:r>
            <a:endParaRPr lang="en-US" altLang="zh-CN" sz="2800" dirty="0"/>
          </a:p>
          <a:p>
            <a:pPr marL="457200" lvl="1" indent="0">
              <a:buNone/>
            </a:pPr>
            <a:endParaRPr lang="en-US" altLang="zh-CN" sz="2800" dirty="0"/>
          </a:p>
          <a:p>
            <a:pPr marL="457200" lvl="1" indent="0">
              <a:buNone/>
            </a:pPr>
            <a:endParaRPr lang="en-US" altLang="zh-CN" sz="2800" dirty="0" smtClean="0"/>
          </a:p>
          <a:p>
            <a:pPr marL="457200" lvl="1" indent="0">
              <a:buNone/>
            </a:pPr>
            <a:endParaRPr lang="en-US" altLang="zh-CN" sz="2800" dirty="0"/>
          </a:p>
          <a:p>
            <a:pPr marL="457200" lvl="1" indent="0">
              <a:buNone/>
            </a:pPr>
            <a:endParaRPr lang="en-US" altLang="zh-CN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12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544" y="0"/>
            <a:ext cx="8206680" cy="914400"/>
          </a:xfrm>
        </p:spPr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2008" y="1191344"/>
            <a:ext cx="9036496" cy="5334000"/>
          </a:xfrm>
        </p:spPr>
        <p:txBody>
          <a:bodyPr/>
          <a:lstStyle/>
          <a:p>
            <a:r>
              <a:rPr lang="en-US" altLang="zh-CN" sz="2800" dirty="0" smtClean="0"/>
              <a:t>Detector solenoids Effect</a:t>
            </a:r>
          </a:p>
          <a:p>
            <a:r>
              <a:rPr lang="en-US" altLang="zh-CN" sz="2800" dirty="0" smtClean="0"/>
              <a:t>Compensation Options</a:t>
            </a:r>
          </a:p>
          <a:p>
            <a:r>
              <a:rPr lang="en-US" altLang="zh-CN" sz="2800" dirty="0"/>
              <a:t>JLEIC Considerations &amp; a Solution </a:t>
            </a:r>
          </a:p>
          <a:p>
            <a:r>
              <a:rPr lang="en-US" altLang="zh-CN" sz="2800" dirty="0" smtClean="0"/>
              <a:t>Summary</a:t>
            </a:r>
          </a:p>
          <a:p>
            <a:pPr lvl="1"/>
            <a:endParaRPr lang="en-US" altLang="zh-CN" sz="2800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536" y="1532384"/>
            <a:ext cx="9649072" cy="1752600"/>
          </a:xfrm>
        </p:spPr>
        <p:txBody>
          <a:bodyPr/>
          <a:lstStyle/>
          <a:p>
            <a:pPr eaLnBrk="1" hangingPunct="1"/>
            <a:r>
              <a:rPr lang="en-US" altLang="zh-CN" sz="8800" dirty="0" smtClean="0">
                <a:solidFill>
                  <a:srgbClr val="0070C0"/>
                </a:solidFill>
                <a:latin typeface="Vladimir Script" panose="03050402040407070305" pitchFamily="66" charset="0"/>
                <a:ea typeface="华文行楷" panose="02010800040101010101" pitchFamily="2" charset="-122"/>
              </a:rPr>
              <a:t>Thank   you</a:t>
            </a:r>
            <a:endParaRPr lang="ru-RU" altLang="en-US" sz="8800" dirty="0" smtClean="0">
              <a:solidFill>
                <a:srgbClr val="0070C0"/>
              </a:solidFill>
              <a:latin typeface="Arial" charset="0"/>
              <a:ea typeface="华文行楷" panose="02010800040101010101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914400"/>
          </a:xfrm>
        </p:spPr>
        <p:txBody>
          <a:bodyPr/>
          <a:lstStyle/>
          <a:p>
            <a:r>
              <a:rPr lang="en-US" dirty="0"/>
              <a:t>Perturbation on lattice tune &amp; W function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内容占位符 1"/>
          <p:cNvSpPr>
            <a:spLocks noGrp="1"/>
          </p:cNvSpPr>
          <p:nvPr>
            <p:ph idx="1"/>
          </p:nvPr>
        </p:nvSpPr>
        <p:spPr>
          <a:xfrm>
            <a:off x="144016" y="908720"/>
            <a:ext cx="9036496" cy="1656184"/>
          </a:xfrm>
        </p:spPr>
        <p:txBody>
          <a:bodyPr/>
          <a:lstStyle/>
          <a:p>
            <a:r>
              <a:rPr lang="en-US" altLang="zh-CN" sz="2800" dirty="0" smtClean="0"/>
              <a:t>Left: uncorrected; Right: corrected</a:t>
            </a:r>
            <a:endParaRPr lang="en-US" altLang="zh-CN" sz="2800" dirty="0"/>
          </a:p>
          <a:p>
            <a:pPr marL="457200" lvl="1" indent="0">
              <a:buNone/>
            </a:pPr>
            <a:endParaRPr lang="en-US" altLang="zh-CN" sz="2800" dirty="0" smtClean="0"/>
          </a:p>
          <a:p>
            <a:endParaRPr lang="en-US" altLang="zh-CN" sz="2800" dirty="0" smtClean="0"/>
          </a:p>
          <a:p>
            <a:pPr lvl="1"/>
            <a:endParaRPr lang="en-US" altLang="zh-CN" sz="28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168352" cy="23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168352" cy="23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83" y="1556790"/>
            <a:ext cx="3168352" cy="23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63" y="3983201"/>
            <a:ext cx="3168352" cy="236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2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Detector Solenoids </a:t>
            </a:r>
            <a:r>
              <a:rPr lang="en-US" dirty="0" smtClean="0"/>
              <a:t>in LHC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6638526" cy="286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0" y="852201"/>
            <a:ext cx="3083128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吹き出し 138"/>
          <p:cNvSpPr/>
          <p:nvPr/>
        </p:nvSpPr>
        <p:spPr>
          <a:xfrm>
            <a:off x="587375" y="3573016"/>
            <a:ext cx="7969250" cy="2736304"/>
          </a:xfrm>
          <a:prstGeom prst="wedgeRoundRectCallout">
            <a:avLst>
              <a:gd name="adj1" fmla="val -35992"/>
              <a:gd name="adj2" fmla="val -74325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3891A7">
                <a:shade val="80000"/>
              </a:srgbClr>
            </a:contourClr>
          </a:sp3d>
        </p:spPr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/>
              <a:ea typeface="ＭＳ ゴシック"/>
              <a:cs typeface="+mn-cs"/>
            </a:endParaRPr>
          </a:p>
        </p:txBody>
      </p:sp>
      <p:sp>
        <p:nvSpPr>
          <p:cNvPr id="9" name="角丸四角形吹き出し 138"/>
          <p:cNvSpPr/>
          <p:nvPr/>
        </p:nvSpPr>
        <p:spPr>
          <a:xfrm>
            <a:off x="2195736" y="4725144"/>
            <a:ext cx="792088" cy="720080"/>
          </a:xfrm>
          <a:prstGeom prst="wedgeRoundRectCallout">
            <a:avLst>
              <a:gd name="adj1" fmla="val -17946"/>
              <a:gd name="adj2" fmla="val 47303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3891A7">
                <a:shade val="80000"/>
              </a:srgbClr>
            </a:contourClr>
          </a:sp3d>
        </p:spPr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/>
              <a:ea typeface="ＭＳ ゴシック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169598" y="924208"/>
            <a:ext cx="5830894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aphicFrame>
        <p:nvGraphicFramePr>
          <p:cNvPr id="1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44448"/>
              </p:ext>
            </p:extLst>
          </p:nvPr>
        </p:nvGraphicFramePr>
        <p:xfrm>
          <a:off x="3209130" y="1268760"/>
          <a:ext cx="5751830" cy="1697736"/>
        </p:xfrm>
        <a:graphic>
          <a:graphicData uri="http://schemas.openxmlformats.org/drawingml/2006/table">
            <a:tbl>
              <a:tblPr firstRow="1" firstCol="1" bandRow="1"/>
              <a:tblGrid>
                <a:gridCol w="2803030"/>
                <a:gridCol w="1512168"/>
                <a:gridCol w="1436632"/>
              </a:tblGrid>
              <a:tr h="379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Detector Solenoid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Old LHC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HL-LHC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Length</a:t>
                      </a:r>
                      <a:endParaRPr lang="en-US" sz="2400" b="0" dirty="0"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5.3</a:t>
                      </a:r>
                      <a:r>
                        <a:rPr lang="en-US" sz="2400" baseline="0" dirty="0" smtClean="0"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 m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5.3 m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14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Strength</a:t>
                      </a:r>
                      <a:endParaRPr lang="en-US" sz="2400" b="0" dirty="0"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2 T</a:t>
                      </a:r>
                      <a:endParaRPr lang="en-US" altLang="zh-CN" sz="24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2 T</a:t>
                      </a:r>
                      <a:endParaRPr lang="en-US" altLang="zh-CN" sz="24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78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Crossing Angle</a:t>
                      </a:r>
                      <a:endParaRPr lang="en-US" sz="2400" b="0" dirty="0"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285 </a:t>
                      </a:r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  <a:sym typeface="Symbol"/>
                        </a:rPr>
                        <a:t></a:t>
                      </a:r>
                      <a:r>
                        <a:rPr lang="en-US" sz="2400" dirty="0" smtClean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rad</a:t>
                      </a:r>
                      <a:endParaRPr lang="en-US" altLang="zh-CN" sz="24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590 </a:t>
                      </a:r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  <a:sym typeface="Symbol"/>
                        </a:rPr>
                        <a:t></a:t>
                      </a:r>
                      <a:r>
                        <a:rPr lang="en-US" sz="2400" dirty="0" smtClean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rad</a:t>
                      </a:r>
                      <a:endParaRPr lang="en-US" altLang="zh-CN" sz="24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47312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13201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89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Detector Solenoids </a:t>
            </a:r>
            <a:r>
              <a:rPr lang="en-US" dirty="0" smtClean="0"/>
              <a:t>in </a:t>
            </a:r>
            <a:r>
              <a:rPr lang="en-US" dirty="0"/>
              <a:t>RHIC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t="12909"/>
          <a:stretch/>
        </p:blipFill>
        <p:spPr bwMode="auto">
          <a:xfrm>
            <a:off x="467544" y="897945"/>
            <a:ext cx="3182106" cy="49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吹き出し 138"/>
          <p:cNvSpPr/>
          <p:nvPr/>
        </p:nvSpPr>
        <p:spPr>
          <a:xfrm>
            <a:off x="3923929" y="3573016"/>
            <a:ext cx="5040560" cy="2736304"/>
          </a:xfrm>
          <a:prstGeom prst="wedgeRoundRectCallout">
            <a:avLst>
              <a:gd name="adj1" fmla="val -85183"/>
              <a:gd name="adj2" fmla="val -45327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3891A7">
                <a:shade val="80000"/>
              </a:srgbClr>
            </a:contourClr>
          </a:sp3d>
        </p:spPr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/>
              <a:ea typeface="ＭＳ ゴシック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1" t="57211" r="26245" b="20117"/>
          <a:stretch/>
        </p:blipFill>
        <p:spPr bwMode="auto">
          <a:xfrm>
            <a:off x="4182833" y="3861048"/>
            <a:ext cx="4522751" cy="237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吹き出し 138"/>
          <p:cNvSpPr/>
          <p:nvPr/>
        </p:nvSpPr>
        <p:spPr>
          <a:xfrm>
            <a:off x="5364088" y="4581128"/>
            <a:ext cx="432048" cy="1080120"/>
          </a:xfrm>
          <a:prstGeom prst="wedgeRoundRectCallout">
            <a:avLst>
              <a:gd name="adj1" fmla="val -17946"/>
              <a:gd name="adj2" fmla="val 47303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3891A7">
                <a:shade val="80000"/>
              </a:srgbClr>
            </a:contourClr>
          </a:sp3d>
        </p:spPr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/>
              <a:ea typeface="ＭＳ ゴシック"/>
              <a:cs typeface="+mn-cs"/>
            </a:endParaRPr>
          </a:p>
        </p:txBody>
      </p:sp>
      <p:graphicFrame>
        <p:nvGraphicFramePr>
          <p:cNvPr id="13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64578"/>
              </p:ext>
            </p:extLst>
          </p:nvPr>
        </p:nvGraphicFramePr>
        <p:xfrm>
          <a:off x="4182833" y="1412776"/>
          <a:ext cx="4239662" cy="1697736"/>
        </p:xfrm>
        <a:graphic>
          <a:graphicData uri="http://schemas.openxmlformats.org/drawingml/2006/table">
            <a:tbl>
              <a:tblPr firstRow="1" firstCol="1" bandRow="1"/>
              <a:tblGrid>
                <a:gridCol w="2803030"/>
                <a:gridCol w="1436632"/>
              </a:tblGrid>
              <a:tr h="379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Detector Solenoid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RHIC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Length</a:t>
                      </a:r>
                      <a:endParaRPr lang="en-US" sz="2400" b="0" dirty="0"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6.2 m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14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Strength</a:t>
                      </a:r>
                      <a:endParaRPr lang="en-US" sz="2400" b="0" dirty="0"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0.5 T</a:t>
                      </a:r>
                      <a:endParaRPr lang="en-US" altLang="zh-CN" sz="24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78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Crossing Angle</a:t>
                      </a:r>
                      <a:endParaRPr lang="en-US" sz="2400" b="0" dirty="0"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&lt;1.7 </a:t>
                      </a:r>
                      <a:r>
                        <a:rPr lang="en-US" sz="2400" dirty="0" err="1" smtClean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mrad</a:t>
                      </a:r>
                      <a:endParaRPr lang="en-US" altLang="zh-CN" sz="24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8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4294967295"/>
          </p:nvPr>
        </p:nvSpPr>
        <p:spPr>
          <a:xfrm>
            <a:off x="107504" y="849313"/>
            <a:ext cx="8839200" cy="5486400"/>
          </a:xfrm>
        </p:spPr>
        <p:txBody>
          <a:bodyPr/>
          <a:lstStyle/>
          <a:p>
            <a:pPr defTabSz="914400">
              <a:buSzPct val="150000"/>
              <a:buFont typeface="Arial" charset="0"/>
              <a:buBlip>
                <a:blip r:embed="rId2"/>
              </a:buBlip>
            </a:pPr>
            <a:r>
              <a:rPr lang="en-US" altLang="en-US" sz="2400" dirty="0" smtClean="0">
                <a:latin typeface="Arial" charset="0"/>
                <a:cs typeface="Arial" charset="0"/>
              </a:rPr>
              <a:t>Coherent orbit distortion </a:t>
            </a:r>
          </a:p>
          <a:p>
            <a:pPr defTabSz="914400">
              <a:buSzPct val="150000"/>
              <a:buFont typeface="Arial" charset="0"/>
              <a:buBlip>
                <a:blip r:embed="rId2"/>
              </a:buBlip>
            </a:pPr>
            <a:r>
              <a:rPr lang="en-US" altLang="en-US" sz="2400" dirty="0" smtClean="0">
                <a:latin typeface="Arial" charset="0"/>
                <a:cs typeface="Arial" charset="0"/>
              </a:rPr>
              <a:t>Transverse </a:t>
            </a:r>
            <a:r>
              <a:rPr lang="en-US" altLang="en-US" sz="2400" dirty="0" err="1" smtClean="0">
                <a:latin typeface="Arial" charset="0"/>
                <a:cs typeface="Arial" charset="0"/>
              </a:rPr>
              <a:t>betatron</a:t>
            </a:r>
            <a:r>
              <a:rPr lang="en-US" altLang="en-US" sz="2400" dirty="0" smtClean="0">
                <a:latin typeface="Arial" charset="0"/>
                <a:cs typeface="Arial" charset="0"/>
              </a:rPr>
              <a:t> coupling</a:t>
            </a:r>
          </a:p>
          <a:p>
            <a:pPr lvl="1" defTabSz="914400">
              <a:buFont typeface="Arial" charset="0"/>
              <a:buChar char="̶"/>
            </a:pPr>
            <a:r>
              <a:rPr lang="en-US" altLang="en-US" sz="2400" dirty="0" smtClean="0">
                <a:latin typeface="Arial" charset="0"/>
                <a:cs typeface="Arial" charset="0"/>
              </a:rPr>
              <a:t>Dynamic effect</a:t>
            </a:r>
          </a:p>
          <a:p>
            <a:pPr marL="1031875" lvl="2" indent="-231775" defTabSz="914400">
              <a:buFont typeface="Wingdings" pitchFamily="2" charset="2"/>
              <a:buChar char="§"/>
            </a:pPr>
            <a:r>
              <a:rPr lang="en-US" altLang="en-US" sz="2400" dirty="0" smtClean="0">
                <a:latin typeface="Arial" charset="0"/>
                <a:cs typeface="Arial" charset="0"/>
              </a:rPr>
              <a:t>Coupling resonances</a:t>
            </a:r>
          </a:p>
          <a:p>
            <a:pPr marL="1031875" lvl="2" indent="-231775" defTabSz="914400">
              <a:buFont typeface="Wingdings" pitchFamily="2" charset="2"/>
              <a:buChar char="§"/>
            </a:pPr>
            <a:r>
              <a:rPr lang="en-US" altLang="en-US" sz="2400" dirty="0" smtClean="0">
                <a:latin typeface="Arial" charset="0"/>
                <a:cs typeface="Arial" charset="0"/>
              </a:rPr>
              <a:t>Rotates beam planes at the IP</a:t>
            </a:r>
          </a:p>
          <a:p>
            <a:pPr marL="1031875" lvl="2" indent="-231775" defTabSz="914400">
              <a:buFont typeface="Wingdings" pitchFamily="2" charset="2"/>
              <a:buChar char="§"/>
            </a:pPr>
            <a:r>
              <a:rPr lang="en-US" altLang="en-US" sz="2400" dirty="0" smtClean="0">
                <a:latin typeface="Arial" charset="0"/>
                <a:cs typeface="Arial" charset="0"/>
              </a:rPr>
              <a:t>Breaks Horizontal </a:t>
            </a:r>
            <a:r>
              <a:rPr lang="en-US" altLang="en-US" sz="2400" dirty="0">
                <a:latin typeface="Arial" charset="0"/>
                <a:cs typeface="Arial" charset="0"/>
              </a:rPr>
              <a:t>and vertical dispersion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free </a:t>
            </a:r>
          </a:p>
          <a:p>
            <a:pPr marL="1031875" lvl="2" indent="-231775" defTabSz="914400">
              <a:buFont typeface="Wingdings" pitchFamily="2" charset="2"/>
              <a:buChar char="§"/>
            </a:pPr>
            <a:r>
              <a:rPr lang="en-US" altLang="en-US" sz="2400" dirty="0" smtClean="0">
                <a:latin typeface="Arial" charset="0"/>
                <a:cs typeface="Arial" charset="0"/>
              </a:rPr>
              <a:t>Perturbation </a:t>
            </a:r>
            <a:r>
              <a:rPr lang="en-US" altLang="en-US" sz="2400" dirty="0">
                <a:latin typeface="Arial" charset="0"/>
                <a:cs typeface="Arial" charset="0"/>
              </a:rPr>
              <a:t>on lattice tune &amp; W function of the first order chromaticity compensation</a:t>
            </a:r>
          </a:p>
          <a:p>
            <a:pPr lvl="1" defTabSz="914400">
              <a:buFont typeface="Arial" charset="0"/>
              <a:buChar char="̶"/>
            </a:pPr>
            <a:r>
              <a:rPr lang="en-US" altLang="en-US" sz="2400" dirty="0" smtClean="0">
                <a:latin typeface="Arial" charset="0"/>
                <a:cs typeface="Arial" charset="0"/>
              </a:rPr>
              <a:t>Spin effect</a:t>
            </a:r>
          </a:p>
          <a:p>
            <a:pPr marL="1031875" lvl="2" indent="-231775" defTabSz="914400">
              <a:buFont typeface="Wingdings" pitchFamily="2" charset="2"/>
              <a:buChar char="§"/>
            </a:pPr>
            <a:r>
              <a:rPr lang="en-US" altLang="en-US" sz="2400" dirty="0" smtClean="0">
                <a:latin typeface="Arial" charset="0"/>
                <a:cs typeface="Arial" charset="0"/>
              </a:rPr>
              <a:t>Breaks figure 8 symmetry</a:t>
            </a:r>
          </a:p>
          <a:p>
            <a:pPr lvl="1" defTabSz="914400">
              <a:buFont typeface="Arial" charset="0"/>
              <a:buChar char="̶"/>
            </a:pPr>
            <a:r>
              <a:rPr lang="en-US" altLang="en-US" sz="2400" dirty="0" smtClean="0">
                <a:latin typeface="Arial" charset="0"/>
                <a:cs typeface="Arial" charset="0"/>
              </a:rPr>
              <a:t>Crab crossing</a:t>
            </a:r>
          </a:p>
          <a:p>
            <a:pPr marL="1031875" lvl="2" indent="-231775" defTabSz="914400">
              <a:buFont typeface="Wingdings" pitchFamily="2" charset="2"/>
              <a:buChar char="§"/>
            </a:pPr>
            <a:r>
              <a:rPr lang="en-US" altLang="en-US" sz="2400" dirty="0" smtClean="0">
                <a:latin typeface="Arial" charset="0"/>
                <a:cs typeface="Arial" charset="0"/>
              </a:rPr>
              <a:t>Complicates the design if crab cavities are installed in a coupled region</a:t>
            </a:r>
          </a:p>
        </p:txBody>
      </p:sp>
      <p:sp>
        <p:nvSpPr>
          <p:cNvPr id="47107" name="Title 2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8661400" cy="714375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Detector Solenoid Effect</a:t>
            </a:r>
          </a:p>
        </p:txBody>
      </p:sp>
    </p:spTree>
    <p:extLst>
      <p:ext uri="{BB962C8B-B14F-4D97-AF65-F5344CB8AC3E}">
        <p14:creationId xmlns:p14="http://schemas.microsoft.com/office/powerpoint/2010/main" val="32344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14400"/>
          </a:xfrm>
        </p:spPr>
        <p:txBody>
          <a:bodyPr/>
          <a:lstStyle/>
          <a:p>
            <a:r>
              <a:rPr lang="en-US" altLang="zh-CN" dirty="0" smtClean="0"/>
              <a:t>JLEIC and Detector Solenoids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Screen Shot 2015-09-30 at 3.18.44 PM.png"/>
          <p:cNvPicPr>
            <a:picLocks noChangeAspect="1"/>
          </p:cNvPicPr>
          <p:nvPr/>
        </p:nvPicPr>
        <p:blipFill rotWithShape="1">
          <a:blip r:embed="rId2"/>
          <a:srcRect l="14959" t="11784" r="3471"/>
          <a:stretch/>
        </p:blipFill>
        <p:spPr>
          <a:xfrm>
            <a:off x="251520" y="980728"/>
            <a:ext cx="3821325" cy="273630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1" y="3540637"/>
            <a:ext cx="3816424" cy="291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28532"/>
              </p:ext>
            </p:extLst>
          </p:nvPr>
        </p:nvGraphicFramePr>
        <p:xfrm>
          <a:off x="4499992" y="4818464"/>
          <a:ext cx="4239662" cy="1697736"/>
        </p:xfrm>
        <a:graphic>
          <a:graphicData uri="http://schemas.openxmlformats.org/drawingml/2006/table">
            <a:tbl>
              <a:tblPr firstRow="1" firstCol="1" bandRow="1"/>
              <a:tblGrid>
                <a:gridCol w="2803030"/>
                <a:gridCol w="1436632"/>
              </a:tblGrid>
              <a:tr h="379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Detector Solenoid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JLEIC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Length</a:t>
                      </a:r>
                      <a:endParaRPr lang="en-US" sz="2400" b="0" dirty="0"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4 m</a:t>
                      </a:r>
                      <a:endParaRPr lang="en-US" sz="24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14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Strength</a:t>
                      </a:r>
                      <a:endParaRPr lang="en-US" sz="2400" b="0" dirty="0"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&lt; 3 T</a:t>
                      </a:r>
                      <a:endParaRPr lang="en-US" altLang="zh-CN" sz="24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78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Crossing Angle</a:t>
                      </a:r>
                      <a:endParaRPr lang="en-US" sz="2400" b="0" dirty="0"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50 </a:t>
                      </a:r>
                      <a:r>
                        <a:rPr lang="en-US" sz="2400" dirty="0" err="1" smtClean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mrad</a:t>
                      </a:r>
                      <a:endParaRPr lang="en-US" altLang="zh-CN" sz="24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29830"/>
            <a:ext cx="4255123" cy="226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b="9233"/>
          <a:stretch/>
        </p:blipFill>
        <p:spPr bwMode="auto">
          <a:xfrm>
            <a:off x="4499992" y="836712"/>
            <a:ext cx="410445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14400"/>
          </a:xfrm>
        </p:spPr>
        <p:txBody>
          <a:bodyPr/>
          <a:lstStyle/>
          <a:p>
            <a:r>
              <a:rPr lang="en-US" altLang="zh-CN" dirty="0" smtClean="0"/>
              <a:t>JLEIC and Detector Solenoids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b="9233"/>
          <a:stretch/>
        </p:blipFill>
        <p:spPr bwMode="auto">
          <a:xfrm>
            <a:off x="4427984" y="1052736"/>
            <a:ext cx="410445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7249"/>
              </p:ext>
            </p:extLst>
          </p:nvPr>
        </p:nvGraphicFramePr>
        <p:xfrm>
          <a:off x="554358" y="2852936"/>
          <a:ext cx="7978081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3349"/>
                <a:gridCol w="1368589"/>
                <a:gridCol w="1296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Effects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e ring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ion ring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latin typeface="Arial" charset="0"/>
                          <a:cs typeface="Arial" charset="0"/>
                        </a:rPr>
                        <a:t>Coherent orbit distortion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Coupling resonances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Rotates beam planes at the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Breaks H &amp; V dispersion free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20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Perturbation on lattice tune &amp; W function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Breaks figure-8 spin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0" y="908720"/>
            <a:ext cx="7772400" cy="797039"/>
          </a:xfrm>
        </p:spPr>
        <p:txBody>
          <a:bodyPr/>
          <a:lstStyle/>
          <a:p>
            <a:r>
              <a:rPr lang="en-US" altLang="zh-CN" sz="2400" dirty="0" smtClean="0"/>
              <a:t>Effects on e ring &amp; ion ring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87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62000" y="914399"/>
            <a:ext cx="7772400" cy="797039"/>
          </a:xfrm>
        </p:spPr>
        <p:txBody>
          <a:bodyPr/>
          <a:lstStyle/>
          <a:p>
            <a:r>
              <a:rPr lang="en-US" altLang="zh-CN" sz="2000" dirty="0" smtClean="0"/>
              <a:t>Detector Solenoid 1 T: Closed orbit V: ~170 mm</a:t>
            </a:r>
            <a:r>
              <a:rPr lang="en-US" altLang="zh-CN" sz="2000" dirty="0"/>
              <a:t>, H: </a:t>
            </a:r>
            <a:r>
              <a:rPr lang="en-US" altLang="zh-CN" sz="2000" dirty="0" smtClean="0"/>
              <a:t>~30 mm</a:t>
            </a:r>
          </a:p>
          <a:p>
            <a:r>
              <a:rPr lang="en-US" altLang="zh-CN" sz="2000" dirty="0"/>
              <a:t>Detector Solenoid </a:t>
            </a:r>
            <a:r>
              <a:rPr lang="en-US" altLang="zh-CN" sz="2000" dirty="0" smtClean="0"/>
              <a:t>&gt; 2 T: No closed </a:t>
            </a:r>
            <a:r>
              <a:rPr lang="en-US" altLang="zh-CN" sz="2000" dirty="0"/>
              <a:t>orbit</a:t>
            </a:r>
            <a:r>
              <a:rPr lang="en-US" altLang="zh-CN" sz="2000" dirty="0" smtClean="0"/>
              <a:t>  </a:t>
            </a: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Vertical and horizontal orbit oscillations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632301" cy="456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2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70384"/>
          </a:xfrm>
        </p:spPr>
        <p:txBody>
          <a:bodyPr/>
          <a:lstStyle/>
          <a:p>
            <a:r>
              <a:rPr lang="en-US" altLang="zh-CN" sz="2000" dirty="0" smtClean="0"/>
              <a:t>Coupling beta ~ 5 % of nominal beta (Ion Ring, 60 GeV)</a:t>
            </a: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914400"/>
          </a:xfrm>
        </p:spPr>
        <p:txBody>
          <a:bodyPr/>
          <a:lstStyle/>
          <a:p>
            <a:r>
              <a:rPr lang="en-US" dirty="0"/>
              <a:t>Coupling of X and Y </a:t>
            </a:r>
            <a:r>
              <a:rPr lang="en-US" dirty="0" err="1"/>
              <a:t>betatron</a:t>
            </a:r>
            <a:r>
              <a:rPr lang="en-US" dirty="0"/>
              <a:t> motion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3"/>
            <a:ext cx="330601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5" y="4005064"/>
            <a:ext cx="330601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41" y="1556793"/>
            <a:ext cx="3306019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330602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69212"/>
            <a:ext cx="101551" cy="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6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914400"/>
          </a:xfrm>
        </p:spPr>
        <p:txBody>
          <a:bodyPr/>
          <a:lstStyle/>
          <a:p>
            <a:r>
              <a:rPr lang="en-US" dirty="0" smtClean="0"/>
              <a:t>Break of H &amp; V dispersion-free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内容占位符 1"/>
          <p:cNvSpPr>
            <a:spLocks noGrp="1"/>
          </p:cNvSpPr>
          <p:nvPr>
            <p:ph idx="1"/>
          </p:nvPr>
        </p:nvSpPr>
        <p:spPr>
          <a:xfrm>
            <a:off x="611560" y="4725144"/>
            <a:ext cx="8352928" cy="1656184"/>
          </a:xfrm>
        </p:spPr>
        <p:txBody>
          <a:bodyPr/>
          <a:lstStyle/>
          <a:p>
            <a:r>
              <a:rPr lang="en-US" altLang="zh-CN" sz="2800" dirty="0" smtClean="0"/>
              <a:t>Left: detector solenoid off </a:t>
            </a:r>
          </a:p>
          <a:p>
            <a:r>
              <a:rPr lang="en-US" altLang="zh-CN" sz="2800" dirty="0" smtClean="0"/>
              <a:t>Right: detector solenoid on</a:t>
            </a:r>
            <a:endParaRPr lang="en-US" altLang="zh-CN" sz="2800" dirty="0"/>
          </a:p>
          <a:p>
            <a:pPr marL="457200" lvl="1" indent="0">
              <a:buNone/>
            </a:pPr>
            <a:endParaRPr lang="en-US" altLang="zh-CN" sz="2800" dirty="0" smtClean="0"/>
          </a:p>
          <a:p>
            <a:endParaRPr lang="en-US" altLang="zh-CN" sz="2800" dirty="0" smtClean="0"/>
          </a:p>
          <a:p>
            <a:pPr lvl="1"/>
            <a:endParaRPr lang="en-US" altLang="zh-CN" sz="28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5" y="980728"/>
            <a:ext cx="390308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390308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2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914400"/>
          </a:xfrm>
        </p:spPr>
        <p:txBody>
          <a:bodyPr/>
          <a:lstStyle/>
          <a:p>
            <a:r>
              <a:rPr lang="en-US" dirty="0"/>
              <a:t>Perturbation on lattice tune &amp; W function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内容占位符 1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1656184"/>
          </a:xfrm>
        </p:spPr>
        <p:txBody>
          <a:bodyPr/>
          <a:lstStyle/>
          <a:p>
            <a:r>
              <a:rPr lang="en-US" altLang="zh-CN" sz="2400" dirty="0" smtClean="0"/>
              <a:t>Tune </a:t>
            </a:r>
            <a:r>
              <a:rPr lang="en-US" altLang="zh-CN" sz="2400" dirty="0" smtClean="0"/>
              <a:t>(</a:t>
            </a:r>
            <a:r>
              <a:rPr lang="en-US" sz="2400" dirty="0"/>
              <a:t>25.22, </a:t>
            </a:r>
            <a:r>
              <a:rPr lang="en-US" sz="2400" dirty="0" smtClean="0"/>
              <a:t>23.16</a:t>
            </a:r>
            <a:r>
              <a:rPr lang="en-US" altLang="zh-CN" sz="2400" dirty="0" smtClean="0"/>
              <a:t>) </a:t>
            </a:r>
            <a:r>
              <a:rPr lang="en-US" altLang="zh-CN" sz="2400" dirty="0" smtClean="0">
                <a:sym typeface="Wingdings" panose="05000000000000000000" pitchFamily="2" charset="2"/>
              </a:rPr>
              <a:t> </a:t>
            </a:r>
            <a:r>
              <a:rPr lang="en-US" altLang="zh-CN" sz="2400" dirty="0" smtClean="0">
                <a:sym typeface="Wingdings" panose="05000000000000000000" pitchFamily="2" charset="2"/>
              </a:rPr>
              <a:t>(25.20, 23.08)</a:t>
            </a:r>
            <a:endParaRPr lang="en-US" altLang="zh-CN" sz="2400" dirty="0" smtClean="0"/>
          </a:p>
          <a:p>
            <a:r>
              <a:rPr lang="en-US" altLang="zh-CN" sz="2400" dirty="0" smtClean="0"/>
              <a:t>Detector </a:t>
            </a:r>
            <a:r>
              <a:rPr lang="en-US" altLang="zh-CN" sz="2400" dirty="0"/>
              <a:t>solenoid </a:t>
            </a:r>
            <a:r>
              <a:rPr lang="en-US" altLang="zh-CN" sz="2400" dirty="0" smtClean="0"/>
              <a:t>status: Left: off; Right: on</a:t>
            </a:r>
            <a:endParaRPr lang="en-US" altLang="zh-CN" sz="2400" dirty="0"/>
          </a:p>
          <a:p>
            <a:pPr marL="457200" lvl="1" indent="0">
              <a:buNone/>
            </a:pPr>
            <a:endParaRPr lang="en-US" altLang="zh-CN" sz="2800" dirty="0" smtClean="0"/>
          </a:p>
          <a:p>
            <a:endParaRPr lang="en-US" altLang="zh-CN" sz="2800" dirty="0" smtClean="0"/>
          </a:p>
          <a:p>
            <a:pPr lvl="1"/>
            <a:endParaRPr lang="en-US" altLang="zh-CN" sz="28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76827"/>
            <a:ext cx="3168352" cy="23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13429"/>
            <a:ext cx="3168352" cy="23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98" y="1682734"/>
            <a:ext cx="3168352" cy="23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98" y="4011425"/>
            <a:ext cx="3168352" cy="23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6"/>
          <p:cNvSpPr/>
          <p:nvPr/>
        </p:nvSpPr>
        <p:spPr bwMode="auto">
          <a:xfrm>
            <a:off x="2552180" y="4293096"/>
            <a:ext cx="581594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chemeClr val="accent2"/>
                </a:solidFill>
                <a:latin typeface="Times" charset="0"/>
              </a:rPr>
              <a:t>IP</a:t>
            </a:r>
            <a:endParaRPr lang="en-US" altLang="zh-CN" sz="2800" b="1" dirty="0">
              <a:solidFill>
                <a:schemeClr val="accent2"/>
              </a:solidFill>
              <a:latin typeface="Times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chemeClr val="accent2"/>
                </a:solidFill>
                <a:latin typeface="Times" charset="0"/>
              </a:rPr>
              <a:t>  </a:t>
            </a:r>
            <a:endParaRPr lang="zh-CN" altLang="en-US" sz="2800" dirty="0">
              <a:solidFill>
                <a:schemeClr val="accent2"/>
              </a:solidFill>
              <a:latin typeface="Times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2700623" y="4941168"/>
            <a:ext cx="215193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矩形 16"/>
          <p:cNvSpPr/>
          <p:nvPr/>
        </p:nvSpPr>
        <p:spPr bwMode="auto">
          <a:xfrm>
            <a:off x="6150646" y="4295801"/>
            <a:ext cx="581594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chemeClr val="accent2"/>
                </a:solidFill>
                <a:latin typeface="Times" charset="0"/>
              </a:rPr>
              <a:t>IP</a:t>
            </a:r>
            <a:endParaRPr lang="en-US" altLang="zh-CN" sz="2800" b="1" dirty="0">
              <a:solidFill>
                <a:schemeClr val="accent2"/>
              </a:solidFill>
              <a:latin typeface="Times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chemeClr val="accent2"/>
                </a:solidFill>
                <a:latin typeface="Times" charset="0"/>
              </a:rPr>
              <a:t>  </a:t>
            </a:r>
            <a:endParaRPr lang="zh-CN" altLang="en-US" sz="2800" dirty="0">
              <a:solidFill>
                <a:schemeClr val="accent2"/>
              </a:solidFill>
              <a:latin typeface="Times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299089" y="4943873"/>
            <a:ext cx="215193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51272</TotalTime>
  <Words>803</Words>
  <Application>Microsoft Office PowerPoint</Application>
  <PresentationFormat>On-screen Show (4:3)</PresentationFormat>
  <Paragraphs>189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JLab_PowerPoint1</vt:lpstr>
      <vt:lpstr>Equation</vt:lpstr>
      <vt:lpstr> Compensation of Detector Solenoid</vt:lpstr>
      <vt:lpstr>Contents</vt:lpstr>
      <vt:lpstr>Detector Solenoid Effect</vt:lpstr>
      <vt:lpstr>JLEIC and Detector Solenoids</vt:lpstr>
      <vt:lpstr>JLEIC and Detector Solenoids</vt:lpstr>
      <vt:lpstr>Vertical and horizontal orbit oscillations </vt:lpstr>
      <vt:lpstr>Coupling of X and Y betatron motion</vt:lpstr>
      <vt:lpstr>Break of H &amp; V dispersion-free</vt:lpstr>
      <vt:lpstr>Perturbation on lattice tune &amp; W function</vt:lpstr>
      <vt:lpstr>Compensation Options</vt:lpstr>
      <vt:lpstr>Compensation Options</vt:lpstr>
      <vt:lpstr>Compensation Options</vt:lpstr>
      <vt:lpstr>PowerPoint Presentation</vt:lpstr>
      <vt:lpstr>PowerPoint Presentation</vt:lpstr>
      <vt:lpstr>PowerPoint Presentation</vt:lpstr>
      <vt:lpstr>Coupling of X and Y betatron motion</vt:lpstr>
      <vt:lpstr>Vertical and horizontal orbit oscillations </vt:lpstr>
      <vt:lpstr>Restoration of H &amp; V dispersion</vt:lpstr>
      <vt:lpstr>Summary</vt:lpstr>
      <vt:lpstr>Thank   you</vt:lpstr>
      <vt:lpstr>Perturbation on lattice tune &amp; W function</vt:lpstr>
      <vt:lpstr>Detector Solenoids in LHC </vt:lpstr>
      <vt:lpstr>Detector Solenoids in RHIC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for bare lattice</dc:title>
  <dc:creator>wei</dc:creator>
  <cp:lastModifiedBy>Guohui Wei</cp:lastModifiedBy>
  <cp:revision>689</cp:revision>
  <cp:lastPrinted>2016-03-22T18:47:00Z</cp:lastPrinted>
  <dcterms:created xsi:type="dcterms:W3CDTF">2015-07-31T18:58:28Z</dcterms:created>
  <dcterms:modified xsi:type="dcterms:W3CDTF">2016-03-29T23:14:15Z</dcterms:modified>
</cp:coreProperties>
</file>