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4" r:id="rId1"/>
    <p:sldMasterId id="2147484002" r:id="rId2"/>
    <p:sldMasterId id="2147484026" r:id="rId3"/>
    <p:sldMasterId id="2147484038" r:id="rId4"/>
    <p:sldMasterId id="2147483710" r:id="rId5"/>
    <p:sldMasterId id="2147483698" r:id="rId6"/>
    <p:sldMasterId id="2147484050" r:id="rId7"/>
    <p:sldMasterId id="2147484064" r:id="rId8"/>
    <p:sldMasterId id="2147484076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notesMasterIdLst>
    <p:notesMasterId r:id="rId52"/>
  </p:notesMasterIdLst>
  <p:handoutMasterIdLst>
    <p:handoutMasterId r:id="rId53"/>
  </p:handoutMasterIdLst>
  <p:sldIdLst>
    <p:sldId id="256" r:id="rId20"/>
    <p:sldId id="495" r:id="rId21"/>
    <p:sldId id="474" r:id="rId22"/>
    <p:sldId id="455" r:id="rId23"/>
    <p:sldId id="456" r:id="rId24"/>
    <p:sldId id="457" r:id="rId25"/>
    <p:sldId id="494" r:id="rId26"/>
    <p:sldId id="471" r:id="rId27"/>
    <p:sldId id="472" r:id="rId28"/>
    <p:sldId id="473" r:id="rId29"/>
    <p:sldId id="491" r:id="rId30"/>
    <p:sldId id="492" r:id="rId31"/>
    <p:sldId id="493" r:id="rId32"/>
    <p:sldId id="476" r:id="rId33"/>
    <p:sldId id="458" r:id="rId34"/>
    <p:sldId id="465" r:id="rId35"/>
    <p:sldId id="466" r:id="rId36"/>
    <p:sldId id="469" r:id="rId37"/>
    <p:sldId id="470" r:id="rId38"/>
    <p:sldId id="467" r:id="rId39"/>
    <p:sldId id="468" r:id="rId40"/>
    <p:sldId id="481" r:id="rId41"/>
    <p:sldId id="461" r:id="rId42"/>
    <p:sldId id="462" r:id="rId43"/>
    <p:sldId id="463" r:id="rId44"/>
    <p:sldId id="464" r:id="rId45"/>
    <p:sldId id="460" r:id="rId46"/>
    <p:sldId id="454" r:id="rId47"/>
    <p:sldId id="487" r:id="rId48"/>
    <p:sldId id="485" r:id="rId49"/>
    <p:sldId id="489" r:id="rId50"/>
    <p:sldId id="490" r:id="rId5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FFCCFF"/>
    <a:srgbClr val="CC99FF"/>
    <a:srgbClr val="CCFFCC"/>
    <a:srgbClr val="0000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0957" autoAdjust="0"/>
  </p:normalViewPr>
  <p:slideViewPr>
    <p:cSldViewPr>
      <p:cViewPr varScale="1">
        <p:scale>
          <a:sx n="106" d="100"/>
          <a:sy n="106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115" cy="46514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1"/>
            <a:ext cx="2972115" cy="46514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62"/>
            <a:ext cx="2972115" cy="46514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829662"/>
            <a:ext cx="2972115" cy="46514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16" y="1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5" y="4416430"/>
            <a:ext cx="5485772" cy="41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62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16" y="8829662"/>
            <a:ext cx="2972115" cy="46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0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7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8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1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0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3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26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26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9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8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4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80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9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80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0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0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17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3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26388E9D-51C7-4857-A0D7-06DFEF2A7E5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04DDD9CB-F7E7-41DE-9680-93670C423E8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4D905F52-699A-4C97-B27D-9E5B26015A4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97A1D542-5732-4ED5-AC4C-431D90EBD48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2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45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/>
              <a:t>--</a:t>
            </a:r>
            <a:fld id="{045D7771-C512-4210-A2E7-C9FC1305859F}" type="slidenum">
              <a:rPr lang="en-US"/>
              <a:pPr>
                <a:defRPr/>
              </a:pPr>
              <a:t>‹#›</a:t>
            </a:fld>
            <a:r>
              <a:rPr lang="en-US"/>
              <a:t>--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60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7000" y="64609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93" r:id="rId14"/>
    <p:sldLayoutId id="214748399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6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Relationship Id="rId11" Type="http://schemas.openxmlformats.org/officeDocument/2006/relationships/image" Target="../media/image230.png"/><Relationship Id="rId15" Type="http://schemas.openxmlformats.org/officeDocument/2006/relationships/image" Target="../media/image16.png"/><Relationship Id="rId4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.xml"/><Relationship Id="rId7" Type="http://schemas.openxmlformats.org/officeDocument/2006/relationships/image" Target="../media/image3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2.png"/><Relationship Id="rId11" Type="http://schemas.openxmlformats.org/officeDocument/2006/relationships/image" Target="../media/image230.png"/><Relationship Id="rId5" Type="http://schemas.openxmlformats.org/officeDocument/2006/relationships/image" Target="../media/image12.png"/><Relationship Id="rId10" Type="http://schemas.openxmlformats.org/officeDocument/2006/relationships/image" Target="../media/image70.png"/><Relationship Id="rId4" Type="http://schemas.openxmlformats.org/officeDocument/2006/relationships/image" Target="../media/image51.png"/><Relationship Id="rId9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1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1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5.png"/><Relationship Id="rId11" Type="http://schemas.openxmlformats.org/officeDocument/2006/relationships/image" Target="../media/image230.png"/><Relationship Id="rId5" Type="http://schemas.openxmlformats.org/officeDocument/2006/relationships/image" Target="../media/image54.png"/><Relationship Id="rId10" Type="http://schemas.openxmlformats.org/officeDocument/2006/relationships/image" Target="../media/image231.png"/><Relationship Id="rId4" Type="http://schemas.openxmlformats.org/officeDocument/2006/relationships/image" Target="../media/image53.png"/><Relationship Id="rId9" Type="http://schemas.openxmlformats.org/officeDocument/2006/relationships/image" Target="../media/image2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Cooling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 and Code Development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295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Zhang</a:t>
            </a:r>
          </a:p>
          <a:p>
            <a:pPr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JLEIC Collaboration Meeting, 03/29/2016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Strong Cooling at the Collider Ring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79197"/>
              </p:ext>
            </p:extLst>
          </p:nvPr>
        </p:nvGraphicFramePr>
        <p:xfrm>
          <a:off x="685800" y="1143000"/>
          <a:ext cx="7391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657"/>
                <a:gridCol w="608760"/>
                <a:gridCol w="1088833"/>
                <a:gridCol w="1214750"/>
                <a:gridCol w="1447800"/>
                <a:gridCol w="1312986"/>
                <a:gridCol w="120161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6.21E-3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-3.78E-3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4.43E-3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-2.65E-3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-4.08E-5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-3.75E-3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-1.53E-5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-2.60E-3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2.00E-3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-8.65E-3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0.97E-3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-7.29E-3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294345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KE</a:t>
            </a:r>
            <a:r>
              <a:rPr lang="en-US" sz="2000" baseline="-25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CC"/>
                </a:solidFill>
                <a:latin typeface="Candara" panose="020E0502030303020204" pitchFamily="34" charset="0"/>
              </a:rPr>
              <a:t>=60 GeV</a:t>
            </a:r>
            <a:endParaRPr lang="en-US" sz="2000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7407" y="2939144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KE</a:t>
            </a:r>
            <a:r>
              <a:rPr lang="en-US" sz="2000" baseline="-25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CC"/>
                </a:solidFill>
                <a:latin typeface="Candara" panose="020E0502030303020204" pitchFamily="34" charset="0"/>
              </a:rPr>
              <a:t>=100 GeV</a:t>
            </a:r>
            <a:endParaRPr lang="en-US" sz="2000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1" y="3372412"/>
            <a:ext cx="4398165" cy="27517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2800"/>
            <a:ext cx="4583500" cy="28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3828" y="2256192"/>
                <a:ext cx="25370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KE = 100 GeV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Emit_x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1.2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rad</a:t>
                </a:r>
              </a:p>
              <a:p>
                <a:r>
                  <a:rPr lang="en-US" sz="2000" dirty="0" err="1">
                    <a:solidFill>
                      <a:srgbClr val="0000FF"/>
                    </a:solidFill>
                    <a:latin typeface="Candara" panose="020E0502030303020204" pitchFamily="34" charset="0"/>
                  </a:rPr>
                  <a:t>Emit_y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0.6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rad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2.5 cm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N = 6.56E9</a:t>
                </a:r>
                <a:endParaRPr lang="en-US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8" y="2256192"/>
                <a:ext cx="253701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404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5299" y="2256192"/>
                <a:ext cx="2514727" cy="202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Q 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420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pC</a:t>
                </a:r>
                <a:endParaRPr lang="en-US" sz="2000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000" dirty="0" err="1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>
                    <a:latin typeface="Candara" panose="020E0502030303020204" pitchFamily="34" charset="0"/>
                  </a:rPr>
                  <a:t>tr</a:t>
                </a:r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0.5 </a:t>
                </a:r>
                <a:r>
                  <a:rPr lang="en-US" sz="2000" dirty="0">
                    <a:latin typeface="Candara" panose="020E0502030303020204" pitchFamily="34" charset="0"/>
                  </a:rPr>
                  <a:t>eV, </a:t>
                </a:r>
                <a:r>
                  <a:rPr lang="en-US" sz="2000" dirty="0" err="1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>
                    <a:latin typeface="Candara" panose="020E0502030303020204" pitchFamily="34" charset="0"/>
                  </a:rPr>
                  <a:t>s</a:t>
                </a:r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0.1 </a:t>
                </a:r>
                <a:r>
                  <a:rPr lang="en-US" sz="2000" dirty="0">
                    <a:latin typeface="Candara" panose="020E0502030303020204" pitchFamily="34" charset="0"/>
                  </a:rPr>
                  <a:t>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0.035 </a:t>
                </a:r>
                <a:r>
                  <a:rPr lang="en-US" sz="2000" dirty="0">
                    <a:latin typeface="Candara" panose="020E0502030303020204" pitchFamily="34" charset="0"/>
                  </a:rPr>
                  <a:t>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0.84 </a:t>
                </a:r>
                <a:r>
                  <a:rPr lang="en-US" sz="2000" dirty="0">
                    <a:latin typeface="Candara" panose="020E0502030303020204" pitchFamily="34" charset="0"/>
                  </a:rPr>
                  <a:t>cm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99" y="2256192"/>
                <a:ext cx="2514727" cy="2024721"/>
              </a:xfrm>
              <a:prstGeom prst="rect">
                <a:avLst/>
              </a:prstGeom>
              <a:blipFill rotWithShape="1">
                <a:blip r:embed="rId4"/>
                <a:stretch>
                  <a:fillRect l="-2670" t="-1506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62639" y="2265157"/>
            <a:ext cx="1943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Bunched cooler:</a:t>
            </a:r>
          </a:p>
          <a:p>
            <a:r>
              <a:rPr lang="en-US" sz="2000" dirty="0">
                <a:latin typeface="Candara" panose="020E0502030303020204" pitchFamily="34" charset="0"/>
              </a:rPr>
              <a:t>L = </a:t>
            </a:r>
            <a:r>
              <a:rPr lang="en-US" sz="2000" dirty="0" smtClean="0">
                <a:latin typeface="Candara" panose="020E0502030303020204" pitchFamily="34" charset="0"/>
              </a:rPr>
              <a:t>60 </a:t>
            </a:r>
            <a:r>
              <a:rPr lang="en-US" sz="2000" dirty="0">
                <a:latin typeface="Candara" panose="020E0502030303020204" pitchFamily="34" charset="0"/>
              </a:rPr>
              <a:t>m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B = </a:t>
            </a:r>
            <a:r>
              <a:rPr lang="en-US" sz="2000" dirty="0" smtClean="0">
                <a:latin typeface="Candara" panose="020E0502030303020204" pitchFamily="34" charset="0"/>
              </a:rPr>
              <a:t>1 </a:t>
            </a:r>
            <a:r>
              <a:rPr lang="en-US" sz="2000" dirty="0">
                <a:latin typeface="Candara" panose="020E0502030303020204" pitchFamily="34" charset="0"/>
              </a:rPr>
              <a:t>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319" y="838200"/>
            <a:ext cx="8382000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Lower electron beam current, within the state-of-art technique. 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Electron bunch smaller than the proton bunch. </a:t>
            </a:r>
            <a:endParaRPr lang="en-US" altLang="en-US" sz="2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Higher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proton beam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emittance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,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lower IBS. 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Larger proton beam momentum spread. </a:t>
            </a:r>
            <a:endParaRPr lang="en-US" altLang="en-US" sz="2000" dirty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426" y="4343400"/>
              <a:ext cx="8473321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5719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</a:tblGrid>
                  <a:tr h="370840">
                    <a:tc gridSpan="10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Horizontal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expansion rate decreases as dp/p increases,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 = 2.5 cm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Candara" panose="020E0502030303020204" pitchFamily="34" charset="0"/>
                            </a:rPr>
                            <a:t>dp</a:t>
                          </a:r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/p (1E-4)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IBS (1E-4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5.03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2.26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3.39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0.63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2.35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0.20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Cool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-4.14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-0.85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-2.45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Total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4.02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-2.10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2.54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-1.82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1.64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-0.97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119086"/>
                  </p:ext>
                </p:extLst>
              </p:nvPr>
            </p:nvGraphicFramePr>
            <p:xfrm>
              <a:off x="320426" y="4343400"/>
              <a:ext cx="8473321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5719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</a:tblGrid>
                  <a:tr h="37084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72" t="-8197" b="-4229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Candara" panose="020E0502030303020204" pitchFamily="34" charset="0"/>
                            </a:rPr>
                            <a:t>dp</a:t>
                          </a:r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/p (1E-4)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IBS (1E-4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5.03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2.26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3.39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0.63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2.35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0.20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Cool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-4.14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-0.85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-2.45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Total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4.02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1.40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-2.10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2.54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-1.24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-1.82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1.64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-0.97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-1.14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1200" y="5834744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34744"/>
                <a:ext cx="685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5839224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839224"/>
                <a:ext cx="6858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5834744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834744"/>
                <a:ext cx="685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667844" y="3807452"/>
            <a:ext cx="486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Proton beam: </a:t>
            </a:r>
            <a:r>
              <a:rPr lang="en-US" sz="2000" dirty="0" err="1" smtClean="0">
                <a:latin typeface="Candara" panose="020E0502030303020204" pitchFamily="34" charset="0"/>
              </a:rPr>
              <a:t>Parkhomchuk</a:t>
            </a:r>
            <a:r>
              <a:rPr lang="en-US" sz="2000" dirty="0" smtClean="0">
                <a:latin typeface="Candara" panose="020E0502030303020204" pitchFamily="34" charset="0"/>
              </a:rPr>
              <a:t> formula</a:t>
            </a:r>
          </a:p>
        </p:txBody>
      </p:sp>
    </p:spTree>
    <p:extLst>
      <p:ext uri="{BB962C8B-B14F-4D97-AF65-F5344CB8AC3E}">
        <p14:creationId xmlns:p14="http://schemas.microsoft.com/office/powerpoint/2010/main" val="5388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97971"/>
            <a:ext cx="4271062" cy="257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1" y="1219200"/>
            <a:ext cx="4155549" cy="25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8664" y="97149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/p=8E-4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5881" y="92652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4444" y="1580206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1.5h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44" y="1580206"/>
                <a:ext cx="98994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3077" r="-3012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52458" y="1545772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2.8h</a:t>
                </a:r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8" y="1545772"/>
                <a:ext cx="98994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3125" r="-3012" b="-234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time to double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3077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3657600"/>
            <a:ext cx="4325174" cy="27591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4876" y="5428306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3.3E9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373741" y="4572000"/>
                <a:ext cx="1456966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/>
                  <a:t>10%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↑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4h</a:t>
                </a:r>
                <a:endParaRPr lang="en-US" sz="18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41" y="4572000"/>
                <a:ext cx="1456966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2469" t="-4615" b="-200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5343" y="3733800"/>
            <a:ext cx="4255734" cy="2590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698915" y="4573110"/>
                <a:ext cx="1456966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/>
                  <a:t>10%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↑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/>
                  <a:t>8h</a:t>
                </a:r>
                <a:endParaRPr lang="en-US" sz="1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915" y="4573110"/>
                <a:ext cx="145696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881" t="-4615" b="-200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481003" y="5401147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3.3E9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2205" y="3793171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20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% transverse coupling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255" y="3484704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0592" y="3513249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15" y="3962400"/>
            <a:ext cx="4074250" cy="24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887"/>
            <a:ext cx="4038427" cy="24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034089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9108" y="1434199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Candara" panose="020E0502030303020204" pitchFamily="34" charset="0"/>
              </a:rPr>
              <a:t>N</a:t>
            </a:r>
            <a:r>
              <a:rPr lang="en-US" sz="2000" baseline="-25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= 5.5E9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232639" y="1968736"/>
                <a:ext cx="1456966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/>
                  <a:t>10%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↑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3.7h</a:t>
                </a:r>
                <a:endParaRPr lang="en-US" sz="1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639" y="1968736"/>
                <a:ext cx="145696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69" t="-6154" b="-200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358986" y="4345139"/>
                <a:ext cx="1456966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800" b="0" dirty="0" smtClean="0"/>
                  <a:t>10%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↑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7.6h</a:t>
                </a:r>
                <a:endParaRPr lang="en-US" sz="18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986" y="4345139"/>
                <a:ext cx="1456966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469" t="-6250" b="-218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85472" y="4180986"/>
            <a:ext cx="4199354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Not easy to find a stable solution.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Horizontal emittance increases due to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cooling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in the other two directions.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The proposed parameters of the ERL cooler is in reasonable range.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Needs more study.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98871" y="4008648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20% transverse coupling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0" y="1387687"/>
            <a:ext cx="4073890" cy="24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690534" y="1505074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3.5h</a:t>
                </a:r>
                <a:endParaRPr lang="en-US" sz="18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34" y="1505074"/>
                <a:ext cx="989943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6250" r="-2994" b="-21875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239000" y="1095186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3681305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91503" y="756306"/>
            <a:ext cx="5780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Friction force: </a:t>
            </a:r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Derbenev-Skrinsky-Meshkov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 formula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352800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III. Electron cooling </a:t>
            </a: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simulation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588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Goals and Approach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459" y="990600"/>
            <a:ext cx="853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Goals: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Enhance the simulation capability for electron cooling in </a:t>
            </a: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JLEIC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Different 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scenarios: DC cooling, bunched electron to bunched ion cooling, bunched electron to coasting ion cooling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More flexibility, higher efficiency.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Approaches: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Following the models in BETACOOL whenever applicable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Revise the models whenever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Improve the efficiency by strategically arrange the </a:t>
            </a: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computation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cs typeface="Arial" panose="020B0604020202020204" pitchFamily="34" charset="0"/>
              </a:rPr>
              <a:t>Take advantage for modern multi-core hardware</a:t>
            </a:r>
            <a:endParaRPr lang="en-US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Formulas and models implemented: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IBS: Martini model (no vertical disper</a:t>
            </a:r>
            <a:r>
              <a:rPr lang="en-US" altLang="zh-CN" sz="2000" dirty="0">
                <a:latin typeface="Candara" panose="020E0502030303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ion lattice)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Friction force: </a:t>
            </a:r>
            <a:r>
              <a:rPr lang="en-US" sz="2000" dirty="0" err="1">
                <a:latin typeface="Candara" panose="020E0502030303020204" pitchFamily="34" charset="0"/>
                <a:cs typeface="Arial" panose="020B0604020202020204" pitchFamily="34" charset="0"/>
              </a:rPr>
              <a:t>Parkhomchuk</a:t>
            </a: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 formula (magnetized cooling)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Cooling rate: single particle model, Monte Carlo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cs typeface="Arial" panose="020B0604020202020204" pitchFamily="34" charset="0"/>
              </a:rPr>
              <a:t>Cooling dynamics: RMS method (with single particle model or Monte Carlo model), model beam method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Model: Small e</a:t>
            </a:r>
            <a:r>
              <a:rPr lang="en-US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Bunch to Coasting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How to sample the coasting beam in the longitudinal direction</a:t>
                </a:r>
                <a:endParaRPr lang="en-US" sz="20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the ions in the center plate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 (Single particle model  in BETACOOL)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Ions only see a piece of the 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  electron beam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Do not include the effect of the 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profile of the electron beam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0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the ions along the ring (MC model in BETACOOL)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Electron beam length &lt;&lt; the circumference of the ring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Moderate number of ion samples,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  e- bunch CANNOT catch any ion.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Too many ion samples means</a:t>
                </a:r>
              </a:p>
              <a:p>
                <a:pPr marL="814388" lvl="1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a lot of redundant calculation.</a:t>
                </a:r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82" y="1676400"/>
            <a:ext cx="3124200" cy="18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19400"/>
            <a:ext cx="818656" cy="7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94" y="4580965"/>
            <a:ext cx="4200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171" y="5671712"/>
            <a:ext cx="818656" cy="7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7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How to sample the coasting beam in the longitudinal direction</a:t>
                </a:r>
                <a:endParaRPr lang="en-US" sz="20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Only sample the ions that interact with one electron bunch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cooling rate in the sampled region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Adjust the cooling rate w.r.t. the duty 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𝑠𝑎𝑚𝑝𝑙𝑒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𝑑𝑖𝑠𝑡𝑎𝑛𝑐𝑒</m:t>
                        </m:r>
                      </m:sub>
                    </m:sSub>
                  </m:oMath>
                </a14:m>
                <a:endParaRPr lang="en-US" sz="20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𝑐𝑜𝑜𝑙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𝑠𝑎𝑚𝑝𝑙𝑒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0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</m:oMath>
                </a14:m>
                <a:endParaRPr lang="en-US" sz="20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0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Random (uniform distribution) longitudinal position in the sample area. 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Avoid redundant calculation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0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000" dirty="0" smtClean="0">
                    <a:latin typeface="Candara" charset="0"/>
                    <a:ea typeface="ヒラギノ明朝 ProN W3" charset="0"/>
                    <a:cs typeface="Candara" charset="0"/>
                  </a:rPr>
                  <a:t>Take account the electron bunch profile</a:t>
                </a:r>
                <a:endParaRPr lang="en-US" sz="20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572000"/>
            <a:ext cx="7372350" cy="171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50" y="5367639"/>
            <a:ext cx="882050" cy="10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Model: Small e</a:t>
            </a:r>
            <a:r>
              <a:rPr lang="en-US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Bunch to Coasting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Model: Correlated e</a:t>
            </a:r>
            <a:r>
              <a:rPr lang="en-US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Bunch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553200" cy="23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3352800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Uncorrelated</a:t>
            </a:r>
            <a:endParaRPr lang="en-US" sz="20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352800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Candara" panose="020E0502030303020204" pitchFamily="34" charset="0"/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  <a:latin typeface="Candara" panose="020E0502030303020204" pitchFamily="34" charset="0"/>
              </a:rPr>
              <a:t>orrelated</a:t>
            </a:r>
            <a:endParaRPr lang="en-US" sz="2000" b="1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707376" cy="22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0"/>
            <a:ext cx="2097405" cy="472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5016" y="904961"/>
            <a:ext cx="825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How will the correlation affect cooling rate?</a:t>
            </a:r>
            <a:endParaRPr lang="en-US" sz="2000" dirty="0" smtClean="0">
              <a:solidFill>
                <a:srgbClr val="0000FF"/>
              </a:solidFill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Model: Correlated e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Bunch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867" y="1197397"/>
                <a:ext cx="8784265" cy="531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Parkhomchuk  formula: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𝑭</m:t>
                    </m:r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latin typeface="Cambria Math"/>
                      </a:rPr>
                      <m:t>𝑽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𝑒𝑓𝑓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000" b="0" dirty="0" smtClean="0">
                  <a:latin typeface="Candara" panose="020E0502030303020204" pitchFamily="34" charset="0"/>
                </a:endParaRPr>
              </a:p>
              <a:p>
                <a:r>
                  <a:rPr lang="en-US" sz="2000" b="0" dirty="0" smtClean="0">
                    <a:latin typeface="Candara" panose="020E0502030303020204" pitchFamily="34" charset="0"/>
                  </a:rPr>
                  <a:t>Ion beam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dirty="0" smtClean="0">
                  <a:latin typeface="Candara" panose="020E0502030303020204" pitchFamily="34" charset="0"/>
                </a:endParaRPr>
              </a:p>
              <a:p>
                <a:r>
                  <a:rPr lang="en-US" sz="2000" b="0" dirty="0" smtClean="0">
                    <a:latin typeface="Candara" panose="020E0502030303020204" pitchFamily="34" charset="0"/>
                  </a:rPr>
                  <a:t>Electron beam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𝑒𝑓𝑓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,∥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i="1" dirty="0" smtClean="0">
                  <a:latin typeface="Cambria Math"/>
                </a:endParaRPr>
              </a:p>
              <a:p>
                <a:r>
                  <a:rPr lang="en-US" sz="2000" i="1" dirty="0" err="1" smtClean="0">
                    <a:latin typeface="Cambria Math"/>
                  </a:rPr>
                  <a:t>L</a:t>
                </a:r>
                <a:r>
                  <a:rPr lang="en-US" sz="2000" i="1" baseline="-25000" dirty="0" err="1" smtClean="0">
                    <a:latin typeface="Cambria Math"/>
                  </a:rPr>
                  <a:t>p</a:t>
                </a:r>
                <a:r>
                  <a:rPr lang="en-US" sz="2000" i="1" dirty="0" smtClean="0">
                    <a:latin typeface="Cambria Math"/>
                  </a:rPr>
                  <a:t> </a:t>
                </a:r>
                <a:r>
                  <a:rPr lang="en-US" sz="2000" dirty="0" smtClean="0">
                    <a:latin typeface="Cambria Math"/>
                  </a:rPr>
                  <a:t>also depends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,∥</m:t>
                        </m:r>
                      </m:sub>
                      <m:sup/>
                    </m:sSubSup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</a:t>
                </a:r>
                <a:endParaRPr lang="en-US" sz="2000" b="0" i="1" dirty="0" smtClean="0">
                  <a:latin typeface="Cambria Math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If the longitudinal momentum is not correlated with longitudinal position, we use the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rms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,∥</m:t>
                        </m:r>
                      </m:sub>
                      <m:sup/>
                    </m:sSubSup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for all the ions.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If the longitudinal momentum is correlated with longitudinal position, the local momentum spread is still </a:t>
                </a:r>
                <a:r>
                  <a:rPr lang="en-US" sz="2000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  <m:r>
                          <a:rPr lang="en-US" sz="2000" i="1">
                            <a:latin typeface="Cambria Math"/>
                          </a:rPr>
                          <m:t>,∥</m:t>
                        </m:r>
                      </m:sub>
                      <m:sup/>
                    </m:sSubSup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, but the electrons have a drift momentum or velocity,  which is determined by its longitudinal position. </a:t>
                </a:r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 smtClean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67" y="1197397"/>
                <a:ext cx="8784265" cy="5313634"/>
              </a:xfrm>
              <a:prstGeom prst="rect">
                <a:avLst/>
              </a:prstGeom>
              <a:blipFill rotWithShape="1">
                <a:blip r:embed="rId3"/>
                <a:stretch>
                  <a:fillRect l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796" y="5105400"/>
                <a:ext cx="8253967" cy="1336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In the local electron beam frame, the ion get a drift velocity.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is replaced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∥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the drift velocity. 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6" y="5105400"/>
                <a:ext cx="8253967" cy="1336391"/>
              </a:xfrm>
              <a:prstGeom prst="rect">
                <a:avLst/>
              </a:prstGeom>
              <a:blipFill rotWithShape="1">
                <a:blip r:embed="rId4"/>
                <a:stretch>
                  <a:fillRect l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9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2819400"/>
            <a:ext cx="899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Staged </a:t>
            </a: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cooling </a:t>
            </a: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scheme</a:t>
            </a:r>
          </a:p>
          <a:p>
            <a:pPr marL="514350" indent="-514350" algn="ctr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Simulation results</a:t>
            </a:r>
          </a:p>
          <a:p>
            <a:pPr marL="514350" indent="-514350" algn="ctr">
              <a:spcBef>
                <a:spcPts val="0"/>
              </a:spcBef>
              <a:spcAft>
                <a:spcPts val="1200"/>
              </a:spcAft>
              <a:buFontTx/>
              <a:buAutoNum type="romanUcPeriod"/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Simulation </a:t>
            </a:r>
            <a:r>
              <a:rPr lang="en-US" altLang="en-US" sz="2200" dirty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program development</a:t>
            </a:r>
          </a:p>
          <a:p>
            <a:pPr marL="514350" indent="-514350" algn="ctr">
              <a:spcBef>
                <a:spcPts val="0"/>
              </a:spcBef>
              <a:spcAft>
                <a:spcPts val="1200"/>
              </a:spcAft>
              <a:buAutoNum type="romanUcPeriod"/>
            </a:pPr>
            <a:endParaRPr lang="en-US" altLang="en-US" sz="2200" dirty="0" smtClean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1200"/>
              </a:spcAft>
              <a:buAutoNum type="romanUcPeriod"/>
            </a:pPr>
            <a:endParaRPr lang="en-US" altLang="en-US" sz="2200" dirty="0" smtClean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905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Efficiency: Avoid Redundant Calculation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220200" cy="5248275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000" dirty="0" smtClean="0">
                <a:latin typeface="Candara" charset="0"/>
                <a:ea typeface="ヒラギノ明朝 ProN W3" charset="0"/>
                <a:cs typeface="Candara" charset="0"/>
              </a:rPr>
              <a:t>Martini model for IBS rate calculation (No vertical dispersion, Transverse Gaussian distribution)</a:t>
            </a: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000" i="1" dirty="0" smtClean="0">
              <a:solidFill>
                <a:srgbClr val="0000FF"/>
              </a:solidFill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611484"/>
            <a:ext cx="2228357" cy="14929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1946476"/>
            <a:ext cx="3413312" cy="1126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51745"/>
            <a:ext cx="6553200" cy="30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---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" y="1295400"/>
                <a:ext cx="8991600" cy="4867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Efficient calculation of the IBS expansion rate using Martini model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the rates for each element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Take average over  the whole ring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𝜇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𝜈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𝑧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are the sample points one selects to numerically calculate the integration. They do NOT depend on the TWISS parameters and the beam property.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S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ignificant parts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𝑔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𝜇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𝜈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only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𝜇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𝜈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𝑧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 They have the same value for all the elements. So we only need to calculate them once. 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It improves the efficiency of the program to avoid the redundant calculation. </a:t>
                </a: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lvl="1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000" i="1" dirty="0" smtClean="0">
                  <a:solidFill>
                    <a:srgbClr val="0000FF"/>
                  </a:solidFill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991600" cy="4867275"/>
              </a:xfrm>
              <a:blipFill rotWithShape="1">
                <a:blip r:embed="rId3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896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Efficiency: Avoid Redundant Calculation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---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6200" y="1219200"/>
                <a:ext cx="8991600" cy="3657600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Good efficiency of the serial code, so not necessary to run the code on a cluster machine.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Further improve the efficiency for shared memory structure hardware: GPU, Intel Xeon Phi, or just a multi-core PC.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>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Parallelization is based on thrust, a parallel algorithm library that supports CUDA,  TBB (Threading Building Blocks) and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OpenMP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. 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IBS calculation, 100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×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ea typeface="ヒラギノ明朝 ProN W3" charset="0"/>
                        <a:cs typeface="Candara" charset="0"/>
                      </a:rPr>
                      <m:t>×</m:t>
                    </m:r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100 grid: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NVidia GTX 660 </a:t>
                </a:r>
                <a:r>
                  <a:rPr lang="en-US" sz="2200" dirty="0" err="1" smtClean="0">
                    <a:latin typeface="Candara" charset="0"/>
                    <a:ea typeface="ヒラギノ明朝 ProN W3" charset="0"/>
                    <a:cs typeface="Candara" charset="0"/>
                  </a:rPr>
                  <a:t>ti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GPU: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6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  CPU: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62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 </a:t>
                </a:r>
              </a:p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000" i="1" dirty="0" smtClean="0">
                  <a:solidFill>
                    <a:srgbClr val="0000FF"/>
                  </a:solidFill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19200"/>
                <a:ext cx="8991600" cy="3657600"/>
              </a:xfrm>
              <a:blipFill rotWithShape="1">
                <a:blip r:embed="rId3"/>
                <a:stretch>
                  <a:fillRect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896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Efficiency: Parallelization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-38100" y="1577378"/>
            <a:ext cx="9220200" cy="381000"/>
          </a:xfrm>
        </p:spPr>
        <p:txBody>
          <a:bodyPr tIns="10056"/>
          <a:lstStyle/>
          <a:p>
            <a:pPr marL="757238">
              <a:lnSpc>
                <a:spcPct val="96000"/>
              </a:lnSpc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IBS of coasting ion beam			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3285" y="1577378"/>
            <a:ext cx="5753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056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757238">
              <a:lnSpc>
                <a:spcPct val="96000"/>
              </a:lnSpc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IBS of bunched ion beam			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3730"/>
            <a:ext cx="4283285" cy="3083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19" y="2287133"/>
            <a:ext cx="4343400" cy="3218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648894"/>
            <a:ext cx="990600" cy="816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604" y="2648894"/>
            <a:ext cx="946732" cy="780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54" y="2648894"/>
            <a:ext cx="247650" cy="3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-228600" y="914400"/>
            <a:ext cx="9220200" cy="1676400"/>
          </a:xfrm>
        </p:spPr>
        <p:txBody>
          <a:bodyPr tIns="10056"/>
          <a:lstStyle/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DC Cooling for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JLEIC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booster ring:</a:t>
            </a:r>
          </a:p>
          <a:p>
            <a:pPr marL="414338" indent="0" eaLnBrk="1" hangingPunct="1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  I. RMS dynamic single particle model </a:t>
            </a:r>
          </a:p>
          <a:p>
            <a:pPr marL="414338" indent="0" eaLnBrk="1" hangingPunct="1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 II. RMS dynamic Monte Carlo model</a:t>
            </a:r>
          </a:p>
          <a:p>
            <a:pPr marL="414338" indent="0" eaLnBrk="1" hangingPunct="1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dirty="0">
                <a:latin typeface="Candara" charset="0"/>
                <a:ea typeface="ヒラギノ明朝 ProN W3" charset="0"/>
                <a:cs typeface="Candara" charset="0"/>
              </a:rPr>
              <a:t> </a:t>
            </a:r>
            <a:r>
              <a:rPr lang="en-US" sz="2200" dirty="0" smtClean="0">
                <a:latin typeface="Candara" charset="0"/>
                <a:ea typeface="ヒラギノ明朝 ProN W3" charset="0"/>
                <a:cs typeface="Candara" charset="0"/>
              </a:rPr>
              <a:t>  III. Model beam method</a:t>
            </a: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 eaLnBrk="1" hangingPunct="1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98" y="838200"/>
            <a:ext cx="3922108" cy="282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733800"/>
            <a:ext cx="3724455" cy="2709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86088"/>
            <a:ext cx="4341515" cy="318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3334694"/>
            <a:ext cx="129466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063" y="4023661"/>
            <a:ext cx="1035363" cy="853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062" y="1133947"/>
            <a:ext cx="1035363" cy="8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381000" y="914400"/>
            <a:ext cx="541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056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Bunched cooling for </a:t>
            </a: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JLEIC </a:t>
            </a: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collider ring:</a:t>
            </a:r>
          </a:p>
          <a:p>
            <a:pPr marL="414338" indent="0">
              <a:lnSpc>
                <a:spcPct val="96000"/>
              </a:lnSpc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  I. RMS dynamic single particle model </a:t>
            </a:r>
          </a:p>
          <a:p>
            <a:pPr marL="414338" indent="0">
              <a:lnSpc>
                <a:spcPct val="96000"/>
              </a:lnSpc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  II. RMS dynamic Monte Carlo model</a:t>
            </a:r>
          </a:p>
          <a:p>
            <a:pPr marL="414338" indent="0">
              <a:lnSpc>
                <a:spcPct val="96000"/>
              </a:lnSpc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  III. Model beam method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190" y="838200"/>
            <a:ext cx="3793565" cy="2736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97" y="3048000"/>
            <a:ext cx="4408206" cy="316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234" y="3578882"/>
            <a:ext cx="3980132" cy="287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870" y="3389012"/>
            <a:ext cx="129466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106" y="1124894"/>
            <a:ext cx="1077943" cy="55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6266" y="3879909"/>
            <a:ext cx="1104984" cy="56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Benchmark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80" y="2624138"/>
            <a:ext cx="4225312" cy="301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24138"/>
            <a:ext cx="4171949" cy="301466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23640" y="914400"/>
            <a:ext cx="4828620" cy="13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056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 DC cooling and IBS for </a:t>
            </a: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JLEIC </a:t>
            </a: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booster ring with KE = 800 MeV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Time cost 133 s (BETACOOL 3060 s)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191001" y="899688"/>
            <a:ext cx="4876800" cy="13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056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  Bunched cooling and IBS for </a:t>
            </a: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JLEIC </a:t>
            </a: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collider ring with KE = 100 </a:t>
            </a: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GeV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None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r>
              <a:rPr lang="en-US" sz="2200" kern="0" dirty="0" smtClean="0">
                <a:latin typeface="Candara" charset="0"/>
                <a:ea typeface="ヒラギノ明朝 ProN W3" charset="0"/>
                <a:cs typeface="Candara" charset="0"/>
              </a:rPr>
              <a:t>Time cost 30.7 s (BETACOOL 422 s)</a:t>
            </a: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lvl="1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  <a:p>
            <a:pPr marL="414338" indent="0">
              <a:lnSpc>
                <a:spcPct val="96000"/>
              </a:lnSpc>
              <a:buFont typeface="Times New Roman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4225" algn="l"/>
                <a:tab pos="5251450" algn="l"/>
                <a:tab pos="5907088" algn="l"/>
                <a:tab pos="6564313" algn="l"/>
                <a:tab pos="7221538" algn="l"/>
                <a:tab pos="7877175" algn="l"/>
                <a:tab pos="8534400" algn="l"/>
              </a:tabLst>
              <a:defRPr/>
            </a:pPr>
            <a:endParaRPr lang="en-US" sz="2200" kern="0" dirty="0" smtClean="0">
              <a:latin typeface="Candara" charset="0"/>
              <a:ea typeface="ヒラギノ明朝 ProN W3" charset="0"/>
              <a:cs typeface="Candar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499" y="2944641"/>
            <a:ext cx="1294660" cy="106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935588"/>
            <a:ext cx="12946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6" y="1447799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Staged cooling scheme: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Traditional electron cooling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DC cooling reduce the emittance at 2 GeV  </a:t>
            </a: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(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booster)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Bunched cooling maintain the emittance at collision energy (collider)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Simulation suggests the design parameters are achievable.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Need more study on the weak cooling with low electron current.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ERL cooler design is in progress.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200" dirty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28</a:t>
            </a:fld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95375"/>
            <a:ext cx="8658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25505" y="2967335"/>
            <a:ext cx="2492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Backup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7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352800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I. Staged cooling </a:t>
            </a: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scheme</a:t>
            </a:r>
            <a:endParaRPr lang="en-US" altLang="en-US" sz="2200" dirty="0" smtClean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197971"/>
            <a:ext cx="4271062" cy="257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10" y="3748664"/>
            <a:ext cx="4467052" cy="27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1" y="1219200"/>
            <a:ext cx="4155549" cy="252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2" y="3763254"/>
            <a:ext cx="4175018" cy="25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224" y="83820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/p=8E-4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9474" y="79786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1200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60 m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cooler</a:t>
            </a:r>
            <a:endParaRPr lang="en-US" sz="2000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18351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30 m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cooler</a:t>
            </a:r>
            <a:endParaRPr lang="en-US" sz="2000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4444" y="1580206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1.5h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444" y="1580206"/>
                <a:ext cx="98994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3077" r="-3012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52458" y="1545772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2.8h</a:t>
                </a:r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458" y="1545772"/>
                <a:ext cx="98994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3125" r="-3012" b="-234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71600" y="4288972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1.2h</a:t>
                </a:r>
                <a:endParaRPr lang="en-US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288972"/>
                <a:ext cx="98994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3125" r="-3012" b="-234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59474" y="3970008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2.0h</a:t>
                </a:r>
                <a:endParaRPr 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474" y="3970008"/>
                <a:ext cx="98994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3077" r="-3012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time to double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3077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7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31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3828" y="2256192"/>
                <a:ext cx="25370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KE = 100 GeV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Emit_x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1.2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rad</a:t>
                </a:r>
              </a:p>
              <a:p>
                <a:r>
                  <a:rPr lang="en-US" sz="2000" dirty="0" err="1">
                    <a:solidFill>
                      <a:srgbClr val="0000FF"/>
                    </a:solidFill>
                    <a:latin typeface="Candara" panose="020E0502030303020204" pitchFamily="34" charset="0"/>
                  </a:rPr>
                  <a:t>Emit_y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0.6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rad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2.5 cm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N = 6.56E9</a:t>
                </a:r>
                <a:endParaRPr lang="en-US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8" y="2256192"/>
                <a:ext cx="253701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404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5299" y="2256192"/>
                <a:ext cx="2514727" cy="202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Q </a:t>
                </a:r>
                <a:r>
                  <a:rPr lang="en-US" sz="2000" dirty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=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420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ndara" panose="020E0502030303020204" pitchFamily="34" charset="0"/>
                  </a:rPr>
                  <a:t>pC</a:t>
                </a:r>
                <a:endParaRPr lang="en-US" sz="2000" dirty="0">
                  <a:solidFill>
                    <a:srgbClr val="0000FF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2000" dirty="0" err="1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>
                    <a:latin typeface="Candara" panose="020E0502030303020204" pitchFamily="34" charset="0"/>
                  </a:rPr>
                  <a:t>tr</a:t>
                </a:r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0.5 </a:t>
                </a:r>
                <a:r>
                  <a:rPr lang="en-US" sz="2000" dirty="0">
                    <a:latin typeface="Candara" panose="020E0502030303020204" pitchFamily="34" charset="0"/>
                  </a:rPr>
                  <a:t>eV, </a:t>
                </a:r>
                <a:r>
                  <a:rPr lang="en-US" sz="2000" dirty="0" err="1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>
                    <a:latin typeface="Candara" panose="020E0502030303020204" pitchFamily="34" charset="0"/>
                  </a:rPr>
                  <a:t>s</a:t>
                </a:r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0.1 </a:t>
                </a:r>
                <a:r>
                  <a:rPr lang="en-US" sz="2000" dirty="0">
                    <a:latin typeface="Candara" panose="020E0502030303020204" pitchFamily="34" charset="0"/>
                  </a:rPr>
                  <a:t>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0.036/0.036 </a:t>
                </a:r>
                <a:r>
                  <a:rPr lang="en-US" sz="2000" dirty="0">
                    <a:latin typeface="Candara" panose="020E0502030303020204" pitchFamily="34" charset="0"/>
                  </a:rPr>
                  <a:t>cm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0.84 </a:t>
                </a:r>
                <a:r>
                  <a:rPr lang="en-US" sz="2000" dirty="0">
                    <a:latin typeface="Candara" panose="020E0502030303020204" pitchFamily="34" charset="0"/>
                  </a:rPr>
                  <a:t>cm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99" y="2256192"/>
                <a:ext cx="2514727" cy="2024721"/>
              </a:xfrm>
              <a:prstGeom prst="rect">
                <a:avLst/>
              </a:prstGeom>
              <a:blipFill rotWithShape="1">
                <a:blip r:embed="rId4"/>
                <a:stretch>
                  <a:fillRect l="-2670" t="-1506" r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62639" y="2265157"/>
                <a:ext cx="194316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Bunched cooler:</a:t>
                </a:r>
              </a:p>
              <a:p>
                <a:r>
                  <a:rPr lang="en-US" sz="2000" dirty="0">
                    <a:latin typeface="Candara" panose="020E0502030303020204" pitchFamily="34" charset="0"/>
                  </a:rPr>
                  <a:t>L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60 </a:t>
                </a:r>
                <a:r>
                  <a:rPr lang="en-US" sz="2000" dirty="0">
                    <a:latin typeface="Candara" panose="020E0502030303020204" pitchFamily="34" charset="0"/>
                  </a:rPr>
                  <a:t>m </a:t>
                </a:r>
              </a:p>
              <a:p>
                <a:r>
                  <a:rPr lang="en-US" sz="2000" dirty="0">
                    <a:latin typeface="Candara" panose="020E0502030303020204" pitchFamily="34" charset="0"/>
                  </a:rPr>
                  <a:t>B = 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1 </a:t>
                </a:r>
                <a:r>
                  <a:rPr lang="en-US" sz="2000" dirty="0">
                    <a:latin typeface="Candara" panose="020E0502030303020204" pitchFamily="34" charset="0"/>
                  </a:rPr>
                  <a:t>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39" y="2265157"/>
                <a:ext cx="1943161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3448" t="-2203" r="-2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2319" y="838200"/>
            <a:ext cx="8382000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Lower electron beam current, within the state-of-art technique. 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Electron bunch smaller than the proton bunch. </a:t>
            </a:r>
            <a:endParaRPr lang="en-US" altLang="en-US" sz="2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Lower proton beam current, lower IBS. </a:t>
            </a:r>
          </a:p>
          <a:p>
            <a:pPr marL="342900" indent="-342900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Larger proton beam momentum spread. </a:t>
            </a:r>
            <a:endParaRPr lang="en-US" altLang="en-US" sz="2000" dirty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0426" y="4343400"/>
              <a:ext cx="8473321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5719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</a:tblGrid>
                  <a:tr h="370840">
                    <a:tc gridSpan="10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Horizontal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expansion rate decreases as dp/p increases,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 = 2.5 cm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Candara" panose="020E0502030303020204" pitchFamily="34" charset="0"/>
                            </a:rPr>
                            <a:t>dp</a:t>
                          </a:r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/p (1E-4)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IBS (1E-4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5.03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2.26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3.39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0.63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2.35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0.20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Cool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-0.54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-4.80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-0.38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-0.50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-2.69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-0.25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-0.29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Total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4.49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-2.66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-0.49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-2.06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2.10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-0.28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941758"/>
                  </p:ext>
                </p:extLst>
              </p:nvPr>
            </p:nvGraphicFramePr>
            <p:xfrm>
              <a:off x="320426" y="4343400"/>
              <a:ext cx="8473321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595719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  <a:gridCol w="764178"/>
                  </a:tblGrid>
                  <a:tr h="370840">
                    <a:tc gridSpan="10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72" t="-8197" b="-4229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err="1" smtClean="0">
                              <a:latin typeface="Candara" panose="020E0502030303020204" pitchFamily="34" charset="0"/>
                            </a:rPr>
                            <a:t>dp</a:t>
                          </a:r>
                          <a:r>
                            <a:rPr lang="en-US" sz="1800" dirty="0" smtClean="0">
                              <a:latin typeface="Candara" panose="020E0502030303020204" pitchFamily="34" charset="0"/>
                            </a:rPr>
                            <a:t>/p (1E-4)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IBS (1E-4</a:t>
                          </a:r>
                          <a:r>
                            <a:rPr lang="en-US" baseline="0" dirty="0" smtClean="0">
                              <a:latin typeface="Candara" panose="020E0502030303020204" pitchFamily="34" charset="0"/>
                            </a:rPr>
                            <a:t> </a:t>
                          </a:r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5.03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2.26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3.39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0.63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2.35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0.20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Cool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-0.54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-4.80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-0.38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-0.50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-2.69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-0.25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-0.29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-1.32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Total (1E-4 1/s)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4.49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-0.73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-2.66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3.01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-0.49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-2.06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2.10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-0.28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Candara" panose="020E0502030303020204" pitchFamily="34" charset="0"/>
                            </a:rPr>
                            <a:t>-1.30</a:t>
                          </a:r>
                          <a:endParaRPr lang="en-US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1200" y="5812972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12972"/>
                <a:ext cx="685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5817452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817452"/>
                <a:ext cx="6858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3200" y="5812972"/>
                <a:ext cx="685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812972"/>
                <a:ext cx="6858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5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90" y="1235000"/>
            <a:ext cx="4073890" cy="24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780189"/>
            <a:ext cx="4080381" cy="25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7" y="3799110"/>
            <a:ext cx="4153063" cy="24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7" y="1156938"/>
            <a:ext cx="4159652" cy="25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Weak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420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224" y="838200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/p=8E-4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9474" y="79786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Candara" panose="020E0502030303020204" pitchFamily="34" charset="0"/>
              </a:rPr>
              <a:t>dp</a:t>
            </a:r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/p=1.2E-3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1200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60 m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cooler</a:t>
            </a:r>
            <a:endParaRPr lang="en-US" sz="2000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18351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30 m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cooler</a:t>
            </a:r>
            <a:endParaRPr lang="en-US" sz="2000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6257" y="1339334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2.3h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57" y="1339334"/>
                <a:ext cx="989943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3125" r="-2994" b="-234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28114" y="1352387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3.5h</a:t>
                </a:r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14" y="1352387"/>
                <a:ext cx="98994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3125" r="-3012" b="-234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02224" y="4125686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1.7h</a:t>
                </a:r>
                <a:endParaRPr lang="en-US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24" y="4125686"/>
                <a:ext cx="989943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3125" r="-3012" b="-234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6515" y="3919640"/>
                <a:ext cx="989943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3.0h</a:t>
                </a:r>
                <a:endParaRPr lang="en-US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515" y="3919640"/>
                <a:ext cx="98994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3077" r="-2994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lang="en-US" sz="1800" dirty="0" smtClean="0"/>
                  <a:t> time to double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828638"/>
                <a:ext cx="22098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3077" b="-2153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9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MEIC Design Strategy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083" y="1245771"/>
            <a:ext cx="8991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The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JLEIC conceptual design aims for reaching ultra high luminosity up to 10</a:t>
            </a:r>
            <a:r>
              <a:rPr lang="en-US" altLang="en-US" sz="2000" baseline="30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34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 cm</a:t>
            </a:r>
            <a:r>
              <a:rPr lang="en-US" altLang="en-US" sz="2000" baseline="30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-2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s</a:t>
            </a:r>
            <a:r>
              <a:rPr lang="en-US" altLang="en-US" sz="2000" baseline="30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-1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 per interaction point</a:t>
            </a:r>
            <a:endParaRPr lang="en-US" altLang="en-US" sz="2000" baseline="30000" dirty="0" smtClean="0"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  <a:p>
            <a:pPr marL="225425" indent="-2254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The </a:t>
            </a: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JLEIC </a:t>
            </a:r>
            <a:r>
              <a:rPr lang="en-US" alt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luminosity concept is based on high repetition rate crab- crossing colliding beams.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This design concept relies on strong cooling of protons &amp; ions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Achieving small transverse </a:t>
            </a:r>
            <a:r>
              <a:rPr lang="en-US" sz="2000" dirty="0" err="1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emittance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 (small spot size at IP)</a:t>
            </a:r>
            <a:endParaRPr lang="en-US" sz="2000" dirty="0">
              <a:latin typeface="Candara" panose="020E0502030303020204" pitchFamily="34" charset="0"/>
              <a:ea typeface="ＭＳ Ｐゴシック" pitchFamily="34" charset="-128"/>
              <a:cs typeface="Arial" charset="0"/>
              <a:sym typeface="Wingdings" pitchFamily="2" charset="2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Achieving short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bunch (with strong SRF)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Enabling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ultra strong final focusing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(low </a:t>
            </a:r>
            <a:r>
              <a:rPr lang="el-GR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β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*) and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crab crossing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Suppressing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IBS, expanding high luminosity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  <a:sym typeface="Wingdings" pitchFamily="2" charset="2"/>
              </a:rPr>
              <a:t>lifetime</a:t>
            </a:r>
            <a:endParaRPr lang="en-US" altLang="en-US" sz="2000" dirty="0">
              <a:latin typeface="Candara" panose="020E0502030303020204" pitchFamily="34" charset="0"/>
              <a:ea typeface="ＭＳ Ｐゴシック" pitchFamily="34" charset="-128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JLEIC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 design adopts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traditional electron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cooling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JLEIC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 design adopts a multi-phase cooling scheme for high cooling efficiency</a:t>
            </a:r>
          </a:p>
        </p:txBody>
      </p:sp>
    </p:spTree>
    <p:extLst>
      <p:ext uri="{BB962C8B-B14F-4D97-AF65-F5344CB8AC3E}">
        <p14:creationId xmlns:p14="http://schemas.microsoft.com/office/powerpoint/2010/main" val="20919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Staged Cooling Scheme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60" y="1258295"/>
            <a:ext cx="5328880" cy="13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845403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JLEIC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 ion complex layout 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613785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Multi-phased scheme takes advantages of high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electron cooling efficiency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at low energy </a:t>
            </a: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and/or </a:t>
            </a:r>
            <a:r>
              <a:rPr lang="en-US" sz="2000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small 6D </a:t>
            </a:r>
            <a:r>
              <a:rPr lang="en-US" sz="2000" dirty="0" err="1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emittance</a:t>
            </a:r>
            <a:r>
              <a:rPr lang="en-US" sz="2000" b="1" dirty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07" y="3424206"/>
            <a:ext cx="3429000" cy="6282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4151774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Low energy DC cooler at the booster: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Reduce the emittance 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2GeV/u ion beam, 1.6 MeV electron beam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High energy bunched cooling at the collider ring: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Maintain the emittance</a:t>
            </a:r>
          </a:p>
          <a:p>
            <a:pPr marL="682625" lvl="1" indent="-225425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ndara" panose="020E0502030303020204" pitchFamily="34" charset="0"/>
                <a:ea typeface="ＭＳ Ｐゴシック" pitchFamily="34" charset="-128"/>
                <a:cs typeface="Arial" pitchFamily="34" charset="0"/>
              </a:rPr>
              <a:t>Up to 100 GeV/u ion beam, 55 MeV electron beam</a:t>
            </a:r>
            <a:endParaRPr lang="en-US" sz="2000" dirty="0"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DC Cooler and Bunched Beam Cooler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38200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Aft>
                <a:spcPts val="600"/>
              </a:spcAft>
            </a:pPr>
            <a:r>
              <a:rPr lang="en-US" sz="2000" b="1" kern="0" dirty="0" smtClean="0">
                <a:latin typeface="Candara" panose="020E0502030303020204" pitchFamily="34" charset="0"/>
                <a:cs typeface="Arial" pitchFamily="34" charset="0"/>
              </a:rPr>
              <a:t>MEIC needs two electron coolers</a:t>
            </a:r>
          </a:p>
          <a:p>
            <a:pPr marL="225425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DC </a:t>
            </a:r>
            <a:r>
              <a:rPr lang="en-US" sz="2000" kern="0" dirty="0">
                <a:latin typeface="Candara" panose="020E0502030303020204" pitchFamily="34" charset="0"/>
                <a:cs typeface="Arial" pitchFamily="34" charset="0"/>
              </a:rPr>
              <a:t>cooler 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 </a:t>
            </a:r>
            <a:r>
              <a:rPr lang="en-US" sz="2000" kern="0" dirty="0">
                <a:latin typeface="Candara" panose="020E0502030303020204" pitchFamily="34" charset="0"/>
                <a:cs typeface="Arial" pitchFamily="34" charset="0"/>
              </a:rPr>
              <a:t>(within state-of-art, a 2 MeV cooler is in commissioning at COSY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)</a:t>
            </a:r>
          </a:p>
          <a:p>
            <a:pPr marL="225425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Bunched beam </a:t>
            </a:r>
            <a:r>
              <a:rPr lang="en-US" sz="2000" kern="0" dirty="0">
                <a:latin typeface="Candara" panose="020E0502030303020204" pitchFamily="34" charset="0"/>
                <a:cs typeface="Arial" pitchFamily="34" charset="0"/>
              </a:rPr>
              <a:t>c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ooler (Needs R&amp;D):</a:t>
            </a:r>
          </a:p>
          <a:p>
            <a:pPr marL="682625" lvl="1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ERL single pass cooler (</a:t>
            </a:r>
            <a:r>
              <a:rPr lang="en-US" sz="2000" kern="0" dirty="0" err="1" smtClean="0">
                <a:latin typeface="Candara" panose="020E0502030303020204" pitchFamily="34" charset="0"/>
                <a:cs typeface="Arial" pitchFamily="34" charset="0"/>
              </a:rPr>
              <a:t>Q</a:t>
            </a:r>
            <a:r>
              <a:rPr lang="en-US" sz="2000" kern="0" baseline="-25000" dirty="0" err="1" smtClean="0">
                <a:latin typeface="Candara" panose="020E0502030303020204" pitchFamily="34" charset="0"/>
                <a:cs typeface="Arial" pitchFamily="34" charset="0"/>
              </a:rPr>
              <a:t>e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 = 420 </a:t>
            </a:r>
            <a:r>
              <a:rPr lang="en-US" sz="2000" kern="0" dirty="0" err="1" smtClean="0">
                <a:latin typeface="Candara" panose="020E0502030303020204" pitchFamily="34" charset="0"/>
                <a:cs typeface="Arial" pitchFamily="34" charset="0"/>
              </a:rPr>
              <a:t>pC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/</a:t>
            </a:r>
            <a:r>
              <a:rPr lang="en-US" sz="2000" kern="0" dirty="0" err="1" smtClean="0">
                <a:latin typeface="Candara" panose="020E0502030303020204" pitchFamily="34" charset="0"/>
                <a:cs typeface="Arial" pitchFamily="34" charset="0"/>
              </a:rPr>
              <a:t>buncn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, baseline design, no circulator ring)</a:t>
            </a:r>
          </a:p>
          <a:p>
            <a:pPr marL="682625" lvl="1" indent="-225425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ERL circulator cooler (</a:t>
            </a:r>
            <a:r>
              <a:rPr lang="en-US" sz="2000" kern="0" dirty="0" err="1">
                <a:latin typeface="Candara" panose="020E0502030303020204" pitchFamily="34" charset="0"/>
                <a:cs typeface="Arial" pitchFamily="34" charset="0"/>
              </a:rPr>
              <a:t>Q</a:t>
            </a:r>
            <a:r>
              <a:rPr lang="en-US" sz="2000" kern="0" baseline="-25000" dirty="0" err="1" smtClean="0">
                <a:latin typeface="Candara" panose="020E0502030303020204" pitchFamily="34" charset="0"/>
                <a:cs typeface="Arial" pitchFamily="34" charset="0"/>
              </a:rPr>
              <a:t>e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 = 2 </a:t>
            </a:r>
            <a:r>
              <a:rPr lang="en-US" sz="2000" kern="0" dirty="0" err="1" smtClean="0">
                <a:latin typeface="Candara" panose="020E0502030303020204" pitchFamily="34" charset="0"/>
                <a:cs typeface="Arial" pitchFamily="34" charset="0"/>
              </a:rPr>
              <a:t>nC</a:t>
            </a:r>
            <a:r>
              <a:rPr lang="en-US" sz="2000" kern="0" dirty="0" smtClean="0">
                <a:latin typeface="Candara" panose="020E0502030303020204" pitchFamily="34" charset="0"/>
                <a:cs typeface="Arial" pitchFamily="34" charset="0"/>
              </a:rPr>
              <a:t>/bunch, lower emittance, higher luminosity)</a:t>
            </a:r>
          </a:p>
          <a:p>
            <a:pPr marL="228600" lvl="0" indent="-228600">
              <a:spcBef>
                <a:spcPts val="1200"/>
              </a:spcBef>
              <a:defRPr/>
            </a:pPr>
            <a:r>
              <a:rPr lang="en-US" sz="2000" b="1" kern="0" dirty="0" smtClean="0">
                <a:latin typeface="Candara" panose="020E0502030303020204" pitchFamily="34" charset="0"/>
                <a:cs typeface="Arial" charset="0"/>
              </a:rPr>
              <a:t>Challenges of the high energy bunched cooler 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Candara" panose="020E0502030303020204" pitchFamily="34" charset="0"/>
                <a:cs typeface="Arial" charset="0"/>
              </a:rPr>
              <a:t>Cooling by a bunched electron beam</a:t>
            </a:r>
          </a:p>
          <a:p>
            <a:pPr marL="228600" lvl="0" indent="-2286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Making and transport of high current</a:t>
            </a:r>
            <a:r>
              <a:rPr lang="en-US" sz="2000" kern="0" dirty="0" smtClean="0">
                <a:latin typeface="Candara" panose="020E0502030303020204" pitchFamily="34" charset="0"/>
                <a:cs typeface="Arial" charset="0"/>
              </a:rPr>
              <a:t>/</a:t>
            </a:r>
            <a:r>
              <a:rPr lang="en-US" sz="2000" kern="0" dirty="0" smtClean="0"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intensity magnetized electron beam</a:t>
            </a:r>
          </a:p>
          <a:p>
            <a:pPr marL="2254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4600628" y="4069749"/>
            <a:ext cx="4390972" cy="2289698"/>
            <a:chOff x="1096084" y="340582"/>
            <a:chExt cx="7213594" cy="4605443"/>
          </a:xfrm>
        </p:grpSpPr>
        <p:sp>
          <p:nvSpPr>
            <p:cNvPr id="9" name="Line 118"/>
            <p:cNvSpPr>
              <a:spLocks noChangeShapeType="1"/>
            </p:cNvSpPr>
            <p:nvPr/>
          </p:nvSpPr>
          <p:spPr bwMode="auto">
            <a:xfrm>
              <a:off x="2637067" y="4345848"/>
              <a:ext cx="923487" cy="7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2706793" y="1495533"/>
              <a:ext cx="3505200" cy="37320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4594860" y="3661831"/>
              <a:ext cx="22098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2" name="Arc 5"/>
            <p:cNvSpPr>
              <a:spLocks/>
            </p:cNvSpPr>
            <p:nvPr/>
          </p:nvSpPr>
          <p:spPr bwMode="auto">
            <a:xfrm flipH="1">
              <a:off x="1148927" y="1682133"/>
              <a:ext cx="1071033" cy="1026303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3" name="Arc 6"/>
            <p:cNvSpPr>
              <a:spLocks/>
            </p:cNvSpPr>
            <p:nvPr/>
          </p:nvSpPr>
          <p:spPr bwMode="auto">
            <a:xfrm flipH="1" flipV="1">
              <a:off x="1148926" y="2615136"/>
              <a:ext cx="1083733" cy="1046695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4" name="Arc 7"/>
            <p:cNvSpPr>
              <a:spLocks/>
            </p:cNvSpPr>
            <p:nvPr/>
          </p:nvSpPr>
          <p:spPr bwMode="auto">
            <a:xfrm>
              <a:off x="6698827" y="1682133"/>
              <a:ext cx="1071033" cy="1026303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5" name="Arc 8"/>
            <p:cNvSpPr>
              <a:spLocks/>
            </p:cNvSpPr>
            <p:nvPr/>
          </p:nvSpPr>
          <p:spPr bwMode="auto">
            <a:xfrm flipV="1">
              <a:off x="6728460" y="2615136"/>
              <a:ext cx="1041400" cy="1046695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400" b="1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7283027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H="1">
              <a:off x="1294553" y="1682133"/>
              <a:ext cx="68156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4069927" y="1588833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4069927" y="1775434"/>
              <a:ext cx="6815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2846493" y="3661831"/>
              <a:ext cx="681567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 rot="-2324839">
              <a:off x="7473427" y="1792689"/>
              <a:ext cx="224565" cy="633275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783046" y="711926"/>
              <a:ext cx="1526632" cy="50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324422" y="1918618"/>
              <a:ext cx="1483931" cy="860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114039" y="3047347"/>
              <a:ext cx="2871255" cy="50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circulator ring</a:t>
              </a:r>
            </a:p>
          </p:txBody>
        </p: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2706793" y="1215632"/>
              <a:ext cx="3505200" cy="186601"/>
              <a:chOff x="1872" y="1200"/>
              <a:chExt cx="1728" cy="96"/>
            </a:xfrm>
          </p:grpSpPr>
          <p:grpSp>
            <p:nvGrpSpPr>
              <p:cNvPr id="88" name="Group 21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122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23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89" name="Group 2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120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21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0" name="Group 27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118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9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1" name="Group 30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116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7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2" name="Group 33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114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5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3" name="Group 36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112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3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4" name="Group 3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110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11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5" name="Group 42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108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9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6" name="Group 45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106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7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7" name="Group 48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104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5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8" name="Group 51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102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3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99" name="Group 5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100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101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grpSp>
          <p:nvGrpSpPr>
            <p:cNvPr id="26" name="Group 57"/>
            <p:cNvGrpSpPr>
              <a:grpSpLocks/>
            </p:cNvGrpSpPr>
            <p:nvPr/>
          </p:nvGrpSpPr>
          <p:grpSpPr bwMode="auto">
            <a:xfrm>
              <a:off x="2706793" y="1962034"/>
              <a:ext cx="3505200" cy="186601"/>
              <a:chOff x="1872" y="1680"/>
              <a:chExt cx="1728" cy="96"/>
            </a:xfrm>
          </p:grpSpPr>
          <p:grpSp>
            <p:nvGrpSpPr>
              <p:cNvPr id="52" name="Group 58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86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7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3" name="Group 61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84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5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4" name="Group 64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82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3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5" name="Group 67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80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81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6" name="Group 70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78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9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7" name="Group 73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76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7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8" name="Group 76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74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5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59" name="Group 79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72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3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0" name="Group 82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70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71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1" name="Group 85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68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69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2" name="Group 88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66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67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  <p:grpSp>
            <p:nvGrpSpPr>
              <p:cNvPr id="63" name="Group 91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64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  <p:sp>
              <p:nvSpPr>
                <p:cNvPr id="65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 b="1"/>
                </a:p>
              </p:txBody>
            </p:sp>
          </p:grpSp>
        </p:grpSp>
        <p:sp>
          <p:nvSpPr>
            <p:cNvPr id="27" name="Text Box 94"/>
            <p:cNvSpPr txBox="1">
              <a:spLocks noChangeArrowheads="1"/>
            </p:cNvSpPr>
            <p:nvPr/>
          </p:nvSpPr>
          <p:spPr bwMode="auto">
            <a:xfrm>
              <a:off x="2546738" y="340582"/>
              <a:ext cx="3612299" cy="619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28" name="Text Box 95"/>
            <p:cNvSpPr txBox="1">
              <a:spLocks noChangeArrowheads="1"/>
            </p:cNvSpPr>
            <p:nvPr/>
          </p:nvSpPr>
          <p:spPr bwMode="auto">
            <a:xfrm>
              <a:off x="4217445" y="2142877"/>
              <a:ext cx="1556123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29" name="AutoShape 96"/>
            <p:cNvSpPr>
              <a:spLocks/>
            </p:cNvSpPr>
            <p:nvPr/>
          </p:nvSpPr>
          <p:spPr bwMode="auto">
            <a:xfrm rot="5400000">
              <a:off x="4285332" y="-749102"/>
              <a:ext cx="228432" cy="3488267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 rot="10800000">
              <a:off x="3397874" y="4103788"/>
              <a:ext cx="2119007" cy="373240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101"/>
            <p:cNvSpPr>
              <a:spLocks noChangeArrowheads="1"/>
            </p:cNvSpPr>
            <p:nvPr/>
          </p:nvSpPr>
          <p:spPr bwMode="auto">
            <a:xfrm rot="10800000" flipH="1">
              <a:off x="2187490" y="4230362"/>
              <a:ext cx="449579" cy="22437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32" name="Line 110"/>
            <p:cNvSpPr>
              <a:spLocks noChangeShapeType="1"/>
            </p:cNvSpPr>
            <p:nvPr/>
          </p:nvSpPr>
          <p:spPr bwMode="auto">
            <a:xfrm rot="-5400000">
              <a:off x="5796322" y="3358263"/>
              <a:ext cx="617569" cy="12467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33" name="Text Box 112"/>
            <p:cNvSpPr txBox="1">
              <a:spLocks noChangeArrowheads="1"/>
            </p:cNvSpPr>
            <p:nvPr/>
          </p:nvSpPr>
          <p:spPr bwMode="auto">
            <a:xfrm>
              <a:off x="5682346" y="3060203"/>
              <a:ext cx="1827268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34" name="Text Box 113"/>
            <p:cNvSpPr txBox="1">
              <a:spLocks noChangeArrowheads="1"/>
            </p:cNvSpPr>
            <p:nvPr/>
          </p:nvSpPr>
          <p:spPr bwMode="auto">
            <a:xfrm>
              <a:off x="1317562" y="3066538"/>
              <a:ext cx="1873163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Fast kicker</a:t>
              </a:r>
            </a:p>
          </p:txBody>
        </p:sp>
        <p:sp>
          <p:nvSpPr>
            <p:cNvPr id="35" name="Text Box 114"/>
            <p:cNvSpPr txBox="1">
              <a:spLocks noChangeArrowheads="1"/>
            </p:cNvSpPr>
            <p:nvPr/>
          </p:nvSpPr>
          <p:spPr bwMode="auto">
            <a:xfrm>
              <a:off x="3529300" y="4435821"/>
              <a:ext cx="1972341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Arial" charset="0"/>
                  <a:cs typeface="Arial" charset="0"/>
                </a:rPr>
                <a:t>SRF Linac</a:t>
              </a:r>
            </a:p>
          </p:txBody>
        </p:sp>
        <p:sp>
          <p:nvSpPr>
            <p:cNvPr id="36" name="Text Box 115"/>
            <p:cNvSpPr txBox="1">
              <a:spLocks noChangeArrowheads="1"/>
            </p:cNvSpPr>
            <p:nvPr/>
          </p:nvSpPr>
          <p:spPr bwMode="auto">
            <a:xfrm>
              <a:off x="5603786" y="4359409"/>
              <a:ext cx="1152442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37" name="Text Box 116"/>
            <p:cNvSpPr txBox="1">
              <a:spLocks noChangeArrowheads="1"/>
            </p:cNvSpPr>
            <p:nvPr/>
          </p:nvSpPr>
          <p:spPr bwMode="auto">
            <a:xfrm>
              <a:off x="1646435" y="4439875"/>
              <a:ext cx="1484539" cy="50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38" name="Line 121"/>
            <p:cNvSpPr>
              <a:spLocks noChangeShapeType="1"/>
            </p:cNvSpPr>
            <p:nvPr/>
          </p:nvSpPr>
          <p:spPr bwMode="auto">
            <a:xfrm>
              <a:off x="4975860" y="3661831"/>
              <a:ext cx="457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39" name="Rectangle 122"/>
            <p:cNvSpPr>
              <a:spLocks noChangeArrowheads="1"/>
            </p:cNvSpPr>
            <p:nvPr/>
          </p:nvSpPr>
          <p:spPr bwMode="auto">
            <a:xfrm>
              <a:off x="6609927" y="344721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cxnSp>
          <p:nvCxnSpPr>
            <p:cNvPr id="40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4442460" y="3539911"/>
              <a:ext cx="152400" cy="152400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41" name="Straight Connector 138"/>
            <p:cNvCxnSpPr>
              <a:cxnSpLocks noChangeShapeType="1"/>
            </p:cNvCxnSpPr>
            <p:nvPr/>
          </p:nvCxnSpPr>
          <p:spPr bwMode="auto">
            <a:xfrm flipV="1">
              <a:off x="4297680" y="3514257"/>
              <a:ext cx="152400" cy="14757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42" name="Line 4"/>
            <p:cNvSpPr>
              <a:spLocks noChangeShapeType="1"/>
            </p:cNvSpPr>
            <p:nvPr/>
          </p:nvSpPr>
          <p:spPr bwMode="auto">
            <a:xfrm>
              <a:off x="2156460" y="3661831"/>
              <a:ext cx="21336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3" name="Line 2"/>
            <p:cNvSpPr>
              <a:spLocks noChangeShapeType="1"/>
            </p:cNvSpPr>
            <p:nvPr/>
          </p:nvSpPr>
          <p:spPr bwMode="auto">
            <a:xfrm flipV="1">
              <a:off x="1096084" y="1691640"/>
              <a:ext cx="7080176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7490461" y="1615951"/>
              <a:ext cx="388620" cy="144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6061568" y="4234095"/>
              <a:ext cx="186606" cy="222987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46" name="Line 110"/>
            <p:cNvSpPr>
              <a:spLocks noChangeShapeType="1"/>
            </p:cNvSpPr>
            <p:nvPr/>
          </p:nvSpPr>
          <p:spPr bwMode="auto">
            <a:xfrm rot="16200000" flipH="1">
              <a:off x="2517486" y="3448977"/>
              <a:ext cx="649553" cy="1112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7" name="Line 110"/>
            <p:cNvSpPr>
              <a:spLocks noChangeShapeType="1"/>
            </p:cNvSpPr>
            <p:nvPr/>
          </p:nvSpPr>
          <p:spPr bwMode="auto">
            <a:xfrm rot="16200000" flipH="1">
              <a:off x="2481752" y="3629491"/>
              <a:ext cx="263818" cy="487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8" name="Line 118"/>
            <p:cNvSpPr>
              <a:spLocks noChangeShapeType="1"/>
            </p:cNvSpPr>
            <p:nvPr/>
          </p:nvSpPr>
          <p:spPr bwMode="auto">
            <a:xfrm>
              <a:off x="2628901" y="4353695"/>
              <a:ext cx="350521" cy="15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49" name="Line 110"/>
            <p:cNvSpPr>
              <a:spLocks noChangeShapeType="1"/>
            </p:cNvSpPr>
            <p:nvPr/>
          </p:nvSpPr>
          <p:spPr bwMode="auto">
            <a:xfrm rot="-5400000">
              <a:off x="5754462" y="3789757"/>
              <a:ext cx="248740" cy="6324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2186940" y="3492939"/>
              <a:ext cx="194733" cy="37320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51" name="Line 110"/>
            <p:cNvSpPr>
              <a:spLocks noChangeShapeType="1"/>
            </p:cNvSpPr>
            <p:nvPr/>
          </p:nvSpPr>
          <p:spPr bwMode="auto">
            <a:xfrm rot="16200000" flipH="1">
              <a:off x="5832898" y="4012279"/>
              <a:ext cx="7620" cy="5638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400" b="1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57790" y="4245318"/>
            <a:ext cx="4266497" cy="2268205"/>
            <a:chOff x="301988" y="3207126"/>
            <a:chExt cx="5514518" cy="2944772"/>
          </a:xfrm>
        </p:grpSpPr>
        <p:sp>
          <p:nvSpPr>
            <p:cNvPr id="125" name="Line 118"/>
            <p:cNvSpPr>
              <a:spLocks noChangeShapeType="1"/>
            </p:cNvSpPr>
            <p:nvPr/>
          </p:nvSpPr>
          <p:spPr bwMode="auto">
            <a:xfrm>
              <a:off x="1484407" y="5644090"/>
              <a:ext cx="708605" cy="53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1537909" y="3710983"/>
              <a:ext cx="2689592" cy="25310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27" name="Arc 5"/>
            <p:cNvSpPr>
              <a:spLocks/>
            </p:cNvSpPr>
            <p:nvPr/>
          </p:nvSpPr>
          <p:spPr bwMode="auto">
            <a:xfrm flipH="1">
              <a:off x="342535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28" name="Arc 6"/>
            <p:cNvSpPr>
              <a:spLocks/>
            </p:cNvSpPr>
            <p:nvPr/>
          </p:nvSpPr>
          <p:spPr bwMode="auto">
            <a:xfrm flipH="1" flipV="1">
              <a:off x="342535" y="4470307"/>
              <a:ext cx="831564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29" name="Arc 7"/>
            <p:cNvSpPr>
              <a:spLocks/>
            </p:cNvSpPr>
            <p:nvPr/>
          </p:nvSpPr>
          <p:spPr bwMode="auto">
            <a:xfrm>
              <a:off x="4601056" y="3837536"/>
              <a:ext cx="821820" cy="69604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0" name="Arc 8"/>
            <p:cNvSpPr>
              <a:spLocks/>
            </p:cNvSpPr>
            <p:nvPr/>
          </p:nvSpPr>
          <p:spPr bwMode="auto">
            <a:xfrm flipV="1">
              <a:off x="4623794" y="4470307"/>
              <a:ext cx="799082" cy="709877"/>
            </a:xfrm>
            <a:custGeom>
              <a:avLst/>
              <a:gdLst>
                <a:gd name="T0" fmla="*/ 2147483647 w 21600"/>
                <a:gd name="T1" fmla="*/ 0 h 21593"/>
                <a:gd name="T2" fmla="*/ 2147483647 w 21600"/>
                <a:gd name="T3" fmla="*/ 2147483647 h 21593"/>
                <a:gd name="T4" fmla="*/ 0 w 21600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</a:path>
                <a:path w="21600" h="21593" stroke="0" extrusionOk="0">
                  <a:moveTo>
                    <a:pt x="556" y="0"/>
                  </a:moveTo>
                  <a:cubicBezTo>
                    <a:pt x="12265" y="302"/>
                    <a:pt x="21600" y="9880"/>
                    <a:pt x="21600" y="21593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1" name="Line 10"/>
            <p:cNvSpPr>
              <a:spLocks noChangeShapeType="1"/>
            </p:cNvSpPr>
            <p:nvPr/>
          </p:nvSpPr>
          <p:spPr bwMode="auto">
            <a:xfrm flipH="1">
              <a:off x="5049321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2" name="Line 11"/>
            <p:cNvSpPr>
              <a:spLocks noChangeShapeType="1"/>
            </p:cNvSpPr>
            <p:nvPr/>
          </p:nvSpPr>
          <p:spPr bwMode="auto">
            <a:xfrm flipH="1">
              <a:off x="454276" y="3837536"/>
              <a:ext cx="52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3" name="Line 12"/>
            <p:cNvSpPr>
              <a:spLocks noChangeShapeType="1"/>
            </p:cNvSpPr>
            <p:nvPr/>
          </p:nvSpPr>
          <p:spPr bwMode="auto">
            <a:xfrm flipH="1">
              <a:off x="2583862" y="3774259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4" name="Line 13"/>
            <p:cNvSpPr>
              <a:spLocks noChangeShapeType="1"/>
            </p:cNvSpPr>
            <p:nvPr/>
          </p:nvSpPr>
          <p:spPr bwMode="auto">
            <a:xfrm flipH="1">
              <a:off x="2583862" y="3900814"/>
              <a:ext cx="522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 rot="19275161">
              <a:off x="5231044" y="3985714"/>
              <a:ext cx="172312" cy="42949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4645100" y="3207126"/>
              <a:ext cx="117140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ion bunch</a:t>
              </a:r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4284234" y="4125409"/>
              <a:ext cx="1138642" cy="58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electron bunch</a:t>
              </a:r>
            </a:p>
          </p:txBody>
        </p:sp>
        <p:grpSp>
          <p:nvGrpSpPr>
            <p:cNvPr id="138" name="Group 137"/>
            <p:cNvGrpSpPr>
              <a:grpSpLocks/>
            </p:cNvGrpSpPr>
            <p:nvPr/>
          </p:nvGrpSpPr>
          <p:grpSpPr bwMode="auto">
            <a:xfrm>
              <a:off x="1537915" y="3521151"/>
              <a:ext cx="2689597" cy="126554"/>
              <a:chOff x="1872" y="1200"/>
              <a:chExt cx="1728" cy="96"/>
            </a:xfrm>
          </p:grpSpPr>
          <p:grpSp>
            <p:nvGrpSpPr>
              <p:cNvPr id="194" name="Group 193"/>
              <p:cNvGrpSpPr>
                <a:grpSpLocks/>
              </p:cNvGrpSpPr>
              <p:nvPr/>
            </p:nvGrpSpPr>
            <p:grpSpPr bwMode="auto">
              <a:xfrm>
                <a:off x="1872" y="1200"/>
                <a:ext cx="144" cy="96"/>
                <a:chOff x="1680" y="3648"/>
                <a:chExt cx="192" cy="48"/>
              </a:xfrm>
            </p:grpSpPr>
            <p:sp>
              <p:nvSpPr>
                <p:cNvPr id="228" name="Arc 2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9" name="Arc 2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5" name="Group 194"/>
              <p:cNvGrpSpPr>
                <a:grpSpLocks/>
              </p:cNvGrpSpPr>
              <p:nvPr/>
            </p:nvGrpSpPr>
            <p:grpSpPr bwMode="auto">
              <a:xfrm>
                <a:off x="2016" y="1200"/>
                <a:ext cx="144" cy="96"/>
                <a:chOff x="1680" y="3648"/>
                <a:chExt cx="192" cy="48"/>
              </a:xfrm>
            </p:grpSpPr>
            <p:sp>
              <p:nvSpPr>
                <p:cNvPr id="226" name="Arc 2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7" name="Arc 2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6" name="Group 195"/>
              <p:cNvGrpSpPr>
                <a:grpSpLocks/>
              </p:cNvGrpSpPr>
              <p:nvPr/>
            </p:nvGrpSpPr>
            <p:grpSpPr bwMode="auto">
              <a:xfrm>
                <a:off x="2160" y="1200"/>
                <a:ext cx="144" cy="96"/>
                <a:chOff x="1680" y="3648"/>
                <a:chExt cx="192" cy="48"/>
              </a:xfrm>
            </p:grpSpPr>
            <p:sp>
              <p:nvSpPr>
                <p:cNvPr id="224" name="Arc 2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5" name="Arc 2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7" name="Group 196"/>
              <p:cNvGrpSpPr>
                <a:grpSpLocks/>
              </p:cNvGrpSpPr>
              <p:nvPr/>
            </p:nvGrpSpPr>
            <p:grpSpPr bwMode="auto">
              <a:xfrm>
                <a:off x="2304" y="1200"/>
                <a:ext cx="144" cy="96"/>
                <a:chOff x="1680" y="3648"/>
                <a:chExt cx="192" cy="48"/>
              </a:xfrm>
            </p:grpSpPr>
            <p:sp>
              <p:nvSpPr>
                <p:cNvPr id="222" name="Arc 3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3" name="Arc 3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8" name="Group 197"/>
              <p:cNvGrpSpPr>
                <a:grpSpLocks/>
              </p:cNvGrpSpPr>
              <p:nvPr/>
            </p:nvGrpSpPr>
            <p:grpSpPr bwMode="auto">
              <a:xfrm>
                <a:off x="2448" y="1200"/>
                <a:ext cx="144" cy="96"/>
                <a:chOff x="1680" y="3648"/>
                <a:chExt cx="192" cy="48"/>
              </a:xfrm>
            </p:grpSpPr>
            <p:sp>
              <p:nvSpPr>
                <p:cNvPr id="220" name="Arc 3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21" name="Arc 3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99" name="Group 198"/>
              <p:cNvGrpSpPr>
                <a:grpSpLocks/>
              </p:cNvGrpSpPr>
              <p:nvPr/>
            </p:nvGrpSpPr>
            <p:grpSpPr bwMode="auto">
              <a:xfrm>
                <a:off x="2592" y="1200"/>
                <a:ext cx="144" cy="96"/>
                <a:chOff x="1680" y="3648"/>
                <a:chExt cx="192" cy="48"/>
              </a:xfrm>
            </p:grpSpPr>
            <p:sp>
              <p:nvSpPr>
                <p:cNvPr id="218" name="Arc 3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9" name="Arc 3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0" name="Group 199"/>
              <p:cNvGrpSpPr>
                <a:grpSpLocks/>
              </p:cNvGrpSpPr>
              <p:nvPr/>
            </p:nvGrpSpPr>
            <p:grpSpPr bwMode="auto">
              <a:xfrm>
                <a:off x="2736" y="1200"/>
                <a:ext cx="144" cy="96"/>
                <a:chOff x="1680" y="3648"/>
                <a:chExt cx="192" cy="48"/>
              </a:xfrm>
            </p:grpSpPr>
            <p:sp>
              <p:nvSpPr>
                <p:cNvPr id="216" name="Arc 4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7" name="Arc 4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1" name="Group 200"/>
              <p:cNvGrpSpPr>
                <a:grpSpLocks/>
              </p:cNvGrpSpPr>
              <p:nvPr/>
            </p:nvGrpSpPr>
            <p:grpSpPr bwMode="auto">
              <a:xfrm>
                <a:off x="2880" y="1200"/>
                <a:ext cx="144" cy="96"/>
                <a:chOff x="1680" y="3648"/>
                <a:chExt cx="192" cy="48"/>
              </a:xfrm>
            </p:grpSpPr>
            <p:sp>
              <p:nvSpPr>
                <p:cNvPr id="214" name="Arc 4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5" name="Arc 4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2" name="Group 201"/>
              <p:cNvGrpSpPr>
                <a:grpSpLocks/>
              </p:cNvGrpSpPr>
              <p:nvPr/>
            </p:nvGrpSpPr>
            <p:grpSpPr bwMode="auto">
              <a:xfrm>
                <a:off x="3024" y="1200"/>
                <a:ext cx="144" cy="96"/>
                <a:chOff x="1680" y="3648"/>
                <a:chExt cx="192" cy="48"/>
              </a:xfrm>
            </p:grpSpPr>
            <p:sp>
              <p:nvSpPr>
                <p:cNvPr id="212" name="Arc 4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3" name="Arc 4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3" name="Group 202"/>
              <p:cNvGrpSpPr>
                <a:grpSpLocks/>
              </p:cNvGrpSpPr>
              <p:nvPr/>
            </p:nvGrpSpPr>
            <p:grpSpPr bwMode="auto">
              <a:xfrm>
                <a:off x="3168" y="1200"/>
                <a:ext cx="144" cy="96"/>
                <a:chOff x="1680" y="3648"/>
                <a:chExt cx="192" cy="48"/>
              </a:xfrm>
            </p:grpSpPr>
            <p:sp>
              <p:nvSpPr>
                <p:cNvPr id="210" name="Arc 4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11" name="Arc 5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4" name="Group 203"/>
              <p:cNvGrpSpPr>
                <a:grpSpLocks/>
              </p:cNvGrpSpPr>
              <p:nvPr/>
            </p:nvGrpSpPr>
            <p:grpSpPr bwMode="auto">
              <a:xfrm>
                <a:off x="3312" y="1200"/>
                <a:ext cx="144" cy="96"/>
                <a:chOff x="1680" y="3648"/>
                <a:chExt cx="192" cy="48"/>
              </a:xfrm>
            </p:grpSpPr>
            <p:sp>
              <p:nvSpPr>
                <p:cNvPr id="208" name="Arc 5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09" name="Arc 5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205" name="Group 204"/>
              <p:cNvGrpSpPr>
                <a:grpSpLocks/>
              </p:cNvGrpSpPr>
              <p:nvPr/>
            </p:nvGrpSpPr>
            <p:grpSpPr bwMode="auto">
              <a:xfrm>
                <a:off x="3456" y="1200"/>
                <a:ext cx="144" cy="96"/>
                <a:chOff x="1680" y="3648"/>
                <a:chExt cx="192" cy="48"/>
              </a:xfrm>
            </p:grpSpPr>
            <p:sp>
              <p:nvSpPr>
                <p:cNvPr id="206" name="Arc 5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207" name="Arc 5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</p:grpSp>
        <p:grpSp>
          <p:nvGrpSpPr>
            <p:cNvPr id="139" name="Group 138"/>
            <p:cNvGrpSpPr>
              <a:grpSpLocks/>
            </p:cNvGrpSpPr>
            <p:nvPr/>
          </p:nvGrpSpPr>
          <p:grpSpPr bwMode="auto">
            <a:xfrm>
              <a:off x="1537915" y="4027367"/>
              <a:ext cx="2689597" cy="126554"/>
              <a:chOff x="1872" y="1680"/>
              <a:chExt cx="1728" cy="96"/>
            </a:xfrm>
          </p:grpSpPr>
          <p:grpSp>
            <p:nvGrpSpPr>
              <p:cNvPr id="158" name="Group 157"/>
              <p:cNvGrpSpPr>
                <a:grpSpLocks/>
              </p:cNvGrpSpPr>
              <p:nvPr/>
            </p:nvGrpSpPr>
            <p:grpSpPr bwMode="auto">
              <a:xfrm flipV="1">
                <a:off x="1872" y="1680"/>
                <a:ext cx="144" cy="96"/>
                <a:chOff x="1680" y="3648"/>
                <a:chExt cx="192" cy="48"/>
              </a:xfrm>
            </p:grpSpPr>
            <p:sp>
              <p:nvSpPr>
                <p:cNvPr id="192" name="Arc 5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93" name="Arc 6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59" name="Group 158"/>
              <p:cNvGrpSpPr>
                <a:grpSpLocks/>
              </p:cNvGrpSpPr>
              <p:nvPr/>
            </p:nvGrpSpPr>
            <p:grpSpPr bwMode="auto">
              <a:xfrm flipV="1">
                <a:off x="2016" y="1680"/>
                <a:ext cx="144" cy="96"/>
                <a:chOff x="1680" y="3648"/>
                <a:chExt cx="192" cy="48"/>
              </a:xfrm>
            </p:grpSpPr>
            <p:sp>
              <p:nvSpPr>
                <p:cNvPr id="190" name="Arc 6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91" name="Arc 6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0" name="Group 159"/>
              <p:cNvGrpSpPr>
                <a:grpSpLocks/>
              </p:cNvGrpSpPr>
              <p:nvPr/>
            </p:nvGrpSpPr>
            <p:grpSpPr bwMode="auto">
              <a:xfrm flipV="1">
                <a:off x="2160" y="1680"/>
                <a:ext cx="144" cy="96"/>
                <a:chOff x="1680" y="3648"/>
                <a:chExt cx="192" cy="48"/>
              </a:xfrm>
            </p:grpSpPr>
            <p:sp>
              <p:nvSpPr>
                <p:cNvPr id="188" name="Arc 65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9" name="Arc 66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1" name="Group 160"/>
              <p:cNvGrpSpPr>
                <a:grpSpLocks/>
              </p:cNvGrpSpPr>
              <p:nvPr/>
            </p:nvGrpSpPr>
            <p:grpSpPr bwMode="auto">
              <a:xfrm flipV="1">
                <a:off x="2304" y="1680"/>
                <a:ext cx="144" cy="96"/>
                <a:chOff x="1680" y="3648"/>
                <a:chExt cx="192" cy="48"/>
              </a:xfrm>
            </p:grpSpPr>
            <p:sp>
              <p:nvSpPr>
                <p:cNvPr id="186" name="Arc 68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7" name="Arc 69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flipV="1">
                <a:off x="2448" y="1680"/>
                <a:ext cx="144" cy="96"/>
                <a:chOff x="1680" y="3648"/>
                <a:chExt cx="192" cy="48"/>
              </a:xfrm>
            </p:grpSpPr>
            <p:sp>
              <p:nvSpPr>
                <p:cNvPr id="184" name="Arc 71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5" name="Arc 72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3" name="Group 162"/>
              <p:cNvGrpSpPr>
                <a:grpSpLocks/>
              </p:cNvGrpSpPr>
              <p:nvPr/>
            </p:nvGrpSpPr>
            <p:grpSpPr bwMode="auto">
              <a:xfrm flipV="1">
                <a:off x="2592" y="1680"/>
                <a:ext cx="144" cy="96"/>
                <a:chOff x="1680" y="3648"/>
                <a:chExt cx="192" cy="48"/>
              </a:xfrm>
            </p:grpSpPr>
            <p:sp>
              <p:nvSpPr>
                <p:cNvPr id="182" name="Arc 74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3" name="Arc 75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4" name="Group 163"/>
              <p:cNvGrpSpPr>
                <a:grpSpLocks/>
              </p:cNvGrpSpPr>
              <p:nvPr/>
            </p:nvGrpSpPr>
            <p:grpSpPr bwMode="auto">
              <a:xfrm flipV="1">
                <a:off x="2736" y="1680"/>
                <a:ext cx="144" cy="96"/>
                <a:chOff x="1680" y="3648"/>
                <a:chExt cx="192" cy="48"/>
              </a:xfrm>
            </p:grpSpPr>
            <p:sp>
              <p:nvSpPr>
                <p:cNvPr id="180" name="Arc 77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81" name="Arc 78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5" name="Group 164"/>
              <p:cNvGrpSpPr>
                <a:grpSpLocks/>
              </p:cNvGrpSpPr>
              <p:nvPr/>
            </p:nvGrpSpPr>
            <p:grpSpPr bwMode="auto">
              <a:xfrm flipV="1">
                <a:off x="2880" y="1680"/>
                <a:ext cx="144" cy="96"/>
                <a:chOff x="1680" y="3648"/>
                <a:chExt cx="192" cy="48"/>
              </a:xfrm>
            </p:grpSpPr>
            <p:sp>
              <p:nvSpPr>
                <p:cNvPr id="178" name="Arc 80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9" name="Arc 81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6" name="Group 165"/>
              <p:cNvGrpSpPr>
                <a:grpSpLocks/>
              </p:cNvGrpSpPr>
              <p:nvPr/>
            </p:nvGrpSpPr>
            <p:grpSpPr bwMode="auto">
              <a:xfrm flipV="1">
                <a:off x="3024" y="1680"/>
                <a:ext cx="144" cy="96"/>
                <a:chOff x="1680" y="3648"/>
                <a:chExt cx="192" cy="48"/>
              </a:xfrm>
            </p:grpSpPr>
            <p:sp>
              <p:nvSpPr>
                <p:cNvPr id="176" name="Arc 83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7" name="Arc 84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7" name="Group 166"/>
              <p:cNvGrpSpPr>
                <a:grpSpLocks/>
              </p:cNvGrpSpPr>
              <p:nvPr/>
            </p:nvGrpSpPr>
            <p:grpSpPr bwMode="auto">
              <a:xfrm flipV="1">
                <a:off x="3168" y="1680"/>
                <a:ext cx="144" cy="96"/>
                <a:chOff x="1680" y="3648"/>
                <a:chExt cx="192" cy="48"/>
              </a:xfrm>
            </p:grpSpPr>
            <p:sp>
              <p:nvSpPr>
                <p:cNvPr id="174" name="Arc 86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5" name="Arc 87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8" name="Group 167"/>
              <p:cNvGrpSpPr>
                <a:grpSpLocks/>
              </p:cNvGrpSpPr>
              <p:nvPr/>
            </p:nvGrpSpPr>
            <p:grpSpPr bwMode="auto">
              <a:xfrm flipV="1">
                <a:off x="3312" y="1680"/>
                <a:ext cx="144" cy="96"/>
                <a:chOff x="1680" y="3648"/>
                <a:chExt cx="192" cy="48"/>
              </a:xfrm>
            </p:grpSpPr>
            <p:sp>
              <p:nvSpPr>
                <p:cNvPr id="172" name="Arc 89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3" name="Arc 90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  <p:grpSp>
            <p:nvGrpSpPr>
              <p:cNvPr id="169" name="Group 168"/>
              <p:cNvGrpSpPr>
                <a:grpSpLocks/>
              </p:cNvGrpSpPr>
              <p:nvPr/>
            </p:nvGrpSpPr>
            <p:grpSpPr bwMode="auto">
              <a:xfrm flipV="1">
                <a:off x="3456" y="1680"/>
                <a:ext cx="144" cy="96"/>
                <a:chOff x="1680" y="3648"/>
                <a:chExt cx="192" cy="48"/>
              </a:xfrm>
            </p:grpSpPr>
            <p:sp>
              <p:nvSpPr>
                <p:cNvPr id="170" name="Arc 92"/>
                <p:cNvSpPr>
                  <a:spLocks/>
                </p:cNvSpPr>
                <p:nvPr/>
              </p:nvSpPr>
              <p:spPr bwMode="auto">
                <a:xfrm flipH="1">
                  <a:off x="1680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  <p:sp>
              <p:nvSpPr>
                <p:cNvPr id="171" name="Arc 93"/>
                <p:cNvSpPr>
                  <a:spLocks/>
                </p:cNvSpPr>
                <p:nvPr/>
              </p:nvSpPr>
              <p:spPr bwMode="auto">
                <a:xfrm>
                  <a:off x="1776" y="3648"/>
                  <a:ext cx="96" cy="4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/>
                      <a:ea typeface="+mn-ea"/>
                      <a:cs typeface="+mn-cs"/>
                    </a:defRPr>
                  </a:lvl9pPr>
                </a:lstStyle>
                <a:p>
                  <a:endParaRPr lang="en-US" sz="1400" b="1"/>
                </a:p>
              </p:txBody>
            </p:sp>
          </p:grpSp>
        </p:grpSp>
        <p:sp>
          <p:nvSpPr>
            <p:cNvPr id="140" name="Text Box 94"/>
            <p:cNvSpPr txBox="1">
              <a:spLocks noChangeArrowheads="1"/>
            </p:cNvSpPr>
            <p:nvPr/>
          </p:nvSpPr>
          <p:spPr bwMode="auto">
            <a:xfrm>
              <a:off x="1136138" y="4167843"/>
              <a:ext cx="197069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Cooling section</a:t>
              </a:r>
            </a:p>
          </p:txBody>
        </p:sp>
        <p:sp>
          <p:nvSpPr>
            <p:cNvPr id="141" name="Text Box 95"/>
            <p:cNvSpPr txBox="1">
              <a:spLocks noChangeArrowheads="1"/>
            </p:cNvSpPr>
            <p:nvPr/>
          </p:nvSpPr>
          <p:spPr bwMode="auto">
            <a:xfrm>
              <a:off x="3072155" y="4147604"/>
              <a:ext cx="1194037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solenoid</a:t>
              </a:r>
            </a:p>
          </p:txBody>
        </p:sp>
        <p:sp>
          <p:nvSpPr>
            <p:cNvPr id="142" name="AutoShape 96"/>
            <p:cNvSpPr>
              <a:spLocks/>
            </p:cNvSpPr>
            <p:nvPr/>
          </p:nvSpPr>
          <p:spPr bwMode="auto">
            <a:xfrm rot="5400000">
              <a:off x="2759323" y="2033239"/>
              <a:ext cx="154924" cy="2676599"/>
            </a:xfrm>
            <a:prstGeom prst="leftBrace">
              <a:avLst>
                <a:gd name="adj1" fmla="val 75009"/>
                <a:gd name="adj2" fmla="val 50000"/>
              </a:avLst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142"/>
            <p:cNvSpPr>
              <a:spLocks noChangeArrowheads="1"/>
            </p:cNvSpPr>
            <p:nvPr/>
          </p:nvSpPr>
          <p:spPr bwMode="auto">
            <a:xfrm rot="10800000">
              <a:off x="2068186" y="5479923"/>
              <a:ext cx="1625946" cy="253134"/>
            </a:xfrm>
            <a:prstGeom prst="rect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 rot="10800000" flipH="1">
              <a:off x="1139440" y="5565766"/>
              <a:ext cx="344969" cy="15217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45" name="Line 110"/>
            <p:cNvSpPr>
              <a:spLocks noChangeShapeType="1"/>
            </p:cNvSpPr>
            <p:nvPr/>
          </p:nvSpPr>
          <p:spPr bwMode="auto">
            <a:xfrm rot="16200000">
              <a:off x="3957004" y="4897815"/>
              <a:ext cx="418841" cy="998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46" name="Text Box 114"/>
            <p:cNvSpPr txBox="1">
              <a:spLocks noChangeArrowheads="1"/>
            </p:cNvSpPr>
            <p:nvPr/>
          </p:nvSpPr>
          <p:spPr bwMode="auto">
            <a:xfrm>
              <a:off x="1956070" y="5752316"/>
              <a:ext cx="1864609" cy="39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SRF </a:t>
              </a:r>
              <a:r>
                <a:rPr lang="en-US" sz="1400" b="1" dirty="0" err="1">
                  <a:latin typeface="Arial" charset="0"/>
                  <a:cs typeface="Arial" charset="0"/>
                </a:rPr>
                <a:t>Linac</a:t>
              </a:r>
              <a:endParaRPr lang="en-US" sz="1400" b="1" dirty="0">
                <a:latin typeface="Arial" charset="0"/>
                <a:cs typeface="Arial" charset="0"/>
              </a:endParaRPr>
            </a:p>
          </p:txBody>
        </p:sp>
        <p:sp>
          <p:nvSpPr>
            <p:cNvPr id="147" name="Text Box 115"/>
            <p:cNvSpPr txBox="1">
              <a:spLocks noChangeArrowheads="1"/>
            </p:cNvSpPr>
            <p:nvPr/>
          </p:nvSpPr>
          <p:spPr bwMode="auto">
            <a:xfrm>
              <a:off x="3760815" y="5653287"/>
              <a:ext cx="884286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dump</a:t>
              </a:r>
            </a:p>
          </p:txBody>
        </p:sp>
        <p:sp>
          <p:nvSpPr>
            <p:cNvPr id="148" name="Text Box 116"/>
            <p:cNvSpPr txBox="1">
              <a:spLocks noChangeArrowheads="1"/>
            </p:cNvSpPr>
            <p:nvPr/>
          </p:nvSpPr>
          <p:spPr bwMode="auto">
            <a:xfrm>
              <a:off x="724281" y="5707860"/>
              <a:ext cx="1139109" cy="34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  <a:cs typeface="Arial" charset="0"/>
                </a:rPr>
                <a:t>injector</a:t>
              </a:r>
            </a:p>
          </p:txBody>
        </p:sp>
        <p:sp>
          <p:nvSpPr>
            <p:cNvPr id="149" name="Line 2"/>
            <p:cNvSpPr>
              <a:spLocks noChangeShapeType="1"/>
            </p:cNvSpPr>
            <p:nvPr/>
          </p:nvSpPr>
          <p:spPr bwMode="auto">
            <a:xfrm flipV="1">
              <a:off x="301988" y="3843984"/>
              <a:ext cx="5432724" cy="2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5208489" y="3792651"/>
              <a:ext cx="298194" cy="978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51" name="Rectangle 150"/>
            <p:cNvSpPr>
              <a:spLocks noChangeArrowheads="1"/>
            </p:cNvSpPr>
            <p:nvPr/>
          </p:nvSpPr>
          <p:spPr bwMode="auto">
            <a:xfrm>
              <a:off x="4112078" y="5568298"/>
              <a:ext cx="143186" cy="15123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>
                <a:latin typeface="Arial" charset="0"/>
                <a:cs typeface="Arial" charset="0"/>
              </a:endParaRPr>
            </a:p>
          </p:txBody>
        </p:sp>
        <p:sp>
          <p:nvSpPr>
            <p:cNvPr id="152" name="Line 110"/>
            <p:cNvSpPr>
              <a:spLocks noChangeShapeType="1"/>
            </p:cNvSpPr>
            <p:nvPr/>
          </p:nvSpPr>
          <p:spPr bwMode="auto">
            <a:xfrm rot="16200000" flipH="1">
              <a:off x="1337080" y="4882753"/>
              <a:ext cx="489288" cy="1033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3" name="Line 110"/>
            <p:cNvSpPr>
              <a:spLocks noChangeShapeType="1"/>
            </p:cNvSpPr>
            <p:nvPr/>
          </p:nvSpPr>
          <p:spPr bwMode="auto">
            <a:xfrm rot="16200000" flipH="1">
              <a:off x="1337654" y="5146742"/>
              <a:ext cx="178924" cy="3742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4" name="Line 118"/>
            <p:cNvSpPr>
              <a:spLocks noChangeShapeType="1"/>
            </p:cNvSpPr>
            <p:nvPr/>
          </p:nvSpPr>
          <p:spPr bwMode="auto">
            <a:xfrm>
              <a:off x="1478141" y="5649412"/>
              <a:ext cx="268960" cy="10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5" name="Line 110"/>
            <p:cNvSpPr>
              <a:spLocks noChangeShapeType="1"/>
            </p:cNvSpPr>
            <p:nvPr/>
          </p:nvSpPr>
          <p:spPr bwMode="auto">
            <a:xfrm rot="16200000">
              <a:off x="3887513" y="5238766"/>
              <a:ext cx="168698" cy="4853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6" name="Line 110"/>
            <p:cNvSpPr>
              <a:spLocks noChangeShapeType="1"/>
            </p:cNvSpPr>
            <p:nvPr/>
          </p:nvSpPr>
          <p:spPr bwMode="auto">
            <a:xfrm rot="16200000" flipH="1">
              <a:off x="3936955" y="5392738"/>
              <a:ext cx="5168" cy="432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endParaRPr lang="en-US" sz="1400" b="1"/>
            </a:p>
          </p:txBody>
        </p:sp>
        <p:sp>
          <p:nvSpPr>
            <p:cNvPr id="157" name="Text Box 116"/>
            <p:cNvSpPr txBox="1">
              <a:spLocks noChangeArrowheads="1"/>
            </p:cNvSpPr>
            <p:nvPr/>
          </p:nvSpPr>
          <p:spPr bwMode="auto">
            <a:xfrm>
              <a:off x="1925694" y="4801074"/>
              <a:ext cx="1965619" cy="359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energy recovery</a:t>
              </a:r>
            </a:p>
          </p:txBody>
        </p:sp>
      </p:grpSp>
      <p:sp>
        <p:nvSpPr>
          <p:cNvPr id="230" name="Text Box 94"/>
          <p:cNvSpPr txBox="1">
            <a:spLocks noChangeArrowheads="1"/>
          </p:cNvSpPr>
          <p:nvPr/>
        </p:nvSpPr>
        <p:spPr bwMode="auto">
          <a:xfrm>
            <a:off x="1143640" y="3995246"/>
            <a:ext cx="21098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charset="0"/>
                <a:cs typeface="Arial" charset="0"/>
              </a:rPr>
              <a:t>Cooling section</a:t>
            </a:r>
          </a:p>
        </p:txBody>
      </p:sp>
    </p:spTree>
    <p:extLst>
      <p:ext uri="{BB962C8B-B14F-4D97-AF65-F5344CB8AC3E}">
        <p14:creationId xmlns:p14="http://schemas.microsoft.com/office/powerpoint/2010/main" val="22463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352800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2200" dirty="0" smtClean="0">
                <a:solidFill>
                  <a:srgbClr val="0000CC"/>
                </a:solidFill>
                <a:latin typeface="Candara" panose="020E0502030303020204" pitchFamily="34" charset="0"/>
                <a:ea typeface="ＭＳ Ｐゴシック" pitchFamily="34" charset="-128"/>
                <a:cs typeface="Arial" charset="0"/>
              </a:rPr>
              <a:t>II. Electron cooling simulation results</a:t>
            </a:r>
            <a:endParaRPr lang="en-US" altLang="en-US" sz="2200" dirty="0" smtClean="0">
              <a:solidFill>
                <a:srgbClr val="0000CC"/>
              </a:solidFill>
              <a:latin typeface="Candara" panose="020E0502030303020204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DC Cooling at the Booster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983587"/>
            <a:ext cx="5253681" cy="3341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099135"/>
            <a:ext cx="419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ndara" panose="020E0502030303020204" pitchFamily="34" charset="0"/>
              </a:rPr>
              <a:t>Proton beam: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KE = 2 GeV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Emit = 2.15 mm </a:t>
            </a:r>
            <a:r>
              <a:rPr lang="en-US" sz="2000" dirty="0" err="1" smtClean="0">
                <a:latin typeface="Candara" panose="020E0502030303020204" pitchFamily="34" charset="0"/>
              </a:rPr>
              <a:t>mrad</a:t>
            </a:r>
            <a:endParaRPr lang="en-US" sz="2000" dirty="0" smtClean="0">
              <a:latin typeface="Candara" panose="020E0502030303020204" pitchFamily="34" charset="0"/>
            </a:endParaRPr>
          </a:p>
          <a:p>
            <a:r>
              <a:rPr lang="en-US" sz="2000" dirty="0" err="1">
                <a:latin typeface="Candara" panose="020E0502030303020204" pitchFamily="34" charset="0"/>
              </a:rPr>
              <a:t>d</a:t>
            </a:r>
            <a:r>
              <a:rPr lang="en-US" sz="2000" dirty="0" err="1" smtClean="0"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latin typeface="Candara" panose="020E0502030303020204" pitchFamily="34" charset="0"/>
              </a:rPr>
              <a:t>/p = 0.001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N = 2.8E12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Electron beam: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I = 2 A</a:t>
            </a:r>
          </a:p>
          <a:p>
            <a:r>
              <a:rPr lang="en-US" sz="2000" dirty="0" err="1" smtClean="0">
                <a:latin typeface="Candara" panose="020E0502030303020204" pitchFamily="34" charset="0"/>
              </a:rPr>
              <a:t>T</a:t>
            </a:r>
            <a:r>
              <a:rPr lang="en-US" sz="2000" baseline="-25000" dirty="0" err="1" smtClean="0">
                <a:latin typeface="Candara" panose="020E0502030303020204" pitchFamily="34" charset="0"/>
              </a:rPr>
              <a:t>tr</a:t>
            </a:r>
            <a:r>
              <a:rPr lang="en-US" sz="2000" dirty="0" smtClean="0">
                <a:latin typeface="Candara" panose="020E0502030303020204" pitchFamily="34" charset="0"/>
              </a:rPr>
              <a:t> = 0.1 eV, </a:t>
            </a:r>
            <a:r>
              <a:rPr lang="en-US" sz="2000" dirty="0" err="1" smtClean="0">
                <a:latin typeface="Candara" panose="020E0502030303020204" pitchFamily="34" charset="0"/>
              </a:rPr>
              <a:t>T</a:t>
            </a:r>
            <a:r>
              <a:rPr lang="en-US" sz="2000" baseline="-25000" dirty="0" err="1" smtClean="0">
                <a:latin typeface="Candara" panose="020E0502030303020204" pitchFamily="34" charset="0"/>
              </a:rPr>
              <a:t>s</a:t>
            </a:r>
            <a:r>
              <a:rPr lang="en-US" sz="2000" dirty="0" smtClean="0">
                <a:latin typeface="Candara" panose="020E0502030303020204" pitchFamily="34" charset="0"/>
              </a:rPr>
              <a:t> = 0.1 eV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 smtClean="0">
                <a:latin typeface="Candara" panose="020E0502030303020204" pitchFamily="34" charset="0"/>
              </a:rPr>
              <a:t>DC cooler: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L = 10 m</a:t>
            </a:r>
          </a:p>
          <a:p>
            <a:r>
              <a:rPr lang="en-US" sz="2000" dirty="0" smtClean="0">
                <a:latin typeface="Candara" panose="020E0502030303020204" pitchFamily="34" charset="0"/>
              </a:rPr>
              <a:t>B = 1 T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733800" y="1223870"/>
          <a:ext cx="51054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711"/>
                <a:gridCol w="659489"/>
                <a:gridCol w="1179569"/>
                <a:gridCol w="1106431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IBS+ECOOL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3.86E-4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-9.05E-3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-9.10E-3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3.86E-4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-9.00E-3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-8.71E-3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2.27E-4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-15.3E-3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-15.3E-3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Strong Cooling at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Collider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Ring (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588" y="1143000"/>
                <a:ext cx="4191000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ndara" panose="020E0502030303020204" pitchFamily="34" charset="0"/>
                  </a:rPr>
                  <a:t>Proton beam: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KE = 30/60/100 GeV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Emit = 0.45/0.35/0.35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rad</a:t>
                </a:r>
              </a:p>
              <a:p>
                <a:r>
                  <a:rPr lang="en-US" sz="2000" dirty="0" err="1">
                    <a:latin typeface="Candara" panose="020E0502030303020204" pitchFamily="34" charset="0"/>
                  </a:rPr>
                  <a:t>d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p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/p = 5/4/4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000" dirty="0" smtClean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 = 2.5/2.75/2.75 cm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N = 6.56E9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Electron beam:</a:t>
                </a: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Q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e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2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nC</a:t>
                </a:r>
                <a:endParaRPr lang="en-US" sz="2000" dirty="0" smtClean="0">
                  <a:latin typeface="Candara" panose="020E0502030303020204" pitchFamily="34" charset="0"/>
                </a:endParaRPr>
              </a:p>
              <a:p>
                <a:r>
                  <a:rPr lang="en-US" sz="2000" dirty="0" err="1" smtClean="0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tr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0.5 eV, </a:t>
                </a:r>
                <a:r>
                  <a:rPr lang="en-US" sz="2000" dirty="0" err="1" smtClean="0">
                    <a:latin typeface="Candara" panose="020E0502030303020204" pitchFamily="34" charset="0"/>
                  </a:rPr>
                  <a:t>T</a:t>
                </a:r>
                <a:r>
                  <a:rPr lang="en-US" sz="2000" baseline="-25000" dirty="0" err="1" smtClean="0">
                    <a:latin typeface="Candara" panose="020E0502030303020204" pitchFamily="34" charset="0"/>
                  </a:rPr>
                  <a:t>s</a:t>
                </a:r>
                <a:r>
                  <a:rPr lang="en-US" sz="2000" dirty="0" smtClean="0">
                    <a:latin typeface="Candara" panose="020E0502030303020204" pitchFamily="34" charset="0"/>
                  </a:rPr>
                  <a:t> = 0.1 eV</a:t>
                </a:r>
              </a:p>
              <a:p>
                <a:endParaRPr lang="en-US" sz="2000" dirty="0">
                  <a:latin typeface="Candara" panose="020E0502030303020204" pitchFamily="34" charset="0"/>
                </a:endParaRP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Bunched cooler: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L = 30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latin typeface="Candara" panose="020E0502030303020204" pitchFamily="34" charset="0"/>
                  </a:rPr>
                  <a:t>2 m </a:t>
                </a:r>
              </a:p>
              <a:p>
                <a:r>
                  <a:rPr lang="en-US" sz="2000" dirty="0" smtClean="0">
                    <a:latin typeface="Candara" panose="020E0502030303020204" pitchFamily="34" charset="0"/>
                  </a:rPr>
                  <a:t>B = 1 T</a:t>
                </a:r>
              </a:p>
              <a:p>
                <a:endParaRPr lang="en-US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1143000"/>
                <a:ext cx="4191000" cy="4770537"/>
              </a:xfrm>
              <a:prstGeom prst="rect">
                <a:avLst/>
              </a:prstGeom>
              <a:blipFill rotWithShape="1">
                <a:blip r:embed="rId3"/>
                <a:stretch>
                  <a:fillRect l="-1601" t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83278"/>
              </p:ext>
            </p:extLst>
          </p:nvPr>
        </p:nvGraphicFramePr>
        <p:xfrm>
          <a:off x="4424362" y="1143000"/>
          <a:ext cx="35052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9711"/>
                <a:gridCol w="659489"/>
                <a:gridCol w="1179569"/>
                <a:gridCol w="11064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IBS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ECOOL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4.74E-3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-8.05E-3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-1.59E-5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-8.05E-3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baseline="-25000" dirty="0" smtClean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endParaRPr lang="en-US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1/s</a:t>
                      </a:r>
                      <a:endParaRPr lang="en-US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2.10E-3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-1.31E-2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40609" y="2941041"/>
            <a:ext cx="144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KE</a:t>
            </a:r>
            <a:r>
              <a:rPr lang="en-US" sz="2000" baseline="-25000" dirty="0" err="1" smtClean="0">
                <a:solidFill>
                  <a:srgbClr val="0000CC"/>
                </a:solidFill>
                <a:latin typeface="Candara" panose="020E0502030303020204" pitchFamily="34" charset="0"/>
              </a:rPr>
              <a:t>p</a:t>
            </a:r>
            <a:r>
              <a:rPr lang="en-US" sz="2000" dirty="0" smtClean="0">
                <a:solidFill>
                  <a:srgbClr val="0000CC"/>
                </a:solidFill>
                <a:latin typeface="Candara" panose="020E0502030303020204" pitchFamily="34" charset="0"/>
              </a:rPr>
              <a:t>=30 GeV</a:t>
            </a:r>
            <a:endParaRPr lang="en-US" sz="2000" dirty="0">
              <a:solidFill>
                <a:srgbClr val="0000CC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341" y="3341151"/>
            <a:ext cx="5375734" cy="30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\tau_\mathrm{cool} \sim \gamma^2\frac{\Delta \gamma}{\gamma}&#10;\sigma_z\varepsilon_{\mathrm{4d}}$&#10;&#10;&#10;\end{document}"/>
  <p:tag name="IGUANATEXSIZE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\delta p = A \sin \left (\frac{z}{3 \sigma} \cdot \pi \right )$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\frac{1}{\tau_p} = \langle \frac{nA}{2} (1-d^2)f_1 \rangle$$&#10;$$\frac{1}{\tau_x} = \langle \frac{A}{2} \left [ f_2+(d^2+ \tilde{d}^2)f_1 \right ] \rangle$$&#10;$$\frac{1}{\tau_z} = \langle \frac{A}{2} f_3 \rangle $$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$$A = \frac{\sqrt{1+\alpha_x^2} \sqrt{1+\alpha_z^2} c r_i^2 \lambda}&#10;{16 \pi \sqrt{\pi}\sigma_{x_\beta} \sigma_{x_\beta ^\prime} &#10;\sigma_{z} \sigma_{z ^\prime} \sigma_p \beta^3 \gamma^4 }$$&#10;$$ \lambda = \left\{ \begin{array}{cc} N/L &amp; \mathrm{for\ coasting\ beam}\\&#10;N_b/(2\sqrt{\pi}\sigma_s) &amp; \mathrm{for\ a\ bunched beam} &#10; \end{array}  \right. $$ &#10;&#10;\end{document}"/>
  <p:tag name="IGUANATEXSIZE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usepackage{xcolor}&#10;\begin{document}&#10;$$ f_i = k_i \int_0^\infty \int_0^\pi \int_0^{2\pi} &#10;\sin \mu g_i(\mu, \nu) \exp[-zD(\mu,\nu)] \ln(1+z^2) d\nu d\mu dz  $$&#10;$$k_1 = 1/c^2, k_2 = a^2/c^2, k_3 = b^2/c^2$$&#10;$$ D(\mu,\nu) = \frac{\textcolor{blue}{\sin^2 \mu \cos^2 \nu} + &#10;\textcolor{blue}{\sin^2 \mu} &#10;(a\textcolor{blue}{\sin\nu}-\tilde{d} \textcolor{blue}{\cos \nu})^2 &#10;+ b^2 \textcolor{blue}{\cos^2 \nu}}{c^2} $$&#10;$$g_1(\mu, \nu) = \textcolor{blue}{1-3\sin^2 \mu \cos^2 \nu}$$&#10;$$g_2(\mu, \nu) = \textcolor{blue}{1-3\sin^2\mu \cos^2\nu} +6\tilde{d}\ \textcolor{blue}{\sin\mu cos\nu}/a$$&#10;$$g_3(\mu, \nu) = \textcolor{blue}{1-3\cos^2\mu}$$&#10;&#10;$a, b, c, d, \tilde{d}$ depend on the TWISS parameters and the beam property,&#10;but $\mu, \nu, z$ do NOT. &#10;\end{document}"/>
  <p:tag name="IGUANATEXSIZE" val="16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39621</TotalTime>
  <Words>1773</Words>
  <Application>Microsoft Office PowerPoint</Application>
  <PresentationFormat>On-screen Show (4:3)</PresentationFormat>
  <Paragraphs>537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32</vt:i4>
      </vt:variant>
    </vt:vector>
  </HeadingPairs>
  <TitlesOfParts>
    <vt:vector size="60" baseType="lpstr">
      <vt:lpstr>ＭＳ Ｐゴシック</vt:lpstr>
      <vt:lpstr>ヒラギノ明朝 ProN W3</vt:lpstr>
      <vt:lpstr>Arial</vt:lpstr>
      <vt:lpstr>Calibri</vt:lpstr>
      <vt:lpstr>Cambria Math</vt:lpstr>
      <vt:lpstr>Candara</vt:lpstr>
      <vt:lpstr>Times</vt:lpstr>
      <vt:lpstr>Times New Roman</vt:lpstr>
      <vt:lpstr>Wingdings</vt:lpstr>
      <vt:lpstr>1_Custom Design</vt:lpstr>
      <vt:lpstr>Custom Design</vt:lpstr>
      <vt:lpstr>4_Custom Design</vt:lpstr>
      <vt:lpstr>5_Custom Design</vt:lpstr>
      <vt:lpstr>3_Custom Design</vt:lpstr>
      <vt:lpstr>2_Custom Design</vt:lpstr>
      <vt:lpstr>JLab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Progress in Electron Cooling Simulations and Code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He Zhang</cp:lastModifiedBy>
  <cp:revision>816</cp:revision>
  <cp:lastPrinted>2016-03-29T01:48:41Z</cp:lastPrinted>
  <dcterms:created xsi:type="dcterms:W3CDTF">2007-06-12T14:12:08Z</dcterms:created>
  <dcterms:modified xsi:type="dcterms:W3CDTF">2016-03-29T02:21:30Z</dcterms:modified>
</cp:coreProperties>
</file>