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426" r:id="rId2"/>
    <p:sldId id="521" r:id="rId3"/>
    <p:sldId id="429" r:id="rId4"/>
    <p:sldId id="439" r:id="rId5"/>
    <p:sldId id="524" r:id="rId6"/>
    <p:sldId id="513" r:id="rId7"/>
    <p:sldId id="517" r:id="rId8"/>
    <p:sldId id="506" r:id="rId9"/>
    <p:sldId id="552" r:id="rId10"/>
    <p:sldId id="525" r:id="rId11"/>
    <p:sldId id="548" r:id="rId12"/>
    <p:sldId id="549" r:id="rId13"/>
    <p:sldId id="529" r:id="rId14"/>
    <p:sldId id="554" r:id="rId15"/>
    <p:sldId id="550" r:id="rId16"/>
    <p:sldId id="555" r:id="rId17"/>
    <p:sldId id="551" r:id="rId18"/>
    <p:sldId id="530" r:id="rId19"/>
    <p:sldId id="532" r:id="rId20"/>
    <p:sldId id="539" r:id="rId21"/>
    <p:sldId id="553" r:id="rId22"/>
    <p:sldId id="541" r:id="rId23"/>
    <p:sldId id="542" r:id="rId24"/>
    <p:sldId id="543" r:id="rId25"/>
    <p:sldId id="544" r:id="rId26"/>
    <p:sldId id="545" r:id="rId27"/>
    <p:sldId id="546" r:id="rId28"/>
  </p:sldIdLst>
  <p:sldSz cx="9144000" cy="6858000" type="screen4x3"/>
  <p:notesSz cx="6934200" cy="9232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66CC"/>
    <a:srgbClr val="CCFF99"/>
    <a:srgbClr val="FFFF99"/>
    <a:srgbClr val="99FF99"/>
    <a:srgbClr val="F8CAF8"/>
    <a:srgbClr val="F0D2F0"/>
    <a:srgbClr val="FF7C80"/>
    <a:srgbClr val="40911F"/>
    <a:srgbClr val="CCFF6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1333" autoAdjust="0"/>
  </p:normalViewPr>
  <p:slideViewPr>
    <p:cSldViewPr snapToGrid="0" snapToObjects="1">
      <p:cViewPr>
        <p:scale>
          <a:sx n="70" d="100"/>
          <a:sy n="70" d="100"/>
        </p:scale>
        <p:origin x="-534" y="-150"/>
      </p:cViewPr>
      <p:guideLst>
        <p:guide orient="horz" pos="2298"/>
        <p:guide pos="2873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4637A610-679B-49FF-8AF3-90DA3488E87C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C27C83FD-F1BC-41FE-A5E9-6BC5B599A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960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8" y="6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/>
          <a:lstStyle>
            <a:lvl1pPr algn="r">
              <a:defRPr sz="1200"/>
            </a:lvl1pPr>
          </a:lstStyle>
          <a:p>
            <a:fld id="{AEE2A098-F6E1-4EA0-A707-FFBBE20BA5BB}" type="datetimeFigureOut">
              <a:rPr lang="en-US" smtClean="0"/>
              <a:pPr/>
              <a:t>3/29/2016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18" tIns="46157" rIns="92318" bIns="461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33"/>
            <a:ext cx="5547360" cy="4154805"/>
          </a:xfrm>
          <a:prstGeom prst="rect">
            <a:avLst/>
          </a:prstGeom>
        </p:spPr>
        <p:txBody>
          <a:bodyPr vert="horz" lIns="92318" tIns="46157" rIns="92318" bIns="461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8" y="8769658"/>
            <a:ext cx="3004821" cy="461645"/>
          </a:xfrm>
          <a:prstGeom prst="rect">
            <a:avLst/>
          </a:prstGeom>
        </p:spPr>
        <p:txBody>
          <a:bodyPr vert="horz" lIns="92318" tIns="46157" rIns="92318" bIns="46157" rtlCol="0" anchor="b"/>
          <a:lstStyle>
            <a:lvl1pPr algn="r">
              <a:defRPr sz="1200"/>
            </a:lvl1pPr>
          </a:lstStyle>
          <a:p>
            <a:fld id="{ADB4C350-8ACE-402A-8AA1-76A8138984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58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43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Cesium telluride (Cs2Te)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615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Neodymium-doped yttrium lithium fluoride (</a:t>
            </a:r>
            <a:r>
              <a:rPr lang="en-US" dirty="0" err="1" smtClean="0"/>
              <a:t>Nd:YLF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816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4C350-8ACE-402A-8AA1-76A81389848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35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9909"/>
            <a:ext cx="7772400" cy="25805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9151" y="907367"/>
            <a:ext cx="8447649" cy="44172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10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905" y="970672"/>
            <a:ext cx="409364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70672"/>
            <a:ext cx="3810000" cy="255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23959"/>
            <a:ext cx="3810000" cy="25251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99CD95-2061-4079-90D6-19BEFEEEDDE3}" type="datetime1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6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06" y="922323"/>
            <a:ext cx="8897440" cy="43671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341" y="921434"/>
            <a:ext cx="420501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517" y="921434"/>
            <a:ext cx="4111283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682" y="907366"/>
            <a:ext cx="4135145" cy="7263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650" y="907366"/>
            <a:ext cx="4181150" cy="7263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303682" y="1633673"/>
            <a:ext cx="4135145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5651" y="1633673"/>
            <a:ext cx="4181150" cy="384569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3213"/>
            <a:ext cx="3008313" cy="9709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93213"/>
            <a:ext cx="5111750" cy="53173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64165"/>
            <a:ext cx="3008313" cy="39809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81831"/>
            <a:ext cx="5486400" cy="39187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71890" y="-1104270"/>
            <a:ext cx="4417342" cy="84124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67286" y="893298"/>
            <a:ext cx="8190914" cy="4705729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05" y="0"/>
            <a:ext cx="8316295" cy="8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906" y="922323"/>
            <a:ext cx="8897440" cy="517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en-US" dirty="0" smtClean="0"/>
              <a:t>Slide </a:t>
            </a:r>
            <a:fld id="{2170E7E5-D759-E44D-99F5-2114FE40D28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6" r:id="rId12"/>
    <p:sldLayoutId id="2147483677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66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CC33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FF"/>
        </a:buClr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" pitchFamily="34" charset="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0.jpeg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9519"/>
            <a:ext cx="7772400" cy="2500081"/>
          </a:xfrm>
        </p:spPr>
        <p:txBody>
          <a:bodyPr/>
          <a:lstStyle/>
          <a:p>
            <a:pPr algn="ctr"/>
            <a:r>
              <a:rPr lang="en-US" sz="4400" dirty="0" smtClean="0"/>
              <a:t>Magnetized Beam Update </a:t>
            </a:r>
            <a:br>
              <a:rPr lang="en-US" sz="4400" dirty="0" smtClean="0"/>
            </a:br>
            <a:r>
              <a:rPr lang="en-US" sz="4400" dirty="0" smtClean="0"/>
              <a:t>(LDRD)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7385" y="3672470"/>
            <a:ext cx="6400800" cy="1306494"/>
          </a:xfrm>
        </p:spPr>
        <p:txBody>
          <a:bodyPr/>
          <a:lstStyle/>
          <a:p>
            <a:r>
              <a:rPr lang="en-US" sz="3200" dirty="0" smtClean="0">
                <a:latin typeface="+mj-lt"/>
              </a:rPr>
              <a:t>JLEIC Collaboration Meeting</a:t>
            </a:r>
          </a:p>
          <a:p>
            <a:r>
              <a:rPr lang="en-US" sz="3200" dirty="0" smtClean="0">
                <a:latin typeface="+mj-lt"/>
              </a:rPr>
              <a:t>March 29, 2016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229565" y="5404346"/>
            <a:ext cx="4614556" cy="55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None/>
              <a:defRPr sz="22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/>
              <a:t>Riad </a:t>
            </a:r>
            <a:r>
              <a:rPr lang="en-US" kern="0" dirty="0"/>
              <a:t>Suleiman and Matt Poelker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37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912" y="1177251"/>
            <a:ext cx="5266944" cy="393395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7260606" y="1503261"/>
            <a:ext cx="1692321" cy="1128014"/>
          </a:xfrm>
          <a:prstGeom prst="wedgeRoundRectCallout">
            <a:avLst>
              <a:gd name="adj1" fmla="val -119467"/>
              <a:gd name="adj2" fmla="val 3054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K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CsSb Preparation Chamber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273180" y="1809968"/>
            <a:ext cx="1405495" cy="821308"/>
          </a:xfrm>
          <a:prstGeom prst="wedgeRoundRectCallout">
            <a:avLst>
              <a:gd name="adj1" fmla="val 113827"/>
              <a:gd name="adj2" fmla="val 3159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HV Chamber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77898"/>
            <a:ext cx="9144000" cy="106851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Wingdings" panose="05000000000000000000" pitchFamily="2" charset="2"/>
              <a:buChar char="ü"/>
            </a:pPr>
            <a:r>
              <a:rPr lang="en-US" sz="3200" kern="0" dirty="0" smtClean="0"/>
              <a:t>Gun: finished HV conditioning, ready to make beam at 325 kV</a:t>
            </a:r>
            <a:endParaRPr lang="en-US" sz="3200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5355892"/>
            <a:ext cx="9144000" cy="150210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Wingdings" panose="05000000000000000000" pitchFamily="2" charset="2"/>
              <a:buChar char="ü"/>
            </a:pPr>
            <a:r>
              <a:rPr lang="en-US" sz="3200" dirty="0" smtClean="0"/>
              <a:t>K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CsSb </a:t>
            </a:r>
            <a:r>
              <a:rPr lang="en-US" sz="3200" dirty="0"/>
              <a:t>P</a:t>
            </a:r>
            <a:r>
              <a:rPr lang="en-US" sz="3200" dirty="0" smtClean="0"/>
              <a:t>reparation Chamber</a:t>
            </a:r>
            <a:r>
              <a:rPr lang="en-US" sz="3200" dirty="0"/>
              <a:t>:</a:t>
            </a:r>
            <a:r>
              <a:rPr lang="en-US" sz="3200" dirty="0" smtClean="0"/>
              <a:t> ready to grow photocathodes </a:t>
            </a:r>
            <a:endParaRPr lang="en-US" sz="3200" kern="0" dirty="0"/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6346209" y="4067033"/>
            <a:ext cx="2627195" cy="1288859"/>
          </a:xfrm>
          <a:prstGeom prst="wedgeRoundRectCallout">
            <a:avLst>
              <a:gd name="adj1" fmla="val 49188"/>
              <a:gd name="adj2" fmla="val -23598"/>
              <a:gd name="adj3" fmla="val 16667"/>
            </a:avLst>
          </a:prstGeom>
          <a:solidFill>
            <a:srgbClr val="FF7C8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Thanks to Carlos, Bubba, Phil and Yan</a:t>
            </a:r>
          </a:p>
        </p:txBody>
      </p:sp>
    </p:spTree>
    <p:extLst>
      <p:ext uri="{BB962C8B-B14F-4D97-AF65-F5344CB8AC3E}">
        <p14:creationId xmlns:p14="http://schemas.microsoft.com/office/powerpoint/2010/main" val="39224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81884"/>
            <a:ext cx="9144000" cy="677611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Wingdings" panose="05000000000000000000" pitchFamily="2" charset="2"/>
              <a:buChar char="ü"/>
            </a:pPr>
            <a:r>
              <a:rPr lang="en-US" sz="3200" kern="0" dirty="0" smtClean="0"/>
              <a:t>Beamline: connected to gun, baked and now instrumenting steering coils, ion pumps and viewers</a:t>
            </a:r>
            <a:endParaRPr lang="en-US" sz="3200" kern="0" dirty="0"/>
          </a:p>
          <a:p>
            <a:pPr marL="0" indent="0" defTabSz="914400">
              <a:buClrTx/>
              <a:buNone/>
            </a:pPr>
            <a:endParaRPr lang="en-US" kern="0" dirty="0" smtClean="0"/>
          </a:p>
          <a:p>
            <a:pPr marL="0" indent="0" defTabSz="914400">
              <a:buClrTx/>
              <a:buNone/>
            </a:pPr>
            <a:endParaRPr lang="en-US" kern="0" dirty="0"/>
          </a:p>
          <a:p>
            <a:pPr defTabSz="914400">
              <a:buClrTx/>
              <a:buFont typeface="Wingdings" panose="05000000000000000000" pitchFamily="2" charset="2"/>
              <a:buChar char="ü"/>
            </a:pPr>
            <a:r>
              <a:rPr lang="en-US" sz="3200" kern="0" dirty="0" smtClean="0"/>
              <a:t>Lasers: ready (LOSP approved) </a:t>
            </a:r>
          </a:p>
          <a:p>
            <a:pPr marL="914400" lvl="1" indent="-514350" defTabSz="914400">
              <a:buClrTx/>
              <a:buFont typeface="+mj-lt"/>
              <a:buAutoNum type="arabicPeriod"/>
            </a:pPr>
            <a:r>
              <a:rPr lang="en-US" sz="2000" kern="0" dirty="0" smtClean="0"/>
              <a:t>Amplified </a:t>
            </a:r>
            <a:r>
              <a:rPr lang="en-US" sz="2000" kern="0" dirty="0" err="1"/>
              <a:t>Nd:YLF</a:t>
            </a:r>
            <a:r>
              <a:rPr lang="en-US" sz="2000" kern="0" dirty="0"/>
              <a:t> Laser system: 15 Hz, 45 ps, green, 1mJ/pulse energy, ~</a:t>
            </a:r>
            <a:r>
              <a:rPr lang="en-US" sz="2000" kern="0" dirty="0" smtClean="0"/>
              <a:t>10 </a:t>
            </a:r>
            <a:r>
              <a:rPr lang="en-US" sz="2000" kern="0" dirty="0" err="1" smtClean="0"/>
              <a:t>mW</a:t>
            </a:r>
            <a:r>
              <a:rPr lang="en-US" sz="2000" kern="0" dirty="0" smtClean="0"/>
              <a:t> (average)</a:t>
            </a:r>
            <a:endParaRPr lang="en-US" sz="2000" kern="0" dirty="0"/>
          </a:p>
          <a:p>
            <a:pPr marL="914400" lvl="1" indent="-514350" defTabSz="914400">
              <a:buClrTx/>
              <a:buFont typeface="+mj-lt"/>
              <a:buAutoNum type="arabicPeriod"/>
            </a:pPr>
            <a:r>
              <a:rPr lang="en-US" sz="2000" kern="0" dirty="0" smtClean="0"/>
              <a:t>Verdi </a:t>
            </a:r>
            <a:r>
              <a:rPr lang="en-US" sz="2000" kern="0" dirty="0"/>
              <a:t>Laser: DC, green, 10 W</a:t>
            </a:r>
          </a:p>
          <a:p>
            <a:pPr marL="914400" lvl="1" indent="-514350" defTabSz="914400">
              <a:buClrTx/>
              <a:buFont typeface="+mj-lt"/>
              <a:buAutoNum type="arabicPeriod"/>
            </a:pPr>
            <a:r>
              <a:rPr lang="en-US" sz="2000" kern="0" dirty="0" smtClean="0"/>
              <a:t>Antares </a:t>
            </a:r>
            <a:r>
              <a:rPr lang="en-US" sz="2000" kern="0" dirty="0"/>
              <a:t>Mode-locked </a:t>
            </a:r>
            <a:r>
              <a:rPr lang="en-US" sz="2000" kern="0" dirty="0" err="1"/>
              <a:t>Nd:YLF</a:t>
            </a:r>
            <a:r>
              <a:rPr lang="en-US" sz="2000" kern="0" dirty="0"/>
              <a:t> Laser: 74.85 MHz, 60 ps, green, 5 </a:t>
            </a:r>
            <a:r>
              <a:rPr lang="en-US" sz="2000" kern="0" dirty="0" smtClean="0"/>
              <a:t>W.  To be replaced later with Fiber Laser: 476.3 MHz</a:t>
            </a:r>
          </a:p>
          <a:p>
            <a:pPr marL="400050" lvl="1" indent="0" defTabSz="914400">
              <a:buClrTx/>
              <a:buNone/>
            </a:pPr>
            <a:endParaRPr lang="en-US" kern="0" dirty="0"/>
          </a:p>
          <a:p>
            <a:pPr defTabSz="914400">
              <a:buClrTx/>
              <a:buFont typeface="Wingdings" panose="05000000000000000000" pitchFamily="2" charset="2"/>
              <a:buChar char="Ø"/>
            </a:pPr>
            <a:r>
              <a:rPr lang="en-US" sz="3200" kern="0" dirty="0" smtClean="0"/>
              <a:t>Gun </a:t>
            </a:r>
            <a:r>
              <a:rPr lang="en-US" sz="3200" kern="0" dirty="0"/>
              <a:t>Test Stand (</a:t>
            </a:r>
            <a:r>
              <a:rPr lang="en-US" sz="3200" kern="0" dirty="0" smtClean="0"/>
              <a:t>GTS) OSP: approved for only 10 nA</a:t>
            </a:r>
            <a:r>
              <a:rPr lang="en-US" sz="3200" dirty="0" smtClean="0"/>
              <a:t> </a:t>
            </a:r>
            <a:r>
              <a:rPr lang="en-US" sz="3200" dirty="0"/>
              <a:t>–</a:t>
            </a:r>
            <a:r>
              <a:rPr lang="en-US" sz="3200" kern="0" dirty="0" smtClean="0"/>
              <a:t> </a:t>
            </a:r>
            <a:r>
              <a:rPr lang="en-US" sz="3200" kern="0" dirty="0"/>
              <a:t>w</a:t>
            </a:r>
            <a:r>
              <a:rPr lang="en-US" sz="3200" kern="0" dirty="0" smtClean="0"/>
              <a:t>orking with Radiation Group for approval at full current</a:t>
            </a:r>
            <a:endParaRPr lang="en-US" kern="0" dirty="0"/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3643952" y="1350251"/>
            <a:ext cx="4922295" cy="956220"/>
          </a:xfrm>
          <a:prstGeom prst="wedgeRoundRectCallout">
            <a:avLst>
              <a:gd name="adj1" fmla="val 49188"/>
              <a:gd name="adj2" fmla="val -23598"/>
              <a:gd name="adj3" fmla="val 16667"/>
            </a:avLst>
          </a:prstGeom>
          <a:solidFill>
            <a:srgbClr val="FF7C8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Thanks to Carlos, Bubba, Jim Coleman, Phil and </a:t>
            </a:r>
            <a:r>
              <a:rPr lang="en-US" sz="2400" b="1" dirty="0" err="1" smtClean="0"/>
              <a:t>Shukui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824187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914399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Modelled by Jay Benesch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Provides 1.4 kG at cathode (at 400A) without </a:t>
            </a:r>
            <a:r>
              <a:rPr lang="en-US" sz="2400" dirty="0" smtClean="0"/>
              <a:t>carbon steel </a:t>
            </a:r>
            <a:r>
              <a:rPr lang="en-US" sz="2400" dirty="0"/>
              <a:t>puck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Bare coil – no cylindrical steel </a:t>
            </a:r>
            <a:r>
              <a:rPr lang="en-US" sz="2400" dirty="0" smtClean="0"/>
              <a:t>shield/return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Not </a:t>
            </a:r>
            <a:r>
              <a:rPr lang="en-US" sz="2400" dirty="0" err="1" smtClean="0"/>
              <a:t>bakable</a:t>
            </a:r>
            <a:r>
              <a:rPr lang="en-US" sz="2400" dirty="0" smtClean="0"/>
              <a:t> – will be mounted on rails. To bake gun, </a:t>
            </a:r>
            <a:r>
              <a:rPr lang="en-US" sz="2400" dirty="0"/>
              <a:t>p</a:t>
            </a:r>
            <a:r>
              <a:rPr lang="en-US" sz="2400" dirty="0" smtClean="0"/>
              <a:t>ush downstream out of oven and run LCW through.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Designer: Gary </a:t>
            </a:r>
            <a:r>
              <a:rPr lang="en-US" sz="2400" dirty="0" smtClean="0"/>
              <a:t>Hays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Procurement</a:t>
            </a:r>
            <a:r>
              <a:rPr lang="en-US" sz="2400" dirty="0" smtClean="0"/>
              <a:t>: </a:t>
            </a:r>
            <a:r>
              <a:rPr lang="en-US" sz="2400" smtClean="0"/>
              <a:t>Tommy Hiatt</a:t>
            </a:r>
            <a:endParaRPr lang="en-US" sz="24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77898"/>
            <a:ext cx="9144000" cy="6454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Wingdings" panose="05000000000000000000" pitchFamily="2" charset="2"/>
              <a:buChar char="ü"/>
            </a:pPr>
            <a:r>
              <a:rPr lang="en-US" sz="3200" kern="0" dirty="0" smtClean="0"/>
              <a:t>Cathode Solenoid Magnet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1885114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70E7E5-D759-E44D-99F5-2114FE40D280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8301" y="887107"/>
            <a:ext cx="7777542" cy="5595810"/>
            <a:chOff x="135597" y="887107"/>
            <a:chExt cx="7777542" cy="5595810"/>
          </a:xfrm>
        </p:grpSpPr>
        <p:grpSp>
          <p:nvGrpSpPr>
            <p:cNvPr id="28" name="Group 27"/>
            <p:cNvGrpSpPr/>
            <p:nvPr/>
          </p:nvGrpSpPr>
          <p:grpSpPr>
            <a:xfrm>
              <a:off x="140739" y="1102179"/>
              <a:ext cx="7772400" cy="5029200"/>
              <a:chOff x="598755" y="1126694"/>
              <a:chExt cx="7772400" cy="502920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/>
            </p:blipFill>
            <p:spPr>
              <a:xfrm>
                <a:off x="598755" y="1126694"/>
                <a:ext cx="7772400" cy="5029200"/>
              </a:xfrm>
              <a:prstGeom prst="rect">
                <a:avLst/>
              </a:prstGeom>
            </p:spPr>
          </p:pic>
          <p:cxnSp>
            <p:nvCxnSpPr>
              <p:cNvPr id="9" name="Straight Arrow Connector 8"/>
              <p:cNvCxnSpPr/>
              <p:nvPr/>
            </p:nvCxnSpPr>
            <p:spPr bwMode="auto">
              <a:xfrm>
                <a:off x="2866030" y="2101756"/>
                <a:ext cx="0" cy="322087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12" name="TextBox 11"/>
              <p:cNvSpPr txBox="1"/>
              <p:nvPr/>
            </p:nvSpPr>
            <p:spPr>
              <a:xfrm>
                <a:off x="2866030" y="3068088"/>
                <a:ext cx="5229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18”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5" name="Straight Arrow Connector 14"/>
              <p:cNvCxnSpPr/>
              <p:nvPr/>
            </p:nvCxnSpPr>
            <p:spPr bwMode="auto">
              <a:xfrm flipH="1">
                <a:off x="4014717" y="5475028"/>
                <a:ext cx="128289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17" name="TextBox 16"/>
              <p:cNvSpPr txBox="1"/>
              <p:nvPr/>
            </p:nvSpPr>
            <p:spPr>
              <a:xfrm>
                <a:off x="4471840" y="5515588"/>
                <a:ext cx="5822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7.5”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 bwMode="auto">
              <a:xfrm>
                <a:off x="5834923" y="2705159"/>
                <a:ext cx="0" cy="20908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arrow"/>
                <a:tailEnd type="arrow"/>
              </a:ln>
              <a:effectLst/>
            </p:spPr>
          </p:cxnSp>
          <p:sp>
            <p:nvSpPr>
              <p:cNvPr id="27" name="TextBox 26"/>
              <p:cNvSpPr txBox="1"/>
              <p:nvPr/>
            </p:nvSpPr>
            <p:spPr>
              <a:xfrm>
                <a:off x="5922878" y="2901069"/>
                <a:ext cx="518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12”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 bwMode="auto">
            <a:xfrm>
              <a:off x="4912134" y="1661031"/>
              <a:ext cx="516341" cy="990634"/>
            </a:xfrm>
            <a:prstGeom prst="rect">
              <a:avLst/>
            </a:prstGeom>
            <a:pattFill prst="solidDmnd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918298" y="4798750"/>
              <a:ext cx="516341" cy="990634"/>
            </a:xfrm>
            <a:prstGeom prst="rect">
              <a:avLst/>
            </a:prstGeom>
            <a:pattFill prst="solidDmnd">
              <a:fgClr>
                <a:schemeClr val="accent1"/>
              </a:fgClr>
              <a:bgClr>
                <a:schemeClr val="bg1"/>
              </a:bgClr>
            </a:patt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 flipH="1">
              <a:off x="4900060" y="1550620"/>
              <a:ext cx="51634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4960691" y="1167640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6</a:t>
              </a:r>
              <a:r>
                <a:rPr lang="en-US" dirty="0" smtClean="0">
                  <a:solidFill>
                    <a:srgbClr val="FF0000"/>
                  </a:solidFill>
                </a:rPr>
                <a:t>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5226781" y="5820258"/>
              <a:ext cx="0" cy="26739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5095101" y="6103444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0.5”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3998193" y="3040794"/>
              <a:ext cx="44002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3827293" y="2537641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9.0 cm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Straight Arrow Connector 7"/>
            <p:cNvCxnSpPr>
              <a:endCxn id="67" idx="1"/>
            </p:cNvCxnSpPr>
            <p:nvPr/>
          </p:nvCxnSpPr>
          <p:spPr>
            <a:xfrm>
              <a:off x="1783230" y="1951630"/>
              <a:ext cx="1928219" cy="1757287"/>
            </a:xfrm>
            <a:prstGeom prst="straightConnector1">
              <a:avLst/>
            </a:prstGeom>
            <a:ln w="25400">
              <a:solidFill>
                <a:srgbClr val="40911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36275" y="1461218"/>
              <a:ext cx="20826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Carbon Steel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>
              <a:off x="5514492" y="4784532"/>
              <a:ext cx="0" cy="1018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928048" y="6087653"/>
              <a:ext cx="5500938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559966" y="6113585"/>
              <a:ext cx="1232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Gun Table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556842" y="5163993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8</a:t>
              </a:r>
              <a:r>
                <a:rPr lang="en-US" dirty="0" smtClean="0">
                  <a:solidFill>
                    <a:srgbClr val="FF0000"/>
                  </a:solidFill>
                </a:rPr>
                <a:t>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 bwMode="auto">
            <a:xfrm flipV="1">
              <a:off x="3998193" y="2906973"/>
              <a:ext cx="0" cy="17747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flipV="1">
              <a:off x="4438222" y="2906973"/>
              <a:ext cx="0" cy="177478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>
              <a:off x="3535702" y="4301042"/>
              <a:ext cx="44002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2" name="TextBox 61"/>
            <p:cNvSpPr txBox="1"/>
            <p:nvPr/>
          </p:nvSpPr>
          <p:spPr>
            <a:xfrm>
              <a:off x="3527955" y="465446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6.4 cm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3711449" y="3562187"/>
              <a:ext cx="273629" cy="293460"/>
            </a:xfrm>
            <a:prstGeom prst="rect">
              <a:avLst/>
            </a:prstGeom>
            <a:solidFill>
              <a:srgbClr val="FF66CC"/>
            </a:solidFill>
            <a:ln w="9525" cap="flat" cmpd="sng" algn="ctr">
              <a:solidFill>
                <a:srgbClr val="FF66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68" name="Straight Arrow Connector 67"/>
            <p:cNvCxnSpPr>
              <a:stCxn id="70" idx="0"/>
            </p:cNvCxnSpPr>
            <p:nvPr/>
          </p:nvCxnSpPr>
          <p:spPr>
            <a:xfrm flipV="1">
              <a:off x="1176107" y="3827369"/>
              <a:ext cx="2608705" cy="1048680"/>
            </a:xfrm>
            <a:prstGeom prst="straightConnector1">
              <a:avLst/>
            </a:prstGeom>
            <a:ln w="25400">
              <a:solidFill>
                <a:srgbClr val="FF66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135597" y="4876049"/>
              <a:ext cx="20810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66CC"/>
                  </a:solidFill>
                </a:rPr>
                <a:t>Molybdenum</a:t>
              </a:r>
            </a:p>
          </p:txBody>
        </p:sp>
        <p:cxnSp>
          <p:nvCxnSpPr>
            <p:cNvPr id="72" name="Straight Arrow Connector 71"/>
            <p:cNvCxnSpPr/>
            <p:nvPr/>
          </p:nvCxnSpPr>
          <p:spPr bwMode="auto">
            <a:xfrm>
              <a:off x="4914222" y="2782945"/>
              <a:ext cx="4076" cy="18337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4445410" y="3910239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10”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218207" y="1284066"/>
              <a:ext cx="0" cy="13267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634497" y="887107"/>
              <a:ext cx="2300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Cathode-Anode Gap</a:t>
              </a:r>
              <a:endParaRPr lang="en-US" dirty="0"/>
            </a:p>
          </p:txBody>
        </p:sp>
        <p:cxnSp>
          <p:nvCxnSpPr>
            <p:cNvPr id="33" name="Straight Connector 32"/>
            <p:cNvCxnSpPr>
              <a:stCxn id="67" idx="1"/>
            </p:cNvCxnSpPr>
            <p:nvPr/>
          </p:nvCxnSpPr>
          <p:spPr bwMode="auto">
            <a:xfrm>
              <a:off x="3711449" y="3708917"/>
              <a:ext cx="210965" cy="0"/>
            </a:xfrm>
            <a:prstGeom prst="line">
              <a:avLst/>
            </a:prstGeom>
            <a:solidFill>
              <a:schemeClr val="accent1"/>
            </a:solidFill>
            <a:ln w="1905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8944" y="658744"/>
            <a:ext cx="3291840" cy="245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0" y="68253"/>
            <a:ext cx="5291138" cy="4476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36" y="3405886"/>
            <a:ext cx="3950208" cy="295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35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833102"/>
              </p:ext>
            </p:extLst>
          </p:nvPr>
        </p:nvGraphicFramePr>
        <p:xfrm>
          <a:off x="140740" y="491321"/>
          <a:ext cx="5263771" cy="3134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75162"/>
                <a:gridCol w="26886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baseline="0" dirty="0" smtClean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11.811” ID, 27.559” OD, 6.242” Z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Conductor</a:t>
                      </a:r>
                      <a:endParaRPr lang="en-US" sz="18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L=500 m, A=0.53 cm</a:t>
                      </a:r>
                      <a:r>
                        <a:rPr lang="en-US" sz="1800" baseline="30000" dirty="0" smtClean="0"/>
                        <a:t>2</a:t>
                      </a:r>
                      <a:r>
                        <a:rPr lang="en-US" sz="180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16 layers by 20 turns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Coil Weight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240 kg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Resistance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0.18 </a:t>
                      </a:r>
                      <a:r>
                        <a:rPr lang="el-GR" sz="1800" dirty="0" smtClean="0"/>
                        <a:t>Ω</a:t>
                      </a:r>
                      <a:r>
                        <a:rPr lang="en-US" sz="1800" dirty="0" smtClean="0"/>
                        <a:t> (65°C</a:t>
                      </a:r>
                      <a:r>
                        <a:rPr lang="en-US" sz="1800" baseline="0" dirty="0" smtClean="0"/>
                        <a:t> average T)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Field at Photocathode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1.4 kG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Voltage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72 V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Current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400 A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59" y="4119413"/>
            <a:ext cx="91397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200" dirty="0" smtClean="0"/>
              <a:t>Solenoid ESH&amp;Q: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400" dirty="0" smtClean="0"/>
              <a:t>Measure 5 G magnetic field line and mark with signs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400" dirty="0" smtClean="0"/>
              <a:t>Add </a:t>
            </a:r>
            <a:r>
              <a:rPr lang="en-US" sz="2400" dirty="0"/>
              <a:t>interlocks to </a:t>
            </a:r>
            <a:r>
              <a:rPr lang="en-US" sz="2400" dirty="0" smtClean="0"/>
              <a:t>concrete shield door </a:t>
            </a:r>
            <a:r>
              <a:rPr lang="en-US" sz="2400" dirty="0"/>
              <a:t>and a beacon, to </a:t>
            </a:r>
            <a:r>
              <a:rPr lang="en-US" sz="2400" dirty="0" smtClean="0"/>
              <a:t>ensure solenoid can </a:t>
            </a:r>
            <a:r>
              <a:rPr lang="en-US" sz="2400" dirty="0"/>
              <a:t>only be energized </a:t>
            </a:r>
            <a:r>
              <a:rPr lang="en-US" sz="2400" dirty="0" smtClean="0"/>
              <a:t>when door </a:t>
            </a:r>
            <a:r>
              <a:rPr lang="en-US" sz="2400" dirty="0"/>
              <a:t>is </a:t>
            </a:r>
            <a:r>
              <a:rPr lang="en-US" sz="2400" dirty="0" smtClean="0"/>
              <a:t>closed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072" y="423088"/>
            <a:ext cx="3322320" cy="33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49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2" name="Rounded Rectangular Callout 21"/>
          <p:cNvSpPr/>
          <p:nvPr/>
        </p:nvSpPr>
        <p:spPr bwMode="auto">
          <a:xfrm>
            <a:off x="6247403" y="1619234"/>
            <a:ext cx="2750413" cy="2107952"/>
          </a:xfrm>
          <a:prstGeom prst="wedgeRoundRectCallout">
            <a:avLst>
              <a:gd name="adj1" fmla="val -48889"/>
              <a:gd name="adj2" fmla="val 1180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Allow for small adjustments to center solenoid on beam – 5 mm in x and y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799" y="997805"/>
            <a:ext cx="8725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 be able to bake gun – move magnet away from gun and out</a:t>
            </a:r>
          </a:p>
          <a:p>
            <a:r>
              <a:rPr lang="en-US" sz="2400" dirty="0" smtClean="0"/>
              <a:t>of oven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0" y="81888"/>
            <a:ext cx="9144000" cy="6454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Wingdings" panose="05000000000000000000" pitchFamily="2" charset="2"/>
              <a:buChar char="Ø"/>
            </a:pPr>
            <a:r>
              <a:rPr lang="en-US" sz="3200" kern="0" dirty="0" smtClean="0"/>
              <a:t>Cathode Solenoid Support</a:t>
            </a:r>
            <a:endParaRPr lang="en-US" sz="3200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9" y="2259012"/>
            <a:ext cx="5753100" cy="446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18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114641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Use new spare CEBAF </a:t>
            </a:r>
            <a:r>
              <a:rPr lang="en-US" sz="2400" dirty="0"/>
              <a:t>D</a:t>
            </a:r>
            <a:r>
              <a:rPr lang="en-US" sz="2400" dirty="0" smtClean="0"/>
              <a:t>ogleg magnet power supply (500A, 80V)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If needed at CEBAF, we can use an old Dogleg supply (250A, 50V) to keep going</a:t>
            </a: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77900"/>
            <a:ext cx="9144000" cy="6454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Wingdings" panose="05000000000000000000" pitchFamily="2" charset="2"/>
              <a:buChar char="ü"/>
            </a:pPr>
            <a:r>
              <a:rPr lang="en-US" sz="3200" kern="0" dirty="0" smtClean="0"/>
              <a:t>Cathode Solenoid Power Supply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3900913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764277"/>
            <a:ext cx="914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Molybdenum and carbon steel </a:t>
            </a:r>
            <a:r>
              <a:rPr lang="en-US" sz="2400" dirty="0"/>
              <a:t>hybrid </a:t>
            </a:r>
            <a:r>
              <a:rPr lang="en-US" sz="2400" dirty="0" smtClean="0"/>
              <a:t>puck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Designed to </a:t>
            </a:r>
            <a:r>
              <a:rPr lang="en-US" sz="2400" dirty="0" smtClean="0"/>
              <a:t>enhance field to 2.0 kG </a:t>
            </a:r>
            <a:r>
              <a:rPr lang="en-US" sz="2400" dirty="0"/>
              <a:t>at </a:t>
            </a:r>
            <a:r>
              <a:rPr lang="en-US" sz="2400" dirty="0" smtClean="0"/>
              <a:t>cathode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Use 1010 </a:t>
            </a:r>
            <a:r>
              <a:rPr lang="en-US" sz="2400" dirty="0"/>
              <a:t>carbon </a:t>
            </a:r>
            <a:r>
              <a:rPr lang="en-US" sz="2400" dirty="0" smtClean="0"/>
              <a:t>steel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Re-design new Puck Manipulator End Adapter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Order 4 pucks – map with solenoid (August 2016)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Pucks </a:t>
            </a:r>
            <a:r>
              <a:rPr lang="en-US" sz="2400" dirty="0"/>
              <a:t>h</a:t>
            </a:r>
            <a:r>
              <a:rPr lang="en-US" sz="2400" dirty="0" smtClean="0"/>
              <a:t>eat </a:t>
            </a:r>
            <a:r>
              <a:rPr lang="en-US" sz="2400" dirty="0"/>
              <a:t>t</a:t>
            </a:r>
            <a:r>
              <a:rPr lang="en-US" sz="2400" dirty="0" smtClean="0"/>
              <a:t>reatment </a:t>
            </a:r>
            <a:r>
              <a:rPr lang="en-US" sz="2400" dirty="0"/>
              <a:t>plan </a:t>
            </a:r>
            <a:r>
              <a:rPr lang="en-US" sz="2400" dirty="0" smtClean="0"/>
              <a:t>– 4 choices: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Un-heated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200˚C (</a:t>
            </a:r>
            <a:r>
              <a:rPr lang="en-US" sz="2000" dirty="0"/>
              <a:t>Sb growth) </a:t>
            </a:r>
            <a:r>
              <a:rPr lang="en-US" sz="2000" dirty="0" smtClean="0"/>
              <a:t>and 120˚C (K – Cs growth)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550</a:t>
            </a:r>
            <a:r>
              <a:rPr lang="en-US" sz="2000" dirty="0"/>
              <a:t>˚C </a:t>
            </a:r>
            <a:r>
              <a:rPr lang="en-US" sz="2000" dirty="0" smtClean="0"/>
              <a:t>(heat cleaning) then 200</a:t>
            </a:r>
            <a:r>
              <a:rPr lang="en-US" sz="2000" dirty="0"/>
              <a:t>˚C and 120˚</a:t>
            </a:r>
            <a:r>
              <a:rPr lang="en-US" sz="2000" dirty="0" smtClean="0"/>
              <a:t>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Multiple heat cycles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77900"/>
            <a:ext cx="9144000" cy="64543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66FF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buClrTx/>
              <a:buFont typeface="Wingdings" panose="05000000000000000000" pitchFamily="2" charset="2"/>
              <a:buChar char="ü"/>
            </a:pPr>
            <a:r>
              <a:rPr lang="en-US" sz="3200" kern="0" dirty="0" smtClean="0"/>
              <a:t>Carbon Steel Puck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3229662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16" y="421974"/>
            <a:ext cx="3346315" cy="32490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3196" y="4069807"/>
            <a:ext cx="2082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Carbon Steel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4012" y="1609055"/>
            <a:ext cx="2356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Stainless Steel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28557" y="227212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296094" y="1296302"/>
            <a:ext cx="692765" cy="1548836"/>
          </a:xfrm>
          <a:prstGeom prst="rect">
            <a:avLst/>
          </a:prstGeom>
          <a:solidFill>
            <a:srgbClr val="99FF99">
              <a:alpha val="90000"/>
            </a:srgbClr>
          </a:solidFill>
          <a:ln w="9525" cap="flat" cmpd="sng" algn="ctr">
            <a:solidFill>
              <a:srgbClr val="99FF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2282447" y="2272120"/>
            <a:ext cx="68093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2197482" y="190278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 mm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988860" y="1296300"/>
            <a:ext cx="439534" cy="1548837"/>
          </a:xfrm>
          <a:prstGeom prst="rect">
            <a:avLst/>
          </a:prstGeom>
          <a:solidFill>
            <a:schemeClr val="accent6">
              <a:alpha val="5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8" name="Straight Arrow Connector 7"/>
          <p:cNvCxnSpPr>
            <a:stCxn id="11" idx="1"/>
          </p:cNvCxnSpPr>
          <p:nvPr/>
        </p:nvCxnSpPr>
        <p:spPr>
          <a:xfrm flipH="1">
            <a:off x="3154038" y="1839888"/>
            <a:ext cx="1649974" cy="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>
            <a:off x="2057541" y="1836511"/>
            <a:ext cx="22490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181017" y="164525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mm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6" idx="0"/>
          </p:cNvCxnSpPr>
          <p:nvPr/>
        </p:nvCxnSpPr>
        <p:spPr>
          <a:xfrm flipV="1">
            <a:off x="1384507" y="2532895"/>
            <a:ext cx="1116515" cy="1536912"/>
          </a:xfrm>
          <a:prstGeom prst="straightConnector1">
            <a:avLst/>
          </a:prstGeom>
          <a:ln w="25400">
            <a:solidFill>
              <a:srgbClr val="4091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40847" y="266874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 mm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3042011" y="2668747"/>
            <a:ext cx="3332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3428394" y="2425639"/>
            <a:ext cx="22490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394" y="3431094"/>
            <a:ext cx="4596320" cy="3290381"/>
          </a:xfrm>
          <a:prstGeom prst="rect">
            <a:avLst/>
          </a:prstGeom>
        </p:spPr>
      </p:pic>
      <p:sp>
        <p:nvSpPr>
          <p:cNvPr id="29" name="Rounded Rectangular Callout 28"/>
          <p:cNvSpPr/>
          <p:nvPr/>
        </p:nvSpPr>
        <p:spPr bwMode="auto">
          <a:xfrm>
            <a:off x="7322554" y="3720855"/>
            <a:ext cx="1664327" cy="1016380"/>
          </a:xfrm>
          <a:prstGeom prst="wedgeRoundRectCallout">
            <a:avLst>
              <a:gd name="adj1" fmla="val -80793"/>
              <a:gd name="adj2" fmla="val 4487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Cut this</a:t>
            </a:r>
            <a:r>
              <a:rPr kumimoji="0" lang="en-US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part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6266599" y="4442114"/>
            <a:ext cx="0" cy="216999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382439" y="470695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mm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6020360" y="4936827"/>
            <a:ext cx="22490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4" name="Straight Arrow Connector 33"/>
          <p:cNvCxnSpPr>
            <a:stCxn id="35" idx="1"/>
          </p:cNvCxnSpPr>
          <p:nvPr/>
        </p:nvCxnSpPr>
        <p:spPr>
          <a:xfrm flipH="1">
            <a:off x="2501022" y="498500"/>
            <a:ext cx="1989282" cy="538191"/>
          </a:xfrm>
          <a:prstGeom prst="straightConnector1">
            <a:avLst/>
          </a:prstGeom>
          <a:ln w="25400">
            <a:solidFill>
              <a:srgbClr val="FF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490304" y="267667"/>
            <a:ext cx="2081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6CC"/>
                </a:solidFill>
              </a:rPr>
              <a:t>Molybdenum</a:t>
            </a:r>
            <a:endParaRPr lang="en-US" sz="2400" b="1" dirty="0">
              <a:solidFill>
                <a:srgbClr val="FF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54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78" y="1007314"/>
            <a:ext cx="9007522" cy="5850685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Magnetized Bunched Electron Beam Requirements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Magnetized Sources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JLEIC Magnetized Beam LDRD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Experimental Overview</a:t>
            </a:r>
            <a:endParaRPr lang="en-US" sz="2800" dirty="0" smtClean="0"/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Progress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3200" dirty="0" smtClean="0"/>
              <a:t>Milestones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3506" y="0"/>
            <a:ext cx="6104286" cy="834887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smtClean="0"/>
              <a:t>Cathode </a:t>
            </a:r>
            <a:r>
              <a:rPr lang="en-US" kern="0" dirty="0" smtClean="0"/>
              <a:t>Solenoid Timeline</a:t>
            </a:r>
            <a:endParaRPr lang="en-US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7" y="914402"/>
            <a:ext cx="686438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</a:t>
            </a:r>
            <a:r>
              <a:rPr lang="en-US" sz="3200" b="1" dirty="0" smtClean="0"/>
              <a:t>ower Supply (new spare Dogleg)</a:t>
            </a:r>
            <a:r>
              <a:rPr lang="en-US" b="1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Build at </a:t>
            </a:r>
            <a:r>
              <a:rPr lang="en-US" sz="2400" dirty="0"/>
              <a:t>M</a:t>
            </a:r>
            <a:r>
              <a:rPr lang="en-US" sz="2400" dirty="0" smtClean="0"/>
              <a:t>agnet Lab: March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Test: </a:t>
            </a:r>
            <a:r>
              <a:rPr lang="en-US" sz="2400" dirty="0" smtClean="0"/>
              <a:t>April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Move to GTS: May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Ready: May 31, 2016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8" y="3127600"/>
            <a:ext cx="57184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Cathode Solenoid: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 Designed</a:t>
            </a:r>
            <a:r>
              <a:rPr lang="en-US" sz="2400" dirty="0"/>
              <a:t>: </a:t>
            </a:r>
            <a:r>
              <a:rPr lang="en-US" sz="2400" dirty="0" smtClean="0"/>
              <a:t>December – February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dirty="0" smtClean="0"/>
              <a:t>Procured: March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On-site by July 8, 2016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dirty="0" smtClean="0"/>
              <a:t>Map (with and w/o puck), check hysteresis and forces: July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US" sz="2400" dirty="0" smtClean="0"/>
              <a:t>Install: August, 2016 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5459104" y="3589363"/>
            <a:ext cx="3575714" cy="2807932"/>
          </a:xfrm>
          <a:prstGeom prst="wedgeRoundRectCallout">
            <a:avLst>
              <a:gd name="adj1" fmla="val -86889"/>
              <a:gd name="adj2" fmla="val 2563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chemeClr val="tx1"/>
                </a:solidFill>
              </a:rPr>
              <a:t>Will have to break gun vacuum. Plan to change HV ceramic insulator and HV shed, replace leaky gate valve and add NEG pumps. Install slits.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2978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04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Year 1 Milestones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Q1 (Oct</a:t>
            </a:r>
            <a:r>
              <a:rPr lang="en-US" sz="2800" dirty="0"/>
              <a:t>, </a:t>
            </a:r>
            <a:r>
              <a:rPr lang="en-US" sz="2800" dirty="0" smtClean="0"/>
              <a:t>Nov</a:t>
            </a:r>
            <a:r>
              <a:rPr lang="en-US" sz="2800" dirty="0"/>
              <a:t>, </a:t>
            </a:r>
            <a:r>
              <a:rPr lang="en-US" sz="2800" dirty="0" smtClean="0"/>
              <a:t>Dec):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HV condition gun to 350 kV and build K</a:t>
            </a:r>
            <a:r>
              <a:rPr lang="en-US" baseline="-25000" dirty="0" smtClean="0"/>
              <a:t>2</a:t>
            </a:r>
            <a:r>
              <a:rPr lang="en-US" dirty="0" smtClean="0"/>
              <a:t>CsSb preparation chamber </a:t>
            </a:r>
            <a:r>
              <a:rPr lang="en-US" sz="2000" dirty="0" smtClean="0">
                <a:solidFill>
                  <a:srgbClr val="00B050"/>
                </a:solidFill>
              </a:rPr>
              <a:t>√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beamline, locate </a:t>
            </a:r>
            <a:r>
              <a:rPr lang="en-US" dirty="0"/>
              <a:t>magnets and diagnostics at optimum </a:t>
            </a:r>
            <a:r>
              <a:rPr lang="en-US" dirty="0" smtClean="0"/>
              <a:t>positions </a:t>
            </a:r>
            <a:r>
              <a:rPr lang="en-US" sz="2000" dirty="0">
                <a:solidFill>
                  <a:srgbClr val="00B050"/>
                </a:solidFill>
              </a:rPr>
              <a:t>√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cathode solenoid magnet </a:t>
            </a:r>
            <a:r>
              <a:rPr lang="en-US" sz="2000" dirty="0">
                <a:solidFill>
                  <a:srgbClr val="00B050"/>
                </a:solidFill>
              </a:rPr>
              <a:t>√</a:t>
            </a:r>
            <a:endParaRPr lang="en-US" sz="2000" dirty="0" smtClean="0"/>
          </a:p>
          <a:p>
            <a:pPr lvl="2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Q2 (Jan, Feb, Mar):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Connect existing beamline to gun and instrument beamline </a:t>
            </a:r>
            <a:r>
              <a:rPr lang="en-US" sz="2000" dirty="0">
                <a:solidFill>
                  <a:srgbClr val="00B050"/>
                </a:solidFill>
              </a:rPr>
              <a:t>√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Procure cathode </a:t>
            </a:r>
            <a:r>
              <a:rPr lang="en-US" dirty="0"/>
              <a:t>solenoid </a:t>
            </a:r>
            <a:r>
              <a:rPr lang="en-US" dirty="0" smtClean="0"/>
              <a:t>magnet </a:t>
            </a:r>
            <a:r>
              <a:rPr lang="en-US" sz="2000" dirty="0">
                <a:solidFill>
                  <a:srgbClr val="00B050"/>
                </a:solidFill>
              </a:rPr>
              <a:t>√</a:t>
            </a:r>
            <a:endParaRPr lang="en-US" sz="2000" dirty="0" smtClean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Design and procure slits</a:t>
            </a:r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</a:t>
            </a:r>
            <a:r>
              <a:rPr lang="en-US" sz="2800" dirty="0" smtClean="0"/>
              <a:t>pr</a:t>
            </a:r>
            <a:r>
              <a:rPr lang="en-US" sz="2800" dirty="0"/>
              <a:t>, </a:t>
            </a:r>
            <a:r>
              <a:rPr lang="en-US" sz="2800" dirty="0" smtClean="0"/>
              <a:t>May</a:t>
            </a:r>
            <a:r>
              <a:rPr lang="en-US" sz="2800" dirty="0"/>
              <a:t>, </a:t>
            </a:r>
            <a:r>
              <a:rPr lang="en-US" sz="2800" dirty="0" smtClean="0"/>
              <a:t>Jun):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Commission exiting </a:t>
            </a:r>
            <a:r>
              <a:rPr lang="en-US" dirty="0" smtClean="0"/>
              <a:t>beamline with beam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at 5 mA and 350 kV (not magnetized</a:t>
            </a:r>
            <a:r>
              <a:rPr lang="en-US" dirty="0" smtClean="0"/>
              <a:t>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Relocate new spare CEBAF dogleg power supply to </a:t>
            </a:r>
            <a:r>
              <a:rPr lang="en-US" dirty="0" smtClean="0"/>
              <a:t>GTS</a:t>
            </a:r>
          </a:p>
          <a:p>
            <a:pPr lvl="2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Aug</a:t>
            </a:r>
            <a:r>
              <a:rPr lang="en-US" sz="2800" dirty="0"/>
              <a:t>, </a:t>
            </a:r>
            <a:r>
              <a:rPr lang="en-US" sz="2800" dirty="0" smtClean="0"/>
              <a:t>Sep):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Install cathode </a:t>
            </a:r>
            <a:r>
              <a:rPr lang="en-US" dirty="0"/>
              <a:t>solenoid </a:t>
            </a:r>
            <a:r>
              <a:rPr lang="en-US" dirty="0" smtClean="0"/>
              <a:t>magnet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Assemble new beamline and commission with </a:t>
            </a:r>
            <a:r>
              <a:rPr lang="en-US" dirty="0" smtClean="0"/>
              <a:t>beam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Design and procure </a:t>
            </a:r>
            <a:r>
              <a:rPr lang="en-US" dirty="0" smtClean="0"/>
              <a:t>three skew quads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0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Year 2 </a:t>
            </a:r>
            <a:r>
              <a:rPr lang="en-US" sz="3200" b="1" dirty="0" smtClean="0">
                <a:solidFill>
                  <a:srgbClr val="000000"/>
                </a:solidFill>
              </a:rPr>
              <a:t>Milestones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Q1 (Oct, Nov, Dec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magnetized beam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mechanical angular momentum </a:t>
            </a:r>
            <a:r>
              <a:rPr lang="en-US" dirty="0" smtClean="0"/>
              <a:t>vs </a:t>
            </a:r>
            <a:r>
              <a:rPr lang="en-US" dirty="0"/>
              <a:t>magnetization and </a:t>
            </a:r>
            <a:r>
              <a:rPr lang="en-US" dirty="0" smtClean="0"/>
              <a:t>laser size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Benchmark simulation </a:t>
            </a:r>
            <a:r>
              <a:rPr lang="en-US" dirty="0" smtClean="0"/>
              <a:t>against </a:t>
            </a:r>
            <a:r>
              <a:rPr lang="en-US" dirty="0"/>
              <a:t>measurements</a:t>
            </a:r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Q2 (Jan, Feb, Mar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mechanical angular momentum </a:t>
            </a:r>
            <a:r>
              <a:rPr lang="en-US" dirty="0" smtClean="0"/>
              <a:t>vs </a:t>
            </a:r>
            <a:r>
              <a:rPr lang="en-US" dirty="0"/>
              <a:t>bunch </a:t>
            </a:r>
            <a:r>
              <a:rPr lang="en-US" dirty="0" smtClean="0"/>
              <a:t>charge and bunch length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Benchmark simulation against measurements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Apr, May, Jun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very high currents </a:t>
            </a:r>
            <a:r>
              <a:rPr lang="en-US" dirty="0"/>
              <a:t>magnetized </a:t>
            </a:r>
            <a:r>
              <a:rPr lang="en-US" dirty="0" smtClean="0"/>
              <a:t>beam </a:t>
            </a:r>
            <a:r>
              <a:rPr lang="en-US" dirty="0"/>
              <a:t>and study beam transport </a:t>
            </a:r>
            <a:r>
              <a:rPr lang="en-US" dirty="0" smtClean="0"/>
              <a:t>vs </a:t>
            </a:r>
            <a:r>
              <a:rPr lang="en-US" dirty="0"/>
              <a:t>electron bunch </a:t>
            </a:r>
            <a:r>
              <a:rPr lang="en-US" dirty="0" smtClean="0"/>
              <a:t>charge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</a:t>
            </a:r>
            <a:r>
              <a:rPr lang="en-US" sz="2800" dirty="0"/>
              <a:t>Aug, Sep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photocathode lifetime vs </a:t>
            </a:r>
            <a:r>
              <a:rPr lang="en-US" dirty="0" smtClean="0"/>
              <a:t>magnetization </a:t>
            </a:r>
            <a:r>
              <a:rPr lang="en-US" dirty="0"/>
              <a:t>at 5 mA and 350 kV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Study beam halo and beam loss vs </a:t>
            </a:r>
            <a:r>
              <a:rPr lang="en-US" dirty="0" smtClean="0"/>
              <a:t>magnetization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01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3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/>
              <a:t>Year 3 </a:t>
            </a:r>
            <a:r>
              <a:rPr lang="en-US" sz="3200" b="1" dirty="0" smtClean="0">
                <a:solidFill>
                  <a:srgbClr val="000000"/>
                </a:solidFill>
              </a:rPr>
              <a:t>Milestones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Q1 (Oct, Nov, Dec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Install three skew quads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Generate </a:t>
            </a:r>
            <a:r>
              <a:rPr lang="en-US" dirty="0"/>
              <a:t>flat beam with </a:t>
            </a:r>
            <a:r>
              <a:rPr lang="en-US" dirty="0" smtClean="0"/>
              <a:t>skew </a:t>
            </a:r>
            <a:r>
              <a:rPr lang="en-US" dirty="0"/>
              <a:t>quads – RTFB Transformer – and measure horizontal and vertical emittances using slit </a:t>
            </a:r>
            <a:r>
              <a:rPr lang="en-US" dirty="0" smtClean="0"/>
              <a:t>method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Q2 (Jan, Feb, Mar</a:t>
            </a:r>
            <a:r>
              <a:rPr lang="en-US" sz="2800" dirty="0" smtClean="0"/>
              <a:t>):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Measure RTFB transformation versus electron bunch charge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Use simulation to quantify how good or complete RTFB </a:t>
            </a:r>
            <a:r>
              <a:rPr lang="en-US" dirty="0" smtClean="0"/>
              <a:t>transform</a:t>
            </a:r>
          </a:p>
          <a:p>
            <a:pPr lvl="1"/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Q3 (</a:t>
            </a:r>
            <a:r>
              <a:rPr lang="en-US" sz="2800" dirty="0"/>
              <a:t>Apr, May, Jun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Change to HV Supply of 32 mA and 200 kV</a:t>
            </a:r>
            <a:endParaRPr lang="en-US" dirty="0"/>
          </a:p>
          <a:p>
            <a:pPr marL="1428750" lvl="2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 smtClean="0"/>
              <a:t>Q4 (Jul, </a:t>
            </a:r>
            <a:r>
              <a:rPr lang="en-US" sz="2800" dirty="0"/>
              <a:t>Aug, Sep</a:t>
            </a:r>
            <a:r>
              <a:rPr lang="en-US" sz="2800" dirty="0" smtClean="0"/>
              <a:t>):</a:t>
            </a:r>
            <a:endParaRPr lang="en-US" sz="2800" dirty="0"/>
          </a:p>
          <a:p>
            <a:pPr marL="1428750" lvl="2" indent="-514350"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</a:t>
            </a:r>
            <a:r>
              <a:rPr lang="en-US" dirty="0" smtClean="0"/>
              <a:t>vs magnetization </a:t>
            </a:r>
            <a:r>
              <a:rPr lang="en-US" dirty="0"/>
              <a:t>at </a:t>
            </a:r>
            <a:r>
              <a:rPr lang="en-US" dirty="0" smtClean="0"/>
              <a:t>32 mA and 200 kV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Study beam halo and beam loss </a:t>
            </a:r>
            <a:r>
              <a:rPr lang="en-US" dirty="0" smtClean="0"/>
              <a:t>vs magnetization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22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27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 txBox="1">
            <a:spLocks/>
          </p:cNvSpPr>
          <p:nvPr/>
        </p:nvSpPr>
        <p:spPr>
          <a:xfrm>
            <a:off x="199321" y="-1"/>
            <a:ext cx="5814395" cy="72390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Magnetized Cooling</a:t>
            </a:r>
            <a:endParaRPr lang="en-US" kern="0" dirty="0"/>
          </a:p>
        </p:txBody>
      </p:sp>
      <p:sp>
        <p:nvSpPr>
          <p:cNvPr id="51" name="Rectangle 50"/>
          <p:cNvSpPr/>
          <p:nvPr/>
        </p:nvSpPr>
        <p:spPr>
          <a:xfrm>
            <a:off x="0" y="564472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JLEIC bunched magnetized electron cooler is part of Collider Ring and aims </a:t>
            </a:r>
            <a:r>
              <a:rPr lang="en-US" sz="2400" dirty="0">
                <a:solidFill>
                  <a:srgbClr val="000000"/>
                </a:solidFill>
              </a:rPr>
              <a:t>to counteract emittance degradation induced by intra-beam </a:t>
            </a:r>
            <a:r>
              <a:rPr lang="en-US" sz="2400" dirty="0" smtClean="0">
                <a:solidFill>
                  <a:srgbClr val="000000"/>
                </a:solidFill>
              </a:rPr>
              <a:t>scattering, to maintain ion beam emittance during </a:t>
            </a:r>
            <a:r>
              <a:rPr lang="en-US" sz="2400" dirty="0">
                <a:solidFill>
                  <a:srgbClr val="000000"/>
                </a:solidFill>
              </a:rPr>
              <a:t>collisions </a:t>
            </a:r>
            <a:r>
              <a:rPr lang="en-US" sz="2400" dirty="0" smtClean="0">
                <a:solidFill>
                  <a:srgbClr val="000000"/>
                </a:solidFill>
              </a:rPr>
              <a:t>and extend luminosity lifetime.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Electrons helical </a:t>
            </a:r>
            <a:r>
              <a:rPr lang="en-US" sz="2400" dirty="0"/>
              <a:t>motion </a:t>
            </a:r>
            <a:r>
              <a:rPr lang="en-US" sz="2400" dirty="0" smtClean="0"/>
              <a:t>in strong magnetic </a:t>
            </a:r>
            <a:r>
              <a:rPr lang="en-US" sz="2400" dirty="0"/>
              <a:t>field increases </a:t>
            </a:r>
            <a:r>
              <a:rPr lang="en-US" sz="2400" dirty="0" smtClean="0"/>
              <a:t>electron-ion </a:t>
            </a:r>
            <a:r>
              <a:rPr lang="en-US" sz="2400" dirty="0"/>
              <a:t>interaction </a:t>
            </a:r>
            <a:r>
              <a:rPr lang="en-US" sz="2400" dirty="0" smtClean="0"/>
              <a:t>time, </a:t>
            </a:r>
            <a:r>
              <a:rPr lang="en-US" sz="2400" dirty="0"/>
              <a:t>thereby significantly improving </a:t>
            </a:r>
            <a:r>
              <a:rPr lang="en-US" sz="2400" dirty="0" smtClean="0"/>
              <a:t>cooling </a:t>
            </a:r>
            <a:r>
              <a:rPr lang="en-US" sz="2400" dirty="0"/>
              <a:t>efficiency. E</a:t>
            </a:r>
            <a:r>
              <a:rPr lang="en-US" sz="2400" dirty="0" smtClean="0"/>
              <a:t>lectron-ion </a:t>
            </a:r>
            <a:r>
              <a:rPr lang="en-US" sz="2400" dirty="0"/>
              <a:t>collisions that occur over many cyclotron oscillations and at distances larger than </a:t>
            </a:r>
            <a:r>
              <a:rPr lang="en-US" sz="2400" dirty="0" smtClean="0"/>
              <a:t>cyclotron </a:t>
            </a:r>
            <a:r>
              <a:rPr lang="en-US" sz="2400" dirty="0"/>
              <a:t>radius are insensitive </a:t>
            </a:r>
            <a:r>
              <a:rPr lang="en-US" sz="2400" dirty="0" smtClean="0"/>
              <a:t>to electrons transverse velocity.</a:t>
            </a:r>
            <a:r>
              <a:rPr lang="en-US" sz="2400" dirty="0"/>
              <a:t> </a:t>
            </a:r>
            <a:endParaRPr lang="en-US" sz="2400" dirty="0" smtClean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Cooling </a:t>
            </a:r>
            <a:r>
              <a:rPr lang="en-US" sz="2400" dirty="0"/>
              <a:t>rates </a:t>
            </a:r>
            <a:r>
              <a:rPr lang="en-US" sz="2400" dirty="0" smtClean="0"/>
              <a:t>are determined </a:t>
            </a:r>
            <a:r>
              <a:rPr lang="en-US" sz="2400" dirty="0"/>
              <a:t>by electron longitudinal energy spread rather than </a:t>
            </a:r>
            <a:r>
              <a:rPr lang="en-US" sz="2400" dirty="0" smtClean="0"/>
              <a:t>electron </a:t>
            </a:r>
            <a:r>
              <a:rPr lang="en-US" sz="2400" dirty="0"/>
              <a:t>beam transverse emittance as </a:t>
            </a:r>
            <a:r>
              <a:rPr lang="en-US" sz="2400" dirty="0" smtClean="0"/>
              <a:t>transverse </a:t>
            </a:r>
            <a:r>
              <a:rPr lang="en-US" sz="2400" dirty="0"/>
              <a:t>motion of </a:t>
            </a:r>
            <a:r>
              <a:rPr lang="en-US" sz="2400" dirty="0" smtClean="0"/>
              <a:t>electrons </a:t>
            </a:r>
            <a:r>
              <a:rPr lang="en-US" sz="2400" dirty="0"/>
              <a:t>is quenched by </a:t>
            </a:r>
            <a:r>
              <a:rPr lang="en-US" sz="2400" dirty="0" smtClean="0"/>
              <a:t>magnetic field</a:t>
            </a:r>
            <a:endParaRPr lang="en-US" sz="2400" dirty="0"/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n-US" sz="2400" dirty="0" smtClean="0"/>
              <a:t>This </a:t>
            </a:r>
            <a:r>
              <a:rPr lang="en-US" sz="2400" dirty="0"/>
              <a:t>cyclotron motion also provides suppression of electron-ion </a:t>
            </a:r>
            <a:r>
              <a:rPr lang="en-US" sz="2400" dirty="0" smtClean="0"/>
              <a:t>recombination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316851"/>
              </p:ext>
            </p:extLst>
          </p:nvPr>
        </p:nvGraphicFramePr>
        <p:xfrm>
          <a:off x="141564" y="5071241"/>
          <a:ext cx="1336822" cy="746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1" name="Equation" r:id="rId3" imgW="774360" imgH="419040" progId="Equation.3">
                  <p:embed/>
                </p:oleObj>
              </mc:Choice>
              <mc:Fallback>
                <p:oleObj name="Equation" r:id="rId3" imgW="774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564" y="5071241"/>
                        <a:ext cx="1336822" cy="746469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ounded Rectangular Callout 58"/>
          <p:cNvSpPr/>
          <p:nvPr/>
        </p:nvSpPr>
        <p:spPr bwMode="auto">
          <a:xfrm>
            <a:off x="2803659" y="4083938"/>
            <a:ext cx="2339878" cy="814324"/>
          </a:xfrm>
          <a:prstGeom prst="wedgeRoundRectCallout">
            <a:avLst>
              <a:gd name="adj1" fmla="val -50445"/>
              <a:gd name="adj2" fmla="val -105238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exit of Cathode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099158"/>
              </p:ext>
            </p:extLst>
          </p:nvPr>
        </p:nvGraphicFramePr>
        <p:xfrm>
          <a:off x="2837802" y="5185701"/>
          <a:ext cx="2023875" cy="59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2" name="Equation" r:id="rId5" imgW="952200" imgH="279360" progId="Equation.3">
                  <p:embed/>
                </p:oleObj>
              </mc:Choice>
              <mc:Fallback>
                <p:oleObj name="Equation" r:id="rId5" imgW="9522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7802" y="5185701"/>
                        <a:ext cx="2023875" cy="59069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ounded Rectangular Callout 61"/>
          <p:cNvSpPr/>
          <p:nvPr/>
        </p:nvSpPr>
        <p:spPr bwMode="auto">
          <a:xfrm>
            <a:off x="5543624" y="4100843"/>
            <a:ext cx="2295058" cy="814324"/>
          </a:xfrm>
          <a:prstGeom prst="wedgeRoundRectCallout">
            <a:avLst>
              <a:gd name="adj1" fmla="val -39334"/>
              <a:gd name="adj2" fmla="val -94484"/>
              <a:gd name="adj3" fmla="val 16667"/>
            </a:avLst>
          </a:prstGeom>
          <a:solidFill>
            <a:srgbClr val="FF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Upon entering Cooling Solenoid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56395" y="5152089"/>
            <a:ext cx="1386962" cy="584775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r</a:t>
            </a:r>
            <a:r>
              <a:rPr lang="en-US" sz="1600" baseline="-25000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= 1.4 mm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</a:rPr>
              <a:t>cool</a:t>
            </a:r>
            <a:r>
              <a:rPr lang="en-US" sz="1600" dirty="0" smtClean="0">
                <a:solidFill>
                  <a:srgbClr val="000000"/>
                </a:solidFill>
              </a:rPr>
              <a:t> = 2 T</a:t>
            </a:r>
            <a:endParaRPr lang="en-US" sz="1600" dirty="0">
              <a:solidFill>
                <a:srgbClr val="000000"/>
              </a:solidFill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523483"/>
              </p:ext>
            </p:extLst>
          </p:nvPr>
        </p:nvGraphicFramePr>
        <p:xfrm>
          <a:off x="5543623" y="5071241"/>
          <a:ext cx="1493151" cy="73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" name="Equation" r:id="rId7" imgW="876240" imgH="419040" progId="Equation.3">
                  <p:embed/>
                </p:oleObj>
              </mc:Choice>
              <mc:Fallback>
                <p:oleObj name="Equation" r:id="rId7" imgW="876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623" y="5071241"/>
                        <a:ext cx="1493151" cy="734416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565396"/>
              </p:ext>
            </p:extLst>
          </p:nvPr>
        </p:nvGraphicFramePr>
        <p:xfrm>
          <a:off x="5556250" y="5908675"/>
          <a:ext cx="13938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4" name="Equation" r:id="rId9" imgW="672840" imgH="457200" progId="Equation.3">
                  <p:embed/>
                </p:oleObj>
              </mc:Choice>
              <mc:Fallback>
                <p:oleObj name="Equation" r:id="rId9" imgW="6728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0" y="5908675"/>
                        <a:ext cx="1393825" cy="879475"/>
                      </a:xfrm>
                      <a:prstGeom prst="rect">
                        <a:avLst/>
                      </a:prstGeom>
                      <a:solidFill>
                        <a:srgbClr val="FF66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ounded Rectangular Callout 65"/>
          <p:cNvSpPr/>
          <p:nvPr/>
        </p:nvSpPr>
        <p:spPr bwMode="auto">
          <a:xfrm>
            <a:off x="125357" y="4083938"/>
            <a:ext cx="2263001" cy="814324"/>
          </a:xfrm>
          <a:prstGeom prst="wedgeRoundRectCallout">
            <a:avLst>
              <a:gd name="adj1" fmla="val -12632"/>
              <a:gd name="adj2" fmla="val -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Electrons born in strong uniform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</a:t>
            </a:r>
            <a:r>
              <a:rPr kumimoji="0" lang="en-US" sz="2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z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25356" y="5989848"/>
                <a:ext cx="2085581" cy="58477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>
                    <a:solidFill>
                      <a:srgbClr val="000000"/>
                    </a:solidFill>
                  </a:rPr>
                  <a:t>= </a:t>
                </a:r>
                <a:r>
                  <a:rPr lang="en-US" sz="1600" dirty="0" err="1" smtClean="0">
                    <a:solidFill>
                      <a:srgbClr val="000000"/>
                    </a:solidFill>
                  </a:rPr>
                  <a:t>R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laser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4.4 mm</a:t>
                </a:r>
              </a:p>
              <a:p>
                <a:r>
                  <a:rPr lang="en-US" sz="1600" dirty="0" err="1" smtClean="0">
                    <a:solidFill>
                      <a:srgbClr val="000000"/>
                    </a:solidFill>
                  </a:rPr>
                  <a:t>B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</a:rPr>
                  <a:t>z</a:t>
                </a:r>
                <a:r>
                  <a:rPr lang="en-US" sz="1600" dirty="0" smtClean="0">
                    <a:solidFill>
                      <a:srgbClr val="000000"/>
                    </a:solidFill>
                  </a:rPr>
                  <a:t> = 2 kG</a:t>
                </a:r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56" y="5989848"/>
                <a:ext cx="2085581" cy="584775"/>
              </a:xfrm>
              <a:prstGeom prst="rect">
                <a:avLst/>
              </a:prstGeom>
              <a:blipFill rotWithShape="1">
                <a:blip r:embed="rId11"/>
                <a:stretch>
                  <a:fillRect l="-1754" t="-3125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835275" y="5880100"/>
            <a:ext cx="2303413" cy="824221"/>
            <a:chOff x="2835275" y="5880100"/>
            <a:chExt cx="2303413" cy="824221"/>
          </a:xfrm>
        </p:grpSpPr>
        <p:sp>
          <p:nvSpPr>
            <p:cNvPr id="53" name="TextBox 52"/>
            <p:cNvSpPr txBox="1"/>
            <p:nvPr/>
          </p:nvSpPr>
          <p:spPr>
            <a:xfrm>
              <a:off x="4075789" y="5880408"/>
              <a:ext cx="1062899" cy="823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square" rtlCol="0">
              <a:noAutofit/>
            </a:bodyPr>
            <a:lstStyle/>
            <a:p>
              <a:endParaRPr lang="en-US" sz="1600" dirty="0" smtClean="0">
                <a:solidFill>
                  <a:srgbClr val="000000"/>
                </a:solidFill>
              </a:endParaRP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= 284 µm</a:t>
              </a:r>
            </a:p>
          </p:txBody>
        </p:sp>
        <p:graphicFrame>
          <p:nvGraphicFramePr>
            <p:cNvPr id="6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4749340"/>
                </p:ext>
              </p:extLst>
            </p:nvPr>
          </p:nvGraphicFramePr>
          <p:xfrm>
            <a:off x="2835275" y="5880100"/>
            <a:ext cx="1322388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35" name="Equation" r:id="rId12" imgW="723600" imgH="457200" progId="Equation.3">
                    <p:embed/>
                  </p:oleObj>
                </mc:Choice>
                <mc:Fallback>
                  <p:oleObj name="Equation" r:id="rId12" imgW="7236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5275" y="5880100"/>
                          <a:ext cx="1322388" cy="823913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16"/>
          <p:cNvGrpSpPr/>
          <p:nvPr/>
        </p:nvGrpSpPr>
        <p:grpSpPr>
          <a:xfrm>
            <a:off x="167015" y="943830"/>
            <a:ext cx="8509828" cy="2693307"/>
            <a:chOff x="167015" y="943830"/>
            <a:chExt cx="8509828" cy="2693307"/>
          </a:xfrm>
        </p:grpSpPr>
        <p:grpSp>
          <p:nvGrpSpPr>
            <p:cNvPr id="13" name="Group 12"/>
            <p:cNvGrpSpPr/>
            <p:nvPr/>
          </p:nvGrpSpPr>
          <p:grpSpPr>
            <a:xfrm>
              <a:off x="167015" y="943830"/>
              <a:ext cx="8340872" cy="2664491"/>
              <a:chOff x="171450" y="777209"/>
              <a:chExt cx="8340872" cy="2664491"/>
            </a:xfrm>
          </p:grpSpPr>
          <p:sp>
            <p:nvSpPr>
              <p:cNvPr id="2" name="Rectangle 1"/>
              <p:cNvSpPr/>
              <p:nvPr/>
            </p:nvSpPr>
            <p:spPr bwMode="auto">
              <a:xfrm>
                <a:off x="882650" y="2324100"/>
                <a:ext cx="69850" cy="3810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 bwMode="auto">
              <a:xfrm>
                <a:off x="596900" y="3289300"/>
                <a:ext cx="5715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sp>
            <p:nvSpPr>
              <p:cNvPr id="5" name="Rounded Rectangular Callout 4"/>
              <p:cNvSpPr/>
              <p:nvPr/>
            </p:nvSpPr>
            <p:spPr bwMode="auto">
              <a:xfrm>
                <a:off x="1220078" y="801796"/>
                <a:ext cx="1168400" cy="700024"/>
              </a:xfrm>
              <a:prstGeom prst="wedgeRoundRectCallout">
                <a:avLst>
                  <a:gd name="adj1" fmla="val -64765"/>
                  <a:gd name="adj2" fmla="val 43376"/>
                  <a:gd name="adj3" fmla="val 16667"/>
                </a:avLst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Cathode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Solenoid</a:t>
                </a: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171450" y="1612900"/>
                <a:ext cx="1562100" cy="1752600"/>
                <a:chOff x="171450" y="1612900"/>
                <a:chExt cx="1562100" cy="1752600"/>
              </a:xfrm>
            </p:grpSpPr>
            <p:cxnSp>
              <p:nvCxnSpPr>
                <p:cNvPr id="7" name="Straight Arrow Connector 6"/>
                <p:cNvCxnSpPr/>
                <p:nvPr/>
              </p:nvCxnSpPr>
              <p:spPr bwMode="auto">
                <a:xfrm>
                  <a:off x="171450" y="2527300"/>
                  <a:ext cx="1485900" cy="0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9" name="Arc 8"/>
                <p:cNvSpPr/>
                <p:nvPr/>
              </p:nvSpPr>
              <p:spPr bwMode="auto">
                <a:xfrm>
                  <a:off x="171450" y="2705100"/>
                  <a:ext cx="1562100" cy="660400"/>
                </a:xfrm>
                <a:prstGeom prst="arc">
                  <a:avLst>
                    <a:gd name="adj1" fmla="val 11270080"/>
                    <a:gd name="adj2" fmla="val 21259627"/>
                  </a:avLst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  <p:sp>
              <p:nvSpPr>
                <p:cNvPr id="11" name="Arc 10"/>
                <p:cNvSpPr/>
                <p:nvPr/>
              </p:nvSpPr>
              <p:spPr bwMode="auto">
                <a:xfrm rot="10800000">
                  <a:off x="171450" y="1612900"/>
                  <a:ext cx="1562100" cy="660400"/>
                </a:xfrm>
                <a:prstGeom prst="arc">
                  <a:avLst>
                    <a:gd name="adj1" fmla="val 11475052"/>
                    <a:gd name="adj2" fmla="val 21259627"/>
                  </a:avLst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</p:grpSp>
          <p:sp>
            <p:nvSpPr>
              <p:cNvPr id="41" name="Rectangle 40"/>
              <p:cNvSpPr/>
              <p:nvPr/>
            </p:nvSpPr>
            <p:spPr bwMode="auto">
              <a:xfrm>
                <a:off x="620465" y="1536700"/>
                <a:ext cx="571500" cy="152400"/>
              </a:xfrm>
              <a:prstGeom prst="rect">
                <a:avLst/>
              </a:prstGeom>
              <a:pattFill prst="ltUpDiag">
                <a:fgClr>
                  <a:schemeClr val="accent1"/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4507988" y="777209"/>
                <a:ext cx="3861759" cy="2664491"/>
                <a:chOff x="5085391" y="812089"/>
                <a:chExt cx="3861759" cy="2664491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6125461" y="2527300"/>
                  <a:ext cx="2691281" cy="949280"/>
                  <a:chOff x="84772" y="2527300"/>
                  <a:chExt cx="1572578" cy="949280"/>
                </a:xfrm>
              </p:grpSpPr>
              <p:cxnSp>
                <p:nvCxnSpPr>
                  <p:cNvPr id="22" name="Straight Arrow Connector 21"/>
                  <p:cNvCxnSpPr/>
                  <p:nvPr/>
                </p:nvCxnSpPr>
                <p:spPr bwMode="auto">
                  <a:xfrm>
                    <a:off x="171450" y="2527300"/>
                    <a:ext cx="1485900" cy="0"/>
                  </a:xfrm>
                  <a:prstGeom prst="straightConnector1">
                    <a:avLst/>
                  </a:prstGeom>
                  <a:ln>
                    <a:headEnd type="none" w="med" len="med"/>
                    <a:tailEnd type="arrow"/>
                  </a:ln>
                </p:spPr>
                <p:style>
                  <a:lnRef idx="2">
                    <a:schemeClr val="accent3"/>
                  </a:lnRef>
                  <a:fillRef idx="0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3" name="Arc 22"/>
                  <p:cNvSpPr/>
                  <p:nvPr/>
                </p:nvSpPr>
                <p:spPr bwMode="auto">
                  <a:xfrm>
                    <a:off x="84772" y="3070180"/>
                    <a:ext cx="274685" cy="406400"/>
                  </a:xfrm>
                  <a:prstGeom prst="arc">
                    <a:avLst>
                      <a:gd name="adj1" fmla="val 11015129"/>
                      <a:gd name="adj2" fmla="val 17818162"/>
                    </a:avLst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3"/>
                  </a:lnRef>
                  <a:fillRef idx="0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18" charset="0"/>
                    </a:endParaRPr>
                  </a:p>
                </p:txBody>
              </p:sp>
            </p:grpSp>
            <p:sp>
              <p:nvSpPr>
                <p:cNvPr id="25" name="Rounded Rectangular Callout 24"/>
                <p:cNvSpPr/>
                <p:nvPr/>
              </p:nvSpPr>
              <p:spPr bwMode="auto">
                <a:xfrm>
                  <a:off x="5085391" y="812089"/>
                  <a:ext cx="1168400" cy="700024"/>
                </a:xfrm>
                <a:prstGeom prst="wedgeRoundRectCallout">
                  <a:avLst>
                    <a:gd name="adj1" fmla="val 65020"/>
                    <a:gd name="adj2" fmla="val 40749"/>
                    <a:gd name="adj3" fmla="val 16667"/>
                  </a:avLst>
                </a:prstGeom>
                <a:noFill/>
                <a:ln w="9525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dirty="0" smtClean="0"/>
                    <a:t>Cooling </a:t>
                  </a:r>
                  <a:r>
                    <a:rPr kumimoji="0" lang="en-US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</a:rPr>
                    <a:t>Solenoid</a:t>
                  </a:r>
                </a:p>
              </p:txBody>
            </p:sp>
            <p:sp>
              <p:nvSpPr>
                <p:cNvPr id="26" name="Rectangle 25"/>
                <p:cNvSpPr/>
                <p:nvPr/>
              </p:nvSpPr>
              <p:spPr bwMode="auto">
                <a:xfrm>
                  <a:off x="6273800" y="1536700"/>
                  <a:ext cx="2654300" cy="152400"/>
                </a:xfrm>
                <a:prstGeom prst="rect">
                  <a:avLst/>
                </a:prstGeom>
                <a:pattFill prst="ltDnDiag">
                  <a:fgClr>
                    <a:schemeClr val="accent1"/>
                  </a:fgClr>
                  <a:bgClr>
                    <a:schemeClr val="bg1"/>
                  </a:bgClr>
                </a:patt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 bwMode="auto">
                <a:xfrm>
                  <a:off x="6292850" y="3289300"/>
                  <a:ext cx="2654300" cy="152400"/>
                </a:xfrm>
                <a:prstGeom prst="rect">
                  <a:avLst/>
                </a:prstGeom>
                <a:pattFill prst="ltDnDiag">
                  <a:fgClr>
                    <a:schemeClr val="accent1"/>
                  </a:fgClr>
                  <a:bgClr>
                    <a:schemeClr val="bg1"/>
                  </a:bgClr>
                </a:patt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18" charset="0"/>
                  </a:endParaRPr>
                </a:p>
              </p:txBody>
            </p:sp>
          </p:grpSp>
          <p:grpSp>
            <p:nvGrpSpPr>
              <p:cNvPr id="29" name="Group 36"/>
              <p:cNvGrpSpPr>
                <a:grpSpLocks noChangeAspect="1"/>
              </p:cNvGrpSpPr>
              <p:nvPr/>
            </p:nvGrpSpPr>
            <p:grpSpPr bwMode="auto">
              <a:xfrm>
                <a:off x="1778007" y="1893840"/>
                <a:ext cx="1381108" cy="1266920"/>
                <a:chOff x="5715000" y="4286924"/>
                <a:chExt cx="2762212" cy="2534622"/>
              </a:xfrm>
            </p:grpSpPr>
            <p:pic>
              <p:nvPicPr>
                <p:cNvPr id="30" name="Picture 17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13448" y="4286924"/>
                  <a:ext cx="2563764" cy="25346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" name="Oval 30"/>
                <p:cNvSpPr>
                  <a:spLocks noChangeArrowheads="1"/>
                </p:cNvSpPr>
                <p:nvPr/>
              </p:nvSpPr>
              <p:spPr bwMode="auto">
                <a:xfrm>
                  <a:off x="5715000" y="4343400"/>
                  <a:ext cx="533400" cy="45720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2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accent2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0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4" name="Oval 33"/>
              <p:cNvSpPr>
                <a:spLocks noChangeArrowheads="1"/>
              </p:cNvSpPr>
              <p:nvPr/>
            </p:nvSpPr>
            <p:spPr bwMode="auto">
              <a:xfrm>
                <a:off x="4724398" y="2183620"/>
                <a:ext cx="161620" cy="138489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2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Oval 36"/>
              <p:cNvSpPr>
                <a:spLocks noChangeArrowheads="1"/>
              </p:cNvSpPr>
              <p:nvPr/>
            </p:nvSpPr>
            <p:spPr bwMode="auto">
              <a:xfrm>
                <a:off x="8350701" y="2148731"/>
                <a:ext cx="161621" cy="1384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2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accent2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38" name="Picture 37"/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511" t="37042" r="-3116" b="7975"/>
              <a:stretch/>
            </p:blipFill>
            <p:spPr bwMode="auto">
              <a:xfrm rot="5400000">
                <a:off x="1110091" y="2151813"/>
                <a:ext cx="206331" cy="5215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3493941" y="2368334"/>
                <a:ext cx="381000" cy="292531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Arrow Connector 43"/>
              <p:cNvCxnSpPr>
                <a:stCxn id="46" idx="2"/>
                <a:endCxn id="43" idx="0"/>
              </p:cNvCxnSpPr>
              <p:nvPr/>
            </p:nvCxnSpPr>
            <p:spPr>
              <a:xfrm>
                <a:off x="3684441" y="1850977"/>
                <a:ext cx="0" cy="5173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6" name="TextBox 45"/>
              <p:cNvSpPr txBox="1"/>
              <p:nvPr/>
            </p:nvSpPr>
            <p:spPr>
              <a:xfrm>
                <a:off x="2947803" y="1481645"/>
                <a:ext cx="1473276" cy="369332"/>
              </a:xfrm>
              <a:prstGeom prst="rect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SRF Linac</a:t>
                </a:r>
                <a:endParaRPr lang="en-US" dirty="0"/>
              </a:p>
            </p:txBody>
          </p:sp>
        </p:grpSp>
        <p:sp>
          <p:nvSpPr>
            <p:cNvPr id="55" name="Arc 54"/>
            <p:cNvSpPr/>
            <p:nvPr/>
          </p:nvSpPr>
          <p:spPr bwMode="auto">
            <a:xfrm rot="11007026">
              <a:off x="7945178" y="1617641"/>
              <a:ext cx="470091" cy="406400"/>
            </a:xfrm>
            <a:prstGeom prst="arc">
              <a:avLst>
                <a:gd name="adj1" fmla="val 11015129"/>
                <a:gd name="adj2" fmla="val 17818162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56" name="Arc 55"/>
            <p:cNvSpPr/>
            <p:nvPr/>
          </p:nvSpPr>
          <p:spPr bwMode="auto">
            <a:xfrm rot="10800000">
              <a:off x="5407726" y="1641342"/>
              <a:ext cx="470091" cy="406400"/>
            </a:xfrm>
            <a:prstGeom prst="arc">
              <a:avLst>
                <a:gd name="adj1" fmla="val 11015129"/>
                <a:gd name="adj2" fmla="val 17818162"/>
              </a:avLst>
            </a:prstGeom>
            <a:ln>
              <a:headEnd type="none" w="med" len="med"/>
              <a:tailEnd type="none" w="med" len="med"/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 bwMode="auto">
            <a:xfrm>
              <a:off x="5884131" y="3211439"/>
              <a:ext cx="2364593" cy="0"/>
            </a:xfrm>
            <a:prstGeom prst="straightConnector1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 bwMode="auto">
            <a:xfrm>
              <a:off x="5815630" y="2024171"/>
              <a:ext cx="2364593" cy="0"/>
            </a:xfrm>
            <a:prstGeom prst="straightConnector1">
              <a:avLst/>
            </a:prstGeom>
            <a:ln>
              <a:headEnd type="none" w="med" len="med"/>
              <a:tailEnd type="non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70" name="Arc 69"/>
            <p:cNvSpPr/>
            <p:nvPr/>
          </p:nvSpPr>
          <p:spPr bwMode="auto">
            <a:xfrm rot="21420577">
              <a:off x="8206752" y="3230737"/>
              <a:ext cx="470091" cy="406400"/>
            </a:xfrm>
            <a:prstGeom prst="arc">
              <a:avLst>
                <a:gd name="adj1" fmla="val 11015129"/>
                <a:gd name="adj2" fmla="val 17818162"/>
              </a:avLst>
            </a:prstGeom>
            <a:ln>
              <a:headEnd type="none" w="med" len="med"/>
              <a:tailEnd type="none" w="med" len="med"/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  <p:pic>
        <p:nvPicPr>
          <p:cNvPr id="10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846" y="2236734"/>
            <a:ext cx="854590" cy="84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410" y="2236734"/>
            <a:ext cx="854590" cy="84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ounded Rectangular Callout 49"/>
          <p:cNvSpPr/>
          <p:nvPr/>
        </p:nvSpPr>
        <p:spPr bwMode="auto">
          <a:xfrm>
            <a:off x="125356" y="68241"/>
            <a:ext cx="8918001" cy="741340"/>
          </a:xfrm>
          <a:prstGeom prst="wedgeRoundRectCallout">
            <a:avLst>
              <a:gd name="adj1" fmla="val -24781"/>
              <a:gd name="adj2" fmla="val -51607"/>
              <a:gd name="adj3" fmla="val 16667"/>
            </a:avLst>
          </a:prstGeom>
          <a:solidFill>
            <a:srgbClr val="99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E</a:t>
            </a:r>
            <a:r>
              <a:rPr lang="en-US" dirty="0" smtClean="0"/>
              <a:t>lectron </a:t>
            </a:r>
            <a:r>
              <a:rPr lang="en-US" dirty="0"/>
              <a:t>beam is being used </a:t>
            </a:r>
            <a:r>
              <a:rPr lang="en-US" dirty="0" smtClean="0"/>
              <a:t>inside </a:t>
            </a:r>
            <a:r>
              <a:rPr lang="en-US" dirty="0"/>
              <a:t>cooling solenoid </a:t>
            </a:r>
            <a:r>
              <a:rPr lang="en-US" dirty="0" smtClean="0"/>
              <a:t>where </a:t>
            </a:r>
            <a:r>
              <a:rPr lang="en-US" dirty="0"/>
              <a:t>it suffers an azimuthal kick when it </a:t>
            </a:r>
            <a:r>
              <a:rPr lang="en-US" dirty="0" smtClean="0"/>
              <a:t>enters. </a:t>
            </a:r>
            <a:r>
              <a:rPr lang="en-US" dirty="0"/>
              <a:t>This kick is cancelled by an earlier kick at </a:t>
            </a:r>
            <a:r>
              <a:rPr lang="en-US" dirty="0" smtClean="0"/>
              <a:t>exit </a:t>
            </a:r>
            <a:r>
              <a:rPr lang="en-US" dirty="0"/>
              <a:t>of </a:t>
            </a:r>
            <a:r>
              <a:rPr lang="en-US" dirty="0" smtClean="0"/>
              <a:t>cathode solenoid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5769456" y="2551894"/>
            <a:ext cx="205557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135635" y="265165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ion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783104" y="2313227"/>
            <a:ext cx="1831580" cy="141898"/>
            <a:chOff x="3049707" y="3268565"/>
            <a:chExt cx="1831580" cy="141898"/>
          </a:xfrm>
        </p:grpSpPr>
        <p:pic>
          <p:nvPicPr>
            <p:cNvPr id="71" name="Picture 70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11" t="37042" r="-3116" b="7975"/>
            <a:stretch/>
          </p:blipFill>
          <p:spPr bwMode="auto">
            <a:xfrm rot="5400000">
              <a:off x="3722011" y="3077780"/>
              <a:ext cx="138046" cy="521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71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11" t="37042" r="-3116" b="7975"/>
            <a:stretch/>
          </p:blipFill>
          <p:spPr bwMode="auto">
            <a:xfrm rot="5400000">
              <a:off x="4149753" y="3080683"/>
              <a:ext cx="138046" cy="521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72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11" t="37042" r="-3116" b="7975"/>
            <a:stretch/>
          </p:blipFill>
          <p:spPr bwMode="auto">
            <a:xfrm rot="5400000">
              <a:off x="4551508" y="3076997"/>
              <a:ext cx="138046" cy="521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73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11" t="37042" r="-3116" b="7975"/>
            <a:stretch/>
          </p:blipFill>
          <p:spPr bwMode="auto">
            <a:xfrm rot="5400000">
              <a:off x="3241441" y="3076831"/>
              <a:ext cx="138046" cy="521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6" name="TextBox 75"/>
          <p:cNvSpPr txBox="1"/>
          <p:nvPr/>
        </p:nvSpPr>
        <p:spPr>
          <a:xfrm>
            <a:off x="6639905" y="201112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electron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8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05" y="12700"/>
            <a:ext cx="8316295" cy="1244600"/>
          </a:xfrm>
        </p:spPr>
        <p:txBody>
          <a:bodyPr/>
          <a:lstStyle/>
          <a:p>
            <a:r>
              <a:rPr lang="en-US" dirty="0"/>
              <a:t>Magnetized Bunched Electron </a:t>
            </a:r>
            <a:r>
              <a:rPr lang="en-US" dirty="0" smtClean="0"/>
              <a:t>Beam Requirements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77163513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927179"/>
                    <a:gridCol w="2182258"/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60 ps (2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476.3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7.0 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Cathode spot radius </a:t>
                          </a:r>
                          <a:r>
                            <a:rPr lang="en-US" sz="2800" dirty="0" smtClean="0"/>
                            <a:t>– top-hat </a:t>
                          </a:r>
                          <a:r>
                            <a:rPr lang="en-US" sz="2800" baseline="0" dirty="0" smtClean="0"/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0" dirty="0" smtClean="0">
                              <a:latin typeface="+mn-lt"/>
                            </a:rPr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4.4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77163513"/>
                  </p:ext>
                </p:extLst>
              </p:nvPr>
            </p:nvGraphicFramePr>
            <p:xfrm>
              <a:off x="268905" y="1318526"/>
              <a:ext cx="8109437" cy="5037824"/>
            </p:xfrm>
            <a:graphic>
              <a:graphicData uri="http://schemas.openxmlformats.org/drawingml/2006/table">
                <a:tbl>
                  <a:tblPr firstRow="1" bandRow="1">
                    <a:tableStyleId>{16D9F66E-5EB9-4882-86FB-DCBF35E3C3E4}</a:tableStyleId>
                  </a:tblPr>
                  <a:tblGrid>
                    <a:gridCol w="5927179"/>
                    <a:gridCol w="2182258"/>
                  </a:tblGrid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Bunch length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/>
                            <a:t>60 ps (2 cm)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Repetition</a:t>
                          </a:r>
                          <a:r>
                            <a:rPr lang="en-US" sz="2800" baseline="0" dirty="0" smtClean="0"/>
                            <a:t> rate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476.3 MHz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Bunch</a:t>
                          </a:r>
                          <a:r>
                            <a:rPr lang="en-US" sz="2800" baseline="0" dirty="0" smtClean="0"/>
                            <a:t> charge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420 pC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Peak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7.0 </a:t>
                          </a:r>
                          <a:r>
                            <a:rPr lang="en-US" sz="2800" dirty="0" smtClean="0"/>
                            <a:t>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Average current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200 mA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Transverse normalized emittance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aseline="0" dirty="0" smtClean="0"/>
                            <a:t>10s</a:t>
                          </a:r>
                          <a:r>
                            <a:rPr lang="en-US" sz="2800" dirty="0" smtClean="0"/>
                            <a:t> microns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605769" r="-36934" b="-1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4.4 mm</a:t>
                          </a:r>
                          <a:endParaRPr lang="en-US" sz="2800" b="0" dirty="0">
                            <a:latin typeface="Mathematica5Mono" pitchFamily="2" charset="2"/>
                          </a:endParaRPr>
                        </a:p>
                      </a:txBody>
                      <a:tcPr/>
                    </a:tc>
                  </a:tr>
                  <a:tr h="629728"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Solenoid field at cathode (</a:t>
                          </a:r>
                          <a:r>
                            <a:rPr lang="en-US" sz="2800" dirty="0" err="1" smtClean="0"/>
                            <a:t>B</a:t>
                          </a:r>
                          <a:r>
                            <a:rPr lang="en-US" sz="2800" baseline="-25000" dirty="0" err="1" smtClean="0"/>
                            <a:t>z</a:t>
                          </a:r>
                          <a:r>
                            <a:rPr lang="en-US" sz="2800" dirty="0" smtClean="0"/>
                            <a:t>)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smtClean="0"/>
                            <a:t>2 </a:t>
                          </a:r>
                          <a:r>
                            <a:rPr lang="en-US" sz="2800" dirty="0" err="1" smtClean="0"/>
                            <a:t>kG</a:t>
                          </a:r>
                          <a:endParaRPr lang="en-US" sz="2800" b="0" dirty="0">
                            <a:latin typeface="+mn-lt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73458"/>
          </a:xfrm>
        </p:spPr>
        <p:txBody>
          <a:bodyPr/>
          <a:lstStyle/>
          <a:p>
            <a:r>
              <a:rPr lang="en-US" dirty="0" smtClean="0"/>
              <a:t>Magnetized Sources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867387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en-US" sz="3200" dirty="0" smtClean="0"/>
              <a:t>Fermilab Photoinjector Laboratory: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</a:t>
            </a:r>
            <a:r>
              <a:rPr lang="en-US" sz="2800" dirty="0" smtClean="0"/>
              <a:t>ulsed </a:t>
            </a:r>
            <a:r>
              <a:rPr lang="en-US" sz="2800" dirty="0"/>
              <a:t>NCRF </a:t>
            </a:r>
            <a:r>
              <a:rPr lang="en-US" sz="2800" dirty="0" smtClean="0"/>
              <a:t>gun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Cs</a:t>
            </a:r>
            <a:r>
              <a:rPr lang="en-US" sz="2800" baseline="-25000" dirty="0"/>
              <a:t>2</a:t>
            </a:r>
            <a:r>
              <a:rPr lang="en-US" sz="2800" dirty="0"/>
              <a:t>Te </a:t>
            </a:r>
            <a:r>
              <a:rPr lang="en-US" sz="2800" dirty="0" smtClean="0"/>
              <a:t>photocathode and UV laser (λ=263 </a:t>
            </a:r>
            <a:r>
              <a:rPr lang="en-US" sz="2800" dirty="0"/>
              <a:t>nm</a:t>
            </a:r>
            <a:r>
              <a:rPr lang="en-US" sz="2800" dirty="0" smtClean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Bunch charge: </a:t>
            </a:r>
            <a:r>
              <a:rPr lang="en-US" sz="2800" dirty="0"/>
              <a:t>0.5 </a:t>
            </a:r>
            <a:r>
              <a:rPr lang="en-US" sz="2800" dirty="0" smtClean="0"/>
              <a:t>nC and bunch </a:t>
            </a:r>
            <a:r>
              <a:rPr lang="en-US" sz="2800" dirty="0"/>
              <a:t>length: 3 </a:t>
            </a:r>
            <a:r>
              <a:rPr lang="en-US" sz="2800" dirty="0" smtClean="0"/>
              <a:t>ps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0.5% duty </a:t>
            </a:r>
            <a:r>
              <a:rPr lang="en-US" sz="2800" dirty="0" smtClean="0"/>
              <a:t>factor (</a:t>
            </a:r>
            <a:r>
              <a:rPr lang="en-US" sz="2800" dirty="0"/>
              <a:t>a</a:t>
            </a:r>
            <a:r>
              <a:rPr lang="en-US" sz="2800" dirty="0" smtClean="0"/>
              <a:t>verage current: </a:t>
            </a:r>
            <a:r>
              <a:rPr lang="en-US" sz="2800" dirty="0"/>
              <a:t>7.5 </a:t>
            </a:r>
            <a:r>
              <a:rPr lang="el-GR" sz="2800" dirty="0"/>
              <a:t>μ</a:t>
            </a:r>
            <a:r>
              <a:rPr lang="en-US" sz="2800" dirty="0" smtClean="0"/>
              <a:t>A)</a:t>
            </a:r>
          </a:p>
          <a:p>
            <a:pPr marL="1257300" lvl="2" indent="-342900">
              <a:buFont typeface="Arial" panose="020B0604020202020204" pitchFamily="34" charset="0"/>
              <a:buChar char="˗"/>
            </a:pPr>
            <a:r>
              <a:rPr lang="en-US" sz="2400" dirty="0" smtClean="0"/>
              <a:t>Bunch frequency: 3 MHz</a:t>
            </a:r>
            <a:endParaRPr lang="en-US" sz="2400" dirty="0"/>
          </a:p>
          <a:p>
            <a:pPr marL="1257300" lvl="2" indent="-342900">
              <a:buFont typeface="Arial" panose="020B0604020202020204" pitchFamily="34" charset="0"/>
              <a:buChar char="˗"/>
            </a:pPr>
            <a:r>
              <a:rPr lang="en-US" sz="2400" dirty="0" smtClean="0"/>
              <a:t>Macropulse duration: </a:t>
            </a:r>
            <a:r>
              <a:rPr lang="el-GR" sz="2400" dirty="0" smtClean="0"/>
              <a:t>1 </a:t>
            </a:r>
            <a:r>
              <a:rPr lang="en-US" sz="2400" dirty="0" err="1" smtClean="0"/>
              <a:t>ms</a:t>
            </a:r>
            <a:endParaRPr lang="en-US" sz="2400" dirty="0" smtClean="0"/>
          </a:p>
          <a:p>
            <a:pPr marL="1257300" lvl="2" indent="-342900">
              <a:buFont typeface="Arial" panose="020B0604020202020204" pitchFamily="34" charset="0"/>
              <a:buChar char="˗"/>
            </a:pPr>
            <a:r>
              <a:rPr lang="en-US" sz="2400" dirty="0"/>
              <a:t>N</a:t>
            </a:r>
            <a:r>
              <a:rPr lang="en-US" sz="2400" dirty="0" smtClean="0"/>
              <a:t>umber of bunches </a:t>
            </a:r>
            <a:r>
              <a:rPr lang="en-US" sz="2400" dirty="0"/>
              <a:t>per </a:t>
            </a:r>
            <a:r>
              <a:rPr lang="en-US" sz="2400" dirty="0" smtClean="0"/>
              <a:t>macropulse: 3000</a:t>
            </a:r>
            <a:endParaRPr lang="en-US" sz="2400" dirty="0"/>
          </a:p>
          <a:p>
            <a:pPr marL="1257300" lvl="2" indent="-342900">
              <a:buFont typeface="Arial" panose="020B0604020202020204" pitchFamily="34" charset="0"/>
              <a:buChar char="˗"/>
            </a:pPr>
            <a:r>
              <a:rPr lang="en-US" sz="2400" dirty="0" smtClean="0"/>
              <a:t>Macropulse frequency: 5 Hz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en-US" sz="2800" dirty="0" smtClean="0"/>
              <a:t>No </a:t>
            </a:r>
            <a:r>
              <a:rPr lang="en-US" sz="2800" dirty="0"/>
              <a:t>CW beam at high average </a:t>
            </a:r>
            <a:r>
              <a:rPr lang="en-US" sz="2800" dirty="0" smtClean="0"/>
              <a:t>current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sz="3200" dirty="0" smtClean="0"/>
              <a:t>Magnetized beam R&amp;D at University Mainz just started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5" y="0"/>
            <a:ext cx="8316295" cy="873458"/>
          </a:xfrm>
        </p:spPr>
        <p:txBody>
          <a:bodyPr/>
          <a:lstStyle/>
          <a:p>
            <a:r>
              <a:rPr lang="en-US" dirty="0" smtClean="0"/>
              <a:t>JLEIC </a:t>
            </a:r>
            <a:r>
              <a:rPr lang="en-US" smtClean="0"/>
              <a:t>Magnetized Beam </a:t>
            </a:r>
            <a:r>
              <a:rPr lang="en-US" dirty="0" smtClean="0"/>
              <a:t>LDRD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867382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Generate </a:t>
            </a:r>
            <a:r>
              <a:rPr lang="en-US" sz="3200" dirty="0"/>
              <a:t>magnetized </a:t>
            </a:r>
            <a:r>
              <a:rPr lang="en-US" sz="3200" dirty="0" smtClean="0"/>
              <a:t>electron beam </a:t>
            </a:r>
            <a:r>
              <a:rPr lang="en-US" sz="3200" dirty="0"/>
              <a:t>and measure its </a:t>
            </a:r>
            <a:r>
              <a:rPr lang="en-US" sz="3200" dirty="0" smtClean="0"/>
              <a:t>properties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Explore impact </a:t>
            </a:r>
            <a:r>
              <a:rPr lang="en-US" sz="3200" dirty="0"/>
              <a:t>of </a:t>
            </a:r>
            <a:r>
              <a:rPr lang="en-US" sz="3200" dirty="0" smtClean="0"/>
              <a:t>cathode </a:t>
            </a:r>
            <a:r>
              <a:rPr lang="en-US" sz="3200" dirty="0"/>
              <a:t>solenoid </a:t>
            </a:r>
            <a:r>
              <a:rPr lang="en-US" sz="3200" dirty="0" smtClean="0"/>
              <a:t>on photogun 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Simulations </a:t>
            </a:r>
            <a:r>
              <a:rPr lang="en-US" sz="3200" dirty="0"/>
              <a:t>and measurements will provide insights on ways to optimize </a:t>
            </a:r>
            <a:r>
              <a:rPr lang="en-US" sz="3200" dirty="0" smtClean="0"/>
              <a:t>JLEIC </a:t>
            </a:r>
            <a:r>
              <a:rPr lang="en-US" sz="3200" dirty="0"/>
              <a:t>electron </a:t>
            </a:r>
            <a:r>
              <a:rPr lang="en-US" sz="3200" dirty="0" smtClean="0"/>
              <a:t>cooler and help design appropriate source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JLab will have direct experience magnetizing </a:t>
            </a:r>
            <a:r>
              <a:rPr lang="en-US" sz="3200" dirty="0" smtClean="0"/>
              <a:t>high </a:t>
            </a:r>
            <a:r>
              <a:rPr lang="en-US" sz="3200" dirty="0"/>
              <a:t>current electron beam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19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 txBox="1">
            <a:spLocks/>
          </p:cNvSpPr>
          <p:nvPr/>
        </p:nvSpPr>
        <p:spPr>
          <a:xfrm>
            <a:off x="236275" y="0"/>
            <a:ext cx="831629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Experimental Overview</a:t>
            </a:r>
            <a:endParaRPr 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7778" y="4481436"/>
                <a:ext cx="5577237" cy="2308324"/>
              </a:xfrm>
              <a:prstGeom prst="rect">
                <a:avLst/>
              </a:prstGeom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5400000" scaled="0"/>
              </a:gradFill>
            </p:spPr>
            <p:txBody>
              <a:bodyPr wrap="square">
                <a:spAutoFit/>
              </a:bodyPr>
              <a:lstStyle/>
              <a:p>
                <a:pPr marL="457200" lvl="0" indent="-457200">
                  <a:buClrTx/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Generate magnetized beam: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= </a:t>
                </a:r>
                <a:r>
                  <a:rPr lang="en-US" sz="2000" dirty="0" smtClean="0"/>
                  <a:t>1 </a:t>
                </a:r>
                <a:r>
                  <a:rPr lang="en-US" sz="2000" dirty="0"/>
                  <a:t>– </a:t>
                </a:r>
                <a:r>
                  <a:rPr lang="en-US" sz="2000" dirty="0" smtClean="0"/>
                  <a:t>5 mm, </a:t>
                </a:r>
                <a:r>
                  <a:rPr lang="en-US" sz="2000" dirty="0" err="1" smtClean="0"/>
                  <a:t>B</a:t>
                </a:r>
                <a:r>
                  <a:rPr lang="en-US" sz="2000" baseline="-25000" dirty="0" err="1" smtClean="0"/>
                  <a:t>z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 0 – 2 kG 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/>
                  <a:t>Bunch </a:t>
                </a:r>
                <a:r>
                  <a:rPr lang="en-US" sz="2000" dirty="0" smtClean="0"/>
                  <a:t>charge</a:t>
                </a:r>
                <a:r>
                  <a:rPr lang="en-US" sz="2000" dirty="0"/>
                  <a:t>: 1 – 500 </a:t>
                </a:r>
                <a:r>
                  <a:rPr lang="en-US" sz="2000" dirty="0" smtClean="0"/>
                  <a:t>pC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Frequency</a:t>
                </a:r>
                <a:r>
                  <a:rPr lang="en-US" sz="2000" dirty="0"/>
                  <a:t>: </a:t>
                </a:r>
                <a:r>
                  <a:rPr lang="en-US" sz="2000" dirty="0" smtClean="0"/>
                  <a:t>15 Hz </a:t>
                </a:r>
                <a:r>
                  <a:rPr lang="en-US" sz="2000" dirty="0"/>
                  <a:t>– </a:t>
                </a:r>
                <a:r>
                  <a:rPr lang="en-US" sz="2000" dirty="0" smtClean="0"/>
                  <a:t>476.3 MHz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Bunch length: </a:t>
                </a:r>
                <a:r>
                  <a:rPr lang="en-US" sz="2000" dirty="0"/>
                  <a:t>1</a:t>
                </a:r>
                <a:r>
                  <a:rPr lang="en-US" sz="2000" dirty="0" smtClean="0"/>
                  <a:t>0 – 100 ps</a:t>
                </a:r>
                <a:endParaRPr lang="en-US" sz="2000" dirty="0"/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Average beam </a:t>
                </a:r>
                <a:r>
                  <a:rPr lang="en-US" sz="2000" dirty="0"/>
                  <a:t>c</a:t>
                </a:r>
                <a:r>
                  <a:rPr lang="en-US" sz="2000" dirty="0" smtClean="0"/>
                  <a:t>urrents up </a:t>
                </a:r>
                <a:r>
                  <a:rPr lang="en-US" sz="2000" dirty="0"/>
                  <a:t>to </a:t>
                </a:r>
                <a:r>
                  <a:rPr lang="en-US" sz="2000" dirty="0" smtClean="0"/>
                  <a:t>32 mA</a:t>
                </a:r>
              </a:p>
              <a:p>
                <a:pPr marL="800100" lvl="1" indent="-342900">
                  <a:buClrTx/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Gun </a:t>
                </a:r>
                <a:r>
                  <a:rPr lang="en-US" sz="2000" dirty="0"/>
                  <a:t>h</a:t>
                </a:r>
                <a:r>
                  <a:rPr lang="en-US" sz="2000" dirty="0" smtClean="0"/>
                  <a:t>igh voltage: 200 </a:t>
                </a:r>
                <a:r>
                  <a:rPr lang="en-US" sz="2000" dirty="0"/>
                  <a:t>– 350 </a:t>
                </a:r>
                <a:r>
                  <a:rPr lang="en-US" sz="2000" dirty="0" smtClean="0"/>
                  <a:t>kV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8" y="4481436"/>
                <a:ext cx="5577237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1421" t="-1847" b="-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27069" y="722174"/>
            <a:ext cx="8861633" cy="3672226"/>
            <a:chOff x="127069" y="722174"/>
            <a:chExt cx="8861633" cy="3672226"/>
          </a:xfrm>
        </p:grpSpPr>
        <p:grpSp>
          <p:nvGrpSpPr>
            <p:cNvPr id="43" name="Group 42"/>
            <p:cNvGrpSpPr/>
            <p:nvPr/>
          </p:nvGrpSpPr>
          <p:grpSpPr>
            <a:xfrm>
              <a:off x="127069" y="722174"/>
              <a:ext cx="8861633" cy="3672226"/>
              <a:chOff x="72477" y="1616293"/>
              <a:chExt cx="8861633" cy="3672226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72477" y="1616293"/>
                <a:ext cx="8861633" cy="3672226"/>
                <a:chOff x="232954" y="591234"/>
                <a:chExt cx="8861633" cy="3672226"/>
              </a:xfrm>
            </p:grpSpPr>
            <p:pic>
              <p:nvPicPr>
                <p:cNvPr id="66" name="Picture 65"/>
                <p:cNvPicPr/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269" t="36361" r="42154" b="36360"/>
                <a:stretch/>
              </p:blipFill>
              <p:spPr bwMode="auto">
                <a:xfrm>
                  <a:off x="232954" y="2057400"/>
                  <a:ext cx="1005840" cy="82296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cxnSp>
              <p:nvCxnSpPr>
                <p:cNvPr id="67" name="Straight Arrow Connector 66"/>
                <p:cNvCxnSpPr>
                  <a:stCxn id="68" idx="2"/>
                </p:cNvCxnSpPr>
                <p:nvPr/>
              </p:nvCxnSpPr>
              <p:spPr>
                <a:xfrm flipH="1">
                  <a:off x="838200" y="2163633"/>
                  <a:ext cx="1219200" cy="350967"/>
                </a:xfrm>
                <a:prstGeom prst="straightConnector1">
                  <a:avLst/>
                </a:prstGeom>
                <a:ln>
                  <a:solidFill>
                    <a:srgbClr val="00B050"/>
                  </a:solidFill>
                  <a:tailEnd type="arrow"/>
                </a:ln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sp>
              <p:nvSpPr>
                <p:cNvPr id="68" name="TextBox 67"/>
                <p:cNvSpPr txBox="1"/>
                <p:nvPr/>
              </p:nvSpPr>
              <p:spPr>
                <a:xfrm>
                  <a:off x="1677232" y="1517302"/>
                  <a:ext cx="76033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Green</a:t>
                  </a:r>
                </a:p>
                <a:p>
                  <a:pPr algn="ctr"/>
                  <a:r>
                    <a:rPr lang="en-US" dirty="0" smtClean="0"/>
                    <a:t>Laser</a:t>
                  </a:r>
                  <a:endParaRPr lang="en-US" dirty="0"/>
                </a:p>
              </p:txBody>
            </p:sp>
            <p:cxnSp>
              <p:nvCxnSpPr>
                <p:cNvPr id="69" name="Straight Arrow Connector 68"/>
                <p:cNvCxnSpPr/>
                <p:nvPr/>
              </p:nvCxnSpPr>
              <p:spPr>
                <a:xfrm>
                  <a:off x="790303" y="1655801"/>
                  <a:ext cx="0" cy="55601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0" name="TextBox 69"/>
                <p:cNvSpPr txBox="1"/>
                <p:nvPr/>
              </p:nvSpPr>
              <p:spPr>
                <a:xfrm>
                  <a:off x="350983" y="1286024"/>
                  <a:ext cx="9744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Cathode</a:t>
                  </a:r>
                </a:p>
              </p:txBody>
            </p:sp>
            <p:cxnSp>
              <p:nvCxnSpPr>
                <p:cNvPr id="71" name="Straight Arrow Connector 70"/>
                <p:cNvCxnSpPr>
                  <a:stCxn id="72" idx="2"/>
                </p:cNvCxnSpPr>
                <p:nvPr/>
              </p:nvCxnSpPr>
              <p:spPr>
                <a:xfrm>
                  <a:off x="1189612" y="2025133"/>
                  <a:ext cx="0" cy="254921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2" name="TextBox 71"/>
                <p:cNvSpPr txBox="1"/>
                <p:nvPr/>
              </p:nvSpPr>
              <p:spPr>
                <a:xfrm>
                  <a:off x="790303" y="1655801"/>
                  <a:ext cx="7986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Anode</a:t>
                  </a:r>
                </a:p>
              </p:txBody>
            </p:sp>
            <p:cxnSp>
              <p:nvCxnSpPr>
                <p:cNvPr id="73" name="Straight Arrow Connector 72"/>
                <p:cNvCxnSpPr/>
                <p:nvPr/>
              </p:nvCxnSpPr>
              <p:spPr>
                <a:xfrm flipH="1" flipV="1">
                  <a:off x="886097" y="2597331"/>
                  <a:ext cx="219660" cy="28302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4" name="TextBox 73"/>
                <p:cNvSpPr txBox="1"/>
                <p:nvPr/>
              </p:nvSpPr>
              <p:spPr>
                <a:xfrm>
                  <a:off x="352922" y="2880360"/>
                  <a:ext cx="1505669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dirty="0" smtClean="0">
                      <a:sym typeface="Wingdings" pitchFamily="2" charset="2"/>
                    </a:rPr>
                    <a:t>K</a:t>
                  </a:r>
                  <a:r>
                    <a:rPr lang="en-US" altLang="ja-JP" baseline="-25000" dirty="0" smtClean="0">
                      <a:sym typeface="Wingdings" pitchFamily="2" charset="2"/>
                    </a:rPr>
                    <a:t>2</a:t>
                  </a:r>
                  <a:r>
                    <a:rPr lang="en-US" altLang="ja-JP" dirty="0" smtClean="0">
                      <a:sym typeface="Wingdings" pitchFamily="2" charset="2"/>
                    </a:rPr>
                    <a:t>CsSb </a:t>
                  </a:r>
                </a:p>
                <a:p>
                  <a:pPr algn="ctr"/>
                  <a:r>
                    <a:rPr lang="en-US" altLang="ja-JP" dirty="0" smtClean="0">
                      <a:sym typeface="Wingdings" pitchFamily="2" charset="2"/>
                    </a:rPr>
                    <a:t>Photocathode</a:t>
                  </a:r>
                  <a:endParaRPr lang="en-US" dirty="0" smtClean="0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461783" y="1001486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461783" y="3792583"/>
                  <a:ext cx="752834" cy="295424"/>
                </a:xfrm>
                <a:prstGeom prst="rect">
                  <a:avLst/>
                </a:prstGeom>
                <a:pattFill prst="wdDnDiag">
                  <a:fgClr>
                    <a:schemeClr val="accent4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7" name="Straight Arrow Connector 76"/>
                <p:cNvCxnSpPr>
                  <a:stCxn id="78" idx="1"/>
                  <a:endCxn id="75" idx="3"/>
                </p:cNvCxnSpPr>
                <p:nvPr/>
              </p:nvCxnSpPr>
              <p:spPr>
                <a:xfrm flipH="1">
                  <a:off x="1214617" y="914400"/>
                  <a:ext cx="524647" cy="23479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8" name="TextBox 77"/>
                <p:cNvSpPr txBox="1"/>
                <p:nvPr/>
              </p:nvSpPr>
              <p:spPr>
                <a:xfrm>
                  <a:off x="1739264" y="591234"/>
                  <a:ext cx="99899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Cathode</a:t>
                  </a:r>
                </a:p>
                <a:p>
                  <a:pPr algn="ctr"/>
                  <a:r>
                    <a:rPr lang="en-US" dirty="0" smtClean="0"/>
                    <a:t>Solenoid</a:t>
                  </a:r>
                </a:p>
              </p:txBody>
            </p:sp>
            <p:cxnSp>
              <p:nvCxnSpPr>
                <p:cNvPr id="80" name="Straight Arrow Connector 79"/>
                <p:cNvCxnSpPr/>
                <p:nvPr/>
              </p:nvCxnSpPr>
              <p:spPr>
                <a:xfrm flipV="1">
                  <a:off x="3276600" y="2904464"/>
                  <a:ext cx="2" cy="74874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1" name="TextBox 80"/>
                <p:cNvSpPr txBox="1"/>
                <p:nvPr/>
              </p:nvSpPr>
              <p:spPr>
                <a:xfrm>
                  <a:off x="2041809" y="3617129"/>
                  <a:ext cx="246958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1</a:t>
                  </a:r>
                </a:p>
                <a:p>
                  <a:pPr algn="ctr"/>
                  <a:r>
                    <a:rPr lang="en-US" dirty="0" smtClean="0"/>
                    <a:t>(</a:t>
                  </a:r>
                  <a:r>
                    <a:rPr lang="en-US" dirty="0" err="1" smtClean="0"/>
                    <a:t>Multislit</a:t>
                  </a:r>
                  <a:r>
                    <a:rPr lang="en-US" dirty="0" smtClean="0"/>
                    <a:t> + YAG Screen)</a:t>
                  </a:r>
                </a:p>
              </p:txBody>
            </p:sp>
            <p:sp>
              <p:nvSpPr>
                <p:cNvPr id="82" name="Rounded Rectangle 81"/>
                <p:cNvSpPr/>
                <p:nvPr/>
              </p:nvSpPr>
              <p:spPr>
                <a:xfrm>
                  <a:off x="4389476" y="2057401"/>
                  <a:ext cx="244196" cy="914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ounded Rectangle 82"/>
                <p:cNvSpPr/>
                <p:nvPr/>
              </p:nvSpPr>
              <p:spPr>
                <a:xfrm>
                  <a:off x="6248400" y="2057400"/>
                  <a:ext cx="244196" cy="914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ounded Rectangle 83"/>
                <p:cNvSpPr/>
                <p:nvPr/>
              </p:nvSpPr>
              <p:spPr>
                <a:xfrm>
                  <a:off x="5334000" y="2057401"/>
                  <a:ext cx="244196" cy="91440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3757494" y="1286024"/>
                  <a:ext cx="339721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Three Skew Quads</a:t>
                  </a:r>
                </a:p>
                <a:p>
                  <a:pPr algn="ctr"/>
                  <a:r>
                    <a:rPr lang="en-US" dirty="0" smtClean="0"/>
                    <a:t>(Round-to-Flat Beam Transformer)</a:t>
                  </a:r>
                </a:p>
              </p:txBody>
            </p:sp>
            <p:cxnSp>
              <p:nvCxnSpPr>
                <p:cNvPr id="88" name="Straight Arrow Connector 87"/>
                <p:cNvCxnSpPr/>
                <p:nvPr/>
              </p:nvCxnSpPr>
              <p:spPr>
                <a:xfrm flipV="1">
                  <a:off x="7048253" y="2868243"/>
                  <a:ext cx="0" cy="75910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Arrow Connector 88"/>
                <p:cNvCxnSpPr/>
                <p:nvPr/>
              </p:nvCxnSpPr>
              <p:spPr>
                <a:xfrm>
                  <a:off x="8187358" y="1449167"/>
                  <a:ext cx="0" cy="76264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0" name="TextBox 89"/>
                <p:cNvSpPr txBox="1"/>
                <p:nvPr/>
              </p:nvSpPr>
              <p:spPr>
                <a:xfrm>
                  <a:off x="5937918" y="3617129"/>
                  <a:ext cx="2248757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2</a:t>
                  </a:r>
                </a:p>
                <a:p>
                  <a:pPr algn="ctr"/>
                  <a:r>
                    <a:rPr lang="en-US" dirty="0" smtClean="0"/>
                    <a:t>(H,V slit + YAG Screen)</a:t>
                  </a: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7212212" y="802836"/>
                  <a:ext cx="188237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Diagnostic Cross 3</a:t>
                  </a:r>
                </a:p>
                <a:p>
                  <a:pPr algn="ctr"/>
                  <a:r>
                    <a:rPr lang="en-US" dirty="0" smtClean="0"/>
                    <a:t>(YAG Screen)</a:t>
                  </a:r>
                </a:p>
              </p:txBody>
            </p:sp>
          </p:grpSp>
          <p:sp>
            <p:nvSpPr>
              <p:cNvPr id="47" name="Oval 46"/>
              <p:cNvSpPr/>
              <p:nvPr/>
            </p:nvSpPr>
            <p:spPr>
              <a:xfrm>
                <a:off x="2425379" y="3098764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610827" y="3083325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467600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647437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4724400" y="3082459"/>
                <a:ext cx="152400" cy="914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4" name="Straight Arrow Connector 63"/>
              <p:cNvCxnSpPr/>
              <p:nvPr/>
            </p:nvCxnSpPr>
            <p:spPr>
              <a:xfrm flipV="1">
                <a:off x="4800600" y="4042423"/>
                <a:ext cx="0" cy="27744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3508765" y="4272856"/>
                <a:ext cx="27360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Injector Focusing Solenoids</a:t>
                </a: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3132617" y="2391222"/>
              <a:ext cx="76200" cy="541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904268" y="2391221"/>
              <a:ext cx="76200" cy="541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8048829" y="2391220"/>
              <a:ext cx="76200" cy="54124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1" name="Rounded Rectangular Callout 40"/>
          <p:cNvSpPr/>
          <p:nvPr/>
        </p:nvSpPr>
        <p:spPr bwMode="auto">
          <a:xfrm>
            <a:off x="6264613" y="4586067"/>
            <a:ext cx="2634017" cy="1782650"/>
          </a:xfrm>
          <a:prstGeom prst="wedgeRoundRectCallout">
            <a:avLst>
              <a:gd name="adj1" fmla="val 49188"/>
              <a:gd name="adj2" fmla="val -23598"/>
              <a:gd name="adj3" fmla="val 16667"/>
            </a:avLst>
          </a:prstGeom>
          <a:solidFill>
            <a:srgbClr val="FF7C8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/>
              <a:t>Simulations will be discussed in Fay’s talk</a:t>
            </a:r>
          </a:p>
        </p:txBody>
      </p:sp>
    </p:spTree>
    <p:extLst>
      <p:ext uri="{BB962C8B-B14F-4D97-AF65-F5344CB8AC3E}">
        <p14:creationId xmlns:p14="http://schemas.microsoft.com/office/powerpoint/2010/main" val="1686356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5028"/>
            <a:ext cx="9144000" cy="5962972"/>
          </a:xfrm>
        </p:spPr>
        <p:txBody>
          <a:bodyPr/>
          <a:lstStyle/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Measure mechanical angular momentum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Measure </a:t>
            </a:r>
            <a:r>
              <a:rPr lang="en-US" dirty="0"/>
              <a:t>photocathode lifetime versus solenoid field at high currents (up to 32 mA) and high voltages (200 – 350 kV) limited by in-house HV </a:t>
            </a:r>
            <a:r>
              <a:rPr lang="en-US" dirty="0" smtClean="0"/>
              <a:t>supplies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Study </a:t>
            </a:r>
            <a:r>
              <a:rPr lang="en-US" dirty="0"/>
              <a:t>beam halo and beam loss versus magnetization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 smtClean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Use skew </a:t>
            </a:r>
            <a:r>
              <a:rPr lang="en-US" dirty="0"/>
              <a:t>quads – RTFB Transformer – to </a:t>
            </a:r>
            <a:r>
              <a:rPr lang="en-US" dirty="0" smtClean="0"/>
              <a:t>generate </a:t>
            </a:r>
            <a:r>
              <a:rPr lang="en-US" dirty="0"/>
              <a:t>flat </a:t>
            </a:r>
            <a:r>
              <a:rPr lang="en-US" dirty="0" smtClean="0"/>
              <a:t>beam and </a:t>
            </a:r>
            <a:r>
              <a:rPr lang="en-US" dirty="0"/>
              <a:t>m</a:t>
            </a:r>
            <a:r>
              <a:rPr lang="en-US" dirty="0" smtClean="0"/>
              <a:t>easure </a:t>
            </a:r>
            <a:r>
              <a:rPr lang="en-US" dirty="0"/>
              <a:t>horizontal and vertical </a:t>
            </a:r>
            <a:r>
              <a:rPr lang="en-US" dirty="0" smtClean="0"/>
              <a:t>emittances using slit method</a:t>
            </a:r>
          </a:p>
          <a:p>
            <a:pPr marL="457200" lvl="0" indent="-457200">
              <a:buClrTx/>
              <a:buFont typeface="+mj-lt"/>
              <a:buAutoNum type="arabicPeriod"/>
            </a:pPr>
            <a:endParaRPr lang="en-US" dirty="0"/>
          </a:p>
          <a:p>
            <a:pPr marL="457200" lvl="0" indent="-457200">
              <a:buClrTx/>
              <a:buFont typeface="+mj-lt"/>
              <a:buAutoNum type="arabicPeriod"/>
            </a:pPr>
            <a:r>
              <a:rPr lang="en-US" dirty="0" smtClean="0"/>
              <a:t>Generate </a:t>
            </a:r>
            <a:r>
              <a:rPr lang="en-US" dirty="0"/>
              <a:t>very high currents magnetized beam and study beam transport and </a:t>
            </a:r>
            <a:r>
              <a:rPr lang="en-US" dirty="0" smtClean="0"/>
              <a:t>RTFB </a:t>
            </a:r>
            <a:r>
              <a:rPr lang="en-US" dirty="0"/>
              <a:t>versus electron bunch </a:t>
            </a:r>
            <a:r>
              <a:rPr lang="en-US" dirty="0" smtClean="0"/>
              <a:t>charge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Measurements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70E7E5-D759-E44D-99F5-2114FE40D28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63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6275" y="0"/>
            <a:ext cx="8907725" cy="8734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defTabSz="914400"/>
            <a:r>
              <a:rPr lang="en-US" kern="0" dirty="0" smtClean="0"/>
              <a:t>LERF Gun Test Stand</a:t>
            </a:r>
            <a:endParaRPr lang="en-US" kern="0" dirty="0"/>
          </a:p>
        </p:txBody>
      </p:sp>
      <p:grpSp>
        <p:nvGrpSpPr>
          <p:cNvPr id="7" name="Group 6"/>
          <p:cNvGrpSpPr/>
          <p:nvPr/>
        </p:nvGrpSpPr>
        <p:grpSpPr>
          <a:xfrm>
            <a:off x="1283799" y="-274320"/>
            <a:ext cx="4846320" cy="7132320"/>
            <a:chOff x="2011680" y="91440"/>
            <a:chExt cx="4846320" cy="7132320"/>
          </a:xfrm>
        </p:grpSpPr>
        <p:pic>
          <p:nvPicPr>
            <p:cNvPr id="8" name="Object 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0" t="9448" r="11720" b="11476"/>
            <a:stretch/>
          </p:blipFill>
          <p:spPr bwMode="auto">
            <a:xfrm>
              <a:off x="2011680" y="91440"/>
              <a:ext cx="4846320" cy="7132320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3310658" y="3148461"/>
              <a:ext cx="1830070" cy="502920"/>
              <a:chOff x="0" y="0"/>
              <a:chExt cx="11734800" cy="3286650"/>
            </a:xfrm>
          </p:grpSpPr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074"/>
              <a:stretch/>
            </p:blipFill>
            <p:spPr bwMode="auto">
              <a:xfrm>
                <a:off x="3200400" y="0"/>
                <a:ext cx="8534400" cy="3286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0676" b="10473"/>
              <a:stretch/>
            </p:blipFill>
            <p:spPr bwMode="auto">
              <a:xfrm>
                <a:off x="0" y="0"/>
                <a:ext cx="3886201" cy="2942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E0D-4D77-4509-A3FB-CFDB4AD4A44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847" y="3771011"/>
            <a:ext cx="3950208" cy="295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9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55270"/>
            <a:ext cx="7772400" cy="1362075"/>
          </a:xfrm>
        </p:spPr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of March 29,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62B99-BD0E-4E7E-8203-F36CC272F9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55473"/>
      </p:ext>
    </p:extLst>
  </p:cSld>
  <p:clrMapOvr>
    <a:masterClrMapping/>
  </p:clrMapOvr>
</p:sld>
</file>

<file path=ppt/theme/theme1.xml><?xml version="1.0" encoding="utf-8"?>
<a:theme xmlns:a="http://schemas.openxmlformats.org/drawingml/2006/main" name="Ops Review 2010">
  <a:themeElements>
    <a:clrScheme name="JLab_PowerPoint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JLab_PowerPoint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Ops Review 2010</Template>
  <TotalTime>31057</TotalTime>
  <Words>1558</Words>
  <Application>Microsoft Office PowerPoint</Application>
  <PresentationFormat>On-screen Show (4:3)</PresentationFormat>
  <Paragraphs>308</Paragraphs>
  <Slides>27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Ops Review 2010</vt:lpstr>
      <vt:lpstr>Equation</vt:lpstr>
      <vt:lpstr>Magnetized Beam Update  (LDRD)</vt:lpstr>
      <vt:lpstr>Outline</vt:lpstr>
      <vt:lpstr>Magnetized Bunched Electron Beam Requirements</vt:lpstr>
      <vt:lpstr>Magnetized Sources</vt:lpstr>
      <vt:lpstr>JLEIC Magnetized Beam LDRD</vt:lpstr>
      <vt:lpstr>PowerPoint Presentation</vt:lpstr>
      <vt:lpstr>Planned Measurements</vt:lpstr>
      <vt:lpstr>PowerPoint Presentation</vt:lpstr>
      <vt:lpstr>Progress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Milestones</vt:lpstr>
      <vt:lpstr>PowerPoint Presentation</vt:lpstr>
      <vt:lpstr>PowerPoint Presentation</vt:lpstr>
      <vt:lpstr>PowerPoint Presentation</vt:lpstr>
      <vt:lpstr>Backup Slides</vt:lpstr>
      <vt:lpstr>PowerPoint Presentation</vt:lpstr>
      <vt:lpstr>PowerPoint Presentation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poelker</dc:creator>
  <cp:lastModifiedBy>suleiman</cp:lastModifiedBy>
  <cp:revision>1718</cp:revision>
  <cp:lastPrinted>2014-01-09T17:51:36Z</cp:lastPrinted>
  <dcterms:created xsi:type="dcterms:W3CDTF">2010-09-20T13:48:43Z</dcterms:created>
  <dcterms:modified xsi:type="dcterms:W3CDTF">2016-03-29T21:56:26Z</dcterms:modified>
</cp:coreProperties>
</file>