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1" r:id="rId3"/>
    <p:sldId id="264" r:id="rId4"/>
    <p:sldId id="278" r:id="rId5"/>
    <p:sldId id="280" r:id="rId6"/>
    <p:sldId id="282" r:id="rId7"/>
    <p:sldId id="263" r:id="rId8"/>
    <p:sldId id="292" r:id="rId9"/>
    <p:sldId id="285" r:id="rId10"/>
    <p:sldId id="290" r:id="rId11"/>
    <p:sldId id="273" r:id="rId12"/>
    <p:sldId id="289" r:id="rId13"/>
    <p:sldId id="271" r:id="rId14"/>
    <p:sldId id="291" r:id="rId15"/>
    <p:sldId id="287" r:id="rId16"/>
    <p:sldId id="270" r:id="rId17"/>
    <p:sldId id="284" r:id="rId18"/>
    <p:sldId id="276" r:id="rId19"/>
    <p:sldId id="277" r:id="rId20"/>
    <p:sldId id="293" r:id="rId21"/>
    <p:sldId id="283" r:id="rId22"/>
    <p:sldId id="274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717"/>
    <a:srgbClr val="E8990A"/>
    <a:srgbClr val="00642D"/>
    <a:srgbClr val="CEC5E5"/>
    <a:srgbClr val="FFFF99"/>
    <a:srgbClr val="C0272D"/>
    <a:srgbClr val="EED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A561148-A986-485A-AEDA-54CDAD3E82C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93CE55-B17B-438E-9369-464EC4FB7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0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F55D5C-575E-954A-8549-87D8A97D9807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5AACADC-D521-D241-8216-A13B59B49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1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 Design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7DF197-BEA6-9248-A2A7-85EBFEF9EF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34629" y="-8546"/>
            <a:ext cx="209371" cy="6862273"/>
            <a:chOff x="8934629" y="-8546"/>
            <a:chExt cx="209371" cy="686227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981630" y="-8546"/>
              <a:ext cx="16237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34629" y="-8546"/>
              <a:ext cx="45719" cy="6862273"/>
            </a:xfrm>
            <a:prstGeom prst="rect">
              <a:avLst/>
            </a:prstGeom>
            <a:solidFill>
              <a:srgbClr val="C0272D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" y="6227005"/>
            <a:ext cx="1074513" cy="30482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7933" y="6509719"/>
            <a:ext cx="208839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solidFill>
                  <a:srgbClr val="C0272D"/>
                </a:solidFill>
              </a:rPr>
              <a:t>Marcy Stutzman 30 March 2016</a:t>
            </a:r>
            <a:endParaRPr lang="en-US" sz="1200" dirty="0">
              <a:solidFill>
                <a:srgbClr val="C0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934629" y="-8546"/>
            <a:ext cx="209371" cy="6862273"/>
            <a:chOff x="8934629" y="-8546"/>
            <a:chExt cx="209371" cy="6862273"/>
          </a:xfrm>
        </p:grpSpPr>
        <p:sp>
          <p:nvSpPr>
            <p:cNvPr id="16" name="Rectangle 15"/>
            <p:cNvSpPr/>
            <p:nvPr userDrawn="1"/>
          </p:nvSpPr>
          <p:spPr>
            <a:xfrm>
              <a:off x="8981630" y="-8546"/>
              <a:ext cx="16237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34629" y="-8546"/>
              <a:ext cx="45719" cy="6862273"/>
            </a:xfrm>
            <a:prstGeom prst="rect">
              <a:avLst/>
            </a:prstGeom>
            <a:solidFill>
              <a:srgbClr val="C0272D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" y="6227005"/>
            <a:ext cx="1074513" cy="30482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97933" y="6509719"/>
            <a:ext cx="208839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solidFill>
                  <a:srgbClr val="C0272D"/>
                </a:solidFill>
              </a:rPr>
              <a:t>Marcy Stutzman 30 March 2016</a:t>
            </a:r>
            <a:endParaRPr lang="en-US" sz="1200" dirty="0">
              <a:solidFill>
                <a:srgbClr val="C0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934629" y="-8546"/>
            <a:ext cx="209371" cy="6862273"/>
            <a:chOff x="8934629" y="-8546"/>
            <a:chExt cx="209371" cy="68622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981630" y="-8546"/>
              <a:ext cx="16237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34629" y="-8546"/>
              <a:ext cx="45719" cy="6862273"/>
            </a:xfrm>
            <a:prstGeom prst="rect">
              <a:avLst/>
            </a:prstGeom>
            <a:solidFill>
              <a:srgbClr val="C0272D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" y="6227005"/>
            <a:ext cx="1074513" cy="30482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97933" y="6509719"/>
            <a:ext cx="208839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solidFill>
                  <a:srgbClr val="C0272D"/>
                </a:solidFill>
              </a:rPr>
              <a:t>Marcy Stutzman 30 March 2016</a:t>
            </a:r>
            <a:endParaRPr lang="en-US" sz="1200" dirty="0">
              <a:solidFill>
                <a:srgbClr val="C0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934629" y="-8546"/>
            <a:ext cx="209371" cy="6862273"/>
            <a:chOff x="8934629" y="-8546"/>
            <a:chExt cx="209371" cy="6862273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81630" y="-8546"/>
              <a:ext cx="16237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934629" y="-8546"/>
              <a:ext cx="45719" cy="6862273"/>
            </a:xfrm>
            <a:prstGeom prst="rect">
              <a:avLst/>
            </a:prstGeom>
            <a:solidFill>
              <a:srgbClr val="C0272D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" y="6227005"/>
            <a:ext cx="1074513" cy="30482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7933" y="6509719"/>
            <a:ext cx="208839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solidFill>
                  <a:srgbClr val="C0272D"/>
                </a:solidFill>
              </a:rPr>
              <a:t>Marcy Stutzman 30 March 2016</a:t>
            </a:r>
            <a:endParaRPr lang="en-US" sz="1200" dirty="0">
              <a:solidFill>
                <a:srgbClr val="C0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934629" y="-8546"/>
            <a:ext cx="209371" cy="6862273"/>
            <a:chOff x="8934629" y="-8546"/>
            <a:chExt cx="209371" cy="686227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981630" y="-8546"/>
              <a:ext cx="16237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34629" y="-8546"/>
              <a:ext cx="45719" cy="6862273"/>
            </a:xfrm>
            <a:prstGeom prst="rect">
              <a:avLst/>
            </a:prstGeom>
            <a:solidFill>
              <a:srgbClr val="C0272D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" y="6227005"/>
            <a:ext cx="1074513" cy="30482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97933" y="6509719"/>
            <a:ext cx="208839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solidFill>
                  <a:srgbClr val="C0272D"/>
                </a:solidFill>
              </a:rPr>
              <a:t>Marcy Stutzman 30 March 2016</a:t>
            </a:r>
            <a:endParaRPr lang="en-US" sz="1200" dirty="0">
              <a:solidFill>
                <a:srgbClr val="C027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1D5B6D65-F0B8-4AE6-9D5D-E2B61F4DF1CF}" type="datetime3">
              <a:rPr lang="en-US" smtClean="0"/>
              <a:pPr/>
              <a:t>28 March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author(s)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19" y="4936253"/>
            <a:ext cx="8763711" cy="133391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Vacuum considerations for JLEIC beamline and Interaction Region</a:t>
            </a:r>
            <a:br>
              <a:rPr lang="en-US" sz="30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Marcy L. Stutzman</a:t>
            </a:r>
            <a:endParaRPr lang="en-US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Secondary Electron Yield: </a:t>
            </a:r>
            <a:br>
              <a:rPr lang="en-US" sz="3000" dirty="0" smtClean="0"/>
            </a:br>
            <a:r>
              <a:rPr lang="en-US" sz="3000" dirty="0" smtClean="0"/>
              <a:t>electron cloud, vacuum excursions</a:t>
            </a:r>
            <a:endParaRPr lang="en-US" sz="3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18310" r="9705" b="11399"/>
          <a:stretch/>
        </p:blipFill>
        <p:spPr bwMode="auto">
          <a:xfrm>
            <a:off x="1019175" y="1198563"/>
            <a:ext cx="7267575" cy="51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7575" y="5915025"/>
            <a:ext cx="177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Shigeki Kato, KEK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Patterning of surfaces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Reza </a:t>
            </a:r>
            <a:r>
              <a:rPr lang="en-US" dirty="0" err="1" smtClean="0"/>
              <a:t>Valizadeh</a:t>
            </a:r>
            <a:r>
              <a:rPr lang="en-US" dirty="0" smtClean="0"/>
              <a:t>, Daresbury</a:t>
            </a:r>
          </a:p>
          <a:p>
            <a:r>
              <a:rPr lang="en-US" dirty="0" smtClean="0"/>
              <a:t>Laser patterning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11434" r="19442" b="5966"/>
          <a:stretch/>
        </p:blipFill>
        <p:spPr bwMode="auto">
          <a:xfrm>
            <a:off x="457200" y="2381061"/>
            <a:ext cx="3647220" cy="27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Olano</a:t>
            </a:r>
            <a:r>
              <a:rPr lang="en-US" dirty="0" smtClean="0"/>
              <a:t> Garcia, CSIC, Spain </a:t>
            </a:r>
          </a:p>
          <a:p>
            <a:r>
              <a:rPr lang="en-US" dirty="0" smtClean="0"/>
              <a:t>wet chemical deposition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11032" r="19376" b="5983"/>
          <a:stretch/>
        </p:blipFill>
        <p:spPr bwMode="auto">
          <a:xfrm>
            <a:off x="4645025" y="2381060"/>
            <a:ext cx="3615200" cy="272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SEY: Laser Engineered Surface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3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Laser engineered surface (LESS)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t="31319" r="14420" b="21501"/>
          <a:stretch/>
        </p:blipFill>
        <p:spPr bwMode="auto">
          <a:xfrm>
            <a:off x="333375" y="1965325"/>
            <a:ext cx="6338682" cy="43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6142891"/>
            <a:ext cx="228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Sergio </a:t>
            </a:r>
            <a:r>
              <a:rPr lang="en-US" dirty="0" err="1" smtClean="0"/>
              <a:t>Calatroni</a:t>
            </a:r>
            <a:r>
              <a:rPr lang="en-US" dirty="0" smtClean="0"/>
              <a:t>, CERN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1550" y="4200525"/>
            <a:ext cx="4000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420" y="2447924"/>
            <a:ext cx="152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Relatively new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 </a:t>
            </a:r>
            <a:r>
              <a:rPr lang="en-US" sz="2200" dirty="0" err="1" smtClean="0"/>
              <a:t>TiN</a:t>
            </a:r>
            <a:r>
              <a:rPr lang="en-US" sz="2200" dirty="0" smtClean="0"/>
              <a:t> </a:t>
            </a:r>
            <a:r>
              <a:rPr lang="en-US" sz="2200" dirty="0"/>
              <a:t>Coatings on Aluminum and grooved </a:t>
            </a:r>
            <a:r>
              <a:rPr lang="en-US" sz="2200" dirty="0" smtClean="0"/>
              <a:t>aluminum: SEY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 smtClean="0"/>
              <a:t>Kyo</a:t>
            </a:r>
            <a:r>
              <a:rPr lang="en-US" sz="2200" dirty="0" smtClean="0"/>
              <a:t> </a:t>
            </a:r>
            <a:r>
              <a:rPr lang="en-US" sz="2200" dirty="0"/>
              <a:t>Shibata </a:t>
            </a:r>
            <a:r>
              <a:rPr lang="en-US" sz="2200" dirty="0" err="1" smtClean="0"/>
              <a:t>SuperKEKB</a:t>
            </a:r>
            <a:endParaRPr lang="en-US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46432" r="37556"/>
          <a:stretch/>
        </p:blipFill>
        <p:spPr bwMode="auto">
          <a:xfrm>
            <a:off x="389299" y="1417639"/>
            <a:ext cx="6762311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8" t="45187" r="22479" b="15454"/>
          <a:stretch/>
        </p:blipFill>
        <p:spPr bwMode="auto">
          <a:xfrm>
            <a:off x="7422254" y="1535944"/>
            <a:ext cx="1368661" cy="34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Bare metals tend to have peak SEY &gt;1, can lead to electron cloud</a:t>
            </a:r>
          </a:p>
          <a:p>
            <a:r>
              <a:rPr lang="en-US" dirty="0" smtClean="0"/>
              <a:t>Coatings (carbon, </a:t>
            </a:r>
            <a:r>
              <a:rPr lang="en-US" dirty="0" err="1" smtClean="0"/>
              <a:t>TiN</a:t>
            </a:r>
            <a:r>
              <a:rPr lang="en-US" dirty="0" smtClean="0"/>
              <a:t>) or patterning (LESS, grooves) will reduce SEY</a:t>
            </a:r>
          </a:p>
          <a:p>
            <a:r>
              <a:rPr lang="en-US" dirty="0" smtClean="0"/>
              <a:t>Historical measurements of NEG coatings gives SEY slightly &gt;1, new work proceeding on optimizing NEG films</a:t>
            </a:r>
          </a:p>
          <a:p>
            <a:r>
              <a:rPr lang="en-US" dirty="0" smtClean="0"/>
              <a:t>Importance of materials properties (Hydrogen content), standardization of testing protocol (normal vs. grazing incident electron beam)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increase due to SEY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450" y="2554287"/>
            <a:ext cx="2800350" cy="1150937"/>
          </a:xfrm>
        </p:spPr>
        <p:txBody>
          <a:bodyPr>
            <a:noAutofit/>
          </a:bodyPr>
          <a:lstStyle/>
          <a:p>
            <a:r>
              <a:rPr lang="en-US" sz="1800" dirty="0" smtClean="0"/>
              <a:t>Shibata, KEK: scrubbing needed for </a:t>
            </a:r>
            <a:r>
              <a:rPr lang="en-US" sz="1800" dirty="0" err="1" smtClean="0"/>
              <a:t>TiN</a:t>
            </a:r>
            <a:r>
              <a:rPr lang="en-US" sz="1800" dirty="0" smtClean="0"/>
              <a:t> coated pipes in </a:t>
            </a:r>
            <a:r>
              <a:rPr lang="en-US" sz="1800" dirty="0" err="1" smtClean="0"/>
              <a:t>SuperKEKB</a:t>
            </a:r>
            <a:endParaRPr lang="en-US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38352" r="16543" b="21207"/>
          <a:stretch/>
        </p:blipFill>
        <p:spPr bwMode="auto">
          <a:xfrm>
            <a:off x="153989" y="1417638"/>
            <a:ext cx="4770436" cy="48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3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06"/>
          </a:xfrm>
        </p:spPr>
        <p:txBody>
          <a:bodyPr>
            <a:noAutofit/>
          </a:bodyPr>
          <a:lstStyle/>
          <a:p>
            <a:r>
              <a:rPr lang="en-US" sz="2200" dirty="0"/>
              <a:t>Carbon Coatings vs. NEG </a:t>
            </a:r>
            <a:r>
              <a:rPr lang="en-US" sz="2200" dirty="0" smtClean="0"/>
              <a:t>coatings: Photon </a:t>
            </a:r>
            <a:r>
              <a:rPr lang="en-US" sz="2200" dirty="0"/>
              <a:t>Stimulated Desorption</a:t>
            </a:r>
            <a:br>
              <a:rPr lang="en-US" sz="2200" dirty="0"/>
            </a:br>
            <a:r>
              <a:rPr lang="en-US" sz="2200" dirty="0" err="1"/>
              <a:t>Yasunori</a:t>
            </a:r>
            <a:r>
              <a:rPr lang="en-US" sz="2200" dirty="0"/>
              <a:t> </a:t>
            </a:r>
            <a:r>
              <a:rPr lang="en-US" sz="2200" dirty="0" err="1"/>
              <a:t>Tanimoto</a:t>
            </a:r>
            <a:r>
              <a:rPr lang="en-US" sz="2200" dirty="0"/>
              <a:t>, </a:t>
            </a:r>
            <a:r>
              <a:rPr lang="en-US" sz="2200" dirty="0" smtClean="0"/>
              <a:t>KEK</a:t>
            </a:r>
            <a:endParaRPr lang="en-US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26454" r="26632" b="9934"/>
          <a:stretch/>
        </p:blipFill>
        <p:spPr bwMode="auto">
          <a:xfrm>
            <a:off x="4517396" y="1107564"/>
            <a:ext cx="40290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7" t="28311" r="26440" b="11194"/>
          <a:stretch/>
        </p:blipFill>
        <p:spPr bwMode="auto">
          <a:xfrm>
            <a:off x="387305" y="1294645"/>
            <a:ext cx="3902043" cy="39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051" y="5278172"/>
            <a:ext cx="3000375" cy="9233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a-Carbon excellent for photon stimulated yield of secondary electrons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4776" y="5278172"/>
            <a:ext cx="3000375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However, other gasses desorbed from a-Carbon make it bad for the vacuum (compared to NEG coating)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NEG pumping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86700" cy="714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Antechamber designs: NEG strips integrated into </a:t>
            </a:r>
            <a:r>
              <a:rPr lang="en-US" sz="2400" dirty="0" err="1" smtClean="0"/>
              <a:t>beampipe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t="32800" r="17831" b="21296"/>
          <a:stretch/>
        </p:blipFill>
        <p:spPr bwMode="auto">
          <a:xfrm>
            <a:off x="569476" y="2412444"/>
            <a:ext cx="488084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8199" r="28947" b="27666"/>
          <a:stretch/>
        </p:blipFill>
        <p:spPr bwMode="auto">
          <a:xfrm>
            <a:off x="419100" y="4505324"/>
            <a:ext cx="5181600" cy="182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0700" y="2990850"/>
            <a:ext cx="264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LEP: early implementation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0700" y="4829175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SuperKEK</a:t>
            </a:r>
            <a:r>
              <a:rPr lang="en-US" dirty="0" smtClean="0"/>
              <a:t>: recent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 coatings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613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Non-evaporable getter can be coated onto the </a:t>
            </a:r>
            <a:r>
              <a:rPr lang="en-US" dirty="0" err="1" smtClean="0"/>
              <a:t>beampipes</a:t>
            </a:r>
            <a:endParaRPr lang="en-US" dirty="0" smtClean="0"/>
          </a:p>
          <a:p>
            <a:pPr lvl="1"/>
            <a:r>
              <a:rPr lang="en-US" dirty="0" smtClean="0"/>
              <a:t>Provide distributed pumping</a:t>
            </a:r>
          </a:p>
          <a:p>
            <a:pPr lvl="1"/>
            <a:r>
              <a:rPr lang="en-US" dirty="0" smtClean="0"/>
              <a:t>Reduce ESD/PSD 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igher cost </a:t>
            </a:r>
            <a:r>
              <a:rPr lang="en-US" dirty="0" smtClean="0"/>
              <a:t>than some other </a:t>
            </a:r>
            <a:r>
              <a:rPr lang="en-US" dirty="0" smtClean="0"/>
              <a:t>coatings</a:t>
            </a:r>
          </a:p>
          <a:p>
            <a:pPr lvl="1"/>
            <a:r>
              <a:rPr lang="en-US" dirty="0" smtClean="0"/>
              <a:t>Requires in-situ heating for activations</a:t>
            </a:r>
            <a:endParaRPr lang="en-US" dirty="0" smtClean="0"/>
          </a:p>
          <a:p>
            <a:r>
              <a:rPr lang="en-US" dirty="0" smtClean="0"/>
              <a:t>Structure </a:t>
            </a:r>
            <a:endParaRPr lang="en-US" dirty="0" smtClean="0"/>
          </a:p>
          <a:p>
            <a:pPr lvl="1"/>
            <a:r>
              <a:rPr lang="en-US" dirty="0" smtClean="0"/>
              <a:t>columnar </a:t>
            </a:r>
            <a:r>
              <a:rPr lang="en-US" dirty="0" smtClean="0"/>
              <a:t>vs. </a:t>
            </a:r>
            <a:r>
              <a:rPr lang="en-US" dirty="0" smtClean="0"/>
              <a:t>amorphous?</a:t>
            </a:r>
          </a:p>
          <a:p>
            <a:pPr lvl="1"/>
            <a:r>
              <a:rPr lang="en-US" dirty="0" smtClean="0"/>
              <a:t>Composition: binary-</a:t>
            </a:r>
            <a:r>
              <a:rPr lang="en-US" dirty="0" err="1" smtClean="0"/>
              <a:t>quartenary</a:t>
            </a:r>
            <a:r>
              <a:rPr lang="en-US" dirty="0" smtClean="0"/>
              <a:t> to optimize activation temperature, pump speed </a:t>
            </a:r>
            <a:r>
              <a:rPr lang="en-US" dirty="0" smtClean="0"/>
              <a:t>(Daresbury)</a:t>
            </a:r>
          </a:p>
          <a:p>
            <a:r>
              <a:rPr lang="en-US" dirty="0" smtClean="0"/>
              <a:t>Excellent option for areas where discrete pumping impossible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 coating for </a:t>
            </a:r>
            <a:r>
              <a:rPr lang="en-US" dirty="0" err="1" smtClean="0"/>
              <a:t>MaxIV</a:t>
            </a:r>
            <a:r>
              <a:rPr lang="en-US" dirty="0" smtClean="0"/>
              <a:t>: various shapes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1098" r="3811" b="4503"/>
          <a:stretch/>
        </p:blipFill>
        <p:spPr bwMode="auto">
          <a:xfrm>
            <a:off x="295274" y="1255712"/>
            <a:ext cx="5229225" cy="39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1405" r="4243" b="3937"/>
          <a:stretch/>
        </p:blipFill>
        <p:spPr bwMode="auto">
          <a:xfrm>
            <a:off x="3848100" y="2941638"/>
            <a:ext cx="4762500" cy="364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9609" y="1255712"/>
            <a:ext cx="3000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Straight segments: ESRF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Curved sections: industry 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 shapes: collaborate with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considerations for beamline vacuum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vacuum design</a:t>
            </a:r>
          </a:p>
          <a:p>
            <a:pPr lvl="1"/>
            <a:r>
              <a:rPr lang="en-US" dirty="0" smtClean="0"/>
              <a:t>Materials: </a:t>
            </a:r>
            <a:r>
              <a:rPr lang="en-US" dirty="0" smtClean="0"/>
              <a:t>material, heat treat</a:t>
            </a:r>
            <a:r>
              <a:rPr lang="en-US" dirty="0" smtClean="0"/>
              <a:t>, </a:t>
            </a:r>
            <a:r>
              <a:rPr lang="en-US" dirty="0" smtClean="0"/>
              <a:t>surface </a:t>
            </a:r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Pumping </a:t>
            </a:r>
            <a:r>
              <a:rPr lang="en-US" dirty="0" smtClean="0"/>
              <a:t>systems: distributed</a:t>
            </a:r>
            <a:r>
              <a:rPr lang="en-US" dirty="0"/>
              <a:t> </a:t>
            </a:r>
            <a:r>
              <a:rPr lang="en-US" dirty="0" smtClean="0"/>
              <a:t>and lumped pumps</a:t>
            </a:r>
          </a:p>
          <a:p>
            <a:r>
              <a:rPr lang="en-US" dirty="0" smtClean="0"/>
              <a:t>Dynamic vacuum design</a:t>
            </a:r>
          </a:p>
          <a:p>
            <a:pPr lvl="1"/>
            <a:r>
              <a:rPr lang="en-US" dirty="0" smtClean="0"/>
              <a:t>Electron stimulated </a:t>
            </a:r>
            <a:r>
              <a:rPr lang="en-US" dirty="0" smtClean="0"/>
              <a:t>desorption, secondary electron yield</a:t>
            </a:r>
            <a:endParaRPr lang="en-US" dirty="0" smtClean="0"/>
          </a:p>
          <a:p>
            <a:pPr lvl="1"/>
            <a:r>
              <a:rPr lang="en-US" dirty="0" smtClean="0"/>
              <a:t>Photon stimulated desorption</a:t>
            </a:r>
          </a:p>
          <a:p>
            <a:pPr lvl="2"/>
            <a:r>
              <a:rPr lang="en-US" dirty="0" smtClean="0"/>
              <a:t>Beamline shape for PSD reduction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 coating: long thin pipes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LBNL: Narrow chambers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SAES getters: 10 mm – 4 mm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23113" r="17132" b="16226"/>
          <a:stretch/>
        </p:blipFill>
        <p:spPr bwMode="auto">
          <a:xfrm>
            <a:off x="221790" y="2174874"/>
            <a:ext cx="4328554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5087" y="5524499"/>
            <a:ext cx="351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morphology from twisted wires</a:t>
            </a:r>
          </a:p>
          <a:p>
            <a:r>
              <a:rPr lang="en-US" dirty="0" smtClean="0"/>
              <a:t>Need alloy wire (Andre Anders)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1405" r="3771" b="4815"/>
          <a:stretch/>
        </p:blipFill>
        <p:spPr bwMode="auto">
          <a:xfrm>
            <a:off x="4645026" y="2174874"/>
            <a:ext cx="4085984" cy="30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53075" y="5385999"/>
            <a:ext cx="313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SAES can achieve good adhesion and morphology even on challenging thin pipes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b="25171"/>
          <a:stretch/>
        </p:blipFill>
        <p:spPr>
          <a:xfrm>
            <a:off x="347828" y="523844"/>
            <a:ext cx="8180536" cy="546955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vacuum design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7828" y="3843196"/>
            <a:ext cx="4621794" cy="21750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Vacuum design must</a:t>
            </a:r>
          </a:p>
          <a:p>
            <a:pPr lvl="1"/>
            <a:r>
              <a:rPr lang="en-US" dirty="0" smtClean="0"/>
              <a:t>Limit outgassing</a:t>
            </a:r>
          </a:p>
          <a:p>
            <a:pPr lvl="1"/>
            <a:r>
              <a:rPr lang="en-US" dirty="0" smtClean="0"/>
              <a:t>Mitigate </a:t>
            </a:r>
            <a:r>
              <a:rPr lang="en-US" dirty="0" smtClean="0"/>
              <a:t>ESD, PSD, SEY</a:t>
            </a:r>
            <a:endParaRPr lang="en-US" dirty="0" smtClean="0"/>
          </a:p>
          <a:p>
            <a:pPr lvl="1"/>
            <a:r>
              <a:rPr lang="en-US" dirty="0" smtClean="0"/>
              <a:t>Optimize pumping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Goal: P~1x10</a:t>
            </a:r>
            <a:r>
              <a:rPr lang="en-US" baseline="30000" dirty="0" smtClean="0"/>
              <a:t>-9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Sources of dynamic vacuum loads?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2123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Molflow</a:t>
            </a:r>
            <a:r>
              <a:rPr lang="en-US" dirty="0" smtClean="0"/>
              <a:t>+: static vacuum modeling</a:t>
            </a:r>
          </a:p>
          <a:p>
            <a:r>
              <a:rPr lang="en-US" dirty="0" err="1" smtClean="0"/>
              <a:t>SynRad</a:t>
            </a:r>
            <a:r>
              <a:rPr lang="en-US" dirty="0" smtClean="0"/>
              <a:t>: model of vacuum events due to beam</a:t>
            </a:r>
          </a:p>
          <a:p>
            <a:r>
              <a:rPr lang="en-US" dirty="0" smtClean="0"/>
              <a:t>Beam related pressure mitigation	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oatings (</a:t>
            </a:r>
            <a:r>
              <a:rPr lang="en-US" dirty="0" err="1" smtClean="0"/>
              <a:t>TiN</a:t>
            </a:r>
            <a:r>
              <a:rPr lang="en-US" dirty="0" smtClean="0"/>
              <a:t>, carbon, NEG) </a:t>
            </a:r>
          </a:p>
          <a:p>
            <a:pPr lvl="1"/>
            <a:r>
              <a:rPr lang="en-US" dirty="0" smtClean="0"/>
              <a:t>Morphology (grooves, laser patterning)</a:t>
            </a:r>
          </a:p>
          <a:p>
            <a:pPr lvl="1"/>
            <a:r>
              <a:rPr lang="en-US" dirty="0" smtClean="0"/>
              <a:t>Antechambers to provide pumping, mitigate PSD</a:t>
            </a:r>
          </a:p>
          <a:p>
            <a:endParaRPr lang="en-US" dirty="0" smtClean="0"/>
          </a:p>
          <a:p>
            <a:r>
              <a:rPr lang="en-US" dirty="0" smtClean="0"/>
              <a:t>Vacuum system design must take into account </a:t>
            </a:r>
          </a:p>
          <a:p>
            <a:pPr lvl="1"/>
            <a:r>
              <a:rPr lang="en-US" dirty="0" smtClean="0"/>
              <a:t>Outgassing</a:t>
            </a:r>
          </a:p>
          <a:p>
            <a:pPr lvl="1"/>
            <a:r>
              <a:rPr lang="en-US" dirty="0" smtClean="0"/>
              <a:t>ESD, PSD, SEY </a:t>
            </a:r>
            <a:r>
              <a:rPr lang="en-US" dirty="0" smtClean="0"/>
              <a:t>induced vacuum</a:t>
            </a:r>
          </a:p>
          <a:p>
            <a:pPr lvl="1"/>
            <a:r>
              <a:rPr lang="en-US" dirty="0" smtClean="0"/>
              <a:t>Pump design (distributed and lumped)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34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available for both static vacuum and PSD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118" y="1417638"/>
            <a:ext cx="5305331" cy="3578382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Molflow</a:t>
            </a:r>
            <a:r>
              <a:rPr lang="en-US" sz="2200" dirty="0" smtClean="0"/>
              <a:t>+ and </a:t>
            </a:r>
            <a:r>
              <a:rPr lang="en-US" sz="2200" dirty="0" err="1" smtClean="0"/>
              <a:t>Synrad</a:t>
            </a:r>
            <a:r>
              <a:rPr lang="en-US" sz="2200" dirty="0" smtClean="0"/>
              <a:t> modeling software developed by Roberto </a:t>
            </a:r>
            <a:r>
              <a:rPr lang="en-US" sz="2200" dirty="0" err="1" smtClean="0"/>
              <a:t>Kersevan</a:t>
            </a:r>
            <a:endParaRPr lang="en-US" sz="2200" dirty="0" smtClean="0"/>
          </a:p>
          <a:p>
            <a:r>
              <a:rPr lang="en-US" sz="2200" dirty="0" smtClean="0"/>
              <a:t>Jason </a:t>
            </a:r>
            <a:r>
              <a:rPr lang="en-US" sz="2200" dirty="0"/>
              <a:t>Carter, </a:t>
            </a:r>
            <a:r>
              <a:rPr lang="en-US" sz="2200" dirty="0" smtClean="0"/>
              <a:t>ANL, used </a:t>
            </a:r>
            <a:r>
              <a:rPr lang="en-US" sz="2200" dirty="0" err="1" smtClean="0"/>
              <a:t>Molflow</a:t>
            </a:r>
            <a:r>
              <a:rPr lang="en-US" sz="2200" dirty="0" smtClean="0"/>
              <a:t>+/</a:t>
            </a:r>
            <a:r>
              <a:rPr lang="en-US" sz="2200" dirty="0" err="1" smtClean="0"/>
              <a:t>Synrad</a:t>
            </a:r>
            <a:r>
              <a:rPr lang="en-US" sz="2200" dirty="0" smtClean="0"/>
              <a:t> to model static and dynamic vacuum for APS upgrade </a:t>
            </a:r>
          </a:p>
          <a:p>
            <a:r>
              <a:rPr lang="en-US" sz="2200" dirty="0" smtClean="0"/>
              <a:t>CAD designs of beamline are combined with pumping speeds and outgassing rates of elements yield expected pressure</a:t>
            </a:r>
          </a:p>
          <a:p>
            <a:endParaRPr lang="en-US" sz="2200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5" y="1308995"/>
            <a:ext cx="3702114" cy="52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8"/>
          <a:stretch/>
        </p:blipFill>
        <p:spPr bwMode="auto">
          <a:xfrm>
            <a:off x="4317829" y="4731521"/>
            <a:ext cx="4368971" cy="19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5900"/>
            <a:ext cx="48021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790700"/>
            <a:ext cx="41973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76200" y="76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</a:rPr>
              <a:t>How SynRad works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762000" y="5478463"/>
            <a:ext cx="762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Calibri" pitchFamily="34" charset="0"/>
              </a:rPr>
              <a:t>Magnetic elements in </a:t>
            </a:r>
            <a:r>
              <a:rPr lang="en-US" altLang="en-US" sz="1800" b="1">
                <a:solidFill>
                  <a:srgbClr val="FF9900"/>
                </a:solidFill>
                <a:latin typeface="Calibri" pitchFamily="34" charset="0"/>
              </a:rPr>
              <a:t>orange</a:t>
            </a:r>
            <a:r>
              <a:rPr lang="en-US" altLang="en-US" sz="1800">
                <a:latin typeface="Calibri" pitchFamily="34" charset="0"/>
              </a:rPr>
              <a:t>, program generated synchrotron fan in </a:t>
            </a:r>
            <a:r>
              <a:rPr lang="en-US" altLang="en-US" sz="1800" b="1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en-US" sz="1800">
                <a:latin typeface="Calibri" pitchFamily="34" charset="0"/>
              </a:rPr>
              <a:t>, surface hit points in 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red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57200" y="6858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en-US" sz="1800">
                <a:latin typeface="Calibri" pitchFamily="34" charset="0"/>
              </a:rPr>
              <a:t>Magnetic elements generate synchrotron rays within 3D space</a:t>
            </a: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 rot="1283633">
            <a:off x="7505700" y="1574800"/>
            <a:ext cx="990600" cy="577850"/>
            <a:chOff x="8015617" y="588318"/>
            <a:chExt cx="990600" cy="577081"/>
          </a:xfrm>
        </p:grpSpPr>
        <p:cxnSp>
          <p:nvCxnSpPr>
            <p:cNvPr id="19" name="Straight Arrow Connector 22"/>
            <p:cNvCxnSpPr>
              <a:cxnSpLocks noChangeShapeType="1"/>
              <a:endCxn id="20" idx="3"/>
            </p:cNvCxnSpPr>
            <p:nvPr/>
          </p:nvCxnSpPr>
          <p:spPr bwMode="auto">
            <a:xfrm rot="591823" flipV="1">
              <a:off x="8208977" y="667725"/>
              <a:ext cx="749870" cy="374533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 rot="20599396">
              <a:off x="8015617" y="588318"/>
              <a:ext cx="990600" cy="5770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1050" b="1" dirty="0">
                  <a:solidFill>
                    <a:srgbClr val="00B050"/>
                  </a:solidFill>
                  <a:cs typeface="Arial" pitchFamily="34" charset="0"/>
                </a:rPr>
                <a:t>BEAM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sz="1050" b="1" dirty="0">
                  <a:solidFill>
                    <a:srgbClr val="00B050"/>
                  </a:solidFill>
                  <a:cs typeface="Arial" pitchFamily="34" charset="0"/>
                </a:rPr>
                <a:t>DIRECTION</a:t>
              </a:r>
            </a:p>
          </p:txBody>
        </p:sp>
      </p:grpSp>
      <p:sp>
        <p:nvSpPr>
          <p:cNvPr id="21" name="Footer Placeholder 1"/>
          <p:cNvSpPr txBox="1">
            <a:spLocks/>
          </p:cNvSpPr>
          <p:nvPr/>
        </p:nvSpPr>
        <p:spPr>
          <a:xfrm>
            <a:off x="609600" y="6324600"/>
            <a:ext cx="518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F497D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F497D"/>
              </a:buClr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F497D"/>
              </a:buClr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APS-U storage ring vacuum system design using SynRad/MolFlow+ with photon scattering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0672" y="6304984"/>
            <a:ext cx="355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Jason Carter, AVS 2015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384175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4468C1-1634-4609-9C73-143A007F296B}" type="slidenum">
              <a:rPr lang="en-US" altLang="en-US" sz="10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/>
          </a:p>
        </p:txBody>
      </p:sp>
      <p:pic>
        <p:nvPicPr>
          <p:cNvPr id="4" name="Picture 3" descr="C:\Users\mszakacs\Dropbox\Screenshots\screenshot_2012-09-26_09-31-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6"/>
          <a:stretch/>
        </p:blipFill>
        <p:spPr bwMode="auto">
          <a:xfrm>
            <a:off x="991449" y="1828800"/>
            <a:ext cx="3524889" cy="1902511"/>
          </a:xfrm>
          <a:prstGeom prst="roundRect">
            <a:avLst>
              <a:gd name="adj" fmla="val 52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4"/>
          <a:stretch/>
        </p:blipFill>
        <p:spPr bwMode="auto">
          <a:xfrm>
            <a:off x="4642314" y="1828800"/>
            <a:ext cx="3646861" cy="1902511"/>
          </a:xfrm>
          <a:prstGeom prst="roundRect">
            <a:avLst>
              <a:gd name="adj" fmla="val 55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/>
          <p:cNvSpPr/>
          <p:nvPr/>
        </p:nvSpPr>
        <p:spPr>
          <a:xfrm rot="10800000" flipH="1">
            <a:off x="1700213" y="3925888"/>
            <a:ext cx="1319212" cy="1446212"/>
          </a:xfrm>
          <a:prstGeom prst="bentArrow">
            <a:avLst>
              <a:gd name="adj1" fmla="val 1201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5400000" flipH="1">
            <a:off x="5984875" y="3800476"/>
            <a:ext cx="1214437" cy="1465262"/>
          </a:xfrm>
          <a:prstGeom prst="bentArrow">
            <a:avLst>
              <a:gd name="adj1" fmla="val 1352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14775"/>
            <a:ext cx="231775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76200" y="76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Calibri" pitchFamily="34" charset="0"/>
              </a:rPr>
              <a:t>Coupled simulations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457200" y="598488"/>
            <a:ext cx="823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en-US" sz="1800">
                <a:latin typeface="Calibri" pitchFamily="34" charset="0"/>
              </a:rPr>
              <a:t>Coupling feature translates SynRad flux density rates (photons/cm</a:t>
            </a:r>
            <a:r>
              <a:rPr lang="en-US" altLang="en-US" sz="1800" baseline="30000">
                <a:latin typeface="Calibri" pitchFamily="34" charset="0"/>
              </a:rPr>
              <a:t>2</a:t>
            </a:r>
            <a:r>
              <a:rPr lang="en-US" altLang="en-US" sz="1800">
                <a:latin typeface="Calibri" pitchFamily="34" charset="0"/>
              </a:rPr>
              <a:t>/s) to photon stimulated desorption, PSD, outgassing (mbar*L/cm</a:t>
            </a:r>
            <a:r>
              <a:rPr lang="en-US" altLang="en-US" sz="1800" baseline="30000">
                <a:latin typeface="Calibri" pitchFamily="34" charset="0"/>
              </a:rPr>
              <a:t>2</a:t>
            </a:r>
            <a:r>
              <a:rPr lang="en-US" altLang="en-US" sz="1800">
                <a:latin typeface="Calibri" pitchFamily="34" charset="0"/>
              </a:rPr>
              <a:t>/s)</a:t>
            </a:r>
          </a:p>
          <a:p>
            <a:pPr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altLang="en-US" sz="1800">
                <a:latin typeface="Calibri" pitchFamily="34" charset="0"/>
              </a:rPr>
              <a:t>Translations based on conditioning time and PSD yield measurements for various vacuum materials</a:t>
            </a:r>
            <a:endParaRPr lang="en-US" altLang="en-US" sz="1600">
              <a:latin typeface="Calibri" pitchFamily="34" charset="0"/>
            </a:endParaRPr>
          </a:p>
        </p:txBody>
      </p:sp>
      <p:sp>
        <p:nvSpPr>
          <p:cNvPr id="2868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80987" y="5536949"/>
            <a:ext cx="2943225" cy="11527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 smtClean="0"/>
              <a:t>APS-U storage ring vacuum system design using </a:t>
            </a:r>
            <a:r>
              <a:rPr lang="en-US" altLang="en-US" sz="1400" dirty="0" err="1" smtClean="0"/>
              <a:t>SynRad</a:t>
            </a:r>
            <a:r>
              <a:rPr lang="en-US" altLang="en-US" sz="1400" dirty="0" smtClean="0"/>
              <a:t>/</a:t>
            </a:r>
            <a:r>
              <a:rPr lang="en-US" altLang="en-US" sz="1400" dirty="0" err="1" smtClean="0"/>
              <a:t>MolFlow</a:t>
            </a:r>
            <a:r>
              <a:rPr lang="en-US" altLang="en-US" sz="1400" dirty="0" smtClean="0"/>
              <a:t>+ with photon scattering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2031" y="6368534"/>
            <a:ext cx="355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Jason Carter, AVS 2015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needed to use modeling software?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Understanding of materials properties for beamline</a:t>
            </a:r>
          </a:p>
          <a:p>
            <a:pPr lvl="1"/>
            <a:r>
              <a:rPr lang="en-US" dirty="0" smtClean="0"/>
              <a:t>Outgassing rates</a:t>
            </a:r>
          </a:p>
          <a:p>
            <a:pPr lvl="1"/>
            <a:r>
              <a:rPr lang="en-US" dirty="0" smtClean="0"/>
              <a:t>Pump speeds</a:t>
            </a:r>
          </a:p>
          <a:p>
            <a:pPr lvl="1"/>
            <a:r>
              <a:rPr lang="en-US" dirty="0" smtClean="0"/>
              <a:t>Electron/Photon stimulated desorption</a:t>
            </a:r>
          </a:p>
          <a:p>
            <a:r>
              <a:rPr lang="en-US" dirty="0" smtClean="0"/>
              <a:t>Detailed CAD design of the interior of the vacuum space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Accelerator vacuum community are researching these issues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→ This talk summarized recent workshop</a:t>
            </a:r>
          </a:p>
        </p:txBody>
      </p:sp>
    </p:spTree>
    <p:extLst>
      <p:ext uri="{BB962C8B-B14F-4D97-AF65-F5344CB8AC3E}">
        <p14:creationId xmlns:p14="http://schemas.microsoft.com/office/powerpoint/2010/main" val="4596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Summary of the International Workshop on Functional Surface Coatings and Treatments for UHV/XHV Applications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51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Workshop hosted by Daresbury Laboratory, September 2015</a:t>
            </a:r>
          </a:p>
          <a:p>
            <a:r>
              <a:rPr lang="en-US" dirty="0" smtClean="0"/>
              <a:t>Coatings</a:t>
            </a:r>
          </a:p>
          <a:p>
            <a:pPr lvl="1"/>
            <a:r>
              <a:rPr lang="en-US" dirty="0" err="1" smtClean="0"/>
              <a:t>TiN</a:t>
            </a:r>
            <a:r>
              <a:rPr lang="en-US" dirty="0" smtClean="0"/>
              <a:t> coatings</a:t>
            </a:r>
          </a:p>
          <a:p>
            <a:pPr lvl="1"/>
            <a:r>
              <a:rPr lang="en-US" dirty="0" smtClean="0"/>
              <a:t>Carbon coatings</a:t>
            </a:r>
          </a:p>
          <a:p>
            <a:pPr lvl="1"/>
            <a:r>
              <a:rPr lang="en-US" dirty="0" smtClean="0"/>
              <a:t>Non-evaporable Getter (NEG) coatings</a:t>
            </a:r>
          </a:p>
          <a:p>
            <a:pPr lvl="1"/>
            <a:r>
              <a:rPr lang="en-US" dirty="0" smtClean="0"/>
              <a:t>Surface texturing effects</a:t>
            </a:r>
          </a:p>
          <a:p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Outgassing/pumping </a:t>
            </a:r>
          </a:p>
          <a:p>
            <a:pPr lvl="1"/>
            <a:r>
              <a:rPr lang="en-US" dirty="0" smtClean="0"/>
              <a:t>Electron/Photon stimulated desorption</a:t>
            </a:r>
          </a:p>
          <a:p>
            <a:pPr lvl="1"/>
            <a:r>
              <a:rPr lang="en-US" dirty="0" smtClean="0"/>
              <a:t>RF surface resistivity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Participants from</a:t>
            </a:r>
          </a:p>
          <a:p>
            <a:pPr lvl="1"/>
            <a:r>
              <a:rPr lang="en-US" dirty="0" smtClean="0"/>
              <a:t>Argonne (US)</a:t>
            </a:r>
            <a:endParaRPr lang="en-US" dirty="0"/>
          </a:p>
          <a:p>
            <a:pPr lvl="1"/>
            <a:r>
              <a:rPr lang="en-US" dirty="0" smtClean="0"/>
              <a:t>Brookhaven (US)</a:t>
            </a:r>
          </a:p>
          <a:p>
            <a:pPr lvl="1"/>
            <a:r>
              <a:rPr lang="en-US" dirty="0" smtClean="0"/>
              <a:t>CERN (EU)</a:t>
            </a:r>
            <a:endParaRPr lang="en-US" dirty="0"/>
          </a:p>
          <a:p>
            <a:pPr lvl="1"/>
            <a:r>
              <a:rPr lang="en-US" dirty="0" smtClean="0"/>
              <a:t>Cornell (US)</a:t>
            </a:r>
          </a:p>
          <a:p>
            <a:pPr lvl="1"/>
            <a:r>
              <a:rPr lang="en-US" dirty="0" smtClean="0"/>
              <a:t>Daresbury/Cockcroft/</a:t>
            </a:r>
            <a:r>
              <a:rPr lang="en-US" dirty="0" err="1" smtClean="0"/>
              <a:t>Astec</a:t>
            </a:r>
            <a:r>
              <a:rPr lang="en-US" dirty="0" smtClean="0"/>
              <a:t> (UK)</a:t>
            </a:r>
            <a:endParaRPr lang="en-US" dirty="0"/>
          </a:p>
          <a:p>
            <a:pPr lvl="1"/>
            <a:r>
              <a:rPr lang="en-US" dirty="0" smtClean="0"/>
              <a:t>DESY (Germany)</a:t>
            </a:r>
            <a:endParaRPr lang="en-US" dirty="0"/>
          </a:p>
          <a:p>
            <a:pPr lvl="1"/>
            <a:r>
              <a:rPr lang="en-US" dirty="0" smtClean="0"/>
              <a:t>IHEP (China)</a:t>
            </a:r>
          </a:p>
          <a:p>
            <a:pPr lvl="1"/>
            <a:r>
              <a:rPr lang="en-US" dirty="0" smtClean="0"/>
              <a:t>LNF-INFN (Italy)</a:t>
            </a:r>
            <a:endParaRPr lang="en-US" dirty="0"/>
          </a:p>
          <a:p>
            <a:pPr lvl="1"/>
            <a:r>
              <a:rPr lang="en-US" dirty="0" err="1" smtClean="0"/>
              <a:t>JLab</a:t>
            </a:r>
            <a:r>
              <a:rPr lang="en-US" dirty="0" smtClean="0"/>
              <a:t> (US)</a:t>
            </a:r>
            <a:endParaRPr lang="en-US" dirty="0"/>
          </a:p>
          <a:p>
            <a:pPr lvl="1"/>
            <a:r>
              <a:rPr lang="en-US" dirty="0" smtClean="0"/>
              <a:t>KEK (Japan)</a:t>
            </a:r>
            <a:endParaRPr lang="en-US" dirty="0"/>
          </a:p>
          <a:p>
            <a:pPr lvl="1"/>
            <a:r>
              <a:rPr lang="en-US" dirty="0" smtClean="0"/>
              <a:t>LBNL (US)</a:t>
            </a:r>
            <a:endParaRPr lang="en-US" dirty="0"/>
          </a:p>
          <a:p>
            <a:pPr lvl="1"/>
            <a:r>
              <a:rPr lang="en-US" dirty="0"/>
              <a:t>MAX </a:t>
            </a:r>
            <a:r>
              <a:rPr lang="en-US" dirty="0" smtClean="0"/>
              <a:t>IV (</a:t>
            </a:r>
            <a:r>
              <a:rPr lang="en-US" dirty="0" err="1" smtClean="0"/>
              <a:t>Sweeden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Pohang (Korea)</a:t>
            </a:r>
            <a:endParaRPr lang="en-US" dirty="0"/>
          </a:p>
          <a:p>
            <a:pPr lvl="1"/>
            <a:r>
              <a:rPr lang="en-US" dirty="0" smtClean="0"/>
              <a:t>SNS (US)</a:t>
            </a:r>
          </a:p>
          <a:p>
            <a:pPr lvl="1"/>
            <a:r>
              <a:rPr lang="en-US" dirty="0" smtClean="0"/>
              <a:t>SAES Getters (pump company)</a:t>
            </a:r>
          </a:p>
          <a:p>
            <a:pPr lvl="1"/>
            <a:r>
              <a:rPr lang="en-US" dirty="0" smtClean="0"/>
              <a:t>VACOM (pump company)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4247" y="5443484"/>
            <a:ext cx="4317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Presentations available under “program” link at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https://www.cockcroft.ac.uk/events/FSC/index.html</a:t>
            </a:r>
          </a:p>
        </p:txBody>
      </p:sp>
    </p:spTree>
    <p:extLst>
      <p:ext uri="{BB962C8B-B14F-4D97-AF65-F5344CB8AC3E}">
        <p14:creationId xmlns:p14="http://schemas.microsoft.com/office/powerpoint/2010/main" val="25593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vacuum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Conductance to pumping elements</a:t>
            </a:r>
          </a:p>
          <a:p>
            <a:r>
              <a:rPr lang="en-US" dirty="0" smtClean="0"/>
              <a:t>Reduced outgassing materials </a:t>
            </a:r>
          </a:p>
          <a:p>
            <a:r>
              <a:rPr lang="en-US" dirty="0" smtClean="0"/>
              <a:t>Modeling in </a:t>
            </a:r>
            <a:r>
              <a:rPr lang="en-US" dirty="0" err="1" smtClean="0"/>
              <a:t>Molflow</a:t>
            </a:r>
            <a:r>
              <a:rPr lang="en-US" dirty="0" smtClean="0"/>
              <a:t>+ or similar can determine requirements for pump sizes</a:t>
            </a:r>
          </a:p>
        </p:txBody>
      </p:sp>
    </p:spTree>
    <p:extLst>
      <p:ext uri="{BB962C8B-B14F-4D97-AF65-F5344CB8AC3E}">
        <p14:creationId xmlns:p14="http://schemas.microsoft.com/office/powerpoint/2010/main" val="16430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vacuum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Measurements of Secondary Electron </a:t>
            </a:r>
            <a:r>
              <a:rPr lang="en-US" dirty="0"/>
              <a:t>Y</a:t>
            </a:r>
            <a:r>
              <a:rPr lang="en-US" dirty="0" smtClean="0"/>
              <a:t>ield </a:t>
            </a:r>
          </a:p>
          <a:p>
            <a:r>
              <a:rPr lang="en-US" dirty="0" smtClean="0"/>
              <a:t>Measurements of Electron/Photon Stimulated Desorption (ESD/PSD) </a:t>
            </a:r>
          </a:p>
          <a:p>
            <a:r>
              <a:rPr lang="en-US" dirty="0" smtClean="0"/>
              <a:t>Effect of Coatings and surface treatments</a:t>
            </a:r>
          </a:p>
          <a:p>
            <a:pPr lvl="1"/>
            <a:r>
              <a:rPr lang="en-US" dirty="0" smtClean="0"/>
              <a:t>Carbon (amorphous or HOPG)</a:t>
            </a:r>
          </a:p>
          <a:p>
            <a:pPr lvl="1"/>
            <a:r>
              <a:rPr lang="en-US" dirty="0" smtClean="0"/>
              <a:t>Titanium Nitride (</a:t>
            </a:r>
            <a:r>
              <a:rPr lang="en-US" dirty="0" err="1" smtClean="0"/>
              <a:t>TiN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Non-evaporable getters (NEG)</a:t>
            </a:r>
          </a:p>
          <a:p>
            <a:pPr lvl="1"/>
            <a:r>
              <a:rPr lang="en-US" dirty="0" smtClean="0"/>
              <a:t>Surface patterning/grooves</a:t>
            </a:r>
          </a:p>
          <a:p>
            <a:r>
              <a:rPr lang="en-US" dirty="0" err="1" smtClean="0"/>
              <a:t>Beampipe</a:t>
            </a:r>
            <a:r>
              <a:rPr lang="en-US" dirty="0" smtClean="0"/>
              <a:t> design for discrete/distributed pumping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24928</TotalTime>
  <Words>814</Words>
  <Application>Microsoft Office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JLabPresentation_2</vt:lpstr>
      <vt:lpstr>Vacuum considerations for JLEIC beamline and Interaction Region  Marcy L. Stutzman</vt:lpstr>
      <vt:lpstr>General considerations for beamline vacuum design</vt:lpstr>
      <vt:lpstr>Modeling available for both static vacuum and PSD</vt:lpstr>
      <vt:lpstr>PowerPoint Presentation</vt:lpstr>
      <vt:lpstr>PowerPoint Presentation</vt:lpstr>
      <vt:lpstr>What is needed to use modeling software?</vt:lpstr>
      <vt:lpstr>Summary of the International Workshop on Functional Surface Coatings and Treatments for UHV/XHV Applications</vt:lpstr>
      <vt:lpstr>Static vacuum design</vt:lpstr>
      <vt:lpstr>Dynamic vacuum</vt:lpstr>
      <vt:lpstr>Secondary Electron Yield:  electron cloud, vacuum excursions</vt:lpstr>
      <vt:lpstr>Patterning of surfaces</vt:lpstr>
      <vt:lpstr>SEY: Laser Engineered Surface</vt:lpstr>
      <vt:lpstr> TiN Coatings on Aluminum and grooved aluminum: SEY Kyo Shibata SuperKEKB</vt:lpstr>
      <vt:lpstr>SEY summary</vt:lpstr>
      <vt:lpstr>Pressure increase due to SEY</vt:lpstr>
      <vt:lpstr>Carbon Coatings vs. NEG coatings: Photon Stimulated Desorption Yasunori Tanimoto, KEK</vt:lpstr>
      <vt:lpstr>Distributed NEG pumping</vt:lpstr>
      <vt:lpstr>NEG coatings</vt:lpstr>
      <vt:lpstr>NEG coating for MaxIV: various shapes</vt:lpstr>
      <vt:lpstr>NEG coating: long thin pipes</vt:lpstr>
      <vt:lpstr>JLEIC vacuum design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Improvements for the Jefferson Lab Polarized Electron Source</dc:title>
  <dc:creator>Marcy Stutzman</dc:creator>
  <cp:lastModifiedBy>Marcy Stutzman</cp:lastModifiedBy>
  <cp:revision>273</cp:revision>
  <cp:lastPrinted>2013-08-22T17:20:32Z</cp:lastPrinted>
  <dcterms:created xsi:type="dcterms:W3CDTF">2013-08-21T19:25:27Z</dcterms:created>
  <dcterms:modified xsi:type="dcterms:W3CDTF">2016-03-28T17:01:10Z</dcterms:modified>
</cp:coreProperties>
</file>