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EBD2">
              <a:alpha val="48000"/>
            </a:srgbClr>
          </a:solidFill>
        </a:fill>
      </a:tcStyle>
    </a:band2H>
    <a:firstCo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solidFill>
            <a:srgbClr val="D6A96F">
              <a:alpha val="48000"/>
            </a:srgbClr>
          </a:solidFill>
        </a:fill>
      </a:tcStyle>
    </a:firstCol>
    <a:lastRow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254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solidFill>
            <a:srgbClr val="D6A96F">
              <a:alpha val="48000"/>
            </a:srgbClr>
          </a:solidFill>
        </a:fill>
      </a:tcStyle>
    </a:lastRow>
    <a:firstRow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254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solidFill>
            <a:srgbClr val="D6A96F">
              <a:alpha val="48000"/>
            </a:srgb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6654F">
              <a:alpha val="2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solidFill>
            <a:srgbClr val="9BA7B4">
              <a:alpha val="9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F8B9E">
              <a:alpha val="9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F8B9E">
              <a:alpha val="90000"/>
            </a:srgb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D231A"/>
              </a:solidFill>
              <a:prstDash val="solid"/>
              <a:miter lim="400000"/>
            </a:ln>
          </a:top>
          <a:bottom>
            <a:ln w="12700" cap="flat">
              <a:solidFill>
                <a:srgbClr val="3D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D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B1A596">
              <a:alpha val="20000"/>
            </a:srgbClr>
          </a:solidFill>
        </a:fill>
      </a:tcStyle>
    </a:band2H>
    <a:firstCo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3D231A"/>
              </a:solidFill>
              <a:prstDash val="solid"/>
              <a:miter lim="400000"/>
            </a:ln>
          </a:left>
          <a:right>
            <a:ln w="12700" cap="flat">
              <a:solidFill>
                <a:srgbClr val="3D231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CA581">
              <a:alpha val="50000"/>
            </a:srgbClr>
          </a:solidFill>
        </a:fill>
      </a:tcStyle>
    </a:firstCol>
    <a:lastRow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3D231A"/>
              </a:solidFill>
              <a:prstDash val="solid"/>
              <a:miter lim="400000"/>
            </a:ln>
          </a:top>
          <a:bottom>
            <a:ln w="12700" cap="flat">
              <a:solidFill>
                <a:srgbClr val="3D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D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D231A"/>
              </a:solidFill>
              <a:prstDash val="solid"/>
              <a:miter lim="400000"/>
            </a:ln>
          </a:top>
          <a:bottom>
            <a:ln w="12700" cap="flat">
              <a:solidFill>
                <a:srgbClr val="3D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D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56333">
              <a:alpha val="75000"/>
            </a:srgb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19B68">
              <a:alpha val="50000"/>
            </a:srgbClr>
          </a:solidFill>
        </a:fill>
      </a:tcStyle>
    </a:wholeTbl>
    <a:band2H>
      <a:tcTxStyle b="def" i="def"/>
      <a:tcStyle>
        <a:tcBdr/>
        <a:fill>
          <a:solidFill>
            <a:srgbClr val="C09B6C">
              <a:alpha val="2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45C39">
              <a:alpha val="8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77A48">
              <a:alpha val="81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33E29">
              <a:alpha val="85000"/>
            </a:srgb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28D8E"/>
              </a:solidFill>
              <a:prstDash val="solid"/>
              <a:miter lim="400000"/>
            </a:ln>
          </a:top>
          <a:bottom>
            <a:ln w="12700" cap="flat">
              <a:solidFill>
                <a:srgbClr val="828D8E"/>
              </a:solidFill>
              <a:prstDash val="solid"/>
              <a:miter lim="400000"/>
            </a:ln>
          </a:bottom>
          <a:insideH>
            <a:ln w="12700" cap="flat">
              <a:solidFill>
                <a:srgbClr val="828D8E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6654F">
              <a:alpha val="20000"/>
            </a:srgbClr>
          </a:solidFill>
        </a:fill>
      </a:tcStyle>
    </a:band2H>
    <a:firstCo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828D8E"/>
              </a:solidFill>
              <a:prstDash val="solid"/>
              <a:miter lim="400000"/>
            </a:ln>
          </a:left>
          <a:right>
            <a:ln w="12700" cap="flat">
              <a:solidFill>
                <a:srgbClr val="828D8E"/>
              </a:solidFill>
              <a:prstDash val="solid"/>
              <a:miter lim="400000"/>
            </a:ln>
          </a:right>
          <a:top>
            <a:ln w="12700" cap="flat">
              <a:solidFill>
                <a:srgbClr val="828D8E"/>
              </a:solidFill>
              <a:prstDash val="solid"/>
              <a:miter lim="400000"/>
            </a:ln>
          </a:top>
          <a:bottom>
            <a:ln w="12700" cap="flat">
              <a:solidFill>
                <a:srgbClr val="828D8E"/>
              </a:solidFill>
              <a:prstDash val="solid"/>
              <a:miter lim="400000"/>
            </a:ln>
          </a:bottom>
          <a:insideH>
            <a:ln w="12700" cap="flat">
              <a:solidFill>
                <a:srgbClr val="828D8E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DFD8">
              <a:alpha val="61000"/>
            </a:srgbClr>
          </a:solidFill>
        </a:fill>
      </a:tcStyle>
    </a:firstCol>
    <a:lastRow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28D8E"/>
              </a:solidFill>
              <a:prstDash val="solid"/>
              <a:miter lim="400000"/>
            </a:ln>
          </a:top>
          <a:bottom>
            <a:ln w="12700" cap="flat">
              <a:solidFill>
                <a:srgbClr val="828D8E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DFD8">
              <a:alpha val="61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28D8E"/>
              </a:solidFill>
              <a:prstDash val="solid"/>
              <a:miter lim="400000"/>
            </a:ln>
          </a:top>
          <a:bottom>
            <a:ln w="12700" cap="flat">
              <a:solidFill>
                <a:srgbClr val="828D8E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D5E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232323"/>
        </a:fontRef>
        <a:srgbClr val="232323"/>
      </a:tcTxStyle>
      <a:tcStyle>
        <a:tcBdr>
          <a:left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6654F">
              <a:alpha val="20000"/>
            </a:srgbClr>
          </a:solidFill>
        </a:fill>
      </a:tcStyle>
    </a:band2H>
    <a:firstCol>
      <a:tcTxStyle b="off" i="off">
        <a:fontRef idx="minor">
          <a:srgbClr val="232323"/>
        </a:fontRef>
        <a:srgbClr val="23232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232323"/>
        </a:fontRef>
        <a:srgbClr val="23232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232323"/>
        </a:fontRef>
        <a:srgbClr val="23232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270000" y="1689100"/>
            <a:ext cx="10464800" cy="3467100"/>
          </a:xfrm>
          <a:prstGeom prst="rect">
            <a:avLst/>
          </a:prstGeom>
        </p:spPr>
        <p:txBody>
          <a:bodyPr anchor="b"/>
          <a:lstStyle>
            <a:lvl1pPr algn="ctr"/>
          </a:lstStyle>
          <a:p>
            <a:pPr/>
            <a:r>
              <a:t>Title Text</a:t>
            </a:r>
          </a:p>
        </p:txBody>
      </p:sp>
      <p:sp>
        <p:nvSpPr>
          <p:cNvPr id="12" name="Shape 12"/>
          <p:cNvSpPr/>
          <p:nvPr>
            <p:ph type="body" sz="quarter" idx="1"/>
          </p:nvPr>
        </p:nvSpPr>
        <p:spPr>
          <a:xfrm>
            <a:off x="1270000" y="5181600"/>
            <a:ext cx="10464800" cy="1460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/>
            </a:lvl1pPr>
            <a:lvl2pPr marL="0" indent="228600" algn="ctr">
              <a:spcBef>
                <a:spcPts val="0"/>
              </a:spcBef>
              <a:buSzTx/>
              <a:buNone/>
              <a:defRPr sz="3600"/>
            </a:lvl2pPr>
            <a:lvl3pPr marL="0" indent="457200" algn="ctr">
              <a:spcBef>
                <a:spcPts val="0"/>
              </a:spcBef>
              <a:buSzTx/>
              <a:buNone/>
              <a:defRPr sz="3600"/>
            </a:lvl3pPr>
            <a:lvl4pPr marL="0" indent="685800" algn="ctr">
              <a:spcBef>
                <a:spcPts val="0"/>
              </a:spcBef>
              <a:buSzTx/>
              <a:buNone/>
              <a:defRPr sz="3600"/>
            </a:lvl4pPr>
            <a:lvl5pPr marL="0" indent="914400" algn="ctr">
              <a:spcBef>
                <a:spcPts val="0"/>
              </a:spcBef>
              <a:buSzTx/>
              <a:buNone/>
              <a:defRPr sz="3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type="body" sz="quarter" idx="13"/>
          </p:nvPr>
        </p:nvSpPr>
        <p:spPr>
          <a:xfrm>
            <a:off x="1270000" y="4267200"/>
            <a:ext cx="10464800" cy="8509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pPr/>
            <a:r>
              <a:t>“Type a quote here.”</a:t>
            </a:r>
          </a:p>
        </p:txBody>
      </p:sp>
      <p:sp>
        <p:nvSpPr>
          <p:cNvPr id="94" name="Shape 94"/>
          <p:cNvSpPr/>
          <p:nvPr>
            <p:ph type="body" sz="quarter" idx="14"/>
          </p:nvPr>
        </p:nvSpPr>
        <p:spPr>
          <a:xfrm>
            <a:off x="1270000" y="6362700"/>
            <a:ext cx="10464800" cy="6477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8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5" name="Shape 9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hape 10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pic" sz="half" idx="13"/>
          </p:nvPr>
        </p:nvSpPr>
        <p:spPr>
          <a:xfrm>
            <a:off x="1573807" y="1421425"/>
            <a:ext cx="9855201" cy="51435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Shape 21"/>
          <p:cNvSpPr/>
          <p:nvPr>
            <p:ph type="title"/>
          </p:nvPr>
        </p:nvSpPr>
        <p:spPr>
          <a:xfrm>
            <a:off x="1270000" y="6680200"/>
            <a:ext cx="10464800" cy="1270000"/>
          </a:xfrm>
          <a:prstGeom prst="rect">
            <a:avLst/>
          </a:prstGeom>
        </p:spPr>
        <p:txBody>
          <a:bodyPr anchor="b"/>
          <a:lstStyle>
            <a:lvl1pPr algn="ctr"/>
          </a:lstStyle>
          <a:p>
            <a:pPr/>
            <a:r>
              <a:t>Title Text</a:t>
            </a:r>
          </a:p>
        </p:txBody>
      </p:sp>
      <p:sp>
        <p:nvSpPr>
          <p:cNvPr id="22" name="Shape 22"/>
          <p:cNvSpPr/>
          <p:nvPr>
            <p:ph type="body" sz="quarter" idx="1"/>
          </p:nvPr>
        </p:nvSpPr>
        <p:spPr>
          <a:xfrm>
            <a:off x="1270000" y="7835900"/>
            <a:ext cx="10464800" cy="1460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/>
            </a:lvl1pPr>
            <a:lvl2pPr marL="0" indent="228600" algn="ctr">
              <a:spcBef>
                <a:spcPts val="0"/>
              </a:spcBef>
              <a:buSzTx/>
              <a:buNone/>
              <a:defRPr sz="3600"/>
            </a:lvl2pPr>
            <a:lvl3pPr marL="0" indent="457200" algn="ctr">
              <a:spcBef>
                <a:spcPts val="0"/>
              </a:spcBef>
              <a:buSzTx/>
              <a:buNone/>
              <a:defRPr sz="3600"/>
            </a:lvl3pPr>
            <a:lvl4pPr marL="0" indent="685800" algn="ctr">
              <a:spcBef>
                <a:spcPts val="0"/>
              </a:spcBef>
              <a:buSzTx/>
              <a:buNone/>
              <a:defRPr sz="3600"/>
            </a:lvl4pPr>
            <a:lvl5pPr marL="0" indent="914400" algn="ctr">
              <a:spcBef>
                <a:spcPts val="0"/>
              </a:spcBef>
              <a:buSzTx/>
              <a:buNone/>
              <a:defRPr sz="3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title"/>
          </p:nvPr>
        </p:nvSpPr>
        <p:spPr>
          <a:xfrm>
            <a:off x="1270000" y="3289300"/>
            <a:ext cx="10464800" cy="3175000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Title Text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pic" sz="half" idx="13"/>
          </p:nvPr>
        </p:nvSpPr>
        <p:spPr>
          <a:xfrm>
            <a:off x="6775450" y="1408083"/>
            <a:ext cx="4673600" cy="69723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Shape 39"/>
          <p:cNvSpPr/>
          <p:nvPr>
            <p:ph type="title"/>
          </p:nvPr>
        </p:nvSpPr>
        <p:spPr>
          <a:xfrm>
            <a:off x="965200" y="1397000"/>
            <a:ext cx="5600700" cy="4038600"/>
          </a:xfrm>
          <a:prstGeom prst="rect">
            <a:avLst/>
          </a:prstGeom>
        </p:spPr>
        <p:txBody>
          <a:bodyPr anchor="b"/>
          <a:lstStyle>
            <a:lvl1pPr algn="ctr">
              <a:defRPr sz="68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Shape 40"/>
          <p:cNvSpPr/>
          <p:nvPr>
            <p:ph type="body" sz="quarter" idx="1"/>
          </p:nvPr>
        </p:nvSpPr>
        <p:spPr>
          <a:xfrm>
            <a:off x="965200" y="5448300"/>
            <a:ext cx="5600700" cy="2933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/>
            </a:lvl1pPr>
            <a:lvl2pPr marL="0" indent="228600" algn="ctr">
              <a:spcBef>
                <a:spcPts val="0"/>
              </a:spcBef>
              <a:buSzTx/>
              <a:buNone/>
              <a:defRPr sz="3600"/>
            </a:lvl2pPr>
            <a:lvl3pPr marL="0" indent="457200" algn="ctr">
              <a:spcBef>
                <a:spcPts val="0"/>
              </a:spcBef>
              <a:buSzTx/>
              <a:buNone/>
              <a:defRPr sz="3600"/>
            </a:lvl3pPr>
            <a:lvl4pPr marL="0" indent="685800" algn="ctr">
              <a:spcBef>
                <a:spcPts val="0"/>
              </a:spcBef>
              <a:buSzTx/>
              <a:buNone/>
              <a:defRPr sz="3600"/>
            </a:lvl4pPr>
            <a:lvl5pPr marL="0" indent="914400" algn="ctr">
              <a:spcBef>
                <a:spcPts val="0"/>
              </a:spcBef>
              <a:buSzTx/>
              <a:buNone/>
              <a:defRPr sz="3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Title Text</a:t>
            </a:r>
          </a:p>
        </p:txBody>
      </p:sp>
      <p:sp>
        <p:nvSpPr>
          <p:cNvPr id="49" name="Shape 4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Title Text</a:t>
            </a:r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xfrm>
            <a:off x="1270000" y="2819400"/>
            <a:ext cx="10464800" cy="58420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pic" sz="half" idx="13"/>
          </p:nvPr>
        </p:nvSpPr>
        <p:spPr>
          <a:xfrm>
            <a:off x="6731000" y="2857500"/>
            <a:ext cx="5003800" cy="5588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Shape 6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Title Text</a:t>
            </a:r>
          </a:p>
        </p:txBody>
      </p:sp>
      <p:sp>
        <p:nvSpPr>
          <p:cNvPr id="67" name="Shape 67"/>
          <p:cNvSpPr/>
          <p:nvPr>
            <p:ph type="body" sz="half" idx="1"/>
          </p:nvPr>
        </p:nvSpPr>
        <p:spPr>
          <a:xfrm>
            <a:off x="1270000" y="2819400"/>
            <a:ext cx="5016500" cy="5651500"/>
          </a:xfrm>
          <a:prstGeom prst="rect">
            <a:avLst/>
          </a:prstGeom>
        </p:spPr>
        <p:txBody>
          <a:bodyPr/>
          <a:lstStyle>
            <a:lvl1pPr marL="368300" indent="-368300">
              <a:spcBef>
                <a:spcPts val="2800"/>
              </a:spcBef>
              <a:buBlip>
                <a:blip r:embed="rId2"/>
              </a:buBlip>
              <a:defRPr sz="3000"/>
            </a:lvl1pPr>
            <a:lvl2pPr marL="736600" indent="-368300">
              <a:spcBef>
                <a:spcPts val="2800"/>
              </a:spcBef>
              <a:buBlip>
                <a:blip r:embed="rId2"/>
              </a:buBlip>
              <a:defRPr sz="3000"/>
            </a:lvl2pPr>
            <a:lvl3pPr marL="1104900" indent="-368300">
              <a:spcBef>
                <a:spcPts val="2800"/>
              </a:spcBef>
              <a:buBlip>
                <a:blip r:embed="rId2"/>
              </a:buBlip>
              <a:defRPr sz="3000"/>
            </a:lvl3pPr>
            <a:lvl4pPr marL="1473200" indent="-368300">
              <a:spcBef>
                <a:spcPts val="2800"/>
              </a:spcBef>
              <a:buBlip>
                <a:blip r:embed="rId2"/>
              </a:buBlip>
              <a:defRPr sz="3000"/>
            </a:lvl4pPr>
            <a:lvl5pPr marL="1841500" indent="-368300">
              <a:spcBef>
                <a:spcPts val="2800"/>
              </a:spcBef>
              <a:buBlip>
                <a:blip r:embed="rId2"/>
              </a:buBlip>
              <a:defRPr sz="3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type="pic" sz="quarter" idx="13"/>
          </p:nvPr>
        </p:nvSpPr>
        <p:spPr>
          <a:xfrm>
            <a:off x="7396540" y="812918"/>
            <a:ext cx="4660901" cy="29845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Shape 84"/>
          <p:cNvSpPr/>
          <p:nvPr>
            <p:ph type="pic" sz="quarter" idx="14"/>
          </p:nvPr>
        </p:nvSpPr>
        <p:spPr>
          <a:xfrm>
            <a:off x="7396540" y="4038718"/>
            <a:ext cx="4660901" cy="48641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Shape 85"/>
          <p:cNvSpPr/>
          <p:nvPr>
            <p:ph type="pic" sz="half" idx="15"/>
          </p:nvPr>
        </p:nvSpPr>
        <p:spPr>
          <a:xfrm>
            <a:off x="952500" y="825500"/>
            <a:ext cx="6197600" cy="80899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hape 8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body" idx="1"/>
          </p:nvPr>
        </p:nvSpPr>
        <p:spPr>
          <a:xfrm>
            <a:off x="1270000" y="1168400"/>
            <a:ext cx="10464800" cy="7416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Shape 3"/>
          <p:cNvSpPr/>
          <p:nvPr>
            <p:ph type="title"/>
          </p:nvPr>
        </p:nvSpPr>
        <p:spPr>
          <a:xfrm>
            <a:off x="1270000" y="635000"/>
            <a:ext cx="10464800" cy="210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6337299" y="9296400"/>
            <a:ext cx="323479" cy="4572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xmlns:p14="http://schemas.microsoft.com/office/powerpoint/2010/main" spd="med" advClick="1"/>
  <p:txStyles>
    <p:titleStyle>
      <a:lvl1pPr marL="0" marR="0" indent="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1pPr>
      <a:lvl2pPr marL="0" marR="0" indent="2286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2pPr>
      <a:lvl3pPr marL="0" marR="0" indent="4572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3pPr>
      <a:lvl4pPr marL="0" marR="0" indent="6858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4pPr>
      <a:lvl5pPr marL="0" marR="0" indent="9144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5pPr>
      <a:lvl6pPr marL="0" marR="0" indent="11430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6pPr>
      <a:lvl7pPr marL="0" marR="0" indent="13716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7pPr>
      <a:lvl8pPr marL="0" marR="0" indent="16002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8pPr>
      <a:lvl9pPr marL="0" marR="0" indent="18288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200" u="none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9pPr>
    </p:titleStyle>
    <p:bodyStyle>
      <a:lvl1pPr marL="469900" marR="0" indent="-4699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3800" u="none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1pPr>
      <a:lvl2pPr marL="939800" marR="0" indent="-4699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3800" u="none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2pPr>
      <a:lvl3pPr marL="1409700" marR="0" indent="-4699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3800" u="none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3pPr>
      <a:lvl4pPr marL="1879600" marR="0" indent="-4699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3800" u="none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4pPr>
      <a:lvl5pPr marL="2349500" marR="0" indent="-4699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3800" u="none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5pPr>
      <a:lvl6pPr marL="2819400" marR="0" indent="-4699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3800" u="none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6pPr>
      <a:lvl7pPr marL="3289300" marR="0" indent="-4699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3800" u="none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7pPr>
      <a:lvl8pPr marL="3759200" marR="0" indent="-4699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3800" u="none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8pPr>
      <a:lvl9pPr marL="4229100" marR="0" indent="-4699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3800" u="none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5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1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type="ctrTitle"/>
          </p:nvPr>
        </p:nvSpPr>
        <p:spPr>
          <a:xfrm>
            <a:off x="1270000" y="2260600"/>
            <a:ext cx="10464800" cy="3467100"/>
          </a:xfrm>
          <a:prstGeom prst="rect">
            <a:avLst/>
          </a:prstGeom>
        </p:spPr>
        <p:txBody>
          <a:bodyPr/>
          <a:lstStyle/>
          <a:p>
            <a:pPr defTabSz="543305">
              <a:defRPr sz="6696"/>
            </a:pPr>
            <a:r>
              <a:t>Ion-Side Small Angle Detection</a:t>
            </a:r>
          </a:p>
          <a:p>
            <a:pPr defTabSz="543305">
              <a:defRPr sz="3720"/>
            </a:pPr>
            <a:r>
              <a:t>Forward, Far-Forward, &amp; Ultra-Forward</a:t>
            </a:r>
          </a:p>
        </p:txBody>
      </p:sp>
      <p:sp>
        <p:nvSpPr>
          <p:cNvPr id="120" name="Shape 120"/>
          <p:cNvSpPr/>
          <p:nvPr>
            <p:ph type="subTitle" sz="quarter" idx="1"/>
          </p:nvPr>
        </p:nvSpPr>
        <p:spPr>
          <a:xfrm>
            <a:off x="1270000" y="6172200"/>
            <a:ext cx="10464800" cy="1460500"/>
          </a:xfrm>
          <a:prstGeom prst="rect">
            <a:avLst/>
          </a:prstGeom>
        </p:spPr>
        <p:txBody>
          <a:bodyPr/>
          <a:lstStyle/>
          <a:p>
            <a:pPr defTabSz="560831">
              <a:defRPr sz="3455"/>
            </a:pPr>
            <a:r>
              <a:t>Charles Hyde</a:t>
            </a:r>
          </a:p>
          <a:p>
            <a:pPr defTabSz="560831">
              <a:defRPr sz="3455"/>
            </a:pPr>
            <a:r>
              <a:t>Old Dominion University</a:t>
            </a:r>
          </a:p>
        </p:txBody>
      </p:sp>
      <p:sp>
        <p:nvSpPr>
          <p:cNvPr id="121" name="Shape 121"/>
          <p:cNvSpPr/>
          <p:nvPr/>
        </p:nvSpPr>
        <p:spPr>
          <a:xfrm>
            <a:off x="7939558" y="748029"/>
            <a:ext cx="3221684" cy="1323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1">
              <a:lnSpc>
                <a:spcPct val="80000"/>
              </a:lnSpc>
              <a:defRPr sz="2400"/>
            </a:pPr>
            <a:r>
              <a:t>JLEIC Collaboration</a:t>
            </a:r>
          </a:p>
          <a:p>
            <a:pPr lvl="1">
              <a:lnSpc>
                <a:spcPct val="80000"/>
              </a:lnSpc>
              <a:defRPr sz="2400"/>
            </a:pPr>
            <a:r>
              <a:t>29—31 March 2016</a:t>
            </a:r>
          </a:p>
          <a:p>
            <a:pPr lvl="1">
              <a:lnSpc>
                <a:spcPct val="80000"/>
              </a:lnSpc>
              <a:defRPr sz="2400"/>
            </a:pPr>
            <a:r>
              <a:t>Jefferson Lab</a:t>
            </a:r>
          </a:p>
        </p:txBody>
      </p:sp>
      <p:pic>
        <p:nvPicPr>
          <p:cNvPr id="122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0847" y="-320"/>
            <a:ext cx="2052632" cy="279464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14781">
              <a:defRPr sz="5112"/>
            </a:pPr>
            <a:r>
              <a:t>Full Acceptance Detector</a:t>
            </a:r>
          </a:p>
          <a:p>
            <a:pPr defTabSz="414781">
              <a:defRPr sz="5112"/>
            </a:pPr>
            <a:r>
              <a:t>(-30m, +50 m) </a:t>
            </a:r>
          </a:p>
        </p:txBody>
      </p:sp>
      <p:sp>
        <p:nvSpPr>
          <p:cNvPr id="125" name="Shape 125"/>
          <p:cNvSpPr/>
          <p:nvPr>
            <p:ph type="body" idx="1"/>
          </p:nvPr>
        </p:nvSpPr>
        <p:spPr>
          <a:xfrm>
            <a:off x="1016396" y="2819400"/>
            <a:ext cx="11328005" cy="5842000"/>
          </a:xfrm>
          <a:prstGeom prst="rect">
            <a:avLst/>
          </a:prstGeom>
        </p:spPr>
        <p:txBody>
          <a:bodyPr/>
          <a:lstStyle/>
          <a:p>
            <a:pPr marL="408812" indent="-408812" defTabSz="508254">
              <a:spcBef>
                <a:spcPts val="2600"/>
              </a:spcBef>
              <a:buBlip>
                <a:blip r:embed="rId2"/>
              </a:buBlip>
              <a:defRPr sz="3306"/>
            </a:pPr>
            <a:r>
              <a:t>Comprehensive Integration of Detector with Accelerator Lattice</a:t>
            </a:r>
          </a:p>
          <a:p>
            <a:pPr marL="408812" indent="-408812" defTabSz="508254">
              <a:lnSpc>
                <a:spcPct val="80000"/>
              </a:lnSpc>
              <a:spcBef>
                <a:spcPts val="1000"/>
              </a:spcBef>
              <a:buBlip>
                <a:blip r:embed="rId2"/>
              </a:buBlip>
              <a:defRPr sz="3306"/>
            </a:pPr>
            <a:r>
              <a:t>3-D imaging:  </a:t>
            </a:r>
          </a:p>
          <a:p>
            <a:pPr lvl="1" marL="817625" indent="-408812" defTabSz="508254">
              <a:lnSpc>
                <a:spcPct val="80000"/>
              </a:lnSpc>
              <a:spcBef>
                <a:spcPts val="1000"/>
              </a:spcBef>
              <a:buBlip>
                <a:blip r:embed="rId2"/>
              </a:buBlip>
              <a:defRPr sz="3306"/>
            </a:pPr>
            <a:r>
              <a:t>Detect scattered beam particles for |</a:t>
            </a:r>
            <a:r>
              <a:rPr sz="3132">
                <a:latin typeface="Lucida Grande"/>
                <a:ea typeface="Lucida Grande"/>
                <a:cs typeface="Lucida Grande"/>
                <a:sym typeface="Lucida Grande"/>
              </a:rPr>
              <a:t>δ</a:t>
            </a:r>
            <a:r>
              <a:t>p|/p &gt; 0.005 and/or </a:t>
            </a:r>
            <a:r>
              <a:rPr sz="3132">
                <a:latin typeface="Lucida Grande"/>
                <a:ea typeface="Lucida Grande"/>
                <a:cs typeface="Lucida Grande"/>
                <a:sym typeface="Lucida Grande"/>
              </a:rPr>
              <a:t>θ </a:t>
            </a:r>
            <a:r>
              <a:t>&gt; 3 mrad</a:t>
            </a:r>
          </a:p>
          <a:p>
            <a:pPr marL="408812" indent="-408812" defTabSz="508254">
              <a:lnSpc>
                <a:spcPct val="80000"/>
              </a:lnSpc>
              <a:spcBef>
                <a:spcPts val="1000"/>
              </a:spcBef>
              <a:buBlip>
                <a:blip r:embed="rId2"/>
              </a:buBlip>
              <a:defRPr sz="3306"/>
            </a:pPr>
            <a:r>
              <a:t>Nuclear Final States in Deep Inelastic Scattering:</a:t>
            </a:r>
          </a:p>
          <a:p>
            <a:pPr lvl="1" marL="817625" indent="-408812" defTabSz="508254">
              <a:lnSpc>
                <a:spcPct val="80000"/>
              </a:lnSpc>
              <a:spcBef>
                <a:spcPts val="1000"/>
              </a:spcBef>
              <a:buBlip>
                <a:blip r:embed="rId2"/>
              </a:buBlip>
              <a:defRPr sz="3306"/>
            </a:pPr>
            <a:r>
              <a:t>Neutrons in cone (0.5 GeV/c)/(50 GeV/c) = 10 mrad </a:t>
            </a:r>
          </a:p>
          <a:p>
            <a:pPr lvl="2" marL="1226438" indent="-408812" defTabSz="508254">
              <a:lnSpc>
                <a:spcPct val="80000"/>
              </a:lnSpc>
              <a:spcBef>
                <a:spcPts val="1000"/>
              </a:spcBef>
              <a:buBlip>
                <a:blip r:embed="rId2"/>
              </a:buBlip>
              <a:defRPr sz="3306"/>
            </a:pPr>
            <a:r>
              <a:t>Charged particle fragments from </a:t>
            </a:r>
            <a:r>
              <a:rPr sz="3132">
                <a:latin typeface="Lucida Grande"/>
                <a:ea typeface="Lucida Grande"/>
                <a:cs typeface="Lucida Grande"/>
                <a:sym typeface="Lucida Grande"/>
              </a:rPr>
              <a:t>δ</a:t>
            </a:r>
            <a:r>
              <a:t>p/p = -0.5 (protons) to  </a:t>
            </a:r>
            <a:r>
              <a:rPr sz="3132">
                <a:latin typeface="Lucida Grande"/>
                <a:ea typeface="Lucida Grande"/>
                <a:cs typeface="Lucida Grande"/>
                <a:sym typeface="Lucida Grande"/>
              </a:rPr>
              <a:t>δ</a:t>
            </a:r>
            <a:r>
              <a:t>p/p = +1.5 (</a:t>
            </a:r>
            <a:r>
              <a:rPr baseline="31999"/>
              <a:t>3</a:t>
            </a:r>
            <a:r>
              <a:t>H fragment)</a:t>
            </a:r>
          </a:p>
        </p:txBody>
      </p:sp>
      <p:pic>
        <p:nvPicPr>
          <p:cNvPr id="126" name="FullDetectorBeamLin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77900" y="2432050"/>
            <a:ext cx="11049000" cy="177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27" name="Shape 127"/>
          <p:cNvSpPr/>
          <p:nvPr/>
        </p:nvSpPr>
        <p:spPr>
          <a:xfrm>
            <a:off x="7912794" y="3505200"/>
            <a:ext cx="1929012" cy="495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/>
            </a:lvl1pPr>
          </a:lstStyle>
          <a:p>
            <a:pPr/>
            <a:r>
              <a:t>Far-Forward Ion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</a:pPr>
            <a:r>
              <a:t>Forward Region</a:t>
            </a:r>
          </a:p>
          <a:p>
            <a:pPr>
              <a:lnSpc>
                <a:spcPct val="80000"/>
              </a:lnSpc>
              <a:defRPr sz="4000"/>
            </a:pPr>
            <a:r>
              <a:t>10 mrad &lt; </a:t>
            </a:r>
            <a:r>
              <a:rPr sz="3600">
                <a:latin typeface="Lucida Grande"/>
                <a:ea typeface="Lucida Grande"/>
                <a:cs typeface="Lucida Grande"/>
                <a:sym typeface="Lucida Grande"/>
              </a:rPr>
              <a:t>θ</a:t>
            </a:r>
            <a:r>
              <a:t> &lt; 70 mrad</a:t>
            </a:r>
          </a:p>
        </p:txBody>
      </p:sp>
      <p:sp>
        <p:nvSpPr>
          <p:cNvPr id="130" name="Shape 130"/>
          <p:cNvSpPr/>
          <p:nvPr>
            <p:ph type="body" sz="quarter" idx="1"/>
          </p:nvPr>
        </p:nvSpPr>
        <p:spPr>
          <a:xfrm>
            <a:off x="1016000" y="7162800"/>
            <a:ext cx="10464800" cy="2403806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spcBef>
                <a:spcPts val="1200"/>
              </a:spcBef>
              <a:buBlip>
                <a:blip r:embed="rId2"/>
              </a:buBlip>
              <a:defRPr sz="2000"/>
            </a:pPr>
            <a:r>
              <a:t>Outside iFFQ Acceptance</a:t>
            </a:r>
          </a:p>
          <a:p>
            <a:pPr>
              <a:lnSpc>
                <a:spcPct val="80000"/>
              </a:lnSpc>
              <a:spcBef>
                <a:spcPts val="1200"/>
              </a:spcBef>
              <a:buBlip>
                <a:blip r:embed="rId2"/>
              </a:buBlip>
              <a:defRPr sz="2000"/>
            </a:pPr>
            <a:r>
              <a:t>2 Tm (@ 100 GeV/c) Forward Dipole</a:t>
            </a:r>
          </a:p>
          <a:p>
            <a:pPr lvl="1">
              <a:lnSpc>
                <a:spcPct val="80000"/>
              </a:lnSpc>
              <a:spcBef>
                <a:spcPts val="1200"/>
              </a:spcBef>
              <a:buBlip>
                <a:blip r:embed="rId2"/>
              </a:buBlip>
              <a:defRPr sz="2000"/>
            </a:pPr>
            <a:r>
              <a:t>Tracker, PbWO</a:t>
            </a:r>
            <a:r>
              <a:rPr baseline="-5999"/>
              <a:t>4 </a:t>
            </a:r>
            <a:r>
              <a:t>EM Calorimeter</a:t>
            </a:r>
          </a:p>
          <a:p>
            <a:pPr lvl="1">
              <a:lnSpc>
                <a:spcPct val="80000"/>
              </a:lnSpc>
              <a:spcBef>
                <a:spcPts val="1200"/>
              </a:spcBef>
              <a:buBlip>
                <a:blip r:embed="rId2"/>
              </a:buBlip>
              <a:defRPr sz="2000"/>
            </a:pPr>
            <a:r>
              <a:t>Flux-exclusion tube or active anti-dipole shield of electron beam.</a:t>
            </a:r>
          </a:p>
        </p:txBody>
      </p:sp>
      <p:pic>
        <p:nvPicPr>
          <p:cNvPr id="131" name="CentralDetecgtor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9000" y="2366999"/>
            <a:ext cx="11626800" cy="5019602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sp>
        <p:nvSpPr>
          <p:cNvPr id="132" name="Shape 132"/>
          <p:cNvSpPr/>
          <p:nvPr/>
        </p:nvSpPr>
        <p:spPr>
          <a:xfrm>
            <a:off x="9714094" y="5200649"/>
            <a:ext cx="908745" cy="57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/>
            </a:lvl1pPr>
          </a:lstStyle>
          <a:p>
            <a:pPr/>
            <a:r>
              <a:t>iFFQ1</a:t>
            </a:r>
          </a:p>
        </p:txBody>
      </p:sp>
      <p:sp>
        <p:nvSpPr>
          <p:cNvPr id="133" name="Shape 133"/>
          <p:cNvSpPr/>
          <p:nvPr/>
        </p:nvSpPr>
        <p:spPr>
          <a:xfrm>
            <a:off x="8209987" y="2997199"/>
            <a:ext cx="1148359" cy="81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HCal</a:t>
            </a:r>
          </a:p>
        </p:txBody>
      </p:sp>
      <p:sp>
        <p:nvSpPr>
          <p:cNvPr id="134" name="Shape 134"/>
          <p:cNvSpPr/>
          <p:nvPr/>
        </p:nvSpPr>
        <p:spPr>
          <a:xfrm>
            <a:off x="8372210" y="5251449"/>
            <a:ext cx="341313" cy="469901"/>
          </a:xfrm>
          <a:prstGeom prst="rect">
            <a:avLst/>
          </a:prstGeom>
          <a:solidFill>
            <a:srgbClr val="F4FD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lnSpc>
                <a:spcPct val="90000"/>
              </a:lnSpc>
              <a:defRPr sz="2400">
                <a:solidFill>
                  <a:srgbClr val="00E85B"/>
                </a:solidFill>
              </a:defRPr>
            </a:lvl1pPr>
          </a:lstStyle>
          <a:p>
            <a:pPr/>
            <a:r>
              <a:t>D1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>
            <p:ph type="title"/>
          </p:nvPr>
        </p:nvSpPr>
        <p:spPr>
          <a:xfrm>
            <a:off x="664898" y="635000"/>
            <a:ext cx="11675004" cy="1081882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 sz="4000"/>
            </a:lvl1pPr>
          </a:lstStyle>
          <a:p>
            <a:pPr/>
            <a:r>
              <a:t>Beam-Pipe Design for Forward Angle Detection</a:t>
            </a:r>
          </a:p>
        </p:txBody>
      </p:sp>
      <p:pic>
        <p:nvPicPr>
          <p:cNvPr id="137" name="RevisedVertexPip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375760" y="5607299"/>
            <a:ext cx="9803273" cy="4241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8" name="CentralBeamPip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80668" y="1637310"/>
            <a:ext cx="9766130" cy="3531590"/>
          </a:xfrm>
          <a:prstGeom prst="rect">
            <a:avLst/>
          </a:prstGeom>
          <a:ln w="12700">
            <a:miter lim="400000"/>
          </a:ln>
        </p:spPr>
      </p:pic>
      <p:sp>
        <p:nvSpPr>
          <p:cNvPr id="139" name="Shape 139"/>
          <p:cNvSpPr/>
          <p:nvPr>
            <p:ph type="body" sz="quarter" idx="1"/>
          </p:nvPr>
        </p:nvSpPr>
        <p:spPr>
          <a:xfrm>
            <a:off x="7641365" y="5232135"/>
            <a:ext cx="4627298" cy="4241801"/>
          </a:xfrm>
          <a:prstGeom prst="rect">
            <a:avLst/>
          </a:prstGeom>
        </p:spPr>
        <p:txBody>
          <a:bodyPr/>
          <a:lstStyle/>
          <a:p>
            <a:pPr marL="302006" indent="-302006" defTabSz="479044">
              <a:lnSpc>
                <a:spcPct val="80000"/>
              </a:lnSpc>
              <a:spcBef>
                <a:spcPts val="900"/>
              </a:spcBef>
              <a:buBlip>
                <a:blip r:embed="rId4"/>
              </a:buBlip>
              <a:defRPr sz="2296"/>
            </a:pPr>
            <a:r>
              <a:t>Ce</a:t>
            </a:r>
            <a:r>
              <a:rPr sz="1968"/>
              <a:t>ntral beam chamber aligned at -25 mrad.</a:t>
            </a:r>
            <a:endParaRPr sz="1968"/>
          </a:p>
          <a:p>
            <a:pPr marL="302005" indent="-302005" defTabSz="479044">
              <a:lnSpc>
                <a:spcPct val="80000"/>
              </a:lnSpc>
              <a:spcBef>
                <a:spcPts val="900"/>
              </a:spcBef>
              <a:buBlip>
                <a:blip r:embed="rId4"/>
              </a:buBlip>
              <a:defRPr sz="1968"/>
            </a:pPr>
            <a:r>
              <a:t>Particles in iFFQ (±10mrad) acceptance don’t exit until detected after D2 or  D3</a:t>
            </a:r>
          </a:p>
          <a:p>
            <a:pPr lvl="1" marL="604012" indent="-302006" defTabSz="479044">
              <a:lnSpc>
                <a:spcPct val="80000"/>
              </a:lnSpc>
              <a:spcBef>
                <a:spcPts val="900"/>
              </a:spcBef>
              <a:buBlip>
                <a:blip r:embed="rId4"/>
              </a:buBlip>
              <a:defRPr sz="1968"/>
            </a:pPr>
            <a:r>
              <a:t>Particles in D1 acceptance exit through 30° taper at end of 73.5 mrad flare.</a:t>
            </a:r>
          </a:p>
          <a:p>
            <a:pPr lvl="1" marL="604012" indent="-302006" defTabSz="479044">
              <a:lnSpc>
                <a:spcPct val="80000"/>
              </a:lnSpc>
              <a:spcBef>
                <a:spcPts val="900"/>
              </a:spcBef>
              <a:buBlip>
                <a:blip r:embed="rId4"/>
              </a:buBlip>
              <a:defRPr sz="1968"/>
            </a:pPr>
            <a:r>
              <a:t>30° taper minimizes wake-field</a:t>
            </a:r>
          </a:p>
          <a:p>
            <a:pPr marL="258862" indent="-258862" defTabSz="479044">
              <a:lnSpc>
                <a:spcPct val="80000"/>
              </a:lnSpc>
              <a:spcBef>
                <a:spcPts val="900"/>
              </a:spcBef>
              <a:buBlip>
                <a:blip r:embed="rId4"/>
              </a:buBlip>
              <a:defRPr sz="2296"/>
            </a:pPr>
            <a:r>
              <a:rPr sz="1968"/>
              <a:t>End-cap  particles exit at angles &gt; 50 mrad</a:t>
            </a:r>
            <a:r>
              <a:t> </a:t>
            </a:r>
          </a:p>
        </p:txBody>
      </p:sp>
      <p:sp>
        <p:nvSpPr>
          <p:cNvPr id="140" name="Shape 140"/>
          <p:cNvSpPr/>
          <p:nvPr/>
        </p:nvSpPr>
        <p:spPr>
          <a:xfrm flipV="1">
            <a:off x="3014649" y="2967632"/>
            <a:ext cx="8571800" cy="444779"/>
          </a:xfrm>
          <a:prstGeom prst="line">
            <a:avLst/>
          </a:prstGeom>
          <a:ln w="25400">
            <a:solidFill>
              <a:srgbClr val="3E231A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3000"/>
            </a:pPr>
          </a:p>
        </p:txBody>
      </p:sp>
      <p:sp>
        <p:nvSpPr>
          <p:cNvPr id="141" name="Shape 141"/>
          <p:cNvSpPr/>
          <p:nvPr/>
        </p:nvSpPr>
        <p:spPr>
          <a:xfrm>
            <a:off x="3022600" y="3408243"/>
            <a:ext cx="8965208" cy="605513"/>
          </a:xfrm>
          <a:prstGeom prst="line">
            <a:avLst/>
          </a:prstGeom>
          <a:ln w="25400">
            <a:solidFill>
              <a:srgbClr val="3E231A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3000"/>
            </a:pP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Far-Forward Tracking</a:t>
            </a:r>
          </a:p>
        </p:txBody>
      </p:sp>
      <p:sp>
        <p:nvSpPr>
          <p:cNvPr id="144" name="Shape 14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13512" indent="-413512" defTabSz="514095">
              <a:lnSpc>
                <a:spcPct val="80000"/>
              </a:lnSpc>
              <a:spcBef>
                <a:spcPts val="1000"/>
              </a:spcBef>
              <a:buBlip>
                <a:blip r:embed="rId2"/>
              </a:buBlip>
              <a:defRPr sz="3343"/>
            </a:pPr>
            <a:r>
              <a:t>50 m long Magnetic Spectrometer</a:t>
            </a:r>
          </a:p>
          <a:p>
            <a:pPr marL="413512" indent="-413512" defTabSz="514095">
              <a:lnSpc>
                <a:spcPct val="80000"/>
              </a:lnSpc>
              <a:spcBef>
                <a:spcPts val="1000"/>
              </a:spcBef>
              <a:buBlip>
                <a:blip r:embed="rId2"/>
              </a:buBlip>
              <a:defRPr sz="3343"/>
            </a:pPr>
            <a:r>
              <a:t>High dispersion at secondary focus</a:t>
            </a:r>
          </a:p>
          <a:p>
            <a:pPr lvl="1" marL="827024" indent="-413512" defTabSz="514095">
              <a:lnSpc>
                <a:spcPct val="80000"/>
              </a:lnSpc>
              <a:spcBef>
                <a:spcPts val="1000"/>
              </a:spcBef>
              <a:buBlip>
                <a:blip r:embed="rId2"/>
              </a:buBlip>
              <a:defRPr sz="3343"/>
            </a:pPr>
            <a:r>
              <a:t>5 mm separation for dp/p = 0.005</a:t>
            </a:r>
          </a:p>
          <a:p>
            <a:pPr lvl="1" marL="827024" indent="-413512" defTabSz="514095">
              <a:lnSpc>
                <a:spcPct val="80000"/>
              </a:lnSpc>
              <a:spcBef>
                <a:spcPts val="1000"/>
              </a:spcBef>
              <a:buBlip>
                <a:blip r:embed="rId2"/>
              </a:buBlip>
              <a:defRPr sz="3343"/>
            </a:pPr>
            <a:r>
              <a:t>Magnification = -0.5</a:t>
            </a:r>
          </a:p>
          <a:p>
            <a:pPr lvl="2" marL="1240536" indent="-413512" defTabSz="514095">
              <a:lnSpc>
                <a:spcPct val="80000"/>
              </a:lnSpc>
              <a:spcBef>
                <a:spcPts val="1000"/>
              </a:spcBef>
              <a:buBlip>
                <a:blip r:embed="rId2"/>
              </a:buBlip>
              <a:defRPr sz="3343"/>
            </a:pPr>
            <a:r>
              <a:t>Tracking resolution compatible with beam emittance</a:t>
            </a:r>
          </a:p>
          <a:p>
            <a:pPr marL="413512" indent="-413512" defTabSz="514095">
              <a:lnSpc>
                <a:spcPct val="80000"/>
              </a:lnSpc>
              <a:spcBef>
                <a:spcPts val="1000"/>
              </a:spcBef>
              <a:buBlip>
                <a:blip r:embed="rId2"/>
              </a:buBlip>
              <a:defRPr sz="3343"/>
            </a:pPr>
            <a:r>
              <a:t>Fixed Tracker at Exit of D2</a:t>
            </a:r>
          </a:p>
          <a:p>
            <a:pPr marL="413512" indent="-413512" defTabSz="514095">
              <a:lnSpc>
                <a:spcPct val="80000"/>
              </a:lnSpc>
              <a:spcBef>
                <a:spcPts val="1000"/>
              </a:spcBef>
              <a:buBlip>
                <a:blip r:embed="rId2"/>
              </a:buBlip>
              <a:defRPr sz="3343"/>
            </a:pPr>
            <a:r>
              <a:t>Pair of horizontal RP between D2 and D3</a:t>
            </a:r>
          </a:p>
          <a:p>
            <a:pPr marL="413512" indent="-413512" defTabSz="514095">
              <a:lnSpc>
                <a:spcPct val="80000"/>
              </a:lnSpc>
              <a:spcBef>
                <a:spcPts val="1000"/>
              </a:spcBef>
              <a:buBlip>
                <a:blip r:embed="rId2"/>
              </a:buBlip>
              <a:defRPr sz="3343"/>
            </a:pPr>
            <a:r>
              <a:t>Single side RP after D3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p=150.0Focus=Infty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22565" y="1344605"/>
            <a:ext cx="11106398" cy="1758983"/>
          </a:xfrm>
          <a:prstGeom prst="rect">
            <a:avLst/>
          </a:prstGeom>
          <a:ln>
            <a:solidFill>
              <a:srgbClr val="3E231A"/>
            </a:solidFill>
            <a:miter lim="400000"/>
          </a:ln>
        </p:spPr>
      </p:pic>
      <p:sp>
        <p:nvSpPr>
          <p:cNvPr id="147" name="Shape 147"/>
          <p:cNvSpPr/>
          <p:nvPr/>
        </p:nvSpPr>
        <p:spPr>
          <a:xfrm>
            <a:off x="1889083" y="1496483"/>
            <a:ext cx="2114634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000"/>
            </a:pPr>
            <a:r>
              <a:t>(P/z)/(P</a:t>
            </a:r>
            <a:r>
              <a:rPr baseline="-5999"/>
              <a:t>0</a:t>
            </a:r>
            <a:r>
              <a:t>/z</a:t>
            </a:r>
            <a:r>
              <a:rPr baseline="-5999"/>
              <a:t>0</a:t>
            </a:r>
            <a:r>
              <a:t>)=1.5</a:t>
            </a:r>
          </a:p>
        </p:txBody>
      </p:sp>
      <p:pic>
        <p:nvPicPr>
          <p:cNvPr id="148" name="IonBeamEnvelop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42636" y="3140966"/>
            <a:ext cx="11265720" cy="1691551"/>
          </a:xfrm>
          <a:prstGeom prst="rect">
            <a:avLst/>
          </a:prstGeom>
          <a:ln>
            <a:solidFill>
              <a:srgbClr val="3E231A"/>
            </a:solidFill>
            <a:miter lim="400000"/>
          </a:ln>
        </p:spPr>
      </p:pic>
      <p:pic>
        <p:nvPicPr>
          <p:cNvPr id="149" name="p=99.5GeVFocus=44m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43731" y="4826521"/>
            <a:ext cx="11064065" cy="1676374"/>
          </a:xfrm>
          <a:prstGeom prst="rect">
            <a:avLst/>
          </a:prstGeom>
          <a:ln>
            <a:solidFill>
              <a:srgbClr val="3E231A"/>
            </a:solidFill>
            <a:miter lim="400000"/>
          </a:ln>
        </p:spPr>
      </p:pic>
      <p:sp>
        <p:nvSpPr>
          <p:cNvPr id="150" name="Shape 150"/>
          <p:cNvSpPr/>
          <p:nvPr/>
        </p:nvSpPr>
        <p:spPr>
          <a:xfrm>
            <a:off x="2350715" y="3247198"/>
            <a:ext cx="1792503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000"/>
            </a:pPr>
            <a:r>
              <a:t>P</a:t>
            </a:r>
            <a:r>
              <a:rPr baseline="-5999"/>
              <a:t>0 </a:t>
            </a:r>
            <a:r>
              <a:t>= 100 GeV/c</a:t>
            </a:r>
          </a:p>
        </p:txBody>
      </p:sp>
      <p:sp>
        <p:nvSpPr>
          <p:cNvPr id="151" name="Shape 151"/>
          <p:cNvSpPr/>
          <p:nvPr/>
        </p:nvSpPr>
        <p:spPr>
          <a:xfrm>
            <a:off x="2074974" y="4972512"/>
            <a:ext cx="1742852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000"/>
            </a:pPr>
            <a:r>
              <a:t>P</a:t>
            </a:r>
            <a:r>
              <a:rPr baseline="-5999"/>
              <a:t> </a:t>
            </a:r>
            <a:r>
              <a:t>= 99.5 GeV/c</a:t>
            </a:r>
          </a:p>
        </p:txBody>
      </p:sp>
      <p:pic>
        <p:nvPicPr>
          <p:cNvPr id="152" name="p=50.0Focus=Q3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85800" y="8263929"/>
            <a:ext cx="11557728" cy="1751171"/>
          </a:xfrm>
          <a:prstGeom prst="rect">
            <a:avLst/>
          </a:prstGeom>
          <a:ln>
            <a:solidFill>
              <a:srgbClr val="3E231A"/>
            </a:solidFill>
            <a:miter lim="400000"/>
          </a:ln>
        </p:spPr>
      </p:pic>
      <p:pic>
        <p:nvPicPr>
          <p:cNvPr id="153" name="p=90.0Focus=24m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55650" y="6484200"/>
            <a:ext cx="11159260" cy="1758983"/>
          </a:xfrm>
          <a:prstGeom prst="rect">
            <a:avLst/>
          </a:prstGeom>
          <a:ln>
            <a:solidFill>
              <a:srgbClr val="3E231A"/>
            </a:solidFill>
            <a:miter lim="400000"/>
          </a:ln>
        </p:spPr>
      </p:pic>
      <p:sp>
        <p:nvSpPr>
          <p:cNvPr id="154" name="Shape 154"/>
          <p:cNvSpPr/>
          <p:nvPr/>
        </p:nvSpPr>
        <p:spPr>
          <a:xfrm>
            <a:off x="1806789" y="6685127"/>
            <a:ext cx="1652688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000"/>
            </a:pPr>
            <a:r>
              <a:t>P</a:t>
            </a:r>
            <a:r>
              <a:rPr baseline="-5999"/>
              <a:t> </a:t>
            </a:r>
            <a:r>
              <a:t>= 90. GeV/c</a:t>
            </a:r>
          </a:p>
        </p:txBody>
      </p:sp>
      <p:sp>
        <p:nvSpPr>
          <p:cNvPr id="155" name="Shape 155"/>
          <p:cNvSpPr/>
          <p:nvPr/>
        </p:nvSpPr>
        <p:spPr>
          <a:xfrm>
            <a:off x="1700811" y="8289792"/>
            <a:ext cx="2114634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000"/>
            </a:pPr>
            <a:r>
              <a:t>P</a:t>
            </a:r>
            <a:r>
              <a:rPr baseline="-5999"/>
              <a:t> </a:t>
            </a:r>
            <a:r>
              <a:t>= 50. GeV/c</a:t>
            </a:r>
          </a:p>
          <a:p>
            <a:pPr>
              <a:defRPr sz="2000"/>
            </a:pPr>
            <a:r>
              <a:t>Focus @ Q3 exit</a:t>
            </a:r>
          </a:p>
        </p:txBody>
      </p:sp>
      <p:sp>
        <p:nvSpPr>
          <p:cNvPr id="156" name="Shape 156"/>
          <p:cNvSpPr/>
          <p:nvPr>
            <p:ph type="title"/>
          </p:nvPr>
        </p:nvSpPr>
        <p:spPr>
          <a:xfrm>
            <a:off x="1270000" y="314688"/>
            <a:ext cx="10464800" cy="1259881"/>
          </a:xfrm>
          <a:prstGeom prst="rect">
            <a:avLst/>
          </a:prstGeom>
        </p:spPr>
        <p:txBody>
          <a:bodyPr/>
          <a:lstStyle>
            <a:lvl1pPr defTabSz="479044">
              <a:defRPr sz="5904"/>
            </a:lvl1pPr>
          </a:lstStyle>
          <a:p>
            <a:pPr/>
            <a:r>
              <a:t>Transport Examples</a:t>
            </a:r>
          </a:p>
        </p:txBody>
      </p:sp>
      <p:sp>
        <p:nvSpPr>
          <p:cNvPr id="157" name="Shape 157"/>
          <p:cNvSpPr/>
          <p:nvPr/>
        </p:nvSpPr>
        <p:spPr>
          <a:xfrm>
            <a:off x="10352244" y="1627716"/>
            <a:ext cx="1410445" cy="57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/>
            </a:lvl1pPr>
          </a:lstStyle>
          <a:p>
            <a:pPr/>
            <a:r>
              <a:t>Focus—&gt;</a:t>
            </a:r>
          </a:p>
        </p:txBody>
      </p:sp>
      <p:sp>
        <p:nvSpPr>
          <p:cNvPr id="158" name="Shape 158"/>
          <p:cNvSpPr/>
          <p:nvPr/>
        </p:nvSpPr>
        <p:spPr>
          <a:xfrm>
            <a:off x="8659126" y="3209098"/>
            <a:ext cx="1799482" cy="57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/>
            </a:lvl1pPr>
          </a:lstStyle>
          <a:p>
            <a:pPr/>
            <a:r>
              <a:t>Focus @ 43m</a:t>
            </a:r>
          </a:p>
        </p:txBody>
      </p:sp>
      <p:sp>
        <p:nvSpPr>
          <p:cNvPr id="159" name="Shape 159"/>
          <p:cNvSpPr/>
          <p:nvPr/>
        </p:nvSpPr>
        <p:spPr>
          <a:xfrm>
            <a:off x="8849171" y="4934413"/>
            <a:ext cx="1808858" cy="57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/>
            </a:lvl1pPr>
          </a:lstStyle>
          <a:p>
            <a:pPr/>
            <a:r>
              <a:t>Focus @ 42m</a:t>
            </a:r>
          </a:p>
        </p:txBody>
      </p:sp>
      <p:sp>
        <p:nvSpPr>
          <p:cNvPr id="160" name="Shape 160"/>
          <p:cNvSpPr/>
          <p:nvPr/>
        </p:nvSpPr>
        <p:spPr>
          <a:xfrm>
            <a:off x="4605664" y="6647027"/>
            <a:ext cx="1769121" cy="57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/>
            </a:lvl1pPr>
          </a:lstStyle>
          <a:p>
            <a:pPr/>
            <a:r>
              <a:t>Focus @ 26m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96570">
              <a:defRPr sz="6120"/>
            </a:lvl1pPr>
          </a:lstStyle>
          <a:p>
            <a:pPr/>
            <a:r>
              <a:t>Transport near full momentum</a:t>
            </a:r>
          </a:p>
        </p:txBody>
      </p:sp>
      <p:sp>
        <p:nvSpPr>
          <p:cNvPr id="163" name="Shape 163"/>
          <p:cNvSpPr/>
          <p:nvPr/>
        </p:nvSpPr>
        <p:spPr>
          <a:xfrm>
            <a:off x="974307" y="4897966"/>
            <a:ext cx="1742853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000"/>
            </a:pPr>
            <a:r>
              <a:t>P</a:t>
            </a:r>
            <a:r>
              <a:rPr baseline="-5999"/>
              <a:t> </a:t>
            </a:r>
            <a:r>
              <a:t>= 99.5 GeV/c</a:t>
            </a:r>
          </a:p>
        </p:txBody>
      </p:sp>
      <p:pic>
        <p:nvPicPr>
          <p:cNvPr id="164" name="UltraForward100x99.5+1x100GeV:c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28700" y="2186726"/>
            <a:ext cx="11548277" cy="3079541"/>
          </a:xfrm>
          <a:prstGeom prst="rect">
            <a:avLst/>
          </a:prstGeom>
          <a:ln w="12700">
            <a:miter lim="400000"/>
          </a:ln>
        </p:spPr>
      </p:pic>
      <p:sp>
        <p:nvSpPr>
          <p:cNvPr id="165" name="Shape 165"/>
          <p:cNvSpPr/>
          <p:nvPr/>
        </p:nvSpPr>
        <p:spPr>
          <a:xfrm>
            <a:off x="4670582" y="3907598"/>
            <a:ext cx="1792503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000">
                <a:solidFill>
                  <a:srgbClr val="FFF8FE"/>
                </a:solidFill>
              </a:defRPr>
            </a:pPr>
            <a:r>
              <a:t>P</a:t>
            </a:r>
            <a:r>
              <a:rPr baseline="-5999"/>
              <a:t>0 </a:t>
            </a:r>
            <a:r>
              <a:t>= 100 GeV/c</a:t>
            </a:r>
          </a:p>
        </p:txBody>
      </p:sp>
      <p:sp>
        <p:nvSpPr>
          <p:cNvPr id="166" name="Shape 166"/>
          <p:cNvSpPr/>
          <p:nvPr/>
        </p:nvSpPr>
        <p:spPr>
          <a:xfrm>
            <a:off x="6430036" y="2592916"/>
            <a:ext cx="3023395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000"/>
            </a:pPr>
            <a:r>
              <a:t>100 tracks  P</a:t>
            </a:r>
            <a:r>
              <a:rPr baseline="-5999"/>
              <a:t> </a:t>
            </a:r>
            <a:r>
              <a:t>= 99.5 GeV/c</a:t>
            </a:r>
          </a:p>
        </p:txBody>
      </p:sp>
      <p:sp>
        <p:nvSpPr>
          <p:cNvPr id="167" name="Shape 167"/>
          <p:cNvSpPr/>
          <p:nvPr/>
        </p:nvSpPr>
        <p:spPr>
          <a:xfrm rot="180000">
            <a:off x="7596485" y="3621953"/>
            <a:ext cx="1672630" cy="386887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50800" dist="25400" dir="5400000">
              <a:srgbClr val="000000">
                <a:alpha val="25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sx="100000" sy="100000" kx="0" ky="0" algn="b" rotWithShape="0" blurRad="762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168" name="Shape 168"/>
          <p:cNvSpPr/>
          <p:nvPr/>
        </p:nvSpPr>
        <p:spPr>
          <a:xfrm>
            <a:off x="6840587" y="2872469"/>
            <a:ext cx="2473226" cy="5767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rPr sz="2400">
                <a:latin typeface="Lucida Grande"/>
                <a:ea typeface="Lucida Grande"/>
                <a:cs typeface="Lucida Grande"/>
                <a:sym typeface="Lucida Grande"/>
              </a:rPr>
              <a:t>Δx&gt;10σ</a:t>
            </a:r>
            <a:r>
              <a:rPr sz="2400"/>
              <a:t> @ Focus</a:t>
            </a:r>
          </a:p>
        </p:txBody>
      </p:sp>
      <p:sp>
        <p:nvSpPr>
          <p:cNvPr id="169" name="Shape 169"/>
          <p:cNvSpPr/>
          <p:nvPr/>
        </p:nvSpPr>
        <p:spPr>
          <a:xfrm>
            <a:off x="8021348" y="5507566"/>
            <a:ext cx="1906638" cy="1041401"/>
          </a:xfrm>
          <a:prstGeom prst="rect">
            <a:avLst/>
          </a:prstGeom>
          <a:solidFill>
            <a:srgbClr val="F0DB42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400"/>
            </a:pPr>
            <a:r>
              <a:t>Horiz motion</a:t>
            </a:r>
          </a:p>
          <a:p>
            <a:pPr>
              <a:defRPr sz="2400"/>
            </a:pPr>
            <a:r>
              <a:t>Roman Pots</a:t>
            </a:r>
          </a:p>
        </p:txBody>
      </p:sp>
      <p:sp>
        <p:nvSpPr>
          <p:cNvPr id="170" name="Shape 170"/>
          <p:cNvSpPr/>
          <p:nvPr/>
        </p:nvSpPr>
        <p:spPr>
          <a:xfrm rot="180000">
            <a:off x="7583785" y="4104448"/>
            <a:ext cx="1672630" cy="386888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50800" dist="25400" dir="5400000">
              <a:srgbClr val="000000">
                <a:alpha val="25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sx="100000" sy="100000" kx="0" ky="0" algn="b" rotWithShape="0" blurRad="762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171" name="Shape 171"/>
          <p:cNvSpPr/>
          <p:nvPr/>
        </p:nvSpPr>
        <p:spPr>
          <a:xfrm>
            <a:off x="1654278" y="4470400"/>
            <a:ext cx="2008511" cy="81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iDipole-3</a:t>
            </a:r>
          </a:p>
        </p:txBody>
      </p:sp>
      <p:sp>
        <p:nvSpPr>
          <p:cNvPr id="172" name="Shape 172"/>
          <p:cNvSpPr/>
          <p:nvPr/>
        </p:nvSpPr>
        <p:spPr>
          <a:xfrm flipV="1">
            <a:off x="8414135" y="4503881"/>
            <a:ext cx="1" cy="1034644"/>
          </a:xfrm>
          <a:prstGeom prst="line">
            <a:avLst/>
          </a:prstGeom>
          <a:ln w="38100">
            <a:solidFill>
              <a:srgbClr val="3E231A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3000"/>
            </a:pPr>
          </a:p>
        </p:txBody>
      </p:sp>
      <p:sp>
        <p:nvSpPr>
          <p:cNvPr id="173" name="Shape 173"/>
          <p:cNvSpPr/>
          <p:nvPr/>
        </p:nvSpPr>
        <p:spPr>
          <a:xfrm>
            <a:off x="5697500" y="4470400"/>
            <a:ext cx="1609800" cy="812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IP+42m</a:t>
            </a:r>
          </a:p>
        </p:txBody>
      </p:sp>
      <p:sp>
        <p:nvSpPr>
          <p:cNvPr id="174" name="Shape 174"/>
          <p:cNvSpPr/>
          <p:nvPr/>
        </p:nvSpPr>
        <p:spPr>
          <a:xfrm>
            <a:off x="2576917" y="2364316"/>
            <a:ext cx="2584699" cy="57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>
                <a:solidFill>
                  <a:srgbClr val="1746FF"/>
                </a:solidFill>
              </a:defRPr>
            </a:lvl1pPr>
          </a:lstStyle>
          <a:p>
            <a:pPr/>
            <a:r>
              <a:t>&lt;— electron beam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5976"/>
            </a:lvl1pPr>
          </a:lstStyle>
          <a:p>
            <a:pPr/>
            <a:r>
              <a:t>Detection Between D2 and D3</a:t>
            </a:r>
          </a:p>
        </p:txBody>
      </p:sp>
      <p:pic>
        <p:nvPicPr>
          <p:cNvPr id="177" name="FarForward100x90Focus=24m+1x100GeV:c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9550" y="2895600"/>
            <a:ext cx="12585700" cy="3962400"/>
          </a:xfrm>
          <a:prstGeom prst="rect">
            <a:avLst/>
          </a:prstGeom>
          <a:ln w="12700">
            <a:miter lim="400000"/>
          </a:ln>
        </p:spPr>
      </p:pic>
      <p:sp>
        <p:nvSpPr>
          <p:cNvPr id="178" name="Shape 178"/>
          <p:cNvSpPr/>
          <p:nvPr/>
        </p:nvSpPr>
        <p:spPr>
          <a:xfrm>
            <a:off x="2666045" y="3136899"/>
            <a:ext cx="7672710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800">
                <a:solidFill>
                  <a:srgbClr val="E19306"/>
                </a:solidFill>
              </a:defRPr>
            </a:pPr>
            <a:r>
              <a:t>100 tracks at p=90 GeV, filling iFFQ Acceptance</a:t>
            </a:r>
          </a:p>
          <a:p>
            <a:pPr algn="r">
              <a:defRPr sz="2800">
                <a:solidFill>
                  <a:srgbClr val="E19306"/>
                </a:solidFill>
              </a:defRPr>
            </a:pPr>
            <a:r>
              <a:t>Focus @ IP+26 m</a:t>
            </a:r>
          </a:p>
        </p:txBody>
      </p:sp>
      <p:sp>
        <p:nvSpPr>
          <p:cNvPr id="179" name="Shape 179"/>
          <p:cNvSpPr/>
          <p:nvPr/>
        </p:nvSpPr>
        <p:spPr>
          <a:xfrm>
            <a:off x="148778" y="3213099"/>
            <a:ext cx="1886844" cy="1041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400"/>
            </a:pPr>
            <a:r>
              <a:t>iDipole-2</a:t>
            </a:r>
          </a:p>
          <a:p>
            <a:pPr>
              <a:defRPr sz="2400"/>
            </a:pPr>
            <a:r>
              <a:t>Exit = IP+22m</a:t>
            </a:r>
          </a:p>
        </p:txBody>
      </p:sp>
      <p:sp>
        <p:nvSpPr>
          <p:cNvPr id="180" name="Shape 180"/>
          <p:cNvSpPr/>
          <p:nvPr/>
        </p:nvSpPr>
        <p:spPr>
          <a:xfrm>
            <a:off x="825797" y="7366000"/>
            <a:ext cx="11099206" cy="81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rPr sz="2400"/>
              <a:t>4 cm radius beam pipe accommodates 10sigma BSC for P</a:t>
            </a:r>
            <a:r>
              <a:rPr baseline="-5999" sz="2400"/>
              <a:t>0</a:t>
            </a:r>
            <a:r>
              <a:rPr sz="2400"/>
              <a:t> from 20 to 100 GeV/c</a:t>
            </a:r>
            <a:r>
              <a:t>  </a:t>
            </a:r>
          </a:p>
        </p:txBody>
      </p:sp>
      <p:sp>
        <p:nvSpPr>
          <p:cNvPr id="181" name="Shape 181"/>
          <p:cNvSpPr/>
          <p:nvPr/>
        </p:nvSpPr>
        <p:spPr>
          <a:xfrm>
            <a:off x="8957733" y="3280833"/>
            <a:ext cx="6396567" cy="1270001"/>
          </a:xfrm>
          <a:prstGeom prst="rect">
            <a:avLst/>
          </a:prstGeom>
          <a:ln w="25400">
            <a:solidFill>
              <a:srgbClr val="FFE818"/>
            </a:solidFill>
            <a:miter lim="400000"/>
          </a:ln>
          <a:effectLst>
            <a:outerShdw sx="100000" sy="100000" kx="0" ky="0" algn="b" rotWithShape="0" blurRad="50800" dist="25400" dir="5400000">
              <a:srgbClr val="000000">
                <a:alpha val="25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sx="100000" sy="100000" kx="0" ky="0" algn="b" rotWithShape="0" blurRad="762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182" name="Shape 182"/>
          <p:cNvSpPr/>
          <p:nvPr/>
        </p:nvSpPr>
        <p:spPr>
          <a:xfrm>
            <a:off x="8957733" y="5088466"/>
            <a:ext cx="6396567" cy="1270001"/>
          </a:xfrm>
          <a:prstGeom prst="rect">
            <a:avLst/>
          </a:prstGeom>
          <a:ln w="25400">
            <a:solidFill>
              <a:srgbClr val="FFE818"/>
            </a:solidFill>
            <a:miter lim="400000"/>
          </a:ln>
          <a:effectLst>
            <a:outerShdw sx="100000" sy="100000" kx="0" ky="0" algn="b" rotWithShape="0" blurRad="50800" dist="25400" dir="5400000">
              <a:srgbClr val="000000">
                <a:alpha val="25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sx="100000" sy="100000" kx="0" ky="0" algn="b" rotWithShape="0" blurRad="762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183" name="Shape 183"/>
          <p:cNvSpPr/>
          <p:nvPr/>
        </p:nvSpPr>
        <p:spPr>
          <a:xfrm>
            <a:off x="8984067" y="4779856"/>
            <a:ext cx="2470399" cy="9474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lnSpc>
                <a:spcPct val="80000"/>
              </a:lnSpc>
              <a:defRPr sz="2400">
                <a:solidFill>
                  <a:srgbClr val="FFAD29"/>
                </a:solidFill>
              </a:defRPr>
            </a:pPr>
            <a:r>
              <a:t>1 track @ 100 GeV</a:t>
            </a:r>
          </a:p>
          <a:p>
            <a:pPr>
              <a:lnSpc>
                <a:spcPct val="80000"/>
              </a:lnSpc>
              <a:defRPr sz="2400"/>
            </a:pPr>
            <a:r>
              <a:t>1 neutron</a:t>
            </a:r>
          </a:p>
        </p:txBody>
      </p:sp>
      <p:sp>
        <p:nvSpPr>
          <p:cNvPr id="184" name="Shape 184"/>
          <p:cNvSpPr/>
          <p:nvPr/>
        </p:nvSpPr>
        <p:spPr>
          <a:xfrm>
            <a:off x="11432191" y="3509433"/>
            <a:ext cx="723752" cy="81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RP</a:t>
            </a:r>
          </a:p>
        </p:txBody>
      </p:sp>
      <p:sp>
        <p:nvSpPr>
          <p:cNvPr id="185" name="Shape 185"/>
          <p:cNvSpPr/>
          <p:nvPr/>
        </p:nvSpPr>
        <p:spPr>
          <a:xfrm>
            <a:off x="12327466" y="3657600"/>
            <a:ext cx="1" cy="1041400"/>
          </a:xfrm>
          <a:prstGeom prst="line">
            <a:avLst/>
          </a:prstGeom>
          <a:ln w="38100">
            <a:solidFill>
              <a:srgbClr val="3E231A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3000"/>
            </a:pPr>
          </a:p>
        </p:txBody>
      </p:sp>
      <p:sp>
        <p:nvSpPr>
          <p:cNvPr id="186" name="Shape 186"/>
          <p:cNvSpPr/>
          <p:nvPr/>
        </p:nvSpPr>
        <p:spPr>
          <a:xfrm flipV="1">
            <a:off x="12454466" y="4834466"/>
            <a:ext cx="1" cy="787401"/>
          </a:xfrm>
          <a:prstGeom prst="line">
            <a:avLst/>
          </a:prstGeom>
          <a:ln w="38100">
            <a:solidFill>
              <a:srgbClr val="3E231A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3000"/>
            </a:pP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2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2.png"/></Relationships>

</file>

<file path=ppt/theme/theme1.xml><?xml version="1.0" encoding="utf-8"?>
<a:theme xmlns:a="http://schemas.openxmlformats.org/drawingml/2006/main" xmlns:r="http://schemas.openxmlformats.org/officeDocument/2006/relationships" name="Parchment">
  <a:themeElements>
    <a:clrScheme name="Parchment">
      <a:dk1>
        <a:srgbClr val="3E231A"/>
      </a:dk1>
      <a:lt1>
        <a:srgbClr val="24383E"/>
      </a:lt1>
      <a:dk2>
        <a:srgbClr val="5C5E5F"/>
      </a:dk2>
      <a:lt2>
        <a:srgbClr val="CBCBCB"/>
      </a:lt2>
      <a:accent1>
        <a:srgbClr val="738CAB"/>
      </a:accent1>
      <a:accent2>
        <a:srgbClr val="7E9769"/>
      </a:accent2>
      <a:accent3>
        <a:srgbClr val="D3B64B"/>
      </a:accent3>
      <a:accent4>
        <a:srgbClr val="B99769"/>
      </a:accent4>
      <a:accent5>
        <a:srgbClr val="981800"/>
      </a:accent5>
      <a:accent6>
        <a:srgbClr val="9383A0"/>
      </a:accent6>
      <a:hlink>
        <a:srgbClr val="0000FF"/>
      </a:hlink>
      <a:folHlink>
        <a:srgbClr val="FF00FF"/>
      </a:folHlink>
    </a:clrScheme>
    <a:fontScheme name="Parchment">
      <a:majorFont>
        <a:latin typeface="Papyrus"/>
        <a:ea typeface="Papyrus"/>
        <a:cs typeface="Papyrus"/>
      </a:majorFont>
      <a:minorFont>
        <a:latin typeface="Papyrus"/>
        <a:ea typeface="Papyrus"/>
        <a:cs typeface="Papyrus"/>
      </a:minorFont>
    </a:fontScheme>
    <a:fmtScheme name="Parchm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25400" dir="5400000">
              <a:srgbClr val="000000">
                <a:alpha val="25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25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50800" dist="25400" dir="5400000">
            <a:srgbClr val="000000">
              <a:alpha val="25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76200" dist="12700" dir="540000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Papyru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rgbClr val="3E231A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3E231A"/>
            </a:solidFill>
            <a:effectLst/>
            <a:uFillTx/>
            <a:latin typeface="+mn-lt"/>
            <a:ea typeface="+mn-ea"/>
            <a:cs typeface="+mn-cs"/>
            <a:sym typeface="Papyru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Parchment">
  <a:themeElements>
    <a:clrScheme name="Parchment">
      <a:dk1>
        <a:srgbClr val="000000"/>
      </a:dk1>
      <a:lt1>
        <a:srgbClr val="FFFFFF"/>
      </a:lt1>
      <a:dk2>
        <a:srgbClr val="5C5E5F"/>
      </a:dk2>
      <a:lt2>
        <a:srgbClr val="CBCBCB"/>
      </a:lt2>
      <a:accent1>
        <a:srgbClr val="738CAB"/>
      </a:accent1>
      <a:accent2>
        <a:srgbClr val="7E9769"/>
      </a:accent2>
      <a:accent3>
        <a:srgbClr val="D3B64B"/>
      </a:accent3>
      <a:accent4>
        <a:srgbClr val="B99769"/>
      </a:accent4>
      <a:accent5>
        <a:srgbClr val="981800"/>
      </a:accent5>
      <a:accent6>
        <a:srgbClr val="9383A0"/>
      </a:accent6>
      <a:hlink>
        <a:srgbClr val="0000FF"/>
      </a:hlink>
      <a:folHlink>
        <a:srgbClr val="FF00FF"/>
      </a:folHlink>
    </a:clrScheme>
    <a:fontScheme name="Parchment">
      <a:majorFont>
        <a:latin typeface="Papyrus"/>
        <a:ea typeface="Papyrus"/>
        <a:cs typeface="Papyrus"/>
      </a:majorFont>
      <a:minorFont>
        <a:latin typeface="Papyrus"/>
        <a:ea typeface="Papyrus"/>
        <a:cs typeface="Papyrus"/>
      </a:minorFont>
    </a:fontScheme>
    <a:fmtScheme name="Parchm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25400" dir="5400000">
              <a:srgbClr val="000000">
                <a:alpha val="25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25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50800" dist="25400" dir="5400000">
            <a:srgbClr val="000000">
              <a:alpha val="25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76200" dist="12700" dir="540000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Papyru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rgbClr val="3E231A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3E231A"/>
            </a:solidFill>
            <a:effectLst/>
            <a:uFillTx/>
            <a:latin typeface="+mn-lt"/>
            <a:ea typeface="+mn-ea"/>
            <a:cs typeface="+mn-cs"/>
            <a:sym typeface="Papyru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