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handoutMasterIdLst>
    <p:handoutMasterId r:id="rId13"/>
  </p:handoutMasterIdLst>
  <p:sldIdLst>
    <p:sldId id="268" r:id="rId2"/>
    <p:sldId id="260" r:id="rId3"/>
    <p:sldId id="265" r:id="rId4"/>
    <p:sldId id="274" r:id="rId5"/>
    <p:sldId id="273" r:id="rId6"/>
    <p:sldId id="271" r:id="rId7"/>
    <p:sldId id="264" r:id="rId8"/>
    <p:sldId id="270" r:id="rId9"/>
    <p:sldId id="276"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715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5" d="100"/>
          <a:sy n="105" d="100"/>
        </p:scale>
        <p:origin x="-9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068BF5-B6E2-8C48-8319-1AC74ECF3B5A}" type="datetimeFigureOut">
              <a:rPr lang="en-US" smtClean="0"/>
              <a:pPr/>
              <a:t>6/16/16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4EACE9-D8BD-EC42-9F72-1C4C631DEEC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B6923-2FE9-674C-A598-3C59A96FAC9E}" type="datetimeFigureOut">
              <a:rPr lang="en-US" smtClean="0"/>
              <a:pPr/>
              <a:t>6/16/16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F7420-AAEE-1C4F-B5A7-9B71BDD9872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97A6396-4B76-144D-8727-F9AD066345D9}" type="slidenum">
              <a:rPr lang="en-US">
                <a:latin typeface="Times New Roman" charset="0"/>
                <a:ea typeface="ＭＳ Ｐゴシック" charset="-128"/>
                <a:cs typeface="ＭＳ Ｐゴシック" charset="-128"/>
              </a:rPr>
              <a:pPr/>
              <a:t>3</a:t>
            </a:fld>
            <a:endParaRPr lang="en-US">
              <a:latin typeface="Times New Roman" charset="0"/>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baseline="0" dirty="0" smtClean="0">
                <a:latin typeface="Times New Roman" charset="0"/>
                <a:ea typeface="ＭＳ Ｐゴシック" charset="-128"/>
                <a:cs typeface="ＭＳ Ｐゴシック" charset="-128"/>
              </a:rPr>
              <a:t>We know that the HIGGS mechanism gives elementary light-quark masses of a few MeV, and these are relevant at the high energies before the transition to stable baryons occur. As the universe cools down quarks acquire dynamical mass through coupling to the gluon field, and finally get fully trapped in the confined space of the nucleon. </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shows</a:t>
            </a:r>
            <a:r>
              <a:rPr lang="en-US" baseline="0" dirty="0" smtClean="0"/>
              <a:t> a summary of the results</a:t>
            </a:r>
            <a:r>
              <a:rPr lang="en-US" dirty="0" smtClean="0"/>
              <a:t> </a:t>
            </a:r>
            <a:r>
              <a:rPr lang="en-US" baseline="0" dirty="0" smtClean="0"/>
              <a:t>in this analysis. The green column shows the rating by the PDG. The two columns show the importance of the strangeness channel in this results.   </a:t>
            </a:r>
            <a:endParaRPr lang="en-US" dirty="0"/>
          </a:p>
        </p:txBody>
      </p:sp>
      <p:sp>
        <p:nvSpPr>
          <p:cNvPr id="4" name="Slide Number Placeholder 3"/>
          <p:cNvSpPr>
            <a:spLocks noGrp="1"/>
          </p:cNvSpPr>
          <p:nvPr>
            <p:ph type="sldNum" sz="quarter" idx="10"/>
          </p:nvPr>
        </p:nvSpPr>
        <p:spPr/>
        <p:txBody>
          <a:bodyPr/>
          <a:lstStyle/>
          <a:p>
            <a:fld id="{5D13E564-DB54-9B44-B6B0-B17C03A40BB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b="1" kern="1200" baseline="0" dirty="0" smtClean="0">
                <a:solidFill>
                  <a:schemeClr val="tx1"/>
                </a:solidFill>
                <a:latin typeface="+mn-lt"/>
                <a:ea typeface="+mn-ea"/>
                <a:cs typeface="+mn-cs"/>
              </a:rPr>
              <a:t>The lowest hybrid should be a J</a:t>
            </a:r>
            <a:r>
              <a:rPr lang="en-US" sz="1200" b="1" kern="1200" baseline="30000" dirty="0" smtClean="0">
                <a:solidFill>
                  <a:schemeClr val="tx1"/>
                </a:solidFill>
                <a:latin typeface="+mn-lt"/>
                <a:ea typeface="+mn-ea"/>
                <a:cs typeface="+mn-cs"/>
              </a:rPr>
              <a:t>P</a:t>
            </a:r>
            <a:r>
              <a:rPr lang="en-US" sz="1200" b="1" kern="1200" baseline="0" dirty="0" smtClean="0">
                <a:solidFill>
                  <a:schemeClr val="tx1"/>
                </a:solidFill>
                <a:latin typeface="+mn-lt"/>
                <a:ea typeface="+mn-ea"/>
                <a:cs typeface="+mn-cs"/>
              </a:rPr>
              <a:t> =½ + nucleon state. LQCD projects a mass of 1.3 GeV above the nucleon mass, </a:t>
            </a:r>
            <a:r>
              <a:rPr lang="en-US" sz="1200" kern="1200" baseline="0" dirty="0" smtClean="0">
                <a:solidFill>
                  <a:schemeClr val="tx1"/>
                </a:solidFill>
                <a:latin typeface="+mn-lt"/>
                <a:ea typeface="+mn-ea"/>
                <a:cs typeface="+mn-cs"/>
              </a:rPr>
              <a:t>i.e. ~2.2GeV, and several others should appear close by in ½+ and 3/2+ spin-parity. </a:t>
            </a:r>
            <a:endParaRPr lang="en-US" dirty="0" smtClean="0"/>
          </a:p>
          <a:p>
            <a:pPr rtl="0" eaLnBrk="1" latinLnBrk="0" hangingPunct="1"/>
            <a:r>
              <a:rPr lang="en-US" sz="1200" kern="1200" baseline="0" dirty="0" smtClean="0">
                <a:solidFill>
                  <a:schemeClr val="tx1"/>
                </a:solidFill>
                <a:latin typeface="+mn-lt"/>
                <a:ea typeface="+mn-ea"/>
                <a:cs typeface="+mn-cs"/>
              </a:rPr>
              <a:t>Hybrid baryons have same spin-parity as ordinary baryons. How do we identify them as hybrid states? One possibility is to look at the transition form factors where one expects a different Q2 behavior. The sensitivity is demonstrated for the Roper resonance, which was considered as a possible lowest hybrid state with ½+ JP parity. The black lines show quark  core based calculations for the A1/2 amplitude, while the dashed red line shows the predictions for the lowest hybrid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7</a:t>
            </a:fld>
            <a:endParaRPr lang="en-US"/>
          </a:p>
        </p:txBody>
      </p:sp>
      <p:sp>
        <p:nvSpPr>
          <p:cNvPr id="5" name="Date Placeholder 4"/>
          <p:cNvSpPr>
            <a:spLocks noGrp="1"/>
          </p:cNvSpPr>
          <p:nvPr>
            <p:ph type="dt" idx="11"/>
          </p:nvPr>
        </p:nvSpPr>
        <p:spPr/>
        <p:txBody>
          <a:bodyPr/>
          <a:lstStyle/>
          <a:p>
            <a:fld id="{617C47FA-8EA1-994D-AC7C-57B61E82EE7E}" type="datetime1">
              <a:rPr lang="en-US" smtClean="0"/>
              <a:pPr/>
              <a:t>6/16/16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extension to higher Q2 will allow measuring</a:t>
            </a:r>
            <a:r>
              <a:rPr lang="en-US" baseline="0" dirty="0" smtClean="0"/>
              <a:t> transition amplitudes to much higher Q2, which allows probing the running quark mass from a quark momentum of 0.5 </a:t>
            </a:r>
            <a:r>
              <a:rPr lang="en-US" baseline="0" dirty="0" err="1" smtClean="0"/>
              <a:t>GeV</a:t>
            </a:r>
            <a:r>
              <a:rPr lang="en-US" baseline="0" dirty="0" smtClean="0"/>
              <a:t> to 1.2 </a:t>
            </a:r>
            <a:r>
              <a:rPr lang="en-US" baseline="0" dirty="0" err="1" smtClean="0"/>
              <a:t>GeV/c</a:t>
            </a:r>
            <a:r>
              <a:rPr lang="en-US" baseline="0" dirty="0" smtClean="0"/>
              <a:t>, which probes the quark mass down to about 50MeV.   </a:t>
            </a:r>
            <a:r>
              <a:rPr lang="en-US" dirty="0" smtClean="0"/>
              <a:t> </a:t>
            </a:r>
            <a:endParaRPr lang="en-US" dirty="0"/>
          </a:p>
        </p:txBody>
      </p:sp>
      <p:sp>
        <p:nvSpPr>
          <p:cNvPr id="4" name="Slide Number Placeholder 3"/>
          <p:cNvSpPr>
            <a:spLocks noGrp="1"/>
          </p:cNvSpPr>
          <p:nvPr>
            <p:ph type="sldNum" sz="quarter" idx="10"/>
          </p:nvPr>
        </p:nvSpPr>
        <p:spPr/>
        <p:txBody>
          <a:bodyPr/>
          <a:lstStyle/>
          <a:p>
            <a:fld id="{5D13E564-DB54-9B44-B6B0-B17C03A40B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96C4DF-6098-1048-A20B-A9E912702873}" type="datetime1">
              <a:rPr lang="en-US" smtClean="0"/>
              <a:t>6/16/16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DD193-E524-CE48-9E7A-75EC367C9A16}" type="datetime1">
              <a:rPr lang="en-US" smtClean="0"/>
              <a:t>6/16/16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D57CD-A3C6-6D42-9F93-0D4189017D4D}" type="datetime1">
              <a:rPr lang="en-US" smtClean="0"/>
              <a:t>6/16/16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479C3-2789-ED4D-A39A-571DFC193EBE}" type="datetime1">
              <a:rPr lang="en-US" smtClean="0"/>
              <a:t>6/16/16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3FA44-E118-8443-8BC8-4ED1A2D0FCC0}" type="datetime1">
              <a:rPr lang="en-US" smtClean="0"/>
              <a:t>6/16/16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D5C07-1F5E-0E4C-B7B6-5734B8B3814A}" type="datetime1">
              <a:rPr lang="en-US" smtClean="0"/>
              <a:t>6/16/16</a:t>
            </a:fld>
            <a:endParaRPr lang="en-US"/>
          </a:p>
        </p:txBody>
      </p:sp>
      <p:sp>
        <p:nvSpPr>
          <p:cNvPr id="6" name="Footer Placeholder 5"/>
          <p:cNvSpPr>
            <a:spLocks noGrp="1"/>
          </p:cNvSpPr>
          <p:nvPr>
            <p:ph type="ftr" sz="quarter" idx="11"/>
          </p:nvPr>
        </p:nvSpPr>
        <p:spPr/>
        <p:txBody>
          <a:bodyPr/>
          <a:lstStyle/>
          <a:p>
            <a:r>
              <a:rPr lang="en-US" smtClean="0"/>
              <a:t>V. Burkert CLAS Collaboration meeting 6/15-18 </a:t>
            </a:r>
            <a:endParaRPr lang="en-US"/>
          </a:p>
        </p:txBody>
      </p:sp>
      <p:sp>
        <p:nvSpPr>
          <p:cNvPr id="7" name="Slide Number Placeholder 6"/>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3E779-43FE-6345-98C5-852607C4C0C1}" type="datetime1">
              <a:rPr lang="en-US" smtClean="0"/>
              <a:t>6/16/16</a:t>
            </a:fld>
            <a:endParaRPr lang="en-US"/>
          </a:p>
        </p:txBody>
      </p:sp>
      <p:sp>
        <p:nvSpPr>
          <p:cNvPr id="8" name="Footer Placeholder 7"/>
          <p:cNvSpPr>
            <a:spLocks noGrp="1"/>
          </p:cNvSpPr>
          <p:nvPr>
            <p:ph type="ftr" sz="quarter" idx="11"/>
          </p:nvPr>
        </p:nvSpPr>
        <p:spPr/>
        <p:txBody>
          <a:bodyPr/>
          <a:lstStyle/>
          <a:p>
            <a:r>
              <a:rPr lang="en-US" smtClean="0"/>
              <a:t>V. Burkert CLAS Collaboration meeting 6/15-18 </a:t>
            </a:r>
            <a:endParaRPr lang="en-US"/>
          </a:p>
        </p:txBody>
      </p:sp>
      <p:sp>
        <p:nvSpPr>
          <p:cNvPr id="9" name="Slide Number Placeholder 8"/>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36B27-1991-1B45-8D0E-7B14AB46862E}" type="datetime1">
              <a:rPr lang="en-US" smtClean="0"/>
              <a:t>6/16/16</a:t>
            </a:fld>
            <a:endParaRPr lang="en-US"/>
          </a:p>
        </p:txBody>
      </p:sp>
      <p:sp>
        <p:nvSpPr>
          <p:cNvPr id="4" name="Footer Placeholder 3"/>
          <p:cNvSpPr>
            <a:spLocks noGrp="1"/>
          </p:cNvSpPr>
          <p:nvPr>
            <p:ph type="ftr" sz="quarter" idx="11"/>
          </p:nvPr>
        </p:nvSpPr>
        <p:spPr/>
        <p:txBody>
          <a:bodyPr/>
          <a:lstStyle/>
          <a:p>
            <a:r>
              <a:rPr lang="en-US" smtClean="0"/>
              <a:t>V. Burkert CLAS Collaboration meeting 6/15-18 </a:t>
            </a:r>
            <a:endParaRPr lang="en-US"/>
          </a:p>
        </p:txBody>
      </p:sp>
      <p:sp>
        <p:nvSpPr>
          <p:cNvPr id="5" name="Slide Number Placeholder 4"/>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A4BA1-FB9E-9C49-AC65-E378524ECC33}" type="datetime1">
              <a:rPr lang="en-US" smtClean="0"/>
              <a:t>6/16/16</a:t>
            </a:fld>
            <a:endParaRPr lang="en-US"/>
          </a:p>
        </p:txBody>
      </p:sp>
      <p:sp>
        <p:nvSpPr>
          <p:cNvPr id="3" name="Footer Placeholder 2"/>
          <p:cNvSpPr>
            <a:spLocks noGrp="1"/>
          </p:cNvSpPr>
          <p:nvPr>
            <p:ph type="ftr" sz="quarter" idx="11"/>
          </p:nvPr>
        </p:nvSpPr>
        <p:spPr/>
        <p:txBody>
          <a:bodyPr/>
          <a:lstStyle/>
          <a:p>
            <a:r>
              <a:rPr lang="en-US" smtClean="0"/>
              <a:t>V. Burkert CLAS Collaboration meeting 6/15-18 </a:t>
            </a:r>
            <a:endParaRPr lang="en-US"/>
          </a:p>
        </p:txBody>
      </p:sp>
      <p:sp>
        <p:nvSpPr>
          <p:cNvPr id="4" name="Slide Number Placeholder 3"/>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BB122-F215-9F45-B305-F4752B501543}" type="datetime1">
              <a:rPr lang="en-US" smtClean="0"/>
              <a:t>6/16/16</a:t>
            </a:fld>
            <a:endParaRPr lang="en-US"/>
          </a:p>
        </p:txBody>
      </p:sp>
      <p:sp>
        <p:nvSpPr>
          <p:cNvPr id="6" name="Footer Placeholder 5"/>
          <p:cNvSpPr>
            <a:spLocks noGrp="1"/>
          </p:cNvSpPr>
          <p:nvPr>
            <p:ph type="ftr" sz="quarter" idx="11"/>
          </p:nvPr>
        </p:nvSpPr>
        <p:spPr/>
        <p:txBody>
          <a:bodyPr/>
          <a:lstStyle/>
          <a:p>
            <a:r>
              <a:rPr lang="en-US" smtClean="0"/>
              <a:t>V. Burkert CLAS Collaboration meeting 6/15-18 </a:t>
            </a:r>
            <a:endParaRPr lang="en-US"/>
          </a:p>
        </p:txBody>
      </p:sp>
      <p:sp>
        <p:nvSpPr>
          <p:cNvPr id="7" name="Slide Number Placeholder 6"/>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6F467-9870-3743-A754-7FC6505C9E59}" type="datetime1">
              <a:rPr lang="en-US" smtClean="0"/>
              <a:t>6/16/16</a:t>
            </a:fld>
            <a:endParaRPr lang="en-US"/>
          </a:p>
        </p:txBody>
      </p:sp>
      <p:sp>
        <p:nvSpPr>
          <p:cNvPr id="6" name="Footer Placeholder 5"/>
          <p:cNvSpPr>
            <a:spLocks noGrp="1"/>
          </p:cNvSpPr>
          <p:nvPr>
            <p:ph type="ftr" sz="quarter" idx="11"/>
          </p:nvPr>
        </p:nvSpPr>
        <p:spPr/>
        <p:txBody>
          <a:bodyPr/>
          <a:lstStyle/>
          <a:p>
            <a:r>
              <a:rPr lang="en-US" smtClean="0"/>
              <a:t>V. Burkert CLAS Collaboration meeting 6/15-18 </a:t>
            </a:r>
            <a:endParaRPr lang="en-US"/>
          </a:p>
        </p:txBody>
      </p:sp>
      <p:sp>
        <p:nvSpPr>
          <p:cNvPr id="7" name="Slide Number Placeholder 6"/>
          <p:cNvSpPr>
            <a:spLocks noGrp="1"/>
          </p:cNvSpPr>
          <p:nvPr>
            <p:ph type="sldNum" sz="quarter" idx="12"/>
          </p:nvPr>
        </p:nvSpPr>
        <p:spPr/>
        <p:txBody>
          <a:bodyPr/>
          <a:lstStyle/>
          <a:p>
            <a:fld id="{7C838BDD-2A9B-A643-A699-54CA44B406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4B50C-CDE7-604B-AA9C-65C3B91438A4}" type="datetime1">
              <a:rPr lang="en-US" smtClean="0"/>
              <a:t>6/16/16</a:t>
            </a:fld>
            <a:endParaRPr lang="en-US"/>
          </a:p>
        </p:txBody>
      </p:sp>
      <p:sp>
        <p:nvSpPr>
          <p:cNvPr id="5" name="Footer Placeholder 4"/>
          <p:cNvSpPr>
            <a:spLocks noGrp="1"/>
          </p:cNvSpPr>
          <p:nvPr>
            <p:ph type="ftr" sz="quarter" idx="3"/>
          </p:nvPr>
        </p:nvSpPr>
        <p:spPr>
          <a:xfrm>
            <a:off x="3124200" y="6356350"/>
            <a:ext cx="3429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Burkert CLAS Collaboration meeting 6/15-18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38BDD-2A9B-A643-A699-54CA44B406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35"/>
            <a:ext cx="9144000" cy="639763"/>
          </a:xfrm>
          <a:ln>
            <a:solidFill>
              <a:srgbClr val="000090"/>
            </a:solidFill>
          </a:ln>
        </p:spPr>
        <p:txBody>
          <a:bodyPr>
            <a:normAutofit fontScale="90000"/>
          </a:bodyPr>
          <a:lstStyle/>
          <a:p>
            <a:r>
              <a:rPr lang="en-US" b="1" dirty="0" smtClean="0">
                <a:solidFill>
                  <a:srgbClr val="000090"/>
                </a:solidFill>
              </a:rPr>
              <a:t>New Run Group </a:t>
            </a:r>
            <a:r>
              <a:rPr lang="en-US" b="1" dirty="0" smtClean="0">
                <a:solidFill>
                  <a:srgbClr val="000090"/>
                </a:solidFill>
              </a:rPr>
              <a:t>Proposal</a:t>
            </a:r>
            <a:endParaRPr lang="en-US" b="1" dirty="0">
              <a:solidFill>
                <a:srgbClr val="000090"/>
              </a:solidFill>
            </a:endParaRPr>
          </a:p>
        </p:txBody>
      </p:sp>
      <p:sp>
        <p:nvSpPr>
          <p:cNvPr id="21" name="TextBox 20"/>
          <p:cNvSpPr txBox="1"/>
          <p:nvPr/>
        </p:nvSpPr>
        <p:spPr>
          <a:xfrm>
            <a:off x="298178" y="903999"/>
            <a:ext cx="8249474" cy="523220"/>
          </a:xfrm>
          <a:prstGeom prst="rect">
            <a:avLst/>
          </a:prstGeom>
          <a:noFill/>
        </p:spPr>
        <p:txBody>
          <a:bodyPr wrap="square" rtlCol="0">
            <a:spAutoFit/>
          </a:bodyPr>
          <a:lstStyle/>
          <a:p>
            <a:pPr algn="ctr">
              <a:spcAft>
                <a:spcPts val="1800"/>
              </a:spcAft>
            </a:pPr>
            <a:r>
              <a:rPr lang="en-US" sz="2800" b="1" dirty="0" smtClean="0">
                <a:solidFill>
                  <a:srgbClr val="008000"/>
                </a:solidFill>
              </a:rPr>
              <a:t>“Color Confinement and Strong QCD”</a:t>
            </a:r>
            <a:endParaRPr lang="en-US" sz="2800" b="1" dirty="0" smtClean="0">
              <a:solidFill>
                <a:srgbClr val="008000"/>
              </a:solidFill>
              <a:latin typeface="+mn-lt"/>
            </a:endParaRPr>
          </a:p>
        </p:txBody>
      </p:sp>
      <p:sp>
        <p:nvSpPr>
          <p:cNvPr id="23" name="TextBox 22"/>
          <p:cNvSpPr txBox="1"/>
          <p:nvPr/>
        </p:nvSpPr>
        <p:spPr>
          <a:xfrm>
            <a:off x="3279920" y="4362174"/>
            <a:ext cx="5444435" cy="1431161"/>
          </a:xfrm>
          <a:prstGeom prst="rect">
            <a:avLst/>
          </a:prstGeom>
          <a:noFill/>
        </p:spPr>
        <p:txBody>
          <a:bodyPr wrap="square" rtlCol="0">
            <a:spAutoFit/>
          </a:bodyPr>
          <a:lstStyle/>
          <a:p>
            <a:pPr>
              <a:spcAft>
                <a:spcPts val="600"/>
              </a:spcAft>
              <a:buFont typeface="Arial"/>
              <a:buChar char="•"/>
            </a:pPr>
            <a:r>
              <a:rPr lang="en-US" sz="1800" b="0" i="1" dirty="0" smtClean="0">
                <a:solidFill>
                  <a:srgbClr val="660066"/>
                </a:solidFill>
                <a:latin typeface="+mn-lt"/>
              </a:rPr>
              <a:t> Torus I = -3375 A (negatives outbending)</a:t>
            </a:r>
          </a:p>
          <a:p>
            <a:pPr>
              <a:spcAft>
                <a:spcPts val="600"/>
              </a:spcAft>
              <a:buFont typeface="Arial"/>
              <a:buChar char="•"/>
            </a:pPr>
            <a:r>
              <a:rPr lang="en-US" sz="1800" b="0" i="1" dirty="0" smtClean="0">
                <a:solidFill>
                  <a:srgbClr val="660066"/>
                </a:solidFill>
                <a:latin typeface="+mn-lt"/>
              </a:rPr>
              <a:t> FT, MM, RICH (if available)</a:t>
            </a:r>
          </a:p>
          <a:p>
            <a:pPr>
              <a:spcAft>
                <a:spcPts val="600"/>
              </a:spcAft>
              <a:buFont typeface="Arial"/>
              <a:buChar char="•"/>
            </a:pPr>
            <a:r>
              <a:rPr lang="en-US" sz="1800" b="0" i="1" dirty="0" smtClean="0">
                <a:solidFill>
                  <a:srgbClr val="660066"/>
                </a:solidFill>
                <a:latin typeface="+mn-lt"/>
              </a:rPr>
              <a:t> Highly polarized electrons, unpolarized lH</a:t>
            </a:r>
            <a:r>
              <a:rPr lang="en-US" sz="1800" b="0" i="1" baseline="-25000" dirty="0" smtClean="0">
                <a:solidFill>
                  <a:srgbClr val="660066"/>
                </a:solidFill>
                <a:latin typeface="+mn-lt"/>
              </a:rPr>
              <a:t>2</a:t>
            </a:r>
            <a:r>
              <a:rPr lang="en-US" sz="1800" b="0" i="1" dirty="0" smtClean="0">
                <a:solidFill>
                  <a:srgbClr val="660066"/>
                </a:solidFill>
                <a:latin typeface="+mn-lt"/>
              </a:rPr>
              <a:t> target</a:t>
            </a:r>
          </a:p>
          <a:p>
            <a:pPr>
              <a:spcAft>
                <a:spcPts val="600"/>
              </a:spcAft>
              <a:buFont typeface="Arial"/>
              <a:buChar char="•"/>
            </a:pPr>
            <a:r>
              <a:rPr lang="en-US" sz="1800" b="0" i="1" dirty="0" smtClean="0">
                <a:solidFill>
                  <a:srgbClr val="660066"/>
                </a:solidFill>
                <a:latin typeface="+mn-lt"/>
              </a:rPr>
              <a:t> L = 1x10</a:t>
            </a:r>
            <a:r>
              <a:rPr lang="en-US" sz="1800" b="0" i="1" baseline="30000" dirty="0" smtClean="0">
                <a:solidFill>
                  <a:srgbClr val="660066"/>
                </a:solidFill>
                <a:latin typeface="+mn-lt"/>
              </a:rPr>
              <a:t>35</a:t>
            </a:r>
            <a:r>
              <a:rPr lang="en-US" sz="1800" b="0" i="1" dirty="0" smtClean="0">
                <a:solidFill>
                  <a:srgbClr val="660066"/>
                </a:solidFill>
                <a:latin typeface="+mn-lt"/>
              </a:rPr>
              <a:t> cm</a:t>
            </a:r>
            <a:r>
              <a:rPr lang="en-US" sz="1800" b="0" i="1" baseline="30000" dirty="0" smtClean="0">
                <a:solidFill>
                  <a:srgbClr val="660066"/>
                </a:solidFill>
                <a:latin typeface="+mn-lt"/>
              </a:rPr>
              <a:t>-2</a:t>
            </a:r>
            <a:r>
              <a:rPr lang="en-US" sz="1800" b="0" i="1" dirty="0" smtClean="0">
                <a:solidFill>
                  <a:srgbClr val="660066"/>
                </a:solidFill>
                <a:latin typeface="+mn-lt"/>
              </a:rPr>
              <a:t>s</a:t>
            </a:r>
            <a:r>
              <a:rPr lang="en-US" sz="1800" b="0" i="1" baseline="30000" dirty="0" smtClean="0">
                <a:solidFill>
                  <a:srgbClr val="660066"/>
                </a:solidFill>
                <a:latin typeface="+mn-lt"/>
              </a:rPr>
              <a:t>-1</a:t>
            </a:r>
          </a:p>
        </p:txBody>
      </p:sp>
      <p:sp>
        <p:nvSpPr>
          <p:cNvPr id="24" name="TextBox 23"/>
          <p:cNvSpPr txBox="1"/>
          <p:nvPr/>
        </p:nvSpPr>
        <p:spPr>
          <a:xfrm>
            <a:off x="1789075" y="5996603"/>
            <a:ext cx="5775688" cy="338554"/>
          </a:xfrm>
          <a:prstGeom prst="rect">
            <a:avLst/>
          </a:prstGeom>
          <a:noFill/>
          <a:ln w="38100">
            <a:solidFill>
              <a:schemeClr val="accent6">
                <a:lumMod val="60000"/>
                <a:lumOff val="40000"/>
              </a:schemeClr>
            </a:solidFill>
          </a:ln>
        </p:spPr>
        <p:txBody>
          <a:bodyPr wrap="square" rtlCol="0">
            <a:spAutoFit/>
          </a:bodyPr>
          <a:lstStyle/>
          <a:p>
            <a:pPr algn="ctr">
              <a:spcAft>
                <a:spcPts val="600"/>
              </a:spcAft>
            </a:pPr>
            <a:r>
              <a:rPr lang="en-US" sz="1600" b="1" i="1" dirty="0" smtClean="0">
                <a:solidFill>
                  <a:srgbClr val="0000FF"/>
                </a:solidFill>
                <a:latin typeface="+mn-lt"/>
              </a:rPr>
              <a:t>First run group proposal for less than 5-pass (11 GeV) beam</a:t>
            </a:r>
          </a:p>
        </p:txBody>
      </p:sp>
      <p:cxnSp>
        <p:nvCxnSpPr>
          <p:cNvPr id="26" name="Straight Connector 25"/>
          <p:cNvCxnSpPr/>
          <p:nvPr/>
        </p:nvCxnSpPr>
        <p:spPr bwMode="auto">
          <a:xfrm>
            <a:off x="265045" y="4019831"/>
            <a:ext cx="8558696" cy="0"/>
          </a:xfrm>
          <a:prstGeom prst="line">
            <a:avLst/>
          </a:prstGeom>
          <a:noFill/>
          <a:ln w="41275" cap="rnd" cmpd="sng" algn="ctr">
            <a:solidFill>
              <a:schemeClr val="accent6">
                <a:lumMod val="60000"/>
                <a:lumOff val="40000"/>
              </a:schemeClr>
            </a:solidFill>
            <a:prstDash val="solid"/>
            <a:round/>
            <a:headEnd type="none" w="med" len="med"/>
            <a:tailEnd type="none" w="med" len="med"/>
          </a:ln>
          <a:effectLst/>
        </p:spPr>
      </p:cxnSp>
      <p:graphicFrame>
        <p:nvGraphicFramePr>
          <p:cNvPr id="8" name="Table 7"/>
          <p:cNvGraphicFramePr>
            <a:graphicFrameLocks noGrp="1"/>
          </p:cNvGraphicFramePr>
          <p:nvPr/>
        </p:nvGraphicFramePr>
        <p:xfrm>
          <a:off x="254000" y="1551613"/>
          <a:ext cx="8636000" cy="2487938"/>
        </p:xfrm>
        <a:graphic>
          <a:graphicData uri="http://schemas.openxmlformats.org/drawingml/2006/table">
            <a:tbl>
              <a:tblPr firstRow="1" bandRow="1">
                <a:tableStyleId>{5C22544A-7EE6-4342-B048-85BDC9FD1C3A}</a:tableStyleId>
              </a:tblPr>
              <a:tblGrid>
                <a:gridCol w="2098261"/>
                <a:gridCol w="6537739"/>
              </a:tblGrid>
              <a:tr h="624262">
                <a:tc>
                  <a:txBody>
                    <a:bodyPr/>
                    <a:lstStyle/>
                    <a:p>
                      <a:r>
                        <a:rPr lang="en-US" b="0" dirty="0" smtClean="0">
                          <a:solidFill>
                            <a:srgbClr val="000090"/>
                          </a:solidFill>
                          <a:latin typeface="Comic Sans MS"/>
                          <a:cs typeface="Comic Sans MS"/>
                        </a:rPr>
                        <a:t>Hybrid Baryons</a:t>
                      </a:r>
                      <a:endParaRPr lang="en-US" b="0" dirty="0">
                        <a:solidFill>
                          <a:srgbClr val="000090"/>
                        </a:solidFill>
                        <a:latin typeface="Comic Sans MS"/>
                        <a:cs typeface="Comic Sans MS"/>
                      </a:endParaRPr>
                    </a:p>
                  </a:txBody>
                  <a:tcPr/>
                </a:tc>
                <a:tc>
                  <a:txBody>
                    <a:bodyPr/>
                    <a:lstStyle/>
                    <a:p>
                      <a:pPr>
                        <a:spcAft>
                          <a:spcPts val="0"/>
                        </a:spcAft>
                        <a:buFont typeface="Arial"/>
                        <a:buNone/>
                        <a:tabLst>
                          <a:tab pos="1998663" algn="l"/>
                        </a:tabLst>
                      </a:pPr>
                      <a:r>
                        <a:rPr lang="en-US" sz="1800" b="0" dirty="0" smtClean="0">
                          <a:solidFill>
                            <a:srgbClr val="000090"/>
                          </a:solidFill>
                          <a:latin typeface="+mn-lt"/>
                        </a:rPr>
                        <a:t>Search for new hybrid baryons (qqqg) focusing on </a:t>
                      </a:r>
                    </a:p>
                    <a:p>
                      <a:pPr>
                        <a:spcAft>
                          <a:spcPts val="600"/>
                        </a:spcAft>
                        <a:tabLst>
                          <a:tab pos="1998663" algn="l"/>
                        </a:tabLst>
                      </a:pPr>
                      <a:r>
                        <a:rPr lang="en-US" sz="1800" b="0" dirty="0" smtClean="0">
                          <a:solidFill>
                            <a:srgbClr val="000090"/>
                          </a:solidFill>
                          <a:latin typeface="+mn-lt"/>
                        </a:rPr>
                        <a:t>0.05 GeV</a:t>
                      </a:r>
                      <a:r>
                        <a:rPr lang="en-US" sz="1800" b="0" baseline="30000" dirty="0" smtClean="0">
                          <a:solidFill>
                            <a:srgbClr val="000090"/>
                          </a:solidFill>
                          <a:latin typeface="+mn-lt"/>
                        </a:rPr>
                        <a:t>2</a:t>
                      </a:r>
                      <a:r>
                        <a:rPr lang="en-US" sz="1800" b="0" dirty="0" smtClean="0">
                          <a:solidFill>
                            <a:srgbClr val="000090"/>
                          </a:solidFill>
                          <a:latin typeface="+mn-lt"/>
                        </a:rPr>
                        <a:t> &lt; Q</a:t>
                      </a:r>
                      <a:r>
                        <a:rPr lang="en-US" sz="1800" b="0" baseline="30000" dirty="0" smtClean="0">
                          <a:solidFill>
                            <a:srgbClr val="000090"/>
                          </a:solidFill>
                          <a:latin typeface="+mn-lt"/>
                        </a:rPr>
                        <a:t>2</a:t>
                      </a:r>
                      <a:r>
                        <a:rPr lang="en-US" sz="1800" b="0" dirty="0" smtClean="0">
                          <a:solidFill>
                            <a:srgbClr val="000090"/>
                          </a:solidFill>
                          <a:latin typeface="+mn-lt"/>
                        </a:rPr>
                        <a:t> &lt; 2.0 GeV</a:t>
                      </a:r>
                      <a:r>
                        <a:rPr lang="en-US" sz="1800" b="0" baseline="30000" dirty="0" smtClean="0">
                          <a:solidFill>
                            <a:srgbClr val="000090"/>
                          </a:solidFill>
                          <a:latin typeface="+mn-lt"/>
                        </a:rPr>
                        <a:t>2</a:t>
                      </a:r>
                      <a:r>
                        <a:rPr lang="en-US" sz="1800" b="0" dirty="0" smtClean="0">
                          <a:solidFill>
                            <a:srgbClr val="000090"/>
                          </a:solidFill>
                          <a:latin typeface="+mn-lt"/>
                        </a:rPr>
                        <a:t> in mass range from 1.8 to 3 GeV</a:t>
                      </a:r>
                    </a:p>
                  </a:txBody>
                  <a:tcPr/>
                </a:tc>
              </a:tr>
              <a:tr h="922566">
                <a:tc>
                  <a:txBody>
                    <a:bodyPr/>
                    <a:lstStyle/>
                    <a:p>
                      <a:r>
                        <a:rPr lang="en-US" dirty="0" smtClean="0">
                          <a:solidFill>
                            <a:srgbClr val="008000"/>
                          </a:solidFill>
                          <a:latin typeface="Comic Sans MS"/>
                          <a:cs typeface="Comic Sans MS"/>
                        </a:rPr>
                        <a:t>KY Electroproduction</a:t>
                      </a:r>
                      <a:endParaRPr lang="en-US" dirty="0">
                        <a:solidFill>
                          <a:srgbClr val="008000"/>
                        </a:solidFill>
                        <a:latin typeface="Comic Sans MS"/>
                        <a:cs typeface="Comic Sans MS"/>
                      </a:endParaRPr>
                    </a:p>
                  </a:txBody>
                  <a:tcPr/>
                </a:tc>
                <a:tc>
                  <a:txBody>
                    <a:bodyPr/>
                    <a:lstStyle/>
                    <a:p>
                      <a:pPr>
                        <a:spcBef>
                          <a:spcPts val="600"/>
                        </a:spcBef>
                        <a:spcAft>
                          <a:spcPts val="0"/>
                        </a:spcAft>
                        <a:buFont typeface="Arial"/>
                        <a:buNone/>
                      </a:pPr>
                      <a:r>
                        <a:rPr lang="en-US" sz="1800" b="0" dirty="0" smtClean="0">
                          <a:solidFill>
                            <a:srgbClr val="008000"/>
                          </a:solidFill>
                          <a:latin typeface="+mn-lt"/>
                        </a:rPr>
                        <a:t>Study N* structure for states that couple to KY through</a:t>
                      </a:r>
                    </a:p>
                    <a:p>
                      <a:pPr>
                        <a:spcAft>
                          <a:spcPts val="0"/>
                        </a:spcAft>
                      </a:pPr>
                      <a:r>
                        <a:rPr lang="en-US" sz="1800" b="0" dirty="0" smtClean="0">
                          <a:solidFill>
                            <a:srgbClr val="008000"/>
                          </a:solidFill>
                          <a:latin typeface="+mn-lt"/>
                        </a:rPr>
                        <a:t>measurements of cross sections and polarization</a:t>
                      </a:r>
                      <a:r>
                        <a:rPr lang="en-US" sz="1800" b="0" baseline="0" dirty="0" smtClean="0">
                          <a:solidFill>
                            <a:srgbClr val="008000"/>
                          </a:solidFill>
                          <a:latin typeface="+mn-lt"/>
                        </a:rPr>
                        <a:t> </a:t>
                      </a:r>
                      <a:r>
                        <a:rPr lang="en-US" sz="1800" b="0" dirty="0" smtClean="0">
                          <a:solidFill>
                            <a:srgbClr val="008000"/>
                          </a:solidFill>
                          <a:latin typeface="+mn-lt"/>
                        </a:rPr>
                        <a:t>observables that will</a:t>
                      </a:r>
                      <a:r>
                        <a:rPr lang="en-US" sz="1800" b="0" baseline="0" dirty="0" smtClean="0">
                          <a:solidFill>
                            <a:srgbClr val="008000"/>
                          </a:solidFill>
                          <a:latin typeface="+mn-lt"/>
                        </a:rPr>
                        <a:t> </a:t>
                      </a:r>
                      <a:r>
                        <a:rPr lang="en-US" sz="1800" b="0" dirty="0" smtClean="0">
                          <a:solidFill>
                            <a:srgbClr val="008000"/>
                          </a:solidFill>
                          <a:latin typeface="+mn-lt"/>
                        </a:rPr>
                        <a:t>yield Q</a:t>
                      </a:r>
                      <a:r>
                        <a:rPr lang="en-US" sz="1800" b="0" baseline="30000" dirty="0" smtClean="0">
                          <a:solidFill>
                            <a:srgbClr val="008000"/>
                          </a:solidFill>
                          <a:latin typeface="+mn-lt"/>
                        </a:rPr>
                        <a:t>2 </a:t>
                      </a:r>
                      <a:r>
                        <a:rPr lang="en-US" sz="1800" b="0" dirty="0" smtClean="0">
                          <a:solidFill>
                            <a:srgbClr val="008000"/>
                          </a:solidFill>
                          <a:latin typeface="+mn-lt"/>
                        </a:rPr>
                        <a:t>evolution of electrocoupling amplitudes</a:t>
                      </a:r>
                    </a:p>
                    <a:p>
                      <a:pPr algn="ctr">
                        <a:spcAft>
                          <a:spcPts val="0"/>
                        </a:spcAft>
                      </a:pPr>
                      <a:r>
                        <a:rPr lang="en-US" sz="1600" b="0" i="1" dirty="0" smtClean="0">
                          <a:solidFill>
                            <a:srgbClr val="008000"/>
                          </a:solidFill>
                          <a:latin typeface="+mn-lt"/>
                        </a:rPr>
                        <a:t>(Spokespersons: Carman, Gothe,</a:t>
                      </a:r>
                      <a:r>
                        <a:rPr lang="en-US" sz="1600" b="0" i="1" baseline="0" dirty="0" smtClean="0">
                          <a:solidFill>
                            <a:srgbClr val="008000"/>
                          </a:solidFill>
                          <a:latin typeface="+mn-lt"/>
                        </a:rPr>
                        <a:t> Mokeev)</a:t>
                      </a:r>
                      <a:endParaRPr lang="en-US" sz="1600" b="0" i="1" dirty="0" smtClean="0">
                        <a:solidFill>
                          <a:srgbClr val="008000"/>
                        </a:solidFill>
                        <a:latin typeface="+mn-lt"/>
                      </a:endParaRPr>
                    </a:p>
                  </a:txBody>
                  <a:tcPr/>
                </a:tc>
              </a:tr>
              <a:tr h="689618">
                <a:tc>
                  <a:txBody>
                    <a:bodyPr/>
                    <a:lstStyle/>
                    <a:p>
                      <a:r>
                        <a:rPr lang="en-US" dirty="0" smtClean="0">
                          <a:solidFill>
                            <a:srgbClr val="FF6600"/>
                          </a:solidFill>
                          <a:latin typeface="Comic Sans MS"/>
                          <a:cs typeface="Comic Sans MS"/>
                        </a:rPr>
                        <a:t>DVCS</a:t>
                      </a:r>
                      <a:endParaRPr lang="en-US" dirty="0">
                        <a:solidFill>
                          <a:srgbClr val="FF6600"/>
                        </a:solidFill>
                        <a:latin typeface="Comic Sans MS"/>
                        <a:cs typeface="Comic Sans MS"/>
                      </a:endParaRPr>
                    </a:p>
                  </a:txBody>
                  <a:tcPr/>
                </a:tc>
                <a:tc>
                  <a:txBody>
                    <a:bodyPr/>
                    <a:lstStyle/>
                    <a:p>
                      <a:pPr>
                        <a:spcAft>
                          <a:spcPts val="0"/>
                        </a:spcAft>
                        <a:buFont typeface="Arial"/>
                        <a:buNone/>
                      </a:pPr>
                      <a:r>
                        <a:rPr lang="en-US" sz="1800" b="0" dirty="0" smtClean="0">
                          <a:solidFill>
                            <a:srgbClr val="FF6600"/>
                          </a:solidFill>
                          <a:latin typeface="+mn-lt"/>
                        </a:rPr>
                        <a:t>Access GPDs H, E, H, E using DVCS process ep </a:t>
                      </a:r>
                      <a:r>
                        <a:rPr lang="en-US" sz="1800" b="0" dirty="0" smtClean="0">
                          <a:solidFill>
                            <a:srgbClr val="FF6600"/>
                          </a:solidFill>
                          <a:latin typeface="+mn-lt"/>
                          <a:sym typeface="Wingdings"/>
                        </a:rPr>
                        <a:t> ep</a:t>
                      </a:r>
                      <a:r>
                        <a:rPr lang="en-US" sz="1800" b="0" dirty="0" smtClean="0">
                          <a:solidFill>
                            <a:srgbClr val="FF6600"/>
                          </a:solidFill>
                          <a:latin typeface="Symbol" charset="2"/>
                          <a:cs typeface="Symbol" charset="2"/>
                          <a:sym typeface="Wingdings"/>
                        </a:rPr>
                        <a:t>g</a:t>
                      </a:r>
                      <a:r>
                        <a:rPr lang="en-US" sz="1800" b="0" dirty="0" smtClean="0">
                          <a:solidFill>
                            <a:srgbClr val="FF6600"/>
                          </a:solidFill>
                          <a:latin typeface="+mn-lt"/>
                          <a:sym typeface="Wingdings"/>
                        </a:rPr>
                        <a:t> and the DVMP process ep  ep</a:t>
                      </a:r>
                      <a:r>
                        <a:rPr lang="en-US" sz="1800" b="0" dirty="0" smtClean="0">
                          <a:solidFill>
                            <a:srgbClr val="FF6600"/>
                          </a:solidFill>
                          <a:latin typeface="Symbol" charset="2"/>
                          <a:cs typeface="Symbol" charset="2"/>
                          <a:sym typeface="Wingdings"/>
                        </a:rPr>
                        <a:t>p</a:t>
                      </a:r>
                      <a:r>
                        <a:rPr lang="en-US" sz="1800" b="0" baseline="30000" dirty="0" smtClean="0">
                          <a:solidFill>
                            <a:srgbClr val="FF6600"/>
                          </a:solidFill>
                          <a:latin typeface="+mn-lt"/>
                          <a:sym typeface="Wingdings"/>
                        </a:rPr>
                        <a:t>0</a:t>
                      </a:r>
                      <a:endParaRPr lang="en-US" sz="1800" b="0" baseline="30000" dirty="0" smtClean="0">
                        <a:solidFill>
                          <a:srgbClr val="FF6600"/>
                        </a:solidFill>
                        <a:latin typeface="+mn-lt"/>
                      </a:endParaRPr>
                    </a:p>
                  </a:txBody>
                  <a:tcPr/>
                </a:tc>
              </a:tr>
            </a:tbl>
          </a:graphicData>
        </a:graphic>
      </p:graphicFrame>
      <p:sp>
        <p:nvSpPr>
          <p:cNvPr id="9" name="TextBox 8"/>
          <p:cNvSpPr txBox="1"/>
          <p:nvPr/>
        </p:nvSpPr>
        <p:spPr>
          <a:xfrm>
            <a:off x="4069031" y="3235737"/>
            <a:ext cx="615343" cy="369332"/>
          </a:xfrm>
          <a:prstGeom prst="rect">
            <a:avLst/>
          </a:prstGeom>
          <a:noFill/>
        </p:spPr>
        <p:txBody>
          <a:bodyPr wrap="square" rtlCol="0">
            <a:spAutoFit/>
          </a:bodyPr>
          <a:lstStyle/>
          <a:p>
            <a:pPr>
              <a:spcAft>
                <a:spcPts val="600"/>
              </a:spcAft>
            </a:pPr>
            <a:r>
              <a:rPr lang="en-US" sz="1800" b="0" dirty="0" smtClean="0">
                <a:solidFill>
                  <a:srgbClr val="FF0000"/>
                </a:solidFill>
                <a:latin typeface="+mn-lt"/>
              </a:rPr>
              <a:t>~  ~</a:t>
            </a:r>
          </a:p>
        </p:txBody>
      </p:sp>
      <p:sp>
        <p:nvSpPr>
          <p:cNvPr id="10" name="Rectangle 9"/>
          <p:cNvSpPr/>
          <p:nvPr/>
        </p:nvSpPr>
        <p:spPr bwMode="auto">
          <a:xfrm>
            <a:off x="231912" y="2175565"/>
            <a:ext cx="8634806" cy="1181652"/>
          </a:xfrm>
          <a:prstGeom prst="rect">
            <a:avLst/>
          </a:prstGeom>
          <a:noFill/>
          <a:ln w="508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graphicFrame>
        <p:nvGraphicFramePr>
          <p:cNvPr id="11" name="Table 10"/>
          <p:cNvGraphicFramePr>
            <a:graphicFrameLocks noGrp="1"/>
          </p:cNvGraphicFramePr>
          <p:nvPr/>
        </p:nvGraphicFramePr>
        <p:xfrm>
          <a:off x="325853" y="4420764"/>
          <a:ext cx="2733186" cy="1377060"/>
        </p:xfrm>
        <a:graphic>
          <a:graphicData uri="http://schemas.openxmlformats.org/drawingml/2006/table">
            <a:tbl>
              <a:tblPr firstRow="1" bandRow="1">
                <a:tableStyleId>{5DA37D80-6434-44D0-A028-1B22A696006F}</a:tableStyleId>
              </a:tblPr>
              <a:tblGrid>
                <a:gridCol w="2733186"/>
              </a:tblGrid>
              <a:tr h="459020">
                <a:tc>
                  <a:txBody>
                    <a:bodyPr/>
                    <a:lstStyle/>
                    <a:p>
                      <a:pPr algn="ctr"/>
                      <a:r>
                        <a:rPr lang="en-US" b="0" dirty="0" smtClean="0">
                          <a:solidFill>
                            <a:srgbClr val="FF0000"/>
                          </a:solidFill>
                          <a:latin typeface="Comic Sans MS"/>
                          <a:cs typeface="Comic Sans MS"/>
                        </a:rPr>
                        <a:t>Run Group</a:t>
                      </a:r>
                      <a:r>
                        <a:rPr lang="en-US" b="0" baseline="0" dirty="0" smtClean="0">
                          <a:solidFill>
                            <a:srgbClr val="FF0000"/>
                          </a:solidFill>
                          <a:latin typeface="Comic Sans MS"/>
                          <a:cs typeface="Comic Sans MS"/>
                        </a:rPr>
                        <a:t> conditions:</a:t>
                      </a:r>
                      <a:endParaRPr lang="en-US" b="0" dirty="0">
                        <a:solidFill>
                          <a:srgbClr val="FF0000"/>
                        </a:solidFill>
                        <a:latin typeface="Comic Sans MS"/>
                        <a:cs typeface="Comic Sans MS"/>
                      </a:endParaRPr>
                    </a:p>
                  </a:txBody>
                  <a:tcPr/>
                </a:tc>
              </a:tr>
              <a:tr h="459020">
                <a:tc>
                  <a:txBody>
                    <a:bodyPr/>
                    <a:lstStyle/>
                    <a:p>
                      <a:r>
                        <a:rPr lang="en-US" dirty="0" smtClean="0">
                          <a:solidFill>
                            <a:srgbClr val="0000FF"/>
                          </a:solidFill>
                        </a:rPr>
                        <a:t>E</a:t>
                      </a:r>
                      <a:r>
                        <a:rPr lang="en-US" baseline="-25000" dirty="0" smtClean="0">
                          <a:solidFill>
                            <a:srgbClr val="0000FF"/>
                          </a:solidFill>
                        </a:rPr>
                        <a:t>b</a:t>
                      </a:r>
                      <a:r>
                        <a:rPr lang="en-US" dirty="0" smtClean="0">
                          <a:solidFill>
                            <a:srgbClr val="0000FF"/>
                          </a:solidFill>
                        </a:rPr>
                        <a:t> = 6.6 GeV, 50 days</a:t>
                      </a:r>
                      <a:endParaRPr lang="en-US" dirty="0">
                        <a:solidFill>
                          <a:srgbClr val="0000FF"/>
                        </a:solidFill>
                      </a:endParaRPr>
                    </a:p>
                  </a:txBody>
                  <a:tcPr/>
                </a:tc>
              </a:tr>
              <a:tr h="459020">
                <a:tc>
                  <a:txBody>
                    <a:bodyPr/>
                    <a:lstStyle/>
                    <a:p>
                      <a:r>
                        <a:rPr lang="en-US" dirty="0" smtClean="0">
                          <a:solidFill>
                            <a:srgbClr val="0000FF"/>
                          </a:solidFill>
                        </a:rPr>
                        <a:t>E</a:t>
                      </a:r>
                      <a:r>
                        <a:rPr lang="en-US" baseline="-25000" dirty="0" smtClean="0">
                          <a:solidFill>
                            <a:srgbClr val="0000FF"/>
                          </a:solidFill>
                        </a:rPr>
                        <a:t>b</a:t>
                      </a:r>
                      <a:r>
                        <a:rPr lang="en-US" dirty="0" smtClean="0">
                          <a:solidFill>
                            <a:srgbClr val="0000FF"/>
                          </a:solidFill>
                        </a:rPr>
                        <a:t> = 8.8 GeV,</a:t>
                      </a:r>
                      <a:r>
                        <a:rPr lang="en-US" baseline="0" dirty="0" smtClean="0">
                          <a:solidFill>
                            <a:srgbClr val="0000FF"/>
                          </a:solidFill>
                        </a:rPr>
                        <a:t> 50 days</a:t>
                      </a:r>
                      <a:endParaRPr lang="en-US" dirty="0">
                        <a:solidFill>
                          <a:srgbClr val="0000FF"/>
                        </a:solidFill>
                      </a:endParaRPr>
                    </a:p>
                  </a:txBody>
                  <a:tcPr/>
                </a:tc>
              </a:tr>
            </a:tbl>
          </a:graphicData>
        </a:graphic>
      </p:graphicFrame>
      <p:sp>
        <p:nvSpPr>
          <p:cNvPr id="12" name="Date Placeholder 11"/>
          <p:cNvSpPr>
            <a:spLocks noGrp="1"/>
          </p:cNvSpPr>
          <p:nvPr>
            <p:ph type="dt" sz="half" idx="10"/>
          </p:nvPr>
        </p:nvSpPr>
        <p:spPr/>
        <p:txBody>
          <a:bodyPr/>
          <a:lstStyle/>
          <a:p>
            <a:fld id="{B5D8FC7C-AED2-FD4B-BF4C-FE428D93376C}" type="datetime1">
              <a:rPr lang="en-US" smtClean="0"/>
              <a:t>6/17/16</a:t>
            </a:fld>
            <a:endParaRPr lang="en-US"/>
          </a:p>
        </p:txBody>
      </p:sp>
      <p:sp>
        <p:nvSpPr>
          <p:cNvPr id="13" name="Slide Number Placeholder 12"/>
          <p:cNvSpPr>
            <a:spLocks noGrp="1"/>
          </p:cNvSpPr>
          <p:nvPr>
            <p:ph type="sldNum" sz="quarter" idx="12"/>
          </p:nvPr>
        </p:nvSpPr>
        <p:spPr/>
        <p:txBody>
          <a:bodyPr/>
          <a:lstStyle/>
          <a:p>
            <a:fld id="{7C838BDD-2A9B-A643-A699-54CA44B406CD}" type="slidenum">
              <a:rPr lang="en-US" smtClean="0"/>
              <a:pPr/>
              <a:t>1</a:t>
            </a:fld>
            <a:endParaRPr lang="en-US"/>
          </a:p>
        </p:txBody>
      </p:sp>
      <p:sp>
        <p:nvSpPr>
          <p:cNvPr id="14" name="Footer Placeholder 13"/>
          <p:cNvSpPr>
            <a:spLocks noGrp="1"/>
          </p:cNvSpPr>
          <p:nvPr>
            <p:ph type="ftr" sz="quarter" idx="11"/>
          </p:nvPr>
        </p:nvSpPr>
        <p:spPr>
          <a:xfrm>
            <a:off x="3124199" y="6356350"/>
            <a:ext cx="3661229" cy="365125"/>
          </a:xfrm>
        </p:spPr>
        <p:txBody>
          <a:bodyPr/>
          <a:lstStyle/>
          <a:p>
            <a:r>
              <a:rPr lang="en-US" smtClean="0"/>
              <a:t>V. Burkert CLAS Collaboration meeting 6/15-18 </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782"/>
            <a:ext cx="8229600" cy="825123"/>
          </a:xfrm>
          <a:ln>
            <a:solidFill>
              <a:srgbClr val="000090"/>
            </a:solidFill>
          </a:ln>
        </p:spPr>
        <p:txBody>
          <a:bodyPr>
            <a:normAutofit/>
          </a:bodyPr>
          <a:lstStyle/>
          <a:p>
            <a:r>
              <a:rPr lang="en-US" sz="4000" b="1" dirty="0" smtClean="0">
                <a:solidFill>
                  <a:srgbClr val="071589"/>
                </a:solidFill>
              </a:rPr>
              <a:t>GPDs</a:t>
            </a:r>
            <a:r>
              <a:rPr lang="en-US" sz="4000" b="1" dirty="0" smtClean="0">
                <a:solidFill>
                  <a:srgbClr val="071589"/>
                </a:solidFill>
              </a:rPr>
              <a:t> </a:t>
            </a:r>
            <a:r>
              <a:rPr lang="en-US" sz="4000" b="1" dirty="0" smtClean="0">
                <a:solidFill>
                  <a:srgbClr val="071589"/>
                </a:solidFill>
              </a:rPr>
              <a:t>- </a:t>
            </a:r>
            <a:r>
              <a:rPr lang="en-US" sz="4000" b="1" dirty="0" smtClean="0">
                <a:solidFill>
                  <a:srgbClr val="071589"/>
                </a:solidFill>
              </a:rPr>
              <a:t>3D imaging &amp; confinement</a:t>
            </a:r>
            <a:endParaRPr lang="en-US" sz="4000" b="1" dirty="0">
              <a:solidFill>
                <a:srgbClr val="071589"/>
              </a:solidFill>
            </a:endParaRPr>
          </a:p>
        </p:txBody>
      </p:sp>
      <p:pic>
        <p:nvPicPr>
          <p:cNvPr id="4" name="Picture 3" descr="dipole_nucl_transv_distr.png"/>
          <p:cNvPicPr>
            <a:picLocks noChangeAspect="1"/>
          </p:cNvPicPr>
          <p:nvPr/>
        </p:nvPicPr>
        <p:blipFill>
          <a:blip r:embed="rId2" cstate="print"/>
          <a:srcRect l="32658" r="33723" b="48608"/>
          <a:stretch>
            <a:fillRect/>
          </a:stretch>
        </p:blipFill>
        <p:spPr>
          <a:xfrm>
            <a:off x="747665" y="2260011"/>
            <a:ext cx="3574520" cy="3527074"/>
          </a:xfrm>
          <a:prstGeom prst="rect">
            <a:avLst/>
          </a:prstGeom>
          <a:ln>
            <a:noFill/>
          </a:ln>
          <a:effectLst>
            <a:outerShdw blurRad="50800" dist="50800" dir="2700000">
              <a:srgbClr val="000000">
                <a:alpha val="43000"/>
              </a:srgbClr>
            </a:outerShdw>
          </a:effectLst>
        </p:spPr>
      </p:pic>
      <p:pic>
        <p:nvPicPr>
          <p:cNvPr id="5" name="Picture 4" descr="Eonly_nucl_transv_distr.png"/>
          <p:cNvPicPr>
            <a:picLocks noChangeAspect="1"/>
          </p:cNvPicPr>
          <p:nvPr/>
        </p:nvPicPr>
        <p:blipFill>
          <a:blip r:embed="rId3" cstate="print"/>
          <a:srcRect l="34087" r="33110" b="48918"/>
          <a:stretch>
            <a:fillRect/>
          </a:stretch>
        </p:blipFill>
        <p:spPr>
          <a:xfrm>
            <a:off x="4722859" y="2265628"/>
            <a:ext cx="3487759" cy="3505799"/>
          </a:xfrm>
          <a:prstGeom prst="rect">
            <a:avLst/>
          </a:prstGeom>
          <a:ln>
            <a:noFill/>
          </a:ln>
          <a:effectLst>
            <a:outerShdw blurRad="50800" dist="63500" dir="2700000">
              <a:srgbClr val="000000">
                <a:alpha val="43000"/>
              </a:srgbClr>
            </a:outerShdw>
          </a:effectLst>
        </p:spPr>
      </p:pic>
      <p:sp>
        <p:nvSpPr>
          <p:cNvPr id="6" name="Title 1"/>
          <p:cNvSpPr txBox="1">
            <a:spLocks/>
          </p:cNvSpPr>
          <p:nvPr/>
        </p:nvSpPr>
        <p:spPr bwMode="auto">
          <a:xfrm>
            <a:off x="1432225" y="5618281"/>
            <a:ext cx="2466280" cy="573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Contribution</a:t>
            </a:r>
            <a:r>
              <a:rPr kumimoji="0" lang="en-US" sz="18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 of </a:t>
            </a:r>
            <a:r>
              <a:rPr kumimoji="0" lang="en-US" sz="2000" b="1" i="1" u="none" strike="noStrike" kern="0" cap="none" spc="0" normalizeH="0" noProof="0" dirty="0" smtClean="0">
                <a:ln>
                  <a:noFill/>
                </a:ln>
                <a:solidFill>
                  <a:srgbClr val="FF0000"/>
                </a:solidFill>
                <a:uLnTx/>
                <a:uFillTx/>
                <a:latin typeface="Times New Roman"/>
                <a:ea typeface="+mj-ea"/>
                <a:cs typeface="Times New Roman"/>
              </a:rPr>
              <a:t>H+E</a:t>
            </a:r>
            <a:r>
              <a:rPr kumimoji="0" lang="en-US" sz="20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Times New Roman"/>
                <a:ea typeface="+mj-ea"/>
                <a:cs typeface="Times New Roman"/>
              </a:rPr>
              <a:t>   </a:t>
            </a:r>
            <a:endParaRPr kumimoji="0" lang="en-US" sz="2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a:ea typeface="+mj-ea"/>
              <a:cs typeface="Times New Roman"/>
            </a:endParaRPr>
          </a:p>
        </p:txBody>
      </p:sp>
      <p:sp>
        <p:nvSpPr>
          <p:cNvPr id="7" name="Title 1"/>
          <p:cNvSpPr txBox="1">
            <a:spLocks/>
          </p:cNvSpPr>
          <p:nvPr/>
        </p:nvSpPr>
        <p:spPr bwMode="auto">
          <a:xfrm>
            <a:off x="5387914" y="5565602"/>
            <a:ext cx="2330571" cy="603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Contribution</a:t>
            </a:r>
            <a:r>
              <a:rPr kumimoji="0" lang="en-US" sz="18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 of</a:t>
            </a:r>
            <a:r>
              <a:rPr kumimoji="0" lang="en-US" sz="1800" b="1" i="0" u="none" strike="noStrike" kern="0" cap="none" spc="0" normalizeH="0" noProof="0" dirty="0" smtClean="0">
                <a:ln>
                  <a:noFill/>
                </a:ln>
                <a:solidFill>
                  <a:schemeClr val="tx2"/>
                </a:solidFill>
                <a:uLnTx/>
                <a:uFillTx/>
                <a:latin typeface="Arial" pitchFamily="34" charset="0"/>
                <a:ea typeface="+mj-ea"/>
                <a:cs typeface="Arial" pitchFamily="34" charset="0"/>
              </a:rPr>
              <a:t> </a:t>
            </a:r>
            <a:r>
              <a:rPr kumimoji="0" lang="en-US" sz="2000" b="1" i="1" u="none" strike="noStrike" kern="0" cap="none" spc="0" normalizeH="0" noProof="0" dirty="0" smtClean="0">
                <a:ln>
                  <a:noFill/>
                </a:ln>
                <a:solidFill>
                  <a:srgbClr val="FF0000"/>
                </a:solidFill>
                <a:uLnTx/>
                <a:uFillTx/>
                <a:latin typeface="Times New Roman"/>
                <a:ea typeface="+mj-ea"/>
                <a:cs typeface="Times New Roman"/>
              </a:rPr>
              <a:t>E</a:t>
            </a:r>
            <a:r>
              <a:rPr kumimoji="0" lang="en-US" sz="1800" b="1" i="0" u="none" strike="noStrike" kern="0" cap="none" spc="0" normalizeH="0" noProof="0" dirty="0" smtClean="0">
                <a:ln>
                  <a:noFill/>
                </a:ln>
                <a:solidFill>
                  <a:srgbClr val="FF0000"/>
                </a:solidFill>
                <a:uLnTx/>
                <a:uFillTx/>
                <a:latin typeface="Arial" pitchFamily="34" charset="0"/>
                <a:ea typeface="+mj-ea"/>
                <a:cs typeface="Arial" pitchFamily="34" charset="0"/>
              </a:rPr>
              <a:t>   </a:t>
            </a:r>
            <a:endParaRPr kumimoji="0" lang="en-US" sz="1800" b="1" i="0" u="none" strike="noStrike" kern="0" cap="none" spc="0" normalizeH="0" baseline="0" noProof="0" dirty="0">
              <a:ln>
                <a:noFill/>
              </a:ln>
              <a:solidFill>
                <a:schemeClr val="tx2"/>
              </a:solidFill>
              <a:uLnTx/>
              <a:uFillTx/>
              <a:latin typeface="Arial" pitchFamily="34" charset="0"/>
              <a:ea typeface="+mj-ea"/>
              <a:cs typeface="Arial"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2125980" y="1735300"/>
            <a:ext cx="4917440" cy="631444"/>
          </a:xfrm>
          <a:prstGeom prst="rect">
            <a:avLst/>
          </a:prstGeom>
          <a:noFill/>
          <a:ln w="9525">
            <a:noFill/>
            <a:miter lim="800000"/>
            <a:headEnd/>
            <a:tailEnd/>
          </a:ln>
        </p:spPr>
      </p:pic>
      <p:sp>
        <p:nvSpPr>
          <p:cNvPr id="9" name="TextBox 8"/>
          <p:cNvSpPr txBox="1"/>
          <p:nvPr/>
        </p:nvSpPr>
        <p:spPr>
          <a:xfrm>
            <a:off x="747664" y="1108782"/>
            <a:ext cx="7939135" cy="646331"/>
          </a:xfrm>
          <a:prstGeom prst="rect">
            <a:avLst/>
          </a:prstGeom>
          <a:noFill/>
        </p:spPr>
        <p:txBody>
          <a:bodyPr wrap="square" rtlCol="0">
            <a:spAutoFit/>
          </a:bodyPr>
          <a:lstStyle/>
          <a:p>
            <a:r>
              <a:rPr lang="en-US" dirty="0" smtClean="0"/>
              <a:t>From DVCS to 3D imaging – Separate (DVCS)</a:t>
            </a:r>
            <a:r>
              <a:rPr lang="en-US" baseline="30000" dirty="0" smtClean="0"/>
              <a:t>2</a:t>
            </a:r>
            <a:r>
              <a:rPr lang="en-US" dirty="0" smtClean="0"/>
              <a:t> in the differential cross section – required  </a:t>
            </a:r>
            <a:r>
              <a:rPr lang="en-US" dirty="0" err="1" smtClean="0"/>
              <a:t>Rosenbluth</a:t>
            </a:r>
            <a:r>
              <a:rPr lang="en-US" dirty="0" smtClean="0"/>
              <a:t> separation of 11 GeV, 8.8 GeV, and 6.6 GeV measurements</a:t>
            </a:r>
            <a:r>
              <a:rPr lang="en-US" dirty="0"/>
              <a:t>.</a:t>
            </a:r>
            <a:endParaRPr lang="en-US" baseline="30000" dirty="0"/>
          </a:p>
        </p:txBody>
      </p:sp>
      <p:sp>
        <p:nvSpPr>
          <p:cNvPr id="10" name="Date Placeholder 9"/>
          <p:cNvSpPr>
            <a:spLocks noGrp="1"/>
          </p:cNvSpPr>
          <p:nvPr>
            <p:ph type="dt" sz="half" idx="10"/>
          </p:nvPr>
        </p:nvSpPr>
        <p:spPr/>
        <p:txBody>
          <a:bodyPr/>
          <a:lstStyle/>
          <a:p>
            <a:fld id="{9584E219-9561-4D40-A5B7-072832873B08}" type="datetime1">
              <a:rPr lang="en-US" smtClean="0"/>
              <a:t>6/17/16</a:t>
            </a:fld>
            <a:endParaRPr lang="en-US"/>
          </a:p>
        </p:txBody>
      </p:sp>
      <p:sp>
        <p:nvSpPr>
          <p:cNvPr id="11" name="Slide Number Placeholder 10"/>
          <p:cNvSpPr>
            <a:spLocks noGrp="1"/>
          </p:cNvSpPr>
          <p:nvPr>
            <p:ph type="sldNum" sz="quarter" idx="12"/>
          </p:nvPr>
        </p:nvSpPr>
        <p:spPr/>
        <p:txBody>
          <a:bodyPr/>
          <a:lstStyle/>
          <a:p>
            <a:fld id="{7C838BDD-2A9B-A643-A699-54CA44B406CD}"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V. Burkert CLAS Collaboration meeting 6/15-18 </a:t>
            </a:r>
            <a:endParaRPr lang="en-US"/>
          </a:p>
        </p:txBody>
      </p:sp>
      <p:sp>
        <p:nvSpPr>
          <p:cNvPr id="13" name="TextBox 12"/>
          <p:cNvSpPr txBox="1"/>
          <p:nvPr/>
        </p:nvSpPr>
        <p:spPr>
          <a:xfrm>
            <a:off x="2590800" y="6090260"/>
            <a:ext cx="4626274" cy="369332"/>
          </a:xfrm>
          <a:prstGeom prst="rect">
            <a:avLst/>
          </a:prstGeom>
          <a:solidFill>
            <a:srgbClr val="FFFF00"/>
          </a:solidFill>
          <a:ln>
            <a:solidFill>
              <a:srgbClr val="000000"/>
            </a:solidFill>
          </a:ln>
        </p:spPr>
        <p:txBody>
          <a:bodyPr wrap="none" rtlCol="0">
            <a:spAutoFit/>
          </a:bodyPr>
          <a:lstStyle/>
          <a:p>
            <a:r>
              <a:rPr lang="en-US" dirty="0" smtClean="0"/>
              <a:t>Use GPD E &amp; H to probe quark confining forces.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7"/>
            <a:ext cx="9144000" cy="924040"/>
          </a:xfrm>
          <a:ln>
            <a:solidFill>
              <a:srgbClr val="000090"/>
            </a:solidFill>
          </a:ln>
        </p:spPr>
        <p:txBody>
          <a:bodyPr>
            <a:normAutofit fontScale="90000"/>
          </a:bodyPr>
          <a:lstStyle/>
          <a:p>
            <a:r>
              <a:rPr lang="en-US" sz="4000" b="1" dirty="0" smtClean="0">
                <a:solidFill>
                  <a:srgbClr val="071589"/>
                </a:solidFill>
              </a:rPr>
              <a:t>Excited baryons and history of the Universe</a:t>
            </a:r>
            <a:endParaRPr lang="en-US" sz="4000" b="1" dirty="0">
              <a:solidFill>
                <a:srgbClr val="071589"/>
              </a:solidFill>
            </a:endParaRPr>
          </a:p>
        </p:txBody>
      </p:sp>
      <p:pic>
        <p:nvPicPr>
          <p:cNvPr id="4" name="Picture 3"/>
          <p:cNvPicPr>
            <a:picLocks/>
          </p:cNvPicPr>
          <p:nvPr/>
        </p:nvPicPr>
        <p:blipFill>
          <a:blip r:embed="rId2"/>
          <a:stretch>
            <a:fillRect/>
          </a:stretch>
        </p:blipFill>
        <p:spPr>
          <a:xfrm>
            <a:off x="4317873" y="1293357"/>
            <a:ext cx="4826127" cy="4098290"/>
          </a:xfrm>
          <a:prstGeom prst="rect">
            <a:avLst/>
          </a:prstGeom>
        </p:spPr>
      </p:pic>
      <p:pic>
        <p:nvPicPr>
          <p:cNvPr id="5" name="Picture 4"/>
          <p:cNvPicPr>
            <a:picLocks noChangeAspect="1"/>
          </p:cNvPicPr>
          <p:nvPr/>
        </p:nvPicPr>
        <p:blipFill>
          <a:blip r:embed="rId3"/>
          <a:srcRect l="3557" r="4743"/>
          <a:stretch>
            <a:fillRect/>
          </a:stretch>
        </p:blipFill>
        <p:spPr>
          <a:xfrm>
            <a:off x="224071" y="1461105"/>
            <a:ext cx="4107181" cy="3744913"/>
          </a:xfrm>
          <a:prstGeom prst="rect">
            <a:avLst/>
          </a:prstGeom>
        </p:spPr>
      </p:pic>
      <p:grpSp>
        <p:nvGrpSpPr>
          <p:cNvPr id="6" name="Group 18"/>
          <p:cNvGrpSpPr/>
          <p:nvPr/>
        </p:nvGrpSpPr>
        <p:grpSpPr>
          <a:xfrm>
            <a:off x="1655304" y="4238076"/>
            <a:ext cx="267899" cy="317388"/>
            <a:chOff x="3662754" y="4996719"/>
            <a:chExt cx="382713" cy="453412"/>
          </a:xfrm>
        </p:grpSpPr>
        <p:sp>
          <p:nvSpPr>
            <p:cNvPr id="7" name="Left Brace 6"/>
            <p:cNvSpPr/>
            <p:nvPr/>
          </p:nvSpPr>
          <p:spPr>
            <a:xfrm rot="17450964">
              <a:off x="3735808" y="4923665"/>
              <a:ext cx="218447" cy="364555"/>
            </a:xfrm>
            <a:prstGeom prst="leftBrace">
              <a:avLst>
                <a:gd name="adj1" fmla="val 8333"/>
                <a:gd name="adj2" fmla="val 54349"/>
              </a:avLst>
            </a:prstGeom>
            <a:ln w="28575"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681265" y="5173132"/>
              <a:ext cx="364202" cy="276999"/>
            </a:xfrm>
            <a:prstGeom prst="rect">
              <a:avLst/>
            </a:prstGeom>
            <a:noFill/>
            <a:ln>
              <a:noFill/>
            </a:ln>
          </p:spPr>
          <p:txBody>
            <a:bodyPr wrap="none" rtlCol="0">
              <a:spAutoFit/>
            </a:bodyPr>
            <a:lstStyle/>
            <a:p>
              <a:r>
                <a:rPr lang="en-US" sz="1200" b="1" dirty="0" smtClean="0">
                  <a:solidFill>
                    <a:srgbClr val="FFFF00"/>
                  </a:solidFill>
                </a:rPr>
                <a:t>N* </a:t>
              </a:r>
              <a:endParaRPr lang="en-US" sz="1200" b="1" dirty="0">
                <a:solidFill>
                  <a:srgbClr val="FFFF00"/>
                </a:solidFill>
              </a:endParaRPr>
            </a:p>
          </p:txBody>
        </p:sp>
      </p:grpSp>
      <p:grpSp>
        <p:nvGrpSpPr>
          <p:cNvPr id="9" name="Group 15"/>
          <p:cNvGrpSpPr/>
          <p:nvPr/>
        </p:nvGrpSpPr>
        <p:grpSpPr>
          <a:xfrm>
            <a:off x="1815996" y="2117972"/>
            <a:ext cx="620683" cy="384721"/>
            <a:chOff x="4073675" y="1239243"/>
            <a:chExt cx="886689" cy="549601"/>
          </a:xfrm>
        </p:grpSpPr>
        <p:sp>
          <p:nvSpPr>
            <p:cNvPr id="10" name="TextBox 9"/>
            <p:cNvSpPr txBox="1"/>
            <p:nvPr/>
          </p:nvSpPr>
          <p:spPr>
            <a:xfrm rot="20337676">
              <a:off x="4073675" y="1239243"/>
              <a:ext cx="886689" cy="549601"/>
            </a:xfrm>
            <a:prstGeom prst="rect">
              <a:avLst/>
            </a:prstGeom>
            <a:noFill/>
          </p:spPr>
          <p:txBody>
            <a:bodyPr wrap="none" rtlCol="0">
              <a:spAutoFit/>
            </a:bodyPr>
            <a:lstStyle/>
            <a:p>
              <a:r>
                <a:rPr lang="en-US" sz="1000" b="1" dirty="0" smtClean="0">
                  <a:solidFill>
                    <a:srgbClr val="FFFF00"/>
                  </a:solidFill>
                </a:rPr>
                <a:t>   CEBAF</a:t>
              </a:r>
            </a:p>
            <a:p>
              <a:r>
                <a:rPr lang="en-US" sz="900" b="1" dirty="0" smtClean="0">
                  <a:solidFill>
                    <a:srgbClr val="FFFF00"/>
                  </a:solidFill>
                </a:rPr>
                <a:t> </a:t>
              </a:r>
              <a:r>
                <a:rPr lang="en-US" sz="900" b="1" dirty="0" smtClean="0"/>
                <a:t> </a:t>
              </a:r>
              <a:endParaRPr lang="en-US" sz="900" b="1" dirty="0"/>
            </a:p>
          </p:txBody>
        </p:sp>
        <p:cxnSp>
          <p:nvCxnSpPr>
            <p:cNvPr id="11" name="Straight Arrow Connector 10"/>
            <p:cNvCxnSpPr>
              <a:cxnSpLocks noChangeAspect="1"/>
            </p:cNvCxnSpPr>
            <p:nvPr/>
          </p:nvCxnSpPr>
          <p:spPr>
            <a:xfrm rot="16200000" flipH="1">
              <a:off x="4133817" y="1489989"/>
              <a:ext cx="118663" cy="61285"/>
            </a:xfrm>
            <a:prstGeom prst="straightConnector1">
              <a:avLst/>
            </a:prstGeom>
            <a:ln w="9525" cap="flat" cmpd="sng" algn="ctr">
              <a:solidFill>
                <a:srgbClr val="FFFF00"/>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grpSp>
      <p:sp>
        <p:nvSpPr>
          <p:cNvPr id="14" name="Freeform 13"/>
          <p:cNvSpPr>
            <a:spLocks noChangeAspect="1"/>
          </p:cNvSpPr>
          <p:nvPr/>
        </p:nvSpPr>
        <p:spPr>
          <a:xfrm>
            <a:off x="1868353" y="2378945"/>
            <a:ext cx="400419" cy="1510484"/>
          </a:xfrm>
          <a:custGeom>
            <a:avLst/>
            <a:gdLst>
              <a:gd name="connsiteX0" fmla="*/ 110596 w 596900"/>
              <a:gd name="connsiteY0" fmla="*/ 128058 h 1912937"/>
              <a:gd name="connsiteX1" fmla="*/ 218546 w 596900"/>
              <a:gd name="connsiteY1" fmla="*/ 80433 h 1912937"/>
              <a:gd name="connsiteX2" fmla="*/ 339196 w 596900"/>
              <a:gd name="connsiteY2" fmla="*/ 32808 h 1912937"/>
              <a:gd name="connsiteX3" fmla="*/ 377296 w 596900"/>
              <a:gd name="connsiteY3" fmla="*/ 20108 h 1912937"/>
              <a:gd name="connsiteX4" fmla="*/ 393171 w 596900"/>
              <a:gd name="connsiteY4" fmla="*/ 23283 h 1912937"/>
              <a:gd name="connsiteX5" fmla="*/ 463021 w 596900"/>
              <a:gd name="connsiteY5" fmla="*/ 159808 h 1912937"/>
              <a:gd name="connsiteX6" fmla="*/ 501121 w 596900"/>
              <a:gd name="connsiteY6" fmla="*/ 305858 h 1912937"/>
              <a:gd name="connsiteX7" fmla="*/ 539221 w 596900"/>
              <a:gd name="connsiteY7" fmla="*/ 480483 h 1912937"/>
              <a:gd name="connsiteX8" fmla="*/ 567796 w 596900"/>
              <a:gd name="connsiteY8" fmla="*/ 655108 h 1912937"/>
              <a:gd name="connsiteX9" fmla="*/ 593196 w 596900"/>
              <a:gd name="connsiteY9" fmla="*/ 832908 h 1912937"/>
              <a:gd name="connsiteX10" fmla="*/ 590021 w 596900"/>
              <a:gd name="connsiteY10" fmla="*/ 982133 h 1912937"/>
              <a:gd name="connsiteX11" fmla="*/ 551921 w 596900"/>
              <a:gd name="connsiteY11" fmla="*/ 1232958 h 1912937"/>
              <a:gd name="connsiteX12" fmla="*/ 523346 w 596900"/>
              <a:gd name="connsiteY12" fmla="*/ 1344083 h 1912937"/>
              <a:gd name="connsiteX13" fmla="*/ 494771 w 596900"/>
              <a:gd name="connsiteY13" fmla="*/ 1480608 h 1912937"/>
              <a:gd name="connsiteX14" fmla="*/ 437621 w 596900"/>
              <a:gd name="connsiteY14" fmla="*/ 1642533 h 1912937"/>
              <a:gd name="connsiteX15" fmla="*/ 383646 w 596900"/>
              <a:gd name="connsiteY15" fmla="*/ 1775883 h 1912937"/>
              <a:gd name="connsiteX16" fmla="*/ 345546 w 596900"/>
              <a:gd name="connsiteY16" fmla="*/ 1858433 h 1912937"/>
              <a:gd name="connsiteX17" fmla="*/ 326496 w 596900"/>
              <a:gd name="connsiteY17" fmla="*/ 1902883 h 1912937"/>
              <a:gd name="connsiteX18" fmla="*/ 301096 w 596900"/>
              <a:gd name="connsiteY18" fmla="*/ 1902883 h 1912937"/>
              <a:gd name="connsiteX19" fmla="*/ 158221 w 596900"/>
              <a:gd name="connsiteY19" fmla="*/ 1842558 h 1912937"/>
              <a:gd name="connsiteX20" fmla="*/ 53446 w 596900"/>
              <a:gd name="connsiteY20" fmla="*/ 1794933 h 1912937"/>
              <a:gd name="connsiteX21" fmla="*/ 12171 w 596900"/>
              <a:gd name="connsiteY21" fmla="*/ 1775883 h 1912937"/>
              <a:gd name="connsiteX22" fmla="*/ 12171 w 596900"/>
              <a:gd name="connsiteY22" fmla="*/ 1756833 h 1912937"/>
              <a:gd name="connsiteX23" fmla="*/ 85196 w 596900"/>
              <a:gd name="connsiteY23" fmla="*/ 1547283 h 1912937"/>
              <a:gd name="connsiteX24" fmla="*/ 132821 w 596900"/>
              <a:gd name="connsiteY24" fmla="*/ 1344083 h 1912937"/>
              <a:gd name="connsiteX25" fmla="*/ 167746 w 596900"/>
              <a:gd name="connsiteY25" fmla="*/ 1125008 h 1912937"/>
              <a:gd name="connsiteX26" fmla="*/ 180446 w 596900"/>
              <a:gd name="connsiteY26" fmla="*/ 912283 h 1912937"/>
              <a:gd name="connsiteX27" fmla="*/ 180446 w 596900"/>
              <a:gd name="connsiteY27" fmla="*/ 686858 h 1912937"/>
              <a:gd name="connsiteX28" fmla="*/ 161396 w 596900"/>
              <a:gd name="connsiteY28" fmla="*/ 480483 h 1912937"/>
              <a:gd name="connsiteX29" fmla="*/ 139171 w 596900"/>
              <a:gd name="connsiteY29" fmla="*/ 299508 h 1912937"/>
              <a:gd name="connsiteX30" fmla="*/ 120121 w 596900"/>
              <a:gd name="connsiteY30" fmla="*/ 204258 h 1912937"/>
              <a:gd name="connsiteX31" fmla="*/ 110596 w 596900"/>
              <a:gd name="connsiteY31" fmla="*/ 128058 h 19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900" h="1912937">
                <a:moveTo>
                  <a:pt x="110596" y="128058"/>
                </a:moveTo>
                <a:cubicBezTo>
                  <a:pt x="127000" y="107421"/>
                  <a:pt x="180446" y="96308"/>
                  <a:pt x="218546" y="80433"/>
                </a:cubicBezTo>
                <a:cubicBezTo>
                  <a:pt x="256646" y="64558"/>
                  <a:pt x="312738" y="42862"/>
                  <a:pt x="339196" y="32808"/>
                </a:cubicBezTo>
                <a:cubicBezTo>
                  <a:pt x="365654" y="22754"/>
                  <a:pt x="368300" y="21695"/>
                  <a:pt x="377296" y="20108"/>
                </a:cubicBezTo>
                <a:cubicBezTo>
                  <a:pt x="386292" y="18521"/>
                  <a:pt x="378884" y="0"/>
                  <a:pt x="393171" y="23283"/>
                </a:cubicBezTo>
                <a:cubicBezTo>
                  <a:pt x="407458" y="46566"/>
                  <a:pt x="445029" y="112712"/>
                  <a:pt x="463021" y="159808"/>
                </a:cubicBezTo>
                <a:cubicBezTo>
                  <a:pt x="481013" y="206904"/>
                  <a:pt x="488421" y="252412"/>
                  <a:pt x="501121" y="305858"/>
                </a:cubicBezTo>
                <a:cubicBezTo>
                  <a:pt x="513821" y="359304"/>
                  <a:pt x="528109" y="422275"/>
                  <a:pt x="539221" y="480483"/>
                </a:cubicBezTo>
                <a:cubicBezTo>
                  <a:pt x="550334" y="538691"/>
                  <a:pt x="558800" y="596371"/>
                  <a:pt x="567796" y="655108"/>
                </a:cubicBezTo>
                <a:cubicBezTo>
                  <a:pt x="576792" y="713845"/>
                  <a:pt x="589492" y="778404"/>
                  <a:pt x="593196" y="832908"/>
                </a:cubicBezTo>
                <a:cubicBezTo>
                  <a:pt x="596900" y="887412"/>
                  <a:pt x="596900" y="915458"/>
                  <a:pt x="590021" y="982133"/>
                </a:cubicBezTo>
                <a:cubicBezTo>
                  <a:pt x="583142" y="1048808"/>
                  <a:pt x="563033" y="1172633"/>
                  <a:pt x="551921" y="1232958"/>
                </a:cubicBezTo>
                <a:cubicBezTo>
                  <a:pt x="540809" y="1293283"/>
                  <a:pt x="532871" y="1302808"/>
                  <a:pt x="523346" y="1344083"/>
                </a:cubicBezTo>
                <a:cubicBezTo>
                  <a:pt x="513821" y="1385358"/>
                  <a:pt x="509059" y="1430866"/>
                  <a:pt x="494771" y="1480608"/>
                </a:cubicBezTo>
                <a:cubicBezTo>
                  <a:pt x="480484" y="1530350"/>
                  <a:pt x="456142" y="1593320"/>
                  <a:pt x="437621" y="1642533"/>
                </a:cubicBezTo>
                <a:cubicBezTo>
                  <a:pt x="419100" y="1691746"/>
                  <a:pt x="398992" y="1739900"/>
                  <a:pt x="383646" y="1775883"/>
                </a:cubicBezTo>
                <a:cubicBezTo>
                  <a:pt x="368300" y="1811866"/>
                  <a:pt x="355071" y="1837266"/>
                  <a:pt x="345546" y="1858433"/>
                </a:cubicBezTo>
                <a:cubicBezTo>
                  <a:pt x="336021" y="1879600"/>
                  <a:pt x="333904" y="1895475"/>
                  <a:pt x="326496" y="1902883"/>
                </a:cubicBezTo>
                <a:cubicBezTo>
                  <a:pt x="319088" y="1910291"/>
                  <a:pt x="329142" y="1912937"/>
                  <a:pt x="301096" y="1902883"/>
                </a:cubicBezTo>
                <a:cubicBezTo>
                  <a:pt x="273050" y="1892829"/>
                  <a:pt x="199496" y="1860550"/>
                  <a:pt x="158221" y="1842558"/>
                </a:cubicBezTo>
                <a:cubicBezTo>
                  <a:pt x="116946" y="1824566"/>
                  <a:pt x="53446" y="1794933"/>
                  <a:pt x="53446" y="1794933"/>
                </a:cubicBezTo>
                <a:cubicBezTo>
                  <a:pt x="29104" y="1783821"/>
                  <a:pt x="19050" y="1782233"/>
                  <a:pt x="12171" y="1775883"/>
                </a:cubicBezTo>
                <a:cubicBezTo>
                  <a:pt x="5292" y="1769533"/>
                  <a:pt x="0" y="1794933"/>
                  <a:pt x="12171" y="1756833"/>
                </a:cubicBezTo>
                <a:cubicBezTo>
                  <a:pt x="24342" y="1718733"/>
                  <a:pt x="65088" y="1616075"/>
                  <a:pt x="85196" y="1547283"/>
                </a:cubicBezTo>
                <a:cubicBezTo>
                  <a:pt x="105304" y="1478491"/>
                  <a:pt x="119063" y="1414462"/>
                  <a:pt x="132821" y="1344083"/>
                </a:cubicBezTo>
                <a:cubicBezTo>
                  <a:pt x="146579" y="1273704"/>
                  <a:pt x="159809" y="1196975"/>
                  <a:pt x="167746" y="1125008"/>
                </a:cubicBezTo>
                <a:cubicBezTo>
                  <a:pt x="175684" y="1053041"/>
                  <a:pt x="178329" y="985308"/>
                  <a:pt x="180446" y="912283"/>
                </a:cubicBezTo>
                <a:cubicBezTo>
                  <a:pt x="182563" y="839258"/>
                  <a:pt x="183621" y="758825"/>
                  <a:pt x="180446" y="686858"/>
                </a:cubicBezTo>
                <a:cubicBezTo>
                  <a:pt x="177271" y="614891"/>
                  <a:pt x="168275" y="545041"/>
                  <a:pt x="161396" y="480483"/>
                </a:cubicBezTo>
                <a:cubicBezTo>
                  <a:pt x="154517" y="415925"/>
                  <a:pt x="146050" y="345546"/>
                  <a:pt x="139171" y="299508"/>
                </a:cubicBezTo>
                <a:cubicBezTo>
                  <a:pt x="132292" y="253471"/>
                  <a:pt x="127529" y="234420"/>
                  <a:pt x="120121" y="204258"/>
                </a:cubicBezTo>
                <a:cubicBezTo>
                  <a:pt x="112713" y="174096"/>
                  <a:pt x="94192" y="148695"/>
                  <a:pt x="110596" y="128058"/>
                </a:cubicBezTo>
                <a:close/>
              </a:path>
            </a:pathLst>
          </a:custGeom>
          <a:solidFill>
            <a:srgbClr val="00CD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1636097" y="2484912"/>
            <a:ext cx="392961" cy="1324507"/>
          </a:xfrm>
          <a:custGeom>
            <a:avLst/>
            <a:gdLst>
              <a:gd name="connsiteX0" fmla="*/ 110596 w 596900"/>
              <a:gd name="connsiteY0" fmla="*/ 128058 h 1912937"/>
              <a:gd name="connsiteX1" fmla="*/ 218546 w 596900"/>
              <a:gd name="connsiteY1" fmla="*/ 80433 h 1912937"/>
              <a:gd name="connsiteX2" fmla="*/ 339196 w 596900"/>
              <a:gd name="connsiteY2" fmla="*/ 32808 h 1912937"/>
              <a:gd name="connsiteX3" fmla="*/ 377296 w 596900"/>
              <a:gd name="connsiteY3" fmla="*/ 20108 h 1912937"/>
              <a:gd name="connsiteX4" fmla="*/ 393171 w 596900"/>
              <a:gd name="connsiteY4" fmla="*/ 23283 h 1912937"/>
              <a:gd name="connsiteX5" fmla="*/ 463021 w 596900"/>
              <a:gd name="connsiteY5" fmla="*/ 159808 h 1912937"/>
              <a:gd name="connsiteX6" fmla="*/ 501121 w 596900"/>
              <a:gd name="connsiteY6" fmla="*/ 305858 h 1912937"/>
              <a:gd name="connsiteX7" fmla="*/ 539221 w 596900"/>
              <a:gd name="connsiteY7" fmla="*/ 480483 h 1912937"/>
              <a:gd name="connsiteX8" fmla="*/ 567796 w 596900"/>
              <a:gd name="connsiteY8" fmla="*/ 655108 h 1912937"/>
              <a:gd name="connsiteX9" fmla="*/ 593196 w 596900"/>
              <a:gd name="connsiteY9" fmla="*/ 832908 h 1912937"/>
              <a:gd name="connsiteX10" fmla="*/ 590021 w 596900"/>
              <a:gd name="connsiteY10" fmla="*/ 982133 h 1912937"/>
              <a:gd name="connsiteX11" fmla="*/ 551921 w 596900"/>
              <a:gd name="connsiteY11" fmla="*/ 1232958 h 1912937"/>
              <a:gd name="connsiteX12" fmla="*/ 523346 w 596900"/>
              <a:gd name="connsiteY12" fmla="*/ 1344083 h 1912937"/>
              <a:gd name="connsiteX13" fmla="*/ 494771 w 596900"/>
              <a:gd name="connsiteY13" fmla="*/ 1480608 h 1912937"/>
              <a:gd name="connsiteX14" fmla="*/ 437621 w 596900"/>
              <a:gd name="connsiteY14" fmla="*/ 1642533 h 1912937"/>
              <a:gd name="connsiteX15" fmla="*/ 383646 w 596900"/>
              <a:gd name="connsiteY15" fmla="*/ 1775883 h 1912937"/>
              <a:gd name="connsiteX16" fmla="*/ 345546 w 596900"/>
              <a:gd name="connsiteY16" fmla="*/ 1858433 h 1912937"/>
              <a:gd name="connsiteX17" fmla="*/ 326496 w 596900"/>
              <a:gd name="connsiteY17" fmla="*/ 1902883 h 1912937"/>
              <a:gd name="connsiteX18" fmla="*/ 301096 w 596900"/>
              <a:gd name="connsiteY18" fmla="*/ 1902883 h 1912937"/>
              <a:gd name="connsiteX19" fmla="*/ 158221 w 596900"/>
              <a:gd name="connsiteY19" fmla="*/ 1842558 h 1912937"/>
              <a:gd name="connsiteX20" fmla="*/ 53446 w 596900"/>
              <a:gd name="connsiteY20" fmla="*/ 1794933 h 1912937"/>
              <a:gd name="connsiteX21" fmla="*/ 12171 w 596900"/>
              <a:gd name="connsiteY21" fmla="*/ 1775883 h 1912937"/>
              <a:gd name="connsiteX22" fmla="*/ 12171 w 596900"/>
              <a:gd name="connsiteY22" fmla="*/ 1756833 h 1912937"/>
              <a:gd name="connsiteX23" fmla="*/ 85196 w 596900"/>
              <a:gd name="connsiteY23" fmla="*/ 1547283 h 1912937"/>
              <a:gd name="connsiteX24" fmla="*/ 132821 w 596900"/>
              <a:gd name="connsiteY24" fmla="*/ 1344083 h 1912937"/>
              <a:gd name="connsiteX25" fmla="*/ 167746 w 596900"/>
              <a:gd name="connsiteY25" fmla="*/ 1125008 h 1912937"/>
              <a:gd name="connsiteX26" fmla="*/ 180446 w 596900"/>
              <a:gd name="connsiteY26" fmla="*/ 912283 h 1912937"/>
              <a:gd name="connsiteX27" fmla="*/ 180446 w 596900"/>
              <a:gd name="connsiteY27" fmla="*/ 686858 h 1912937"/>
              <a:gd name="connsiteX28" fmla="*/ 161396 w 596900"/>
              <a:gd name="connsiteY28" fmla="*/ 480483 h 1912937"/>
              <a:gd name="connsiteX29" fmla="*/ 139171 w 596900"/>
              <a:gd name="connsiteY29" fmla="*/ 299508 h 1912937"/>
              <a:gd name="connsiteX30" fmla="*/ 120121 w 596900"/>
              <a:gd name="connsiteY30" fmla="*/ 204258 h 1912937"/>
              <a:gd name="connsiteX31" fmla="*/ 110596 w 596900"/>
              <a:gd name="connsiteY31" fmla="*/ 128058 h 19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900" h="1912937">
                <a:moveTo>
                  <a:pt x="110596" y="128058"/>
                </a:moveTo>
                <a:cubicBezTo>
                  <a:pt x="127000" y="107421"/>
                  <a:pt x="180446" y="96308"/>
                  <a:pt x="218546" y="80433"/>
                </a:cubicBezTo>
                <a:cubicBezTo>
                  <a:pt x="256646" y="64558"/>
                  <a:pt x="312738" y="42862"/>
                  <a:pt x="339196" y="32808"/>
                </a:cubicBezTo>
                <a:cubicBezTo>
                  <a:pt x="365654" y="22754"/>
                  <a:pt x="368300" y="21695"/>
                  <a:pt x="377296" y="20108"/>
                </a:cubicBezTo>
                <a:cubicBezTo>
                  <a:pt x="386292" y="18521"/>
                  <a:pt x="378884" y="0"/>
                  <a:pt x="393171" y="23283"/>
                </a:cubicBezTo>
                <a:cubicBezTo>
                  <a:pt x="407458" y="46566"/>
                  <a:pt x="445029" y="112712"/>
                  <a:pt x="463021" y="159808"/>
                </a:cubicBezTo>
                <a:cubicBezTo>
                  <a:pt x="481013" y="206904"/>
                  <a:pt x="488421" y="252412"/>
                  <a:pt x="501121" y="305858"/>
                </a:cubicBezTo>
                <a:cubicBezTo>
                  <a:pt x="513821" y="359304"/>
                  <a:pt x="528109" y="422275"/>
                  <a:pt x="539221" y="480483"/>
                </a:cubicBezTo>
                <a:cubicBezTo>
                  <a:pt x="550334" y="538691"/>
                  <a:pt x="558800" y="596371"/>
                  <a:pt x="567796" y="655108"/>
                </a:cubicBezTo>
                <a:cubicBezTo>
                  <a:pt x="576792" y="713845"/>
                  <a:pt x="589492" y="778404"/>
                  <a:pt x="593196" y="832908"/>
                </a:cubicBezTo>
                <a:cubicBezTo>
                  <a:pt x="596900" y="887412"/>
                  <a:pt x="596900" y="915458"/>
                  <a:pt x="590021" y="982133"/>
                </a:cubicBezTo>
                <a:cubicBezTo>
                  <a:pt x="583142" y="1048808"/>
                  <a:pt x="563033" y="1172633"/>
                  <a:pt x="551921" y="1232958"/>
                </a:cubicBezTo>
                <a:cubicBezTo>
                  <a:pt x="540809" y="1293283"/>
                  <a:pt x="532871" y="1302808"/>
                  <a:pt x="523346" y="1344083"/>
                </a:cubicBezTo>
                <a:cubicBezTo>
                  <a:pt x="513821" y="1385358"/>
                  <a:pt x="509059" y="1430866"/>
                  <a:pt x="494771" y="1480608"/>
                </a:cubicBezTo>
                <a:cubicBezTo>
                  <a:pt x="480484" y="1530350"/>
                  <a:pt x="456142" y="1593320"/>
                  <a:pt x="437621" y="1642533"/>
                </a:cubicBezTo>
                <a:cubicBezTo>
                  <a:pt x="419100" y="1691746"/>
                  <a:pt x="398992" y="1739900"/>
                  <a:pt x="383646" y="1775883"/>
                </a:cubicBezTo>
                <a:cubicBezTo>
                  <a:pt x="368300" y="1811866"/>
                  <a:pt x="355071" y="1837266"/>
                  <a:pt x="345546" y="1858433"/>
                </a:cubicBezTo>
                <a:cubicBezTo>
                  <a:pt x="336021" y="1879600"/>
                  <a:pt x="333904" y="1895475"/>
                  <a:pt x="326496" y="1902883"/>
                </a:cubicBezTo>
                <a:cubicBezTo>
                  <a:pt x="319088" y="1910291"/>
                  <a:pt x="329142" y="1912937"/>
                  <a:pt x="301096" y="1902883"/>
                </a:cubicBezTo>
                <a:cubicBezTo>
                  <a:pt x="273050" y="1892829"/>
                  <a:pt x="199496" y="1860550"/>
                  <a:pt x="158221" y="1842558"/>
                </a:cubicBezTo>
                <a:cubicBezTo>
                  <a:pt x="116946" y="1824566"/>
                  <a:pt x="53446" y="1794933"/>
                  <a:pt x="53446" y="1794933"/>
                </a:cubicBezTo>
                <a:cubicBezTo>
                  <a:pt x="29104" y="1783821"/>
                  <a:pt x="19050" y="1782233"/>
                  <a:pt x="12171" y="1775883"/>
                </a:cubicBezTo>
                <a:cubicBezTo>
                  <a:pt x="5292" y="1769533"/>
                  <a:pt x="0" y="1794933"/>
                  <a:pt x="12171" y="1756833"/>
                </a:cubicBezTo>
                <a:cubicBezTo>
                  <a:pt x="24342" y="1718733"/>
                  <a:pt x="65088" y="1616075"/>
                  <a:pt x="85196" y="1547283"/>
                </a:cubicBezTo>
                <a:cubicBezTo>
                  <a:pt x="105304" y="1478491"/>
                  <a:pt x="119063" y="1414462"/>
                  <a:pt x="132821" y="1344083"/>
                </a:cubicBezTo>
                <a:cubicBezTo>
                  <a:pt x="146579" y="1273704"/>
                  <a:pt x="159809" y="1196975"/>
                  <a:pt x="167746" y="1125008"/>
                </a:cubicBezTo>
                <a:cubicBezTo>
                  <a:pt x="175684" y="1053041"/>
                  <a:pt x="178329" y="985308"/>
                  <a:pt x="180446" y="912283"/>
                </a:cubicBezTo>
                <a:cubicBezTo>
                  <a:pt x="182563" y="839258"/>
                  <a:pt x="183621" y="758825"/>
                  <a:pt x="180446" y="686858"/>
                </a:cubicBezTo>
                <a:cubicBezTo>
                  <a:pt x="177271" y="614891"/>
                  <a:pt x="168275" y="545041"/>
                  <a:pt x="161396" y="480483"/>
                </a:cubicBezTo>
                <a:cubicBezTo>
                  <a:pt x="154517" y="415925"/>
                  <a:pt x="146050" y="345546"/>
                  <a:pt x="139171" y="299508"/>
                </a:cubicBezTo>
                <a:cubicBezTo>
                  <a:pt x="132292" y="253471"/>
                  <a:pt x="127529" y="234420"/>
                  <a:pt x="120121" y="204258"/>
                </a:cubicBezTo>
                <a:cubicBezTo>
                  <a:pt x="112713" y="174096"/>
                  <a:pt x="94192" y="148695"/>
                  <a:pt x="110596" y="128058"/>
                </a:cubicBezTo>
                <a:close/>
              </a:path>
            </a:pathLst>
          </a:custGeom>
          <a:solidFill>
            <a:srgbClr val="FFFF00">
              <a:alpha val="7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24071" y="5427706"/>
            <a:ext cx="8919929" cy="923330"/>
          </a:xfrm>
          <a:prstGeom prst="rect">
            <a:avLst/>
          </a:prstGeom>
          <a:solidFill>
            <a:srgbClr val="FFFF00">
              <a:alpha val="49000"/>
            </a:srgbClr>
          </a:solidFill>
          <a:ln w="19050" cap="flat" cmpd="sng" algn="ctr">
            <a:solidFill>
              <a:srgbClr val="000090"/>
            </a:solidFill>
            <a:prstDash val="solid"/>
            <a:round/>
            <a:headEnd type="none" w="med" len="med"/>
            <a:tailEnd type="none" w="med" len="med"/>
          </a:ln>
        </p:spPr>
        <p:txBody>
          <a:bodyPr wrap="square" rtlCol="0">
            <a:spAutoFit/>
          </a:bodyPr>
          <a:lstStyle/>
          <a:p>
            <a:pPr>
              <a:buFont typeface="Wingdings" charset="2"/>
              <a:buChar char="§"/>
            </a:pPr>
            <a:r>
              <a:rPr lang="en-US" b="1" dirty="0" smtClean="0">
                <a:solidFill>
                  <a:srgbClr val="0000FF"/>
                </a:solidFill>
              </a:rPr>
              <a:t> Excited nucleons play essential role in </a:t>
            </a:r>
            <a:r>
              <a:rPr lang="en-US" b="1" dirty="0" smtClean="0">
                <a:solidFill>
                  <a:srgbClr val="0000FF"/>
                </a:solidFill>
              </a:rPr>
              <a:t>crossover from QGP to baryon phase (missing B*).</a:t>
            </a:r>
          </a:p>
          <a:p>
            <a:pPr>
              <a:buFont typeface="Wingdings" charset="2"/>
              <a:buChar char="§"/>
            </a:pPr>
            <a:r>
              <a:rPr lang="en-US" b="1" dirty="0" smtClean="0">
                <a:solidFill>
                  <a:srgbClr val="0000FF"/>
                </a:solidFill>
              </a:rPr>
              <a:t> In the process of  cross over the quarks acquire dynamical mass.</a:t>
            </a:r>
          </a:p>
          <a:p>
            <a:pPr>
              <a:buFont typeface="Wingdings" charset="2"/>
              <a:buChar char="§"/>
            </a:pPr>
            <a:r>
              <a:rPr lang="en-US" b="1" dirty="0" smtClean="0">
                <a:solidFill>
                  <a:srgbClr val="0000FF"/>
                </a:solidFill>
              </a:rPr>
              <a:t> In QGP phase “color is de-confined’, in baryon phase “color is confined”.  </a:t>
            </a:r>
          </a:p>
        </p:txBody>
      </p:sp>
      <p:sp>
        <p:nvSpPr>
          <p:cNvPr id="18" name="Date Placeholder 17"/>
          <p:cNvSpPr>
            <a:spLocks noGrp="1"/>
          </p:cNvSpPr>
          <p:nvPr>
            <p:ph type="dt" sz="half" idx="10"/>
          </p:nvPr>
        </p:nvSpPr>
        <p:spPr/>
        <p:txBody>
          <a:bodyPr/>
          <a:lstStyle/>
          <a:p>
            <a:fld id="{F21E789C-22C7-5A44-BF39-31E962294603}" type="datetime1">
              <a:rPr lang="en-US" smtClean="0"/>
              <a:t>6/17/16</a:t>
            </a:fld>
            <a:endParaRPr lang="en-US"/>
          </a:p>
        </p:txBody>
      </p:sp>
      <p:sp>
        <p:nvSpPr>
          <p:cNvPr id="19" name="Slide Number Placeholder 18"/>
          <p:cNvSpPr>
            <a:spLocks noGrp="1"/>
          </p:cNvSpPr>
          <p:nvPr>
            <p:ph type="sldNum" sz="quarter" idx="12"/>
          </p:nvPr>
        </p:nvSpPr>
        <p:spPr/>
        <p:txBody>
          <a:bodyPr/>
          <a:lstStyle/>
          <a:p>
            <a:fld id="{7C838BDD-2A9B-A643-A699-54CA44B406CD}" type="slidenum">
              <a:rPr lang="en-US" smtClean="0"/>
              <a:pPr/>
              <a:t>2</a:t>
            </a:fld>
            <a:endParaRPr lang="en-US"/>
          </a:p>
        </p:txBody>
      </p:sp>
      <p:sp>
        <p:nvSpPr>
          <p:cNvPr id="20" name="Footer Placeholder 19"/>
          <p:cNvSpPr>
            <a:spLocks noGrp="1"/>
          </p:cNvSpPr>
          <p:nvPr>
            <p:ph type="ftr" sz="quarter" idx="11"/>
          </p:nvPr>
        </p:nvSpPr>
        <p:spPr/>
        <p:txBody>
          <a:bodyPr/>
          <a:lstStyle/>
          <a:p>
            <a:r>
              <a:rPr lang="en-US" smtClean="0"/>
              <a:t>V. Burkert CLAS Collaboration meeting 6/15-18 </a:t>
            </a:r>
            <a:endParaRPr lang="en-US"/>
          </a:p>
        </p:txBody>
      </p:sp>
      <p:cxnSp>
        <p:nvCxnSpPr>
          <p:cNvPr id="27" name="Curved Connector 26"/>
          <p:cNvCxnSpPr/>
          <p:nvPr/>
        </p:nvCxnSpPr>
        <p:spPr>
          <a:xfrm rot="16200000" flipH="1">
            <a:off x="4278053" y="3190102"/>
            <a:ext cx="1712758" cy="302382"/>
          </a:xfrm>
          <a:prstGeom prst="curvedConnector3">
            <a:avLst>
              <a:gd name="adj1" fmla="val 50000"/>
            </a:avLst>
          </a:prstGeom>
          <a:ln w="57150" cap="flat" cmpd="sng" algn="ctr">
            <a:solidFill>
              <a:srgbClr val="008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631366" y="3165715"/>
            <a:ext cx="481347" cy="400110"/>
          </a:xfrm>
          <a:prstGeom prst="rect">
            <a:avLst/>
          </a:prstGeom>
          <a:noFill/>
        </p:spPr>
        <p:txBody>
          <a:bodyPr wrap="none" rtlCol="0">
            <a:spAutoFit/>
          </a:bodyPr>
          <a:lstStyle/>
          <a:p>
            <a:r>
              <a:rPr lang="en-US" sz="2000" b="1" dirty="0" smtClean="0">
                <a:solidFill>
                  <a:srgbClr val="008000"/>
                </a:solidFill>
              </a:rPr>
              <a:t>N*</a:t>
            </a:r>
            <a:endParaRPr lang="en-US" sz="2000" b="1" dirty="0">
              <a:solidFill>
                <a:srgbClr val="008000"/>
              </a:solidFill>
            </a:endParaRPr>
          </a:p>
        </p:txBody>
      </p:sp>
      <p:sp>
        <p:nvSpPr>
          <p:cNvPr id="44" name="Rectangle 43"/>
          <p:cNvSpPr/>
          <p:nvPr/>
        </p:nvSpPr>
        <p:spPr>
          <a:xfrm>
            <a:off x="6277428" y="2067762"/>
            <a:ext cx="1548191" cy="835094"/>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3" accel="50000" decel="5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43" grpId="0"/>
      <p:bldP spid="4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381000" y="1051036"/>
            <a:ext cx="2565400" cy="50546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endParaRPr lang="en-US" dirty="0"/>
          </a:p>
        </p:txBody>
      </p:sp>
      <p:sp>
        <p:nvSpPr>
          <p:cNvPr id="19462" name="Text Box 7"/>
          <p:cNvSpPr txBox="1">
            <a:spLocks noChangeArrowheads="1"/>
          </p:cNvSpPr>
          <p:nvPr/>
        </p:nvSpPr>
        <p:spPr bwMode="auto">
          <a:xfrm>
            <a:off x="1452684" y="1212657"/>
            <a:ext cx="1331598" cy="369332"/>
          </a:xfrm>
          <a:prstGeom prst="rect">
            <a:avLst/>
          </a:prstGeom>
          <a:noFill/>
          <a:ln w="9525">
            <a:noFill/>
            <a:miter lim="800000"/>
            <a:headEnd/>
            <a:tailEnd/>
          </a:ln>
        </p:spPr>
        <p:txBody>
          <a:bodyPr wrap="square">
            <a:prstTxWarp prst="textNoShape">
              <a:avLst/>
            </a:prstTxWarp>
            <a:spAutoFit/>
          </a:bodyPr>
          <a:lstStyle/>
          <a:p>
            <a:r>
              <a:rPr lang="en-US" b="1" dirty="0" smtClean="0">
                <a:latin typeface="Comic Sans MS" charset="0"/>
              </a:rPr>
              <a:t>T&gt;10</a:t>
            </a:r>
            <a:r>
              <a:rPr lang="en-US" b="1" baseline="30000" dirty="0" smtClean="0">
                <a:latin typeface="Comic Sans MS" charset="0"/>
              </a:rPr>
              <a:t>14</a:t>
            </a:r>
            <a:r>
              <a:rPr lang="en-US" b="1" dirty="0" smtClean="0">
                <a:latin typeface="Comic Sans MS" charset="0"/>
              </a:rPr>
              <a:t>K  </a:t>
            </a:r>
            <a:endParaRPr lang="en-US" b="1" dirty="0">
              <a:latin typeface="Comic Sans MS" charset="0"/>
            </a:endParaRPr>
          </a:p>
        </p:txBody>
      </p:sp>
      <p:pic>
        <p:nvPicPr>
          <p:cNvPr id="268346" name="Picture 58" descr="lan_b460s16t32i_chiral_irfit"/>
          <p:cNvPicPr>
            <a:picLocks noChangeAspect="1" noChangeArrowheads="1"/>
          </p:cNvPicPr>
          <p:nvPr/>
        </p:nvPicPr>
        <p:blipFill>
          <a:blip r:embed="rId3"/>
          <a:srcRect/>
          <a:stretch>
            <a:fillRect/>
          </a:stretch>
        </p:blipFill>
        <p:spPr bwMode="auto">
          <a:xfrm>
            <a:off x="3086099" y="1129310"/>
            <a:ext cx="5964740" cy="4003675"/>
          </a:xfrm>
          <a:prstGeom prst="rect">
            <a:avLst/>
          </a:prstGeom>
          <a:noFill/>
          <a:ln w="9525">
            <a:noFill/>
            <a:miter lim="800000"/>
            <a:headEnd/>
            <a:tailEnd/>
          </a:ln>
        </p:spPr>
      </p:pic>
      <p:grpSp>
        <p:nvGrpSpPr>
          <p:cNvPr id="2" name="Group 61"/>
          <p:cNvGrpSpPr>
            <a:grpSpLocks/>
          </p:cNvGrpSpPr>
          <p:nvPr/>
        </p:nvGrpSpPr>
        <p:grpSpPr bwMode="auto">
          <a:xfrm rot="10800000">
            <a:off x="8816975" y="3313486"/>
            <a:ext cx="577850" cy="739775"/>
            <a:chOff x="2726" y="3335"/>
            <a:chExt cx="460" cy="466"/>
          </a:xfrm>
        </p:grpSpPr>
        <p:sp>
          <p:nvSpPr>
            <p:cNvPr id="19515" name="AutoShape 62"/>
            <p:cNvSpPr>
              <a:spLocks noChangeArrowheads="1"/>
            </p:cNvSpPr>
            <p:nvPr/>
          </p:nvSpPr>
          <p:spPr bwMode="auto">
            <a:xfrm>
              <a:off x="3090" y="3335"/>
              <a:ext cx="96" cy="288"/>
            </a:xfrm>
            <a:prstGeom prst="upArrow">
              <a:avLst>
                <a:gd name="adj1" fmla="val 50000"/>
                <a:gd name="adj2" fmla="val 75000"/>
              </a:avLst>
            </a:prstGeom>
            <a:solidFill>
              <a:schemeClr val="accent1"/>
            </a:solidFill>
            <a:ln w="9525">
              <a:solidFill>
                <a:schemeClr val="tx1"/>
              </a:solidFill>
              <a:miter lim="800000"/>
              <a:headEnd/>
              <a:tailEnd/>
            </a:ln>
          </p:spPr>
          <p:txBody>
            <a:bodyPr vert="eaVert" wrap="none" anchor="ctr">
              <a:prstTxWarp prst="textNoShape">
                <a:avLst/>
              </a:prstTxWarp>
            </a:bodyPr>
            <a:lstStyle/>
            <a:p>
              <a:endParaRPr lang="en-US"/>
            </a:p>
          </p:txBody>
        </p:sp>
        <p:sp>
          <p:nvSpPr>
            <p:cNvPr id="19516" name="Text Box 63"/>
            <p:cNvSpPr txBox="1">
              <a:spLocks noChangeArrowheads="1"/>
            </p:cNvSpPr>
            <p:nvPr/>
          </p:nvSpPr>
          <p:spPr bwMode="auto">
            <a:xfrm>
              <a:off x="2726" y="3568"/>
              <a:ext cx="116" cy="233"/>
            </a:xfrm>
            <a:prstGeom prst="rect">
              <a:avLst/>
            </a:prstGeom>
            <a:noFill/>
            <a:ln w="9525">
              <a:noFill/>
              <a:miter lim="800000"/>
              <a:headEnd/>
              <a:tailEnd/>
            </a:ln>
          </p:spPr>
          <p:txBody>
            <a:bodyPr wrap="square">
              <a:prstTxWarp prst="textNoShape">
                <a:avLst/>
              </a:prstTxWarp>
              <a:spAutoFit/>
            </a:bodyPr>
            <a:lstStyle/>
            <a:p>
              <a:endParaRPr lang="en-US" dirty="0">
                <a:latin typeface="Comic Sans MS" charset="0"/>
              </a:endParaRPr>
            </a:p>
          </p:txBody>
        </p:sp>
      </p:grpSp>
      <p:grpSp>
        <p:nvGrpSpPr>
          <p:cNvPr id="3" name="Group 71"/>
          <p:cNvGrpSpPr>
            <a:grpSpLocks/>
          </p:cNvGrpSpPr>
          <p:nvPr/>
        </p:nvGrpSpPr>
        <p:grpSpPr bwMode="auto">
          <a:xfrm>
            <a:off x="2967688" y="1928127"/>
            <a:ext cx="918872" cy="2219326"/>
            <a:chOff x="1513" y="1720"/>
            <a:chExt cx="2731" cy="1398"/>
          </a:xfrm>
        </p:grpSpPr>
        <p:sp>
          <p:nvSpPr>
            <p:cNvPr id="19512" name="Text Box 59"/>
            <p:cNvSpPr txBox="1">
              <a:spLocks noChangeArrowheads="1"/>
            </p:cNvSpPr>
            <p:nvPr/>
          </p:nvSpPr>
          <p:spPr bwMode="auto">
            <a:xfrm>
              <a:off x="4128" y="1720"/>
              <a:ext cx="116" cy="212"/>
            </a:xfrm>
            <a:prstGeom prst="rect">
              <a:avLst/>
            </a:prstGeom>
            <a:noFill/>
            <a:ln w="9525">
              <a:noFill/>
              <a:miter lim="800000"/>
              <a:headEnd/>
              <a:tailEnd/>
            </a:ln>
          </p:spPr>
          <p:txBody>
            <a:bodyPr wrap="square">
              <a:prstTxWarp prst="textNoShape">
                <a:avLst/>
              </a:prstTxWarp>
              <a:spAutoFit/>
            </a:bodyPr>
            <a:lstStyle/>
            <a:p>
              <a:endParaRPr lang="en-US" sz="1600"/>
            </a:p>
          </p:txBody>
        </p:sp>
        <p:sp>
          <p:nvSpPr>
            <p:cNvPr id="19514" name="Text Box 69"/>
            <p:cNvSpPr txBox="1">
              <a:spLocks noChangeArrowheads="1"/>
            </p:cNvSpPr>
            <p:nvPr/>
          </p:nvSpPr>
          <p:spPr bwMode="auto">
            <a:xfrm rot="16200000">
              <a:off x="1385" y="1985"/>
              <a:ext cx="1261" cy="1006"/>
            </a:xfrm>
            <a:prstGeom prst="rect">
              <a:avLst/>
            </a:prstGeom>
            <a:solidFill>
              <a:schemeClr val="bg1"/>
            </a:solidFill>
            <a:ln w="9525">
              <a:noFill/>
              <a:miter lim="800000"/>
              <a:headEnd/>
              <a:tailEnd/>
            </a:ln>
          </p:spPr>
          <p:txBody>
            <a:bodyPr wrap="square">
              <a:prstTxWarp prst="textNoShape">
                <a:avLst/>
              </a:prstTxWarp>
              <a:spAutoFit/>
            </a:bodyPr>
            <a:lstStyle/>
            <a:p>
              <a:r>
                <a:rPr lang="en-US" sz="1600" dirty="0">
                  <a:solidFill>
                    <a:srgbClr val="000090"/>
                  </a:solidFill>
                </a:rPr>
                <a:t>quark mass</a:t>
              </a:r>
              <a:r>
                <a:rPr lang="en-US" sz="1600" i="1" dirty="0">
                  <a:solidFill>
                    <a:srgbClr val="000090"/>
                  </a:solidFill>
                </a:rPr>
                <a:t> (GeV)</a:t>
              </a:r>
            </a:p>
          </p:txBody>
        </p:sp>
      </p:grpSp>
      <p:sp>
        <p:nvSpPr>
          <p:cNvPr id="68" name="Rectangle 3"/>
          <p:cNvSpPr txBox="1">
            <a:spLocks noChangeArrowheads="1"/>
          </p:cNvSpPr>
          <p:nvPr/>
        </p:nvSpPr>
        <p:spPr>
          <a:xfrm>
            <a:off x="0" y="0"/>
            <a:ext cx="9144000" cy="762000"/>
          </a:xfrm>
          <a:prstGeom prst="rect">
            <a:avLst/>
          </a:prstGeom>
          <a:ln>
            <a:solidFill>
              <a:srgbClr val="000090"/>
            </a:solidFill>
          </a:ln>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90"/>
                </a:solidFill>
                <a:uLnTx/>
                <a:uFillTx/>
                <a:latin typeface="+mn-lt"/>
                <a:ea typeface="ＭＳ Ｐゴシック" charset="-128"/>
                <a:cs typeface="+mj-cs"/>
              </a:rPr>
              <a:t>Light quarks </a:t>
            </a:r>
            <a:r>
              <a:rPr lang="en-US" sz="4000" b="1" dirty="0" smtClean="0">
                <a:solidFill>
                  <a:srgbClr val="000090"/>
                </a:solidFill>
                <a:ea typeface="ＭＳ Ｐゴシック" charset="-128"/>
                <a:cs typeface="+mj-cs"/>
              </a:rPr>
              <a:t>acquire mass</a:t>
            </a:r>
            <a:endParaRPr kumimoji="0" lang="en-US" sz="4000" b="1" i="1" u="none" strike="noStrike" kern="1200" cap="none" spc="0" normalizeH="0" baseline="0" noProof="0" dirty="0">
              <a:ln>
                <a:noFill/>
              </a:ln>
              <a:solidFill>
                <a:srgbClr val="000090"/>
              </a:solidFill>
              <a:uLnTx/>
              <a:uFillTx/>
              <a:latin typeface="+mn-lt"/>
              <a:ea typeface="ＭＳ Ｐゴシック" charset="-128"/>
              <a:cs typeface="+mj-cs"/>
            </a:endParaRPr>
          </a:p>
        </p:txBody>
      </p:sp>
      <p:grpSp>
        <p:nvGrpSpPr>
          <p:cNvPr id="4" name="Group 70"/>
          <p:cNvGrpSpPr/>
          <p:nvPr/>
        </p:nvGrpSpPr>
        <p:grpSpPr>
          <a:xfrm rot="10800000">
            <a:off x="2673791" y="1518489"/>
            <a:ext cx="497781" cy="533400"/>
            <a:chOff x="2359715" y="1905000"/>
            <a:chExt cx="497781" cy="533400"/>
          </a:xfrm>
        </p:grpSpPr>
        <p:grpSp>
          <p:nvGrpSpPr>
            <p:cNvPr id="5" name="Group 65"/>
            <p:cNvGrpSpPr>
              <a:grpSpLocks/>
            </p:cNvGrpSpPr>
            <p:nvPr/>
          </p:nvGrpSpPr>
          <p:grpSpPr bwMode="auto">
            <a:xfrm rot="10800000">
              <a:off x="2547933" y="1905000"/>
              <a:ext cx="309563" cy="533400"/>
              <a:chOff x="1248" y="1824"/>
              <a:chExt cx="195" cy="336"/>
            </a:xfrm>
          </p:grpSpPr>
          <p:sp>
            <p:nvSpPr>
              <p:cNvPr id="19517" name="Text Box 66"/>
              <p:cNvSpPr txBox="1">
                <a:spLocks noChangeArrowheads="1"/>
              </p:cNvSpPr>
              <p:nvPr/>
            </p:nvSpPr>
            <p:spPr bwMode="auto">
              <a:xfrm>
                <a:off x="1327" y="1840"/>
                <a:ext cx="116" cy="233"/>
              </a:xfrm>
              <a:prstGeom prst="rect">
                <a:avLst/>
              </a:prstGeom>
              <a:noFill/>
              <a:ln w="9525">
                <a:noFill/>
                <a:miter lim="800000"/>
                <a:headEnd/>
                <a:tailEnd/>
              </a:ln>
            </p:spPr>
            <p:txBody>
              <a:bodyPr wrap="none">
                <a:prstTxWarp prst="textNoShape">
                  <a:avLst/>
                </a:prstTxWarp>
                <a:spAutoFit/>
              </a:bodyPr>
              <a:lstStyle/>
              <a:p>
                <a:endParaRPr lang="en-US" i="1" dirty="0"/>
              </a:p>
            </p:txBody>
          </p:sp>
          <p:sp>
            <p:nvSpPr>
              <p:cNvPr id="19518" name="AutoShape 67"/>
              <p:cNvSpPr>
                <a:spLocks noChangeArrowheads="1"/>
              </p:cNvSpPr>
              <p:nvPr/>
            </p:nvSpPr>
            <p:spPr bwMode="auto">
              <a:xfrm>
                <a:off x="1248" y="1824"/>
                <a:ext cx="96" cy="336"/>
              </a:xfrm>
              <a:prstGeom prst="downArrow">
                <a:avLst>
                  <a:gd name="adj1" fmla="val 50000"/>
                  <a:gd name="adj2" fmla="val 87500"/>
                </a:avLst>
              </a:prstGeom>
              <a:solidFill>
                <a:srgbClr val="FF0000"/>
              </a:solidFill>
              <a:ln w="9525">
                <a:solidFill>
                  <a:schemeClr val="tx1"/>
                </a:solidFill>
                <a:miter lim="800000"/>
                <a:headEnd/>
                <a:tailEnd/>
              </a:ln>
            </p:spPr>
            <p:txBody>
              <a:bodyPr vert="eaVert" wrap="none" anchor="ctr">
                <a:prstTxWarp prst="textNoShape">
                  <a:avLst/>
                </a:prstTxWarp>
              </a:bodyPr>
              <a:lstStyle/>
              <a:p>
                <a:endParaRPr lang="en-US"/>
              </a:p>
            </p:txBody>
          </p:sp>
        </p:grpSp>
        <p:sp>
          <p:nvSpPr>
            <p:cNvPr id="70" name="TextBox 69"/>
            <p:cNvSpPr txBox="1"/>
            <p:nvPr/>
          </p:nvSpPr>
          <p:spPr>
            <a:xfrm>
              <a:off x="2359715" y="1985494"/>
              <a:ext cx="184666" cy="369332"/>
            </a:xfrm>
            <a:prstGeom prst="rect">
              <a:avLst/>
            </a:prstGeom>
            <a:noFill/>
          </p:spPr>
          <p:txBody>
            <a:bodyPr wrap="none" rtlCol="0">
              <a:spAutoFit/>
            </a:bodyPr>
            <a:lstStyle/>
            <a:p>
              <a:endParaRPr lang="en-US" dirty="0"/>
            </a:p>
          </p:txBody>
        </p:sp>
      </p:grpSp>
      <p:sp>
        <p:nvSpPr>
          <p:cNvPr id="72" name="TextBox 71"/>
          <p:cNvSpPr txBox="1"/>
          <p:nvPr/>
        </p:nvSpPr>
        <p:spPr>
          <a:xfrm>
            <a:off x="6369454" y="1263134"/>
            <a:ext cx="1274921" cy="646331"/>
          </a:xfrm>
          <a:prstGeom prst="rect">
            <a:avLst/>
          </a:prstGeom>
          <a:noFill/>
        </p:spPr>
        <p:txBody>
          <a:bodyPr wrap="none" rtlCol="0">
            <a:spAutoFit/>
          </a:bodyPr>
          <a:lstStyle/>
          <a:p>
            <a:r>
              <a:rPr lang="en-US" dirty="0" smtClean="0"/>
              <a:t>DSE/QCD</a:t>
            </a:r>
          </a:p>
          <a:p>
            <a:r>
              <a:rPr lang="en-US" dirty="0" smtClean="0"/>
              <a:t>Lattice QCD </a:t>
            </a:r>
            <a:endParaRPr lang="en-US" dirty="0"/>
          </a:p>
        </p:txBody>
      </p:sp>
      <p:grpSp>
        <p:nvGrpSpPr>
          <p:cNvPr id="6" name="Group 94"/>
          <p:cNvGrpSpPr/>
          <p:nvPr/>
        </p:nvGrpSpPr>
        <p:grpSpPr>
          <a:xfrm>
            <a:off x="500769" y="4521201"/>
            <a:ext cx="1239837" cy="1136650"/>
            <a:chOff x="500856" y="1486932"/>
            <a:chExt cx="1239837" cy="1136650"/>
          </a:xfrm>
        </p:grpSpPr>
        <p:sp>
          <p:nvSpPr>
            <p:cNvPr id="19463" name="Oval 8" descr="Large confetti"/>
            <p:cNvSpPr>
              <a:spLocks noChangeArrowheads="1"/>
            </p:cNvSpPr>
            <p:nvPr/>
          </p:nvSpPr>
          <p:spPr bwMode="auto">
            <a:xfrm rot="17170184">
              <a:off x="552450" y="1435338"/>
              <a:ext cx="1136650" cy="1239837"/>
            </a:xfrm>
            <a:prstGeom prst="ellipse">
              <a:avLst/>
            </a:prstGeom>
            <a:pattFill prst="lgConfetti">
              <a:fgClr>
                <a:srgbClr val="CA9564"/>
              </a:fgClr>
              <a:bgClr>
                <a:srgbClr val="FFFFFF"/>
              </a:bgClr>
            </a:pattFill>
            <a:ln w="28575" cap="flat" cmpd="sng" algn="ctr">
              <a:solidFill>
                <a:schemeClr val="tx1"/>
              </a:solidFill>
              <a:prstDash val="solid"/>
              <a:round/>
              <a:headEnd type="none" w="med" len="med"/>
              <a:tailEnd type="none" w="med" len="med"/>
            </a:ln>
          </p:spPr>
          <p:txBody>
            <a:bodyPr wrap="none" anchor="ctr">
              <a:prstTxWarp prst="textNoShape">
                <a:avLst/>
              </a:prstTxWarp>
            </a:bodyPr>
            <a:lstStyle/>
            <a:p>
              <a:endParaRPr lang="en-US"/>
            </a:p>
          </p:txBody>
        </p:sp>
        <p:sp>
          <p:nvSpPr>
            <p:cNvPr id="19464" name="Oval 9"/>
            <p:cNvSpPr>
              <a:spLocks noChangeArrowheads="1"/>
            </p:cNvSpPr>
            <p:nvPr/>
          </p:nvSpPr>
          <p:spPr bwMode="auto">
            <a:xfrm rot="17170184">
              <a:off x="569912" y="1981439"/>
              <a:ext cx="314325" cy="34448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9465" name="Freeform 10"/>
            <p:cNvSpPr>
              <a:spLocks/>
            </p:cNvSpPr>
            <p:nvPr/>
          </p:nvSpPr>
          <p:spPr bwMode="auto">
            <a:xfrm rot="17170184">
              <a:off x="885031" y="1839357"/>
              <a:ext cx="377825" cy="276225"/>
            </a:xfrm>
            <a:custGeom>
              <a:avLst/>
              <a:gdLst>
                <a:gd name="T0" fmla="*/ 0 w 288"/>
                <a:gd name="T1" fmla="*/ 0 h 192"/>
                <a:gd name="T2" fmla="*/ 2147483647 w 288"/>
                <a:gd name="T3" fmla="*/ 2147483647 h 192"/>
                <a:gd name="T4" fmla="*/ 2147483647 w 288"/>
                <a:gd name="T5" fmla="*/ 2147483647 h 192"/>
                <a:gd name="T6" fmla="*/ 2147483647 w 288"/>
                <a:gd name="T7" fmla="*/ 2147483647 h 192"/>
                <a:gd name="T8" fmla="*/ 0 60000 65536"/>
                <a:gd name="T9" fmla="*/ 0 60000 65536"/>
                <a:gd name="T10" fmla="*/ 0 60000 65536"/>
                <a:gd name="T11" fmla="*/ 0 60000 65536"/>
                <a:gd name="T12" fmla="*/ 0 w 288"/>
                <a:gd name="T13" fmla="*/ 0 h 192"/>
                <a:gd name="T14" fmla="*/ 288 w 288"/>
                <a:gd name="T15" fmla="*/ 192 h 192"/>
              </a:gdLst>
              <a:ahLst/>
              <a:cxnLst>
                <a:cxn ang="T8">
                  <a:pos x="T0" y="T1"/>
                </a:cxn>
                <a:cxn ang="T9">
                  <a:pos x="T2" y="T3"/>
                </a:cxn>
                <a:cxn ang="T10">
                  <a:pos x="T4" y="T5"/>
                </a:cxn>
                <a:cxn ang="T11">
                  <a:pos x="T6" y="T7"/>
                </a:cxn>
              </a:cxnLst>
              <a:rect l="T12" t="T13" r="T14" b="T15"/>
              <a:pathLst>
                <a:path w="288" h="192">
                  <a:moveTo>
                    <a:pt x="0" y="0"/>
                  </a:moveTo>
                  <a:cubicBezTo>
                    <a:pt x="16" y="36"/>
                    <a:pt x="32" y="72"/>
                    <a:pt x="48" y="96"/>
                  </a:cubicBezTo>
                  <a:cubicBezTo>
                    <a:pt x="64" y="120"/>
                    <a:pt x="56" y="128"/>
                    <a:pt x="96" y="144"/>
                  </a:cubicBezTo>
                  <a:cubicBezTo>
                    <a:pt x="136" y="160"/>
                    <a:pt x="256" y="184"/>
                    <a:pt x="288" y="192"/>
                  </a:cubicBezTo>
                </a:path>
              </a:pathLst>
            </a:custGeom>
            <a:noFill/>
            <a:ln w="76200">
              <a:solidFill>
                <a:srgbClr val="FFFF66"/>
              </a:solidFill>
              <a:round/>
              <a:headEnd/>
              <a:tailEnd/>
            </a:ln>
          </p:spPr>
          <p:txBody>
            <a:bodyPr>
              <a:prstTxWarp prst="textNoShape">
                <a:avLst/>
              </a:prstTxWarp>
            </a:bodyPr>
            <a:lstStyle/>
            <a:p>
              <a:endParaRPr lang="en-US"/>
            </a:p>
          </p:txBody>
        </p:sp>
        <p:sp>
          <p:nvSpPr>
            <p:cNvPr id="19466" name="Freeform 11"/>
            <p:cNvSpPr>
              <a:spLocks/>
            </p:cNvSpPr>
            <p:nvPr/>
          </p:nvSpPr>
          <p:spPr bwMode="auto">
            <a:xfrm rot="17170184">
              <a:off x="1056481" y="1934607"/>
              <a:ext cx="74612" cy="414338"/>
            </a:xfrm>
            <a:custGeom>
              <a:avLst/>
              <a:gdLst>
                <a:gd name="T0" fmla="*/ 0 w 56"/>
                <a:gd name="T1" fmla="*/ 0 h 288"/>
                <a:gd name="T2" fmla="*/ 2147483647 w 56"/>
                <a:gd name="T3" fmla="*/ 2147483647 h 288"/>
                <a:gd name="T4" fmla="*/ 2147483647 w 56"/>
                <a:gd name="T5" fmla="*/ 2147483647 h 288"/>
                <a:gd name="T6" fmla="*/ 2147483647 w 56"/>
                <a:gd name="T7" fmla="*/ 2147483647 h 288"/>
                <a:gd name="T8" fmla="*/ 0 60000 65536"/>
                <a:gd name="T9" fmla="*/ 0 60000 65536"/>
                <a:gd name="T10" fmla="*/ 0 60000 65536"/>
                <a:gd name="T11" fmla="*/ 0 60000 65536"/>
                <a:gd name="T12" fmla="*/ 0 w 56"/>
                <a:gd name="T13" fmla="*/ 0 h 288"/>
                <a:gd name="T14" fmla="*/ 56 w 56"/>
                <a:gd name="T15" fmla="*/ 288 h 288"/>
              </a:gdLst>
              <a:ahLst/>
              <a:cxnLst>
                <a:cxn ang="T8">
                  <a:pos x="T0" y="T1"/>
                </a:cxn>
                <a:cxn ang="T9">
                  <a:pos x="T2" y="T3"/>
                </a:cxn>
                <a:cxn ang="T10">
                  <a:pos x="T4" y="T5"/>
                </a:cxn>
                <a:cxn ang="T11">
                  <a:pos x="T6" y="T7"/>
                </a:cxn>
              </a:cxnLst>
              <a:rect l="T12" t="T13" r="T14" b="T15"/>
              <a:pathLst>
                <a:path w="56" h="288">
                  <a:moveTo>
                    <a:pt x="0" y="0"/>
                  </a:moveTo>
                  <a:cubicBezTo>
                    <a:pt x="20" y="56"/>
                    <a:pt x="40" y="112"/>
                    <a:pt x="48" y="144"/>
                  </a:cubicBezTo>
                  <a:cubicBezTo>
                    <a:pt x="56" y="176"/>
                    <a:pt x="48" y="168"/>
                    <a:pt x="48" y="192"/>
                  </a:cubicBezTo>
                  <a:cubicBezTo>
                    <a:pt x="48" y="216"/>
                    <a:pt x="48" y="272"/>
                    <a:pt x="48" y="288"/>
                  </a:cubicBezTo>
                </a:path>
              </a:pathLst>
            </a:custGeom>
            <a:noFill/>
            <a:ln w="76200">
              <a:solidFill>
                <a:srgbClr val="CC6600"/>
              </a:solidFill>
              <a:round/>
              <a:headEnd/>
              <a:tailEnd/>
            </a:ln>
          </p:spPr>
          <p:txBody>
            <a:bodyPr>
              <a:prstTxWarp prst="textNoShape">
                <a:avLst/>
              </a:prstTxWarp>
            </a:bodyPr>
            <a:lstStyle/>
            <a:p>
              <a:endParaRPr lang="en-US"/>
            </a:p>
          </p:txBody>
        </p:sp>
        <p:sp>
          <p:nvSpPr>
            <p:cNvPr id="19467" name="Freeform 12"/>
            <p:cNvSpPr>
              <a:spLocks/>
            </p:cNvSpPr>
            <p:nvPr/>
          </p:nvSpPr>
          <p:spPr bwMode="auto">
            <a:xfrm rot="17170184">
              <a:off x="1110456" y="1928257"/>
              <a:ext cx="379412" cy="217488"/>
            </a:xfrm>
            <a:custGeom>
              <a:avLst/>
              <a:gdLst>
                <a:gd name="T0" fmla="*/ 2147483647 w 288"/>
                <a:gd name="T1" fmla="*/ 2147483647 h 152"/>
                <a:gd name="T2" fmla="*/ 2147483647 w 288"/>
                <a:gd name="T3" fmla="*/ 2147483647 h 152"/>
                <a:gd name="T4" fmla="*/ 2147483647 w 288"/>
                <a:gd name="T5" fmla="*/ 2147483647 h 152"/>
                <a:gd name="T6" fmla="*/ 0 w 288"/>
                <a:gd name="T7" fmla="*/ 2147483647 h 152"/>
                <a:gd name="T8" fmla="*/ 0 60000 65536"/>
                <a:gd name="T9" fmla="*/ 0 60000 65536"/>
                <a:gd name="T10" fmla="*/ 0 60000 65536"/>
                <a:gd name="T11" fmla="*/ 0 60000 65536"/>
                <a:gd name="T12" fmla="*/ 0 w 288"/>
                <a:gd name="T13" fmla="*/ 0 h 152"/>
                <a:gd name="T14" fmla="*/ 288 w 288"/>
                <a:gd name="T15" fmla="*/ 152 h 152"/>
              </a:gdLst>
              <a:ahLst/>
              <a:cxnLst>
                <a:cxn ang="T8">
                  <a:pos x="T0" y="T1"/>
                </a:cxn>
                <a:cxn ang="T9">
                  <a:pos x="T2" y="T3"/>
                </a:cxn>
                <a:cxn ang="T10">
                  <a:pos x="T4" y="T5"/>
                </a:cxn>
                <a:cxn ang="T11">
                  <a:pos x="T6" y="T7"/>
                </a:cxn>
              </a:cxnLst>
              <a:rect l="T12" t="T13" r="T14" b="T15"/>
              <a:pathLst>
                <a:path w="288" h="152">
                  <a:moveTo>
                    <a:pt x="288" y="8"/>
                  </a:moveTo>
                  <a:cubicBezTo>
                    <a:pt x="232" y="4"/>
                    <a:pt x="176" y="0"/>
                    <a:pt x="144" y="8"/>
                  </a:cubicBezTo>
                  <a:cubicBezTo>
                    <a:pt x="112" y="16"/>
                    <a:pt x="120" y="32"/>
                    <a:pt x="96" y="56"/>
                  </a:cubicBezTo>
                  <a:cubicBezTo>
                    <a:pt x="72" y="80"/>
                    <a:pt x="36" y="116"/>
                    <a:pt x="0" y="152"/>
                  </a:cubicBezTo>
                </a:path>
              </a:pathLst>
            </a:custGeom>
            <a:noFill/>
            <a:ln w="76200">
              <a:solidFill>
                <a:srgbClr val="CC0000"/>
              </a:solidFill>
              <a:round/>
              <a:headEnd/>
              <a:tailEnd/>
            </a:ln>
          </p:spPr>
          <p:txBody>
            <a:bodyPr>
              <a:prstTxWarp prst="textNoShape">
                <a:avLst/>
              </a:prstTxWarp>
            </a:bodyPr>
            <a:lstStyle/>
            <a:p>
              <a:endParaRPr lang="en-US"/>
            </a:p>
          </p:txBody>
        </p:sp>
        <p:sp>
          <p:nvSpPr>
            <p:cNvPr id="19468" name="Oval 13"/>
            <p:cNvSpPr>
              <a:spLocks noChangeArrowheads="1"/>
            </p:cNvSpPr>
            <p:nvPr/>
          </p:nvSpPr>
          <p:spPr bwMode="auto">
            <a:xfrm rot="17170184">
              <a:off x="1212056" y="2115582"/>
              <a:ext cx="317500" cy="3429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19469" name="Oval 14"/>
            <p:cNvSpPr>
              <a:spLocks noChangeArrowheads="1"/>
            </p:cNvSpPr>
            <p:nvPr/>
          </p:nvSpPr>
          <p:spPr bwMode="auto">
            <a:xfrm rot="17170184">
              <a:off x="1166811" y="1578214"/>
              <a:ext cx="315913" cy="342900"/>
            </a:xfrm>
            <a:prstGeom prst="ellipse">
              <a:avLst/>
            </a:prstGeom>
            <a:solidFill>
              <a:srgbClr val="66FF66"/>
            </a:solidFill>
            <a:ln w="9525">
              <a:solidFill>
                <a:schemeClr val="tx1"/>
              </a:solidFill>
              <a:round/>
              <a:headEnd/>
              <a:tailEnd/>
            </a:ln>
          </p:spPr>
          <p:txBody>
            <a:bodyPr wrap="none" anchor="ctr">
              <a:prstTxWarp prst="textNoShape">
                <a:avLst/>
              </a:prstTxWarp>
            </a:bodyPr>
            <a:lstStyle/>
            <a:p>
              <a:endParaRPr lang="en-US"/>
            </a:p>
          </p:txBody>
        </p:sp>
      </p:grpSp>
      <p:grpSp>
        <p:nvGrpSpPr>
          <p:cNvPr id="7" name="Group 76"/>
          <p:cNvGrpSpPr/>
          <p:nvPr/>
        </p:nvGrpSpPr>
        <p:grpSpPr>
          <a:xfrm>
            <a:off x="530225" y="2786437"/>
            <a:ext cx="1171575" cy="1136650"/>
            <a:chOff x="504825" y="3396037"/>
            <a:chExt cx="1171575" cy="1136650"/>
          </a:xfrm>
        </p:grpSpPr>
        <p:sp>
          <p:nvSpPr>
            <p:cNvPr id="19471" name="Oval 21" descr="20%"/>
            <p:cNvSpPr>
              <a:spLocks noChangeArrowheads="1"/>
            </p:cNvSpPr>
            <p:nvPr/>
          </p:nvSpPr>
          <p:spPr bwMode="auto">
            <a:xfrm>
              <a:off x="504825" y="3396037"/>
              <a:ext cx="1171575" cy="1136650"/>
            </a:xfrm>
            <a:prstGeom prst="ellipse">
              <a:avLst/>
            </a:prstGeom>
            <a:pattFill prst="pct20">
              <a:fgClr>
                <a:srgbClr val="FFCC99"/>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19472" name="Oval 22"/>
            <p:cNvSpPr>
              <a:spLocks noChangeArrowheads="1"/>
            </p:cNvSpPr>
            <p:nvPr/>
          </p:nvSpPr>
          <p:spPr bwMode="auto">
            <a:xfrm>
              <a:off x="1058863" y="3850062"/>
              <a:ext cx="65087" cy="6191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9473" name="Oval 23"/>
            <p:cNvSpPr>
              <a:spLocks noChangeArrowheads="1"/>
            </p:cNvSpPr>
            <p:nvPr/>
          </p:nvSpPr>
          <p:spPr bwMode="auto">
            <a:xfrm>
              <a:off x="863600" y="4037387"/>
              <a:ext cx="65088" cy="635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9474" name="Oval 24"/>
            <p:cNvSpPr>
              <a:spLocks noChangeArrowheads="1"/>
            </p:cNvSpPr>
            <p:nvPr/>
          </p:nvSpPr>
          <p:spPr bwMode="auto">
            <a:xfrm>
              <a:off x="1079500" y="3773862"/>
              <a:ext cx="63500" cy="635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9475" name="Oval 25"/>
            <p:cNvSpPr>
              <a:spLocks noChangeArrowheads="1"/>
            </p:cNvSpPr>
            <p:nvPr/>
          </p:nvSpPr>
          <p:spPr bwMode="auto">
            <a:xfrm>
              <a:off x="1338263" y="3964362"/>
              <a:ext cx="65087" cy="63500"/>
            </a:xfrm>
            <a:prstGeom prst="ellipse">
              <a:avLst/>
            </a:prstGeom>
            <a:solidFill>
              <a:srgbClr val="3AC737"/>
            </a:solidFill>
            <a:ln w="9525">
              <a:solidFill>
                <a:schemeClr val="tx1"/>
              </a:solidFill>
              <a:round/>
              <a:headEnd/>
              <a:tailEnd/>
            </a:ln>
          </p:spPr>
          <p:txBody>
            <a:bodyPr wrap="none" anchor="ctr">
              <a:prstTxWarp prst="textNoShape">
                <a:avLst/>
              </a:prstTxWarp>
            </a:bodyPr>
            <a:lstStyle/>
            <a:p>
              <a:endParaRPr lang="en-US"/>
            </a:p>
          </p:txBody>
        </p:sp>
        <p:sp>
          <p:nvSpPr>
            <p:cNvPr id="19476" name="Oval 26"/>
            <p:cNvSpPr>
              <a:spLocks noChangeArrowheads="1"/>
            </p:cNvSpPr>
            <p:nvPr/>
          </p:nvSpPr>
          <p:spPr bwMode="auto">
            <a:xfrm>
              <a:off x="1468438" y="4091362"/>
              <a:ext cx="65087" cy="6191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9477" name="Oval 27"/>
            <p:cNvSpPr>
              <a:spLocks noChangeArrowheads="1"/>
            </p:cNvSpPr>
            <p:nvPr/>
          </p:nvSpPr>
          <p:spPr bwMode="auto">
            <a:xfrm>
              <a:off x="1173956" y="3653870"/>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78" name="Freeform 28"/>
            <p:cNvSpPr>
              <a:spLocks/>
            </p:cNvSpPr>
            <p:nvPr/>
          </p:nvSpPr>
          <p:spPr bwMode="auto">
            <a:xfrm>
              <a:off x="1079500" y="3837362"/>
              <a:ext cx="128588"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79" name="Freeform 29"/>
            <p:cNvSpPr>
              <a:spLocks/>
            </p:cNvSpPr>
            <p:nvPr/>
          </p:nvSpPr>
          <p:spPr bwMode="auto">
            <a:xfrm>
              <a:off x="687388" y="3837362"/>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prstTxWarp prst="textNoShape">
                <a:avLst/>
              </a:prstTxWarp>
            </a:bodyPr>
            <a:lstStyle/>
            <a:p>
              <a:endParaRPr lang="en-US"/>
            </a:p>
          </p:txBody>
        </p:sp>
        <p:sp>
          <p:nvSpPr>
            <p:cNvPr id="19480" name="Freeform 30"/>
            <p:cNvSpPr>
              <a:spLocks/>
            </p:cNvSpPr>
            <p:nvPr/>
          </p:nvSpPr>
          <p:spPr bwMode="auto">
            <a:xfrm rot="-7282380">
              <a:off x="1242219" y="4098506"/>
              <a:ext cx="127000" cy="195262"/>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81" name="Freeform 31"/>
            <p:cNvSpPr>
              <a:spLocks/>
            </p:cNvSpPr>
            <p:nvPr/>
          </p:nvSpPr>
          <p:spPr bwMode="auto">
            <a:xfrm>
              <a:off x="1349375" y="4027862"/>
              <a:ext cx="130175" cy="18891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82" name="Freeform 32"/>
            <p:cNvSpPr>
              <a:spLocks/>
            </p:cNvSpPr>
            <p:nvPr/>
          </p:nvSpPr>
          <p:spPr bwMode="auto">
            <a:xfrm rot="-7282380">
              <a:off x="1047750" y="3551612"/>
              <a:ext cx="125413" cy="19526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83" name="Freeform 33"/>
            <p:cNvSpPr>
              <a:spLocks/>
            </p:cNvSpPr>
            <p:nvPr/>
          </p:nvSpPr>
          <p:spPr bwMode="auto">
            <a:xfrm rot="9645446">
              <a:off x="1123950" y="3850062"/>
              <a:ext cx="131763" cy="187325"/>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84" name="Oval 34"/>
            <p:cNvSpPr>
              <a:spLocks noChangeArrowheads="1"/>
            </p:cNvSpPr>
            <p:nvPr/>
          </p:nvSpPr>
          <p:spPr bwMode="auto">
            <a:xfrm>
              <a:off x="747713" y="3999287"/>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85" name="Oval 35"/>
            <p:cNvSpPr>
              <a:spLocks noChangeArrowheads="1"/>
            </p:cNvSpPr>
            <p:nvPr/>
          </p:nvSpPr>
          <p:spPr bwMode="auto">
            <a:xfrm>
              <a:off x="877888" y="3999287"/>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86" name="Oval 36"/>
            <p:cNvSpPr>
              <a:spLocks noChangeArrowheads="1"/>
            </p:cNvSpPr>
            <p:nvPr/>
          </p:nvSpPr>
          <p:spPr bwMode="auto">
            <a:xfrm>
              <a:off x="1138238" y="3999287"/>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87" name="Oval 37"/>
            <p:cNvSpPr>
              <a:spLocks noChangeArrowheads="1"/>
            </p:cNvSpPr>
            <p:nvPr/>
          </p:nvSpPr>
          <p:spPr bwMode="auto">
            <a:xfrm>
              <a:off x="1138238" y="4188200"/>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88" name="Oval 38"/>
            <p:cNvSpPr>
              <a:spLocks noChangeArrowheads="1"/>
            </p:cNvSpPr>
            <p:nvPr/>
          </p:nvSpPr>
          <p:spPr bwMode="auto">
            <a:xfrm>
              <a:off x="812800" y="4188200"/>
              <a:ext cx="65088" cy="63500"/>
            </a:xfrm>
            <a:prstGeom prst="ellipse">
              <a:avLst/>
            </a:prstGeom>
            <a:solidFill>
              <a:srgbClr val="E53A0B"/>
            </a:solidFill>
            <a:ln w="9525">
              <a:solidFill>
                <a:schemeClr val="tx1"/>
              </a:solidFill>
              <a:round/>
              <a:headEnd/>
              <a:tailEnd/>
            </a:ln>
          </p:spPr>
          <p:txBody>
            <a:bodyPr wrap="none" anchor="ctr">
              <a:prstTxWarp prst="textNoShape">
                <a:avLst/>
              </a:prstTxWarp>
            </a:bodyPr>
            <a:lstStyle/>
            <a:p>
              <a:endParaRPr lang="en-US"/>
            </a:p>
          </p:txBody>
        </p:sp>
        <p:sp>
          <p:nvSpPr>
            <p:cNvPr id="19489" name="Freeform 39"/>
            <p:cNvSpPr>
              <a:spLocks/>
            </p:cNvSpPr>
            <p:nvPr/>
          </p:nvSpPr>
          <p:spPr bwMode="auto">
            <a:xfrm rot="9645446">
              <a:off x="877888" y="4188200"/>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90" name="Freeform 40"/>
            <p:cNvSpPr>
              <a:spLocks/>
            </p:cNvSpPr>
            <p:nvPr/>
          </p:nvSpPr>
          <p:spPr bwMode="auto">
            <a:xfrm rot="-3896125">
              <a:off x="944563" y="3892925"/>
              <a:ext cx="188912" cy="277812"/>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91" name="Freeform 41"/>
            <p:cNvSpPr>
              <a:spLocks/>
            </p:cNvSpPr>
            <p:nvPr/>
          </p:nvSpPr>
          <p:spPr bwMode="auto">
            <a:xfrm rot="-2090744">
              <a:off x="1250950" y="3457950"/>
              <a:ext cx="206375" cy="2540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92" name="Oval 42"/>
            <p:cNvSpPr>
              <a:spLocks noChangeArrowheads="1"/>
            </p:cNvSpPr>
            <p:nvPr/>
          </p:nvSpPr>
          <p:spPr bwMode="auto">
            <a:xfrm>
              <a:off x="619125" y="3651625"/>
              <a:ext cx="65088" cy="63500"/>
            </a:xfrm>
            <a:prstGeom prst="ellipse">
              <a:avLst/>
            </a:prstGeom>
            <a:solidFill>
              <a:srgbClr val="E53A0B"/>
            </a:solidFill>
            <a:ln w="9525">
              <a:solidFill>
                <a:schemeClr val="tx1"/>
              </a:solidFill>
              <a:round/>
              <a:headEnd/>
              <a:tailEnd/>
            </a:ln>
          </p:spPr>
          <p:txBody>
            <a:bodyPr wrap="none" anchor="ctr">
              <a:prstTxWarp prst="textNoShape">
                <a:avLst/>
              </a:prstTxWarp>
            </a:bodyPr>
            <a:lstStyle/>
            <a:p>
              <a:endParaRPr lang="en-US"/>
            </a:p>
          </p:txBody>
        </p:sp>
        <p:sp>
          <p:nvSpPr>
            <p:cNvPr id="19493" name="Oval 43"/>
            <p:cNvSpPr>
              <a:spLocks noChangeArrowheads="1"/>
            </p:cNvSpPr>
            <p:nvPr/>
          </p:nvSpPr>
          <p:spPr bwMode="auto">
            <a:xfrm>
              <a:off x="749300" y="3651625"/>
              <a:ext cx="65088"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94" name="Oval 44"/>
            <p:cNvSpPr>
              <a:spLocks noChangeArrowheads="1"/>
            </p:cNvSpPr>
            <p:nvPr/>
          </p:nvSpPr>
          <p:spPr bwMode="auto">
            <a:xfrm>
              <a:off x="1008063" y="3651625"/>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95" name="Oval 45"/>
            <p:cNvSpPr>
              <a:spLocks noChangeArrowheads="1"/>
            </p:cNvSpPr>
            <p:nvPr/>
          </p:nvSpPr>
          <p:spPr bwMode="auto">
            <a:xfrm>
              <a:off x="1008063" y="3840537"/>
              <a:ext cx="65087" cy="63500"/>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p>
          </p:txBody>
        </p:sp>
        <p:sp>
          <p:nvSpPr>
            <p:cNvPr id="19496" name="Oval 46"/>
            <p:cNvSpPr>
              <a:spLocks noChangeArrowheads="1"/>
            </p:cNvSpPr>
            <p:nvPr/>
          </p:nvSpPr>
          <p:spPr bwMode="auto">
            <a:xfrm>
              <a:off x="684213" y="3840537"/>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19497" name="Freeform 47"/>
            <p:cNvSpPr>
              <a:spLocks/>
            </p:cNvSpPr>
            <p:nvPr/>
          </p:nvSpPr>
          <p:spPr bwMode="auto">
            <a:xfrm rot="9645446">
              <a:off x="749300" y="3840537"/>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98" name="Freeform 48"/>
            <p:cNvSpPr>
              <a:spLocks/>
            </p:cNvSpPr>
            <p:nvPr/>
          </p:nvSpPr>
          <p:spPr bwMode="auto">
            <a:xfrm rot="-3896125">
              <a:off x="794545" y="3639718"/>
              <a:ext cx="188912" cy="276225"/>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499" name="Freeform 49"/>
            <p:cNvSpPr>
              <a:spLocks/>
            </p:cNvSpPr>
            <p:nvPr/>
          </p:nvSpPr>
          <p:spPr bwMode="auto">
            <a:xfrm rot="-620572">
              <a:off x="619125" y="3659562"/>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500" name="Freeform 50"/>
            <p:cNvSpPr>
              <a:spLocks/>
            </p:cNvSpPr>
            <p:nvPr/>
          </p:nvSpPr>
          <p:spPr bwMode="auto">
            <a:xfrm rot="4588081">
              <a:off x="1320801" y="3826249"/>
              <a:ext cx="120650" cy="206375"/>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501" name="Freeform 51"/>
            <p:cNvSpPr>
              <a:spLocks/>
            </p:cNvSpPr>
            <p:nvPr/>
          </p:nvSpPr>
          <p:spPr bwMode="auto">
            <a:xfrm rot="-983664">
              <a:off x="973138" y="3529387"/>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9502" name="Freeform 52"/>
            <p:cNvSpPr>
              <a:spLocks/>
            </p:cNvSpPr>
            <p:nvPr/>
          </p:nvSpPr>
          <p:spPr bwMode="auto">
            <a:xfrm rot="-5400000">
              <a:off x="1020763" y="4194550"/>
              <a:ext cx="119062" cy="207962"/>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prstTxWarp prst="textNoShape">
                <a:avLst/>
              </a:prstTxWarp>
            </a:bodyPr>
            <a:lstStyle/>
            <a:p>
              <a:endParaRPr lang="en-US"/>
            </a:p>
          </p:txBody>
        </p:sp>
        <p:sp>
          <p:nvSpPr>
            <p:cNvPr id="19503" name="Freeform 53"/>
            <p:cNvSpPr>
              <a:spLocks/>
            </p:cNvSpPr>
            <p:nvPr/>
          </p:nvSpPr>
          <p:spPr bwMode="auto">
            <a:xfrm rot="-8249373">
              <a:off x="1222375" y="3662737"/>
              <a:ext cx="284163" cy="238125"/>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86" name="Freeform 41"/>
            <p:cNvSpPr>
              <a:spLocks/>
            </p:cNvSpPr>
            <p:nvPr/>
          </p:nvSpPr>
          <p:spPr bwMode="auto">
            <a:xfrm rot="19509256">
              <a:off x="654050" y="4092950"/>
              <a:ext cx="206375" cy="2540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88" name="Freeform 41"/>
            <p:cNvSpPr>
              <a:spLocks/>
            </p:cNvSpPr>
            <p:nvPr/>
          </p:nvSpPr>
          <p:spPr bwMode="auto">
            <a:xfrm rot="19509256">
              <a:off x="1370476" y="4193198"/>
              <a:ext cx="149920" cy="165666"/>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89" name="Freeform 41"/>
            <p:cNvSpPr>
              <a:spLocks/>
            </p:cNvSpPr>
            <p:nvPr/>
          </p:nvSpPr>
          <p:spPr bwMode="auto">
            <a:xfrm rot="19509256">
              <a:off x="1192676" y="4231298"/>
              <a:ext cx="149920" cy="165666"/>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91" name="Freeform 41"/>
            <p:cNvSpPr>
              <a:spLocks/>
            </p:cNvSpPr>
            <p:nvPr/>
          </p:nvSpPr>
          <p:spPr bwMode="auto">
            <a:xfrm rot="19509256">
              <a:off x="920750" y="4042150"/>
              <a:ext cx="206375" cy="2540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grpSp>
      <p:grpSp>
        <p:nvGrpSpPr>
          <p:cNvPr id="8" name="Group 95"/>
          <p:cNvGrpSpPr/>
          <p:nvPr/>
        </p:nvGrpSpPr>
        <p:grpSpPr>
          <a:xfrm>
            <a:off x="628481" y="1391489"/>
            <a:ext cx="808379" cy="787838"/>
            <a:chOff x="682625" y="4894645"/>
            <a:chExt cx="808379" cy="787838"/>
          </a:xfrm>
        </p:grpSpPr>
        <p:sp>
          <p:nvSpPr>
            <p:cNvPr id="79" name="Oval 21" descr="20%"/>
            <p:cNvSpPr>
              <a:spLocks noChangeAspect="1" noChangeArrowheads="1"/>
            </p:cNvSpPr>
            <p:nvPr/>
          </p:nvSpPr>
          <p:spPr bwMode="auto">
            <a:xfrm>
              <a:off x="682625" y="4894645"/>
              <a:ext cx="808379" cy="784289"/>
            </a:xfrm>
            <a:prstGeom prst="ellipse">
              <a:avLst/>
            </a:prstGeom>
            <a:solidFill>
              <a:srgbClr val="FFFFFF">
                <a:alpha val="68000"/>
              </a:srgbClr>
            </a:solidFill>
            <a:ln w="76200" cap="flat" cmpd="tri" algn="ctr">
              <a:solidFill>
                <a:schemeClr val="bg2">
                  <a:lumMod val="50000"/>
                </a:schemeClr>
              </a:solidFill>
              <a:prstDash val="solid"/>
              <a:round/>
              <a:headEnd type="none" w="med" len="med"/>
              <a:tailEnd type="none" w="med" len="med"/>
            </a:ln>
            <a:effectLst>
              <a:outerShdw blurRad="828675" dist="38100" dir="2700000" algn="tl" rotWithShape="0">
                <a:schemeClr val="accent6">
                  <a:lumMod val="75000"/>
                  <a:alpha val="85000"/>
                </a:schemeClr>
              </a:outerShdw>
              <a:softEdge rad="50800"/>
            </a:effectLst>
          </p:spPr>
          <p:txBody>
            <a:bodyPr wrap="none" anchor="ctr">
              <a:prstTxWarp prst="textNoShape">
                <a:avLst/>
              </a:prstTxWarp>
            </a:bodyPr>
            <a:lstStyle/>
            <a:p>
              <a:endParaRPr lang="en-US"/>
            </a:p>
          </p:txBody>
        </p:sp>
        <p:sp>
          <p:nvSpPr>
            <p:cNvPr id="81" name="Oval 23"/>
            <p:cNvSpPr>
              <a:spLocks noChangeArrowheads="1"/>
            </p:cNvSpPr>
            <p:nvPr/>
          </p:nvSpPr>
          <p:spPr bwMode="auto">
            <a:xfrm>
              <a:off x="1016000" y="5243887"/>
              <a:ext cx="65088" cy="635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2" name="Oval 24"/>
            <p:cNvSpPr>
              <a:spLocks noChangeArrowheads="1"/>
            </p:cNvSpPr>
            <p:nvPr/>
          </p:nvSpPr>
          <p:spPr bwMode="auto">
            <a:xfrm>
              <a:off x="1143000" y="5145462"/>
              <a:ext cx="63500" cy="635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83" name="Oval 25"/>
            <p:cNvSpPr>
              <a:spLocks noChangeArrowheads="1"/>
            </p:cNvSpPr>
            <p:nvPr/>
          </p:nvSpPr>
          <p:spPr bwMode="auto">
            <a:xfrm>
              <a:off x="1325563" y="5272462"/>
              <a:ext cx="65087" cy="63500"/>
            </a:xfrm>
            <a:prstGeom prst="ellipse">
              <a:avLst/>
            </a:prstGeom>
            <a:solidFill>
              <a:srgbClr val="3AC737"/>
            </a:solidFill>
            <a:ln w="9525">
              <a:solidFill>
                <a:schemeClr val="tx1"/>
              </a:solidFill>
              <a:round/>
              <a:headEnd/>
              <a:tailEnd/>
            </a:ln>
          </p:spPr>
          <p:txBody>
            <a:bodyPr wrap="none" anchor="ctr">
              <a:prstTxWarp prst="textNoShape">
                <a:avLst/>
              </a:prstTxWarp>
            </a:bodyPr>
            <a:lstStyle/>
            <a:p>
              <a:endParaRPr lang="en-US"/>
            </a:p>
          </p:txBody>
        </p:sp>
        <p:sp>
          <p:nvSpPr>
            <p:cNvPr id="85" name="Oval 27"/>
            <p:cNvSpPr>
              <a:spLocks noChangeArrowheads="1"/>
            </p:cNvSpPr>
            <p:nvPr/>
          </p:nvSpPr>
          <p:spPr bwMode="auto">
            <a:xfrm>
              <a:off x="1008856" y="5419170"/>
              <a:ext cx="65087" cy="635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 name="Freeform 29"/>
            <p:cNvSpPr>
              <a:spLocks/>
            </p:cNvSpPr>
            <p:nvPr/>
          </p:nvSpPr>
          <p:spPr bwMode="auto">
            <a:xfrm>
              <a:off x="814388" y="5348662"/>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prstTxWarp prst="textNoShape">
                <a:avLst/>
              </a:prstTxWarp>
            </a:bodyPr>
            <a:lstStyle/>
            <a:p>
              <a:endParaRPr lang="en-US"/>
            </a:p>
          </p:txBody>
        </p:sp>
        <p:sp>
          <p:nvSpPr>
            <p:cNvPr id="90" name="Freeform 32"/>
            <p:cNvSpPr>
              <a:spLocks/>
            </p:cNvSpPr>
            <p:nvPr/>
          </p:nvSpPr>
          <p:spPr bwMode="auto">
            <a:xfrm rot="14317620">
              <a:off x="1111250" y="5240712"/>
              <a:ext cx="125413" cy="19526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104" name="Oval 46"/>
            <p:cNvSpPr>
              <a:spLocks noChangeArrowheads="1"/>
            </p:cNvSpPr>
            <p:nvPr/>
          </p:nvSpPr>
          <p:spPr bwMode="auto">
            <a:xfrm>
              <a:off x="747713" y="5212137"/>
              <a:ext cx="65087" cy="635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7" name="Freeform 32"/>
            <p:cNvSpPr>
              <a:spLocks/>
            </p:cNvSpPr>
            <p:nvPr/>
          </p:nvSpPr>
          <p:spPr bwMode="auto">
            <a:xfrm rot="14317620">
              <a:off x="933450" y="5012112"/>
              <a:ext cx="125413" cy="19526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98" name="Freeform 32"/>
            <p:cNvSpPr>
              <a:spLocks/>
            </p:cNvSpPr>
            <p:nvPr/>
          </p:nvSpPr>
          <p:spPr bwMode="auto">
            <a:xfrm rot="14317620">
              <a:off x="1010729" y="5495514"/>
              <a:ext cx="125413" cy="19526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99" name="Oval 23"/>
            <p:cNvSpPr>
              <a:spLocks noChangeArrowheads="1"/>
            </p:cNvSpPr>
            <p:nvPr/>
          </p:nvSpPr>
          <p:spPr bwMode="auto">
            <a:xfrm>
              <a:off x="1358900" y="5523287"/>
              <a:ext cx="65088" cy="635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0" name="Freeform 32"/>
            <p:cNvSpPr>
              <a:spLocks/>
            </p:cNvSpPr>
            <p:nvPr/>
          </p:nvSpPr>
          <p:spPr bwMode="auto">
            <a:xfrm rot="14317620">
              <a:off x="787400" y="4935912"/>
              <a:ext cx="125413" cy="195263"/>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prstTxWarp prst="textNoShape">
                <a:avLst/>
              </a:prstTxWarp>
            </a:bodyPr>
            <a:lstStyle/>
            <a:p>
              <a:endParaRPr lang="en-US"/>
            </a:p>
          </p:txBody>
        </p:sp>
        <p:sp>
          <p:nvSpPr>
            <p:cNvPr id="93" name="Freeform 29"/>
            <p:cNvSpPr>
              <a:spLocks/>
            </p:cNvSpPr>
            <p:nvPr/>
          </p:nvSpPr>
          <p:spPr bwMode="auto">
            <a:xfrm>
              <a:off x="1258888" y="4933183"/>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prstTxWarp prst="textNoShape">
                <a:avLst/>
              </a:prstTxWarp>
            </a:bodyPr>
            <a:lstStyle/>
            <a:p>
              <a:endParaRPr lang="en-US"/>
            </a:p>
          </p:txBody>
        </p:sp>
        <p:sp>
          <p:nvSpPr>
            <p:cNvPr id="94" name="Freeform 29"/>
            <p:cNvSpPr>
              <a:spLocks/>
            </p:cNvSpPr>
            <p:nvPr/>
          </p:nvSpPr>
          <p:spPr bwMode="auto">
            <a:xfrm>
              <a:off x="1208088" y="5491983"/>
              <a:ext cx="130175" cy="190500"/>
            </a:xfrm>
            <a:custGeom>
              <a:avLst/>
              <a:gdLst>
                <a:gd name="T0" fmla="*/ 2147483647 w 840"/>
                <a:gd name="T1" fmla="*/ 2147483647 h 1184"/>
                <a:gd name="T2" fmla="*/ 2147483647 w 840"/>
                <a:gd name="T3" fmla="*/ 2147483647 h 1184"/>
                <a:gd name="T4" fmla="*/ 2147483647 w 840"/>
                <a:gd name="T5" fmla="*/ 2147483647 h 1184"/>
                <a:gd name="T6" fmla="*/ 2147483647 w 840"/>
                <a:gd name="T7" fmla="*/ 2147483647 h 1184"/>
                <a:gd name="T8" fmla="*/ 2147483647 w 840"/>
                <a:gd name="T9" fmla="*/ 2147483647 h 1184"/>
                <a:gd name="T10" fmla="*/ 2147483647 w 840"/>
                <a:gd name="T11" fmla="*/ 2147483647 h 1184"/>
                <a:gd name="T12" fmla="*/ 2147483647 w 840"/>
                <a:gd name="T13" fmla="*/ 2147483647 h 1184"/>
                <a:gd name="T14" fmla="*/ 2147483647 w 840"/>
                <a:gd name="T15" fmla="*/ 2147483647 h 1184"/>
                <a:gd name="T16" fmla="*/ 2147483647 w 840"/>
                <a:gd name="T17" fmla="*/ 2147483647 h 1184"/>
                <a:gd name="T18" fmla="*/ 2147483647 w 840"/>
                <a:gd name="T19" fmla="*/ 2147483647 h 1184"/>
                <a:gd name="T20" fmla="*/ 2147483647 w 840"/>
                <a:gd name="T21" fmla="*/ 2147483647 h 1184"/>
                <a:gd name="T22" fmla="*/ 2147483647 w 840"/>
                <a:gd name="T23" fmla="*/ 2147483647 h 1184"/>
                <a:gd name="T24" fmla="*/ 2147483647 w 840"/>
                <a:gd name="T25" fmla="*/ 2147483647 h 1184"/>
                <a:gd name="T26" fmla="*/ 2147483647 w 840"/>
                <a:gd name="T27" fmla="*/ 2147483647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prstTxWarp prst="textNoShape">
                <a:avLst/>
              </a:prstTxWarp>
            </a:bodyPr>
            <a:lstStyle/>
            <a:p>
              <a:endParaRPr lang="en-US"/>
            </a:p>
          </p:txBody>
        </p:sp>
      </p:grpSp>
      <p:sp>
        <p:nvSpPr>
          <p:cNvPr id="77" name="Text Box 7"/>
          <p:cNvSpPr txBox="1">
            <a:spLocks noChangeArrowheads="1"/>
          </p:cNvSpPr>
          <p:nvPr/>
        </p:nvSpPr>
        <p:spPr bwMode="auto">
          <a:xfrm>
            <a:off x="1493838" y="5496340"/>
            <a:ext cx="1096962" cy="369332"/>
          </a:xfrm>
          <a:prstGeom prst="rect">
            <a:avLst/>
          </a:prstGeom>
          <a:noFill/>
          <a:ln w="9525">
            <a:noFill/>
            <a:miter lim="800000"/>
            <a:headEnd/>
            <a:tailEnd/>
          </a:ln>
        </p:spPr>
        <p:txBody>
          <a:bodyPr wrap="square">
            <a:prstTxWarp prst="textNoShape">
              <a:avLst/>
            </a:prstTxWarp>
            <a:spAutoFit/>
          </a:bodyPr>
          <a:lstStyle/>
          <a:p>
            <a:r>
              <a:rPr lang="en-US" b="1" dirty="0" smtClean="0">
                <a:latin typeface="Comic Sans MS" charset="0"/>
              </a:rPr>
              <a:t>T&lt;10</a:t>
            </a:r>
            <a:r>
              <a:rPr lang="en-US" b="1" baseline="30000" dirty="0" smtClean="0">
                <a:latin typeface="Comic Sans MS" charset="0"/>
              </a:rPr>
              <a:t>10</a:t>
            </a:r>
            <a:r>
              <a:rPr lang="en-US" b="1" dirty="0" smtClean="0">
                <a:latin typeface="Comic Sans MS" charset="0"/>
              </a:rPr>
              <a:t>K  </a:t>
            </a:r>
            <a:endParaRPr lang="en-US" b="1" dirty="0">
              <a:latin typeface="Comic Sans MS" charset="0"/>
            </a:endParaRPr>
          </a:p>
        </p:txBody>
      </p:sp>
      <p:sp>
        <p:nvSpPr>
          <p:cNvPr id="76" name="Oval 75"/>
          <p:cNvSpPr>
            <a:spLocks noChangeAspect="1"/>
          </p:cNvSpPr>
          <p:nvPr/>
        </p:nvSpPr>
        <p:spPr>
          <a:xfrm>
            <a:off x="6197590" y="1743442"/>
            <a:ext cx="68763" cy="68763"/>
          </a:xfrm>
          <a:prstGeom prst="ellipse">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6073774" y="1441118"/>
            <a:ext cx="295680" cy="1588"/>
          </a:xfrm>
          <a:prstGeom prst="line">
            <a:avLst/>
          </a:prstGeom>
          <a:ln w="190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038600" y="4148781"/>
            <a:ext cx="4999539" cy="1588"/>
          </a:xfrm>
          <a:prstGeom prst="line">
            <a:avLst/>
          </a:prstGeom>
          <a:ln w="317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3346439" y="5217684"/>
            <a:ext cx="5476831" cy="584776"/>
          </a:xfrm>
          <a:prstGeom prst="rect">
            <a:avLst/>
          </a:prstGeom>
          <a:solidFill>
            <a:srgbClr val="CCFFCC"/>
          </a:solidFill>
          <a:ln>
            <a:solidFill>
              <a:srgbClr val="000000"/>
            </a:solidFill>
          </a:ln>
        </p:spPr>
        <p:txBody>
          <a:bodyPr wrap="square" rtlCol="0">
            <a:spAutoFit/>
          </a:bodyPr>
          <a:lstStyle/>
          <a:p>
            <a:r>
              <a:rPr lang="en-US" sz="1600" dirty="0" smtClean="0">
                <a:solidFill>
                  <a:srgbClr val="0000FF"/>
                </a:solidFill>
              </a:rPr>
              <a:t>As the Universe cools down, the quarks  acquire mass and form resonances </a:t>
            </a:r>
            <a:r>
              <a:rPr lang="en-US" sz="1600" b="1" dirty="0" smtClean="0">
                <a:solidFill>
                  <a:srgbClr val="0000FF"/>
                </a:solidFill>
              </a:rPr>
              <a:t>before</a:t>
            </a:r>
            <a:r>
              <a:rPr lang="en-US" sz="1600" dirty="0" smtClean="0">
                <a:solidFill>
                  <a:srgbClr val="0000FF"/>
                </a:solidFill>
              </a:rPr>
              <a:t> stable nucleons are formed.</a:t>
            </a:r>
            <a:endParaRPr lang="en-US" sz="1600" dirty="0" smtClean="0"/>
          </a:p>
        </p:txBody>
      </p:sp>
      <p:sp>
        <p:nvSpPr>
          <p:cNvPr id="102" name="TextBox 101"/>
          <p:cNvSpPr txBox="1"/>
          <p:nvPr/>
        </p:nvSpPr>
        <p:spPr>
          <a:xfrm>
            <a:off x="3212130" y="5941872"/>
            <a:ext cx="5938683" cy="369332"/>
          </a:xfrm>
          <a:prstGeom prst="rect">
            <a:avLst/>
          </a:prstGeom>
          <a:noFill/>
        </p:spPr>
        <p:txBody>
          <a:bodyPr wrap="none" rtlCol="0">
            <a:spAutoFit/>
          </a:bodyPr>
          <a:lstStyle/>
          <a:p>
            <a:r>
              <a:rPr lang="en-US" dirty="0" smtClean="0"/>
              <a:t>Resonance </a:t>
            </a:r>
            <a:r>
              <a:rPr lang="en-US" dirty="0" err="1" smtClean="0"/>
              <a:t>electrocouplings</a:t>
            </a:r>
            <a:r>
              <a:rPr lang="en-US" dirty="0" smtClean="0"/>
              <a:t> </a:t>
            </a:r>
            <a:r>
              <a:rPr lang="en-US" dirty="0" smtClean="0"/>
              <a:t>are </a:t>
            </a:r>
            <a:r>
              <a:rPr lang="en-US" dirty="0" smtClean="0"/>
              <a:t>sensitive to the quark mass. </a:t>
            </a:r>
          </a:p>
        </p:txBody>
      </p:sp>
      <p:sp>
        <p:nvSpPr>
          <p:cNvPr id="108" name="TextBox 107"/>
          <p:cNvSpPr txBox="1"/>
          <p:nvPr/>
        </p:nvSpPr>
        <p:spPr>
          <a:xfrm>
            <a:off x="7577525" y="2590332"/>
            <a:ext cx="1240995" cy="923330"/>
          </a:xfrm>
          <a:prstGeom prst="rect">
            <a:avLst/>
          </a:prstGeom>
          <a:noFill/>
          <a:ln>
            <a:solidFill>
              <a:srgbClr val="000090"/>
            </a:solidFill>
          </a:ln>
        </p:spPr>
        <p:txBody>
          <a:bodyPr wrap="none" rtlCol="0">
            <a:spAutoFit/>
          </a:bodyPr>
          <a:lstStyle/>
          <a:p>
            <a:r>
              <a:rPr lang="en-US" dirty="0" smtClean="0">
                <a:solidFill>
                  <a:srgbClr val="000090"/>
                </a:solidFill>
              </a:rPr>
              <a:t>quarks</a:t>
            </a:r>
          </a:p>
          <a:p>
            <a:r>
              <a:rPr lang="en-US" dirty="0" err="1" smtClean="0">
                <a:solidFill>
                  <a:srgbClr val="000090"/>
                </a:solidFill>
              </a:rPr>
              <a:t>deconfined</a:t>
            </a:r>
            <a:endParaRPr lang="en-US" dirty="0" smtClean="0">
              <a:solidFill>
                <a:srgbClr val="000090"/>
              </a:solidFill>
            </a:endParaRPr>
          </a:p>
          <a:p>
            <a:r>
              <a:rPr lang="en-US" dirty="0" smtClean="0">
                <a:solidFill>
                  <a:srgbClr val="000090"/>
                </a:solidFill>
              </a:rPr>
              <a:t>&amp; </a:t>
            </a:r>
            <a:r>
              <a:rPr lang="en-US" dirty="0" err="1" smtClean="0">
                <a:solidFill>
                  <a:srgbClr val="000090"/>
                </a:solidFill>
              </a:rPr>
              <a:t>massless</a:t>
            </a:r>
            <a:endParaRPr lang="en-US" dirty="0">
              <a:solidFill>
                <a:srgbClr val="000090"/>
              </a:solidFill>
            </a:endParaRPr>
          </a:p>
        </p:txBody>
      </p:sp>
      <p:sp>
        <p:nvSpPr>
          <p:cNvPr id="109" name="TextBox 108"/>
          <p:cNvSpPr txBox="1"/>
          <p:nvPr/>
        </p:nvSpPr>
        <p:spPr>
          <a:xfrm>
            <a:off x="4232120" y="1200873"/>
            <a:ext cx="1259118" cy="923330"/>
          </a:xfrm>
          <a:prstGeom prst="rect">
            <a:avLst/>
          </a:prstGeom>
          <a:solidFill>
            <a:schemeClr val="bg1"/>
          </a:solidFill>
          <a:ln>
            <a:solidFill>
              <a:srgbClr val="000090"/>
            </a:solidFill>
          </a:ln>
        </p:spPr>
        <p:txBody>
          <a:bodyPr wrap="square" rtlCol="0">
            <a:spAutoFit/>
          </a:bodyPr>
          <a:lstStyle/>
          <a:p>
            <a:r>
              <a:rPr lang="en-US" dirty="0" smtClean="0">
                <a:solidFill>
                  <a:srgbClr val="000090"/>
                </a:solidFill>
              </a:rPr>
              <a:t>quarks are confined &amp;</a:t>
            </a:r>
          </a:p>
          <a:p>
            <a:r>
              <a:rPr lang="en-US" dirty="0" smtClean="0">
                <a:solidFill>
                  <a:srgbClr val="000090"/>
                </a:solidFill>
              </a:rPr>
              <a:t>massive</a:t>
            </a:r>
            <a:endParaRPr lang="en-US" dirty="0">
              <a:solidFill>
                <a:srgbClr val="000090"/>
              </a:solidFill>
            </a:endParaRPr>
          </a:p>
        </p:txBody>
      </p:sp>
      <p:sp>
        <p:nvSpPr>
          <p:cNvPr id="110" name="Date Placeholder 109"/>
          <p:cNvSpPr>
            <a:spLocks noGrp="1"/>
          </p:cNvSpPr>
          <p:nvPr>
            <p:ph type="dt" sz="half" idx="10"/>
          </p:nvPr>
        </p:nvSpPr>
        <p:spPr/>
        <p:txBody>
          <a:bodyPr/>
          <a:lstStyle/>
          <a:p>
            <a:fld id="{508865B4-6F18-B64F-86B6-4B647ECD991E}" type="datetime1">
              <a:rPr lang="en-US" smtClean="0"/>
              <a:t>6/17/16</a:t>
            </a:fld>
            <a:endParaRPr lang="en-US"/>
          </a:p>
        </p:txBody>
      </p:sp>
      <p:sp>
        <p:nvSpPr>
          <p:cNvPr id="111" name="Slide Number Placeholder 110"/>
          <p:cNvSpPr>
            <a:spLocks noGrp="1"/>
          </p:cNvSpPr>
          <p:nvPr>
            <p:ph type="sldNum" sz="quarter" idx="12"/>
          </p:nvPr>
        </p:nvSpPr>
        <p:spPr/>
        <p:txBody>
          <a:bodyPr/>
          <a:lstStyle/>
          <a:p>
            <a:fld id="{7C838BDD-2A9B-A643-A699-54CA44B406CD}" type="slidenum">
              <a:rPr lang="en-US" smtClean="0"/>
              <a:pPr/>
              <a:t>3</a:t>
            </a:fld>
            <a:endParaRPr lang="en-US"/>
          </a:p>
        </p:txBody>
      </p:sp>
      <p:sp>
        <p:nvSpPr>
          <p:cNvPr id="112" name="Footer Placeholder 111"/>
          <p:cNvSpPr>
            <a:spLocks noGrp="1"/>
          </p:cNvSpPr>
          <p:nvPr>
            <p:ph type="ftr" sz="quarter" idx="11"/>
          </p:nvPr>
        </p:nvSpPr>
        <p:spPr/>
        <p:txBody>
          <a:bodyPr/>
          <a:lstStyle/>
          <a:p>
            <a:r>
              <a:rPr lang="en-US" smtClean="0"/>
              <a:t>V. Burkert CLAS Collaboration meeting 6/15-18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1.94444E-6 -2.22222E-6 L 0.00226 0.55417 " pathEditMode="relative" rAng="0" ptsTypes="AA">
                                      <p:cBhvr>
                                        <p:cTn id="15" dur="5000" fill="hold"/>
                                        <p:tgtEl>
                                          <p:spTgt spid="4"/>
                                        </p:tgtEl>
                                        <p:attrNameLst>
                                          <p:attrName>ppt_x</p:attrName>
                                          <p:attrName>ppt_y</p:attrName>
                                        </p:attrNameLst>
                                      </p:cBhvr>
                                      <p:rCtr x="1" y="277"/>
                                    </p:animMotion>
                                  </p:childTnLst>
                                </p:cTn>
                              </p:par>
                              <p:par>
                                <p:cTn id="16" presetID="0" presetClass="path" presetSubtype="0" accel="50000" decel="50000" fill="hold" nodeType="withEffect">
                                  <p:stCondLst>
                                    <p:cond delay="0"/>
                                  </p:stCondLst>
                                  <p:childTnLst>
                                    <p:animMotion origin="layout" path="M -0.05 -0.00185 C -0.11892 0.00208 -0.1875 0.00648 -0.23663 2.96296E-6 C -0.28541 -0.00625 -0.31389 -0.00973 -0.34409 -0.03935 C -0.37448 -0.06875 -0.40121 -0.13866 -0.41892 -0.17709 C -0.43663 -0.21528 -0.44114 -0.24468 -0.45034 -0.26991 C -0.45972 -0.29514 -0.46267 -0.31482 -0.47552 -0.32871 C -0.48802 -0.34306 -0.50729 -0.34861 -0.52639 -0.35371 " pathEditMode="relative" rAng="0" ptsTypes="aaaaaaA">
                                      <p:cBhvr>
                                        <p:cTn id="17" dur="5000" fill="hold"/>
                                        <p:tgtEl>
                                          <p:spTgt spid="2"/>
                                        </p:tgtEl>
                                        <p:attrNameLst>
                                          <p:attrName>ppt_x</p:attrName>
                                          <p:attrName>ppt_y</p:attrName>
                                        </p:attrNameLst>
                                      </p:cBhvr>
                                      <p:rCtr x="-238" y="-172"/>
                                    </p:animMotion>
                                  </p:childTnLst>
                                </p:cTn>
                              </p:par>
                            </p:childTnLst>
                          </p:cTn>
                        </p:par>
                        <p:par>
                          <p:cTn id="18" fill="hold">
                            <p:stCondLst>
                              <p:cond delay="5000"/>
                            </p:stCondLst>
                            <p:childTnLst>
                              <p:par>
                                <p:cTn id="19" presetID="1" presetClass="exit" presetSubtype="0" fill="hold" nodeType="after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88"/>
            <a:ext cx="8229600" cy="1143000"/>
          </a:xfrm>
          <a:ln>
            <a:solidFill>
              <a:srgbClr val="000090"/>
            </a:solidFill>
          </a:ln>
        </p:spPr>
        <p:txBody>
          <a:bodyPr>
            <a:normAutofit/>
          </a:bodyPr>
          <a:lstStyle/>
          <a:p>
            <a:r>
              <a:rPr lang="en-US" sz="4000" b="1" dirty="0" smtClean="0">
                <a:solidFill>
                  <a:srgbClr val="000090"/>
                </a:solidFill>
              </a:rPr>
              <a:t>Main questions to address</a:t>
            </a:r>
            <a:endParaRPr lang="en-US" sz="4000" b="1" dirty="0">
              <a:solidFill>
                <a:srgbClr val="000090"/>
              </a:solidFill>
            </a:endParaRPr>
          </a:p>
        </p:txBody>
      </p:sp>
      <p:sp>
        <p:nvSpPr>
          <p:cNvPr id="3" name="Content Placeholder 2"/>
          <p:cNvSpPr>
            <a:spLocks noGrp="1"/>
          </p:cNvSpPr>
          <p:nvPr>
            <p:ph idx="1"/>
          </p:nvPr>
        </p:nvSpPr>
        <p:spPr/>
        <p:txBody>
          <a:bodyPr>
            <a:normAutofit/>
          </a:bodyPr>
          <a:lstStyle/>
          <a:p>
            <a:r>
              <a:rPr lang="en-US" sz="2800" dirty="0" smtClean="0"/>
              <a:t>The N* spectrum, and what is the </a:t>
            </a:r>
            <a:r>
              <a:rPr lang="en-US" sz="2800" dirty="0" smtClean="0">
                <a:solidFill>
                  <a:srgbClr val="008000"/>
                </a:solidFill>
              </a:rPr>
              <a:t>role of glue in </a:t>
            </a:r>
            <a:r>
              <a:rPr lang="en-US" sz="2800" dirty="0" smtClean="0"/>
              <a:t>it (</a:t>
            </a:r>
            <a:r>
              <a:rPr lang="en-US" sz="2800" dirty="0" smtClean="0"/>
              <a:t>h</a:t>
            </a:r>
            <a:r>
              <a:rPr lang="en-US" sz="2800" dirty="0" smtClean="0"/>
              <a:t>ybrid baryons)? </a:t>
            </a:r>
          </a:p>
          <a:p>
            <a:pPr>
              <a:buNone/>
            </a:pPr>
            <a:endParaRPr lang="en-US" sz="2800" dirty="0" smtClean="0"/>
          </a:p>
          <a:p>
            <a:r>
              <a:rPr lang="en-US" sz="2800" dirty="0" smtClean="0"/>
              <a:t>How do mass less </a:t>
            </a:r>
            <a:r>
              <a:rPr lang="en-US" sz="2800" dirty="0" smtClean="0">
                <a:solidFill>
                  <a:srgbClr val="0000FF"/>
                </a:solidFill>
              </a:rPr>
              <a:t>quarks acquire mass </a:t>
            </a:r>
            <a:r>
              <a:rPr lang="en-US" sz="2800" dirty="0" smtClean="0"/>
              <a:t>. Probe the Q</a:t>
            </a:r>
            <a:r>
              <a:rPr lang="en-US" sz="2800" baseline="30000" dirty="0" smtClean="0"/>
              <a:t>2</a:t>
            </a:r>
            <a:r>
              <a:rPr lang="en-US" sz="2800" dirty="0" smtClean="0"/>
              <a:t> dependence of </a:t>
            </a:r>
            <a:r>
              <a:rPr lang="en-US" sz="2800" dirty="0" err="1" smtClean="0"/>
              <a:t>electrocoupling</a:t>
            </a:r>
            <a:r>
              <a:rPr lang="en-US" sz="2800" dirty="0" smtClean="0"/>
              <a:t> amplitudes?</a:t>
            </a:r>
          </a:p>
          <a:p>
            <a:endParaRPr lang="en-US" sz="2800" dirty="0" smtClean="0"/>
          </a:p>
          <a:p>
            <a:r>
              <a:rPr lang="en-US" sz="2800" dirty="0" smtClean="0"/>
              <a:t>How is </a:t>
            </a:r>
            <a:r>
              <a:rPr lang="en-US" sz="2800" dirty="0" smtClean="0">
                <a:solidFill>
                  <a:srgbClr val="FF0000"/>
                </a:solidFill>
              </a:rPr>
              <a:t>color confinement</a:t>
            </a:r>
            <a:r>
              <a:rPr lang="en-US" sz="2800" dirty="0" smtClean="0"/>
              <a:t> realized in the force and pressure distribution in stable nucleons (moments of GPDs in DVCS).  </a:t>
            </a:r>
            <a:endParaRPr lang="en-US" sz="2800" dirty="0"/>
          </a:p>
        </p:txBody>
      </p:sp>
      <p:sp>
        <p:nvSpPr>
          <p:cNvPr id="4" name="Date Placeholder 3"/>
          <p:cNvSpPr>
            <a:spLocks noGrp="1"/>
          </p:cNvSpPr>
          <p:nvPr>
            <p:ph type="dt" sz="half" idx="10"/>
          </p:nvPr>
        </p:nvSpPr>
        <p:spPr/>
        <p:txBody>
          <a:bodyPr/>
          <a:lstStyle/>
          <a:p>
            <a:fld id="{2CEA8F78-D5CC-6649-93A4-5748152B0C86}" type="datetime1">
              <a:rPr lang="en-US" smtClean="0"/>
              <a:t>6/17/16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32"/>
            <a:ext cx="8229600" cy="995357"/>
          </a:xfrm>
          <a:ln>
            <a:solidFill>
              <a:srgbClr val="000090"/>
            </a:solidFill>
          </a:ln>
        </p:spPr>
        <p:txBody>
          <a:bodyPr>
            <a:normAutofit/>
          </a:bodyPr>
          <a:lstStyle/>
          <a:p>
            <a:r>
              <a:rPr lang="en-US" sz="3600" b="1" dirty="0" smtClean="0">
                <a:solidFill>
                  <a:srgbClr val="000090"/>
                </a:solidFill>
              </a:rPr>
              <a:t>Evidence for new</a:t>
            </a:r>
            <a:r>
              <a:rPr lang="en-US" sz="3600" b="1" dirty="0" smtClean="0">
                <a:solidFill>
                  <a:srgbClr val="000090"/>
                </a:solidFill>
              </a:rPr>
              <a:t> N* in KY </a:t>
            </a:r>
            <a:r>
              <a:rPr lang="en-US" sz="3600" b="1" dirty="0" smtClean="0">
                <a:solidFill>
                  <a:srgbClr val="000090"/>
                </a:solidFill>
              </a:rPr>
              <a:t>final state</a:t>
            </a:r>
            <a:endParaRPr lang="en-US" sz="3600" b="1" dirty="0">
              <a:solidFill>
                <a:srgbClr val="000090"/>
              </a:solidFill>
            </a:endParaRPr>
          </a:p>
        </p:txBody>
      </p:sp>
      <p:sp>
        <p:nvSpPr>
          <p:cNvPr id="4" name="Date Placeholder 3"/>
          <p:cNvSpPr>
            <a:spLocks noGrp="1"/>
          </p:cNvSpPr>
          <p:nvPr>
            <p:ph type="dt" sz="half" idx="10"/>
          </p:nvPr>
        </p:nvSpPr>
        <p:spPr/>
        <p:txBody>
          <a:bodyPr/>
          <a:lstStyle/>
          <a:p>
            <a:fld id="{DD209CFE-19A2-AF44-ACE3-F182E0BAD82A}" type="datetime1">
              <a:rPr lang="en-US" smtClean="0"/>
              <a:t>6/17/16</a:t>
            </a:fld>
            <a:endParaRPr lang="en-US"/>
          </a:p>
        </p:txBody>
      </p:sp>
      <p:sp>
        <p:nvSpPr>
          <p:cNvPr id="6" name="Slide Number Placeholder 5"/>
          <p:cNvSpPr>
            <a:spLocks noGrp="1"/>
          </p:cNvSpPr>
          <p:nvPr>
            <p:ph type="sldNum" sz="quarter" idx="12"/>
          </p:nvPr>
        </p:nvSpPr>
        <p:spPr/>
        <p:txBody>
          <a:bodyPr/>
          <a:lstStyle/>
          <a:p>
            <a:fld id="{EF9D244A-B824-BC42-98D2-9BEC7439D871}" type="slidenum">
              <a:rPr lang="en-US" smtClean="0"/>
              <a:pPr/>
              <a:t>5</a:t>
            </a:fld>
            <a:endParaRPr lang="en-US"/>
          </a:p>
        </p:txBody>
      </p:sp>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1281309"/>
              </p:ext>
            </p:extLst>
          </p:nvPr>
        </p:nvGraphicFramePr>
        <p:xfrm>
          <a:off x="1100648" y="1255062"/>
          <a:ext cx="7023098" cy="4444819"/>
        </p:xfrm>
        <a:graphic>
          <a:graphicData uri="http://schemas.openxmlformats.org/drawingml/2006/table">
            <a:tbl>
              <a:tblPr firstRow="1" bandRow="1">
                <a:tableStyleId>{073A0DAA-6AF3-43AB-8588-CEC1D06C72B9}</a:tableStyleId>
              </a:tblPr>
              <a:tblGrid>
                <a:gridCol w="1279769"/>
                <a:gridCol w="1279769"/>
                <a:gridCol w="1279769"/>
                <a:gridCol w="976664"/>
                <a:gridCol w="1055249"/>
                <a:gridCol w="1151878"/>
              </a:tblGrid>
              <a:tr h="608834">
                <a:tc>
                  <a:txBody>
                    <a:bodyPr/>
                    <a:lstStyle/>
                    <a:p>
                      <a:r>
                        <a:rPr lang="en-US" dirty="0" smtClean="0"/>
                        <a:t>State</a:t>
                      </a:r>
                    </a:p>
                    <a:p>
                      <a:r>
                        <a:rPr lang="en-US" dirty="0" err="1" smtClean="0"/>
                        <a:t>N((mass)J</a:t>
                      </a:r>
                      <a:r>
                        <a:rPr lang="en-US" baseline="30000" dirty="0" err="1" smtClean="0"/>
                        <a:t>P</a:t>
                      </a:r>
                      <a:endParaRPr lang="en-US" baseline="30000" dirty="0"/>
                    </a:p>
                  </a:txBody>
                  <a:tcPr/>
                </a:tc>
                <a:tc>
                  <a:txBody>
                    <a:bodyPr/>
                    <a:lstStyle/>
                    <a:p>
                      <a:pPr algn="ctr"/>
                      <a:r>
                        <a:rPr lang="en-US" baseline="0" dirty="0" smtClean="0"/>
                        <a:t>PDG </a:t>
                      </a:r>
                    </a:p>
                    <a:p>
                      <a:pPr algn="ctr"/>
                      <a:r>
                        <a:rPr lang="en-US" baseline="0" dirty="0" smtClean="0"/>
                        <a:t>pre 2010</a:t>
                      </a:r>
                    </a:p>
                  </a:txBody>
                  <a:tcPr/>
                </a:tc>
                <a:tc>
                  <a:txBody>
                    <a:bodyPr/>
                    <a:lstStyle/>
                    <a:p>
                      <a:pPr algn="ctr"/>
                      <a:r>
                        <a:rPr lang="en-US" dirty="0" smtClean="0"/>
                        <a:t>PDG</a:t>
                      </a:r>
                      <a:r>
                        <a:rPr lang="en-US" baseline="0" dirty="0" smtClean="0"/>
                        <a:t> 2016</a:t>
                      </a:r>
                      <a:endParaRPr lang="en-US" dirty="0" smtClean="0"/>
                    </a:p>
                  </a:txBody>
                  <a:tcPr/>
                </a:tc>
                <a:tc>
                  <a:txBody>
                    <a:bodyPr/>
                    <a:lstStyle/>
                    <a:p>
                      <a:pPr algn="ctr"/>
                      <a:r>
                        <a:rPr lang="en-US" dirty="0" smtClean="0"/>
                        <a:t>KΛ</a:t>
                      </a:r>
                    </a:p>
                    <a:p>
                      <a:pPr algn="ctr"/>
                      <a:endParaRPr lang="en-US" dirty="0"/>
                    </a:p>
                  </a:txBody>
                  <a:tcPr/>
                </a:tc>
                <a:tc>
                  <a:txBody>
                    <a:bodyPr/>
                    <a:lstStyle/>
                    <a:p>
                      <a:pPr algn="ctr"/>
                      <a:r>
                        <a:rPr lang="en-US" dirty="0" smtClean="0"/>
                        <a:t>KΣ</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 Nγ</a:t>
                      </a:r>
                    </a:p>
                  </a:txBody>
                  <a:tcPr/>
                </a:tc>
              </a:tr>
              <a:tr h="509391">
                <a:tc>
                  <a:txBody>
                    <a:bodyPr/>
                    <a:lstStyle/>
                    <a:p>
                      <a:r>
                        <a:rPr lang="en-US" sz="1600" b="1" dirty="0" smtClean="0"/>
                        <a:t>N(1710)1/2</a:t>
                      </a:r>
                      <a:r>
                        <a:rPr lang="en-US" sz="1600" b="1" baseline="30000" dirty="0" smtClean="0"/>
                        <a:t>+</a:t>
                      </a:r>
                      <a:endParaRPr lang="en-US" sz="1600" b="1" baseline="30000" dirty="0"/>
                    </a:p>
                  </a:txBody>
                  <a:tcPr/>
                </a:tc>
                <a:tc>
                  <a:txBody>
                    <a:bodyPr/>
                    <a:lstStyle/>
                    <a:p>
                      <a:pPr algn="ctr"/>
                      <a:r>
                        <a:rPr lang="en-US" sz="1600" b="0" dirty="0" smtClean="0"/>
                        <a:t>***</a:t>
                      </a:r>
                      <a:endParaRPr lang="en-US" sz="1600" b="0"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N(1880)1/2</a:t>
                      </a:r>
                      <a:r>
                        <a:rPr lang="en-US" sz="1600" b="1" baseline="30000" dirty="0" smtClean="0"/>
                        <a:t>+</a:t>
                      </a:r>
                    </a:p>
                  </a:txBody>
                  <a:tcPr/>
                </a:tc>
                <a:tc>
                  <a:txBody>
                    <a:bodyPr/>
                    <a:lstStyle/>
                    <a:p>
                      <a:pPr algn="ctr"/>
                      <a:r>
                        <a:rPr lang="en-US" sz="1600" b="1" baseline="0" dirty="0" smtClean="0"/>
                        <a:t> </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N(1895)1/2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N(1900)3/2</a:t>
                      </a:r>
                      <a:r>
                        <a:rPr lang="en-US" sz="1600" b="1" baseline="30000" dirty="0" smtClean="0"/>
                        <a:t>+</a:t>
                      </a:r>
                    </a:p>
                  </a:txBody>
                  <a:tcPr/>
                </a:tc>
                <a:tc>
                  <a:txBody>
                    <a:bodyPr/>
                    <a:lstStyle/>
                    <a:p>
                      <a:pPr algn="ctr"/>
                      <a:r>
                        <a:rPr lang="en-US" sz="1600" b="1" dirty="0" smtClean="0"/>
                        <a:t>**</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N(1875)3/2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N(2150)3/2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N(2000)5/2</a:t>
                      </a:r>
                      <a:r>
                        <a:rPr lang="en-US" sz="1600" b="1" baseline="30000" dirty="0" smtClean="0"/>
                        <a:t>+</a:t>
                      </a:r>
                    </a:p>
                  </a:txBody>
                  <a:tcPr/>
                </a:tc>
                <a:tc>
                  <a:txBody>
                    <a:bodyPr/>
                    <a:lstStyle/>
                    <a:p>
                      <a:pPr algn="ctr"/>
                      <a:r>
                        <a:rPr lang="en-US" sz="1600" b="1" dirty="0" smtClean="0"/>
                        <a:t>*</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517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N(2060)5/2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bl>
          </a:graphicData>
        </a:graphic>
      </p:graphicFrame>
      <p:sp>
        <p:nvSpPr>
          <p:cNvPr id="8" name="TextBox 7"/>
          <p:cNvSpPr txBox="1"/>
          <p:nvPr/>
        </p:nvSpPr>
        <p:spPr>
          <a:xfrm>
            <a:off x="1643943" y="5917353"/>
            <a:ext cx="6180899" cy="400110"/>
          </a:xfrm>
          <a:prstGeom prst="rect">
            <a:avLst/>
          </a:prstGeom>
          <a:noFill/>
          <a:ln>
            <a:solidFill>
              <a:srgbClr val="000000"/>
            </a:solidFill>
          </a:ln>
        </p:spPr>
        <p:txBody>
          <a:bodyPr wrap="none" rtlCol="0">
            <a:spAutoFit/>
          </a:bodyPr>
          <a:lstStyle/>
          <a:p>
            <a:pPr algn="ctr"/>
            <a:r>
              <a:rPr lang="en-US" sz="2000" dirty="0" smtClean="0">
                <a:solidFill>
                  <a:srgbClr val="000090"/>
                </a:solidFill>
              </a:rPr>
              <a:t>Extend this study to higher masses and </a:t>
            </a:r>
            <a:r>
              <a:rPr lang="en-US" sz="2000" dirty="0" err="1" smtClean="0">
                <a:solidFill>
                  <a:srgbClr val="000090"/>
                </a:solidFill>
              </a:rPr>
              <a:t>electroproduction</a:t>
            </a:r>
            <a:endParaRPr lang="en-US" sz="2000" dirty="0">
              <a:solidFill>
                <a:srgbClr val="000090"/>
              </a:solidFill>
            </a:endParaRPr>
          </a:p>
        </p:txBody>
      </p:sp>
      <p:sp>
        <p:nvSpPr>
          <p:cNvPr id="9" name="Rectangle 8"/>
          <p:cNvSpPr/>
          <p:nvPr/>
        </p:nvSpPr>
        <p:spPr>
          <a:xfrm>
            <a:off x="3644900" y="1242362"/>
            <a:ext cx="1320800" cy="4457519"/>
          </a:xfrm>
          <a:prstGeom prst="rect">
            <a:avLst/>
          </a:prstGeom>
          <a:noFill/>
          <a:ln w="28575" cap="flat" cmpd="sng" algn="ctr">
            <a:solidFill>
              <a:srgbClr val="4CE44B"/>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smtClean="0"/>
              <a:t>V. Burkert CLAS Collaboration meeting 6/15-18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914400" y="76200"/>
            <a:ext cx="7772400" cy="915610"/>
          </a:xfrm>
          <a:ln>
            <a:solidFill>
              <a:srgbClr val="000090"/>
            </a:solidFill>
          </a:ln>
        </p:spPr>
        <p:txBody>
          <a:bodyPr>
            <a:normAutofit/>
          </a:bodyPr>
          <a:lstStyle/>
          <a:p>
            <a:r>
              <a:rPr lang="en-US" sz="4000" b="1" dirty="0">
                <a:solidFill>
                  <a:srgbClr val="000090"/>
                </a:solidFill>
              </a:rPr>
              <a:t>New Baryons in </a:t>
            </a:r>
            <a:r>
              <a:rPr lang="el-GR" sz="4000" b="1" dirty="0">
                <a:solidFill>
                  <a:srgbClr val="000090"/>
                </a:solidFill>
                <a:ea typeface="Times New Roman" pitchFamily="-104" charset="0"/>
                <a:cs typeface="Times New Roman" pitchFamily="-104" charset="0"/>
              </a:rPr>
              <a:t>γ</a:t>
            </a:r>
            <a:r>
              <a:rPr lang="en-US" sz="4000" b="1" dirty="0">
                <a:solidFill>
                  <a:srgbClr val="000090"/>
                </a:solidFill>
                <a:ea typeface="Times New Roman" pitchFamily="-104" charset="0"/>
                <a:cs typeface="Times New Roman" pitchFamily="-104" charset="0"/>
              </a:rPr>
              <a:t>*</a:t>
            </a:r>
            <a:r>
              <a:rPr lang="en-US" sz="4000" b="1" dirty="0" err="1">
                <a:solidFill>
                  <a:srgbClr val="000090"/>
                </a:solidFill>
                <a:ea typeface="Times New Roman" pitchFamily="-104" charset="0"/>
                <a:cs typeface="Times New Roman" pitchFamily="-104" charset="0"/>
              </a:rPr>
              <a:t>p→</a:t>
            </a:r>
            <a:r>
              <a:rPr lang="en-US" sz="4000" b="1" dirty="0" err="1">
                <a:solidFill>
                  <a:srgbClr val="000090"/>
                </a:solidFill>
              </a:rPr>
              <a:t>K</a:t>
            </a:r>
            <a:r>
              <a:rPr lang="el-GR" sz="4000" b="1" dirty="0">
                <a:solidFill>
                  <a:srgbClr val="000090"/>
                </a:solidFill>
                <a:ea typeface="Times New Roman" pitchFamily="-104" charset="0"/>
                <a:cs typeface="Times New Roman" pitchFamily="-104" charset="0"/>
              </a:rPr>
              <a:t>Λ</a:t>
            </a:r>
            <a:r>
              <a:rPr lang="en-US" sz="4000" b="1" dirty="0">
                <a:solidFill>
                  <a:srgbClr val="000090"/>
                </a:solidFill>
              </a:rPr>
              <a:t>/</a:t>
            </a:r>
            <a:r>
              <a:rPr lang="el-GR" sz="4000" b="1" dirty="0">
                <a:solidFill>
                  <a:srgbClr val="000090"/>
                </a:solidFill>
                <a:ea typeface="Times New Roman" pitchFamily="-104" charset="0"/>
                <a:cs typeface="Times New Roman" pitchFamily="-104" charset="0"/>
              </a:rPr>
              <a:t>Σ</a:t>
            </a:r>
            <a:r>
              <a:rPr lang="en-US" sz="4000" b="1" dirty="0">
                <a:solidFill>
                  <a:srgbClr val="000090"/>
                </a:solidFill>
              </a:rPr>
              <a:t> ?</a:t>
            </a:r>
          </a:p>
        </p:txBody>
      </p:sp>
      <p:sp>
        <p:nvSpPr>
          <p:cNvPr id="664601" name="Text Box 25"/>
          <p:cNvSpPr txBox="1">
            <a:spLocks noChangeArrowheads="1"/>
          </p:cNvSpPr>
          <p:nvPr/>
        </p:nvSpPr>
        <p:spPr bwMode="auto">
          <a:xfrm>
            <a:off x="532192" y="6129710"/>
            <a:ext cx="8357809" cy="369332"/>
          </a:xfrm>
          <a:prstGeom prst="rect">
            <a:avLst/>
          </a:prstGeom>
          <a:noFill/>
          <a:ln w="9525">
            <a:noFill/>
            <a:miter lim="800000"/>
            <a:headEnd/>
            <a:tailEnd/>
          </a:ln>
          <a:effectLst/>
        </p:spPr>
        <p:txBody>
          <a:bodyPr wrap="square">
            <a:prstTxWarp prst="textNoShape">
              <a:avLst/>
            </a:prstTxWarp>
            <a:spAutoFit/>
          </a:bodyPr>
          <a:lstStyle/>
          <a:p>
            <a:pPr>
              <a:buClr>
                <a:srgbClr val="FF0000"/>
              </a:buClr>
              <a:buFont typeface="Wingdings" pitchFamily="-104" charset="2"/>
              <a:buChar char="Ø"/>
            </a:pPr>
            <a:r>
              <a:rPr lang="en-US" dirty="0"/>
              <a:t> Strangeness production</a:t>
            </a:r>
            <a:r>
              <a:rPr lang="en-US" dirty="0" smtClean="0"/>
              <a:t> is </a:t>
            </a:r>
            <a:r>
              <a:rPr lang="en-US" dirty="0"/>
              <a:t>a fertile ground in the search for new baryon states.</a:t>
            </a:r>
          </a:p>
        </p:txBody>
      </p:sp>
      <p:grpSp>
        <p:nvGrpSpPr>
          <p:cNvPr id="20" name="Group 19"/>
          <p:cNvGrpSpPr>
            <a:grpSpLocks noChangeAspect="1"/>
          </p:cNvGrpSpPr>
          <p:nvPr/>
        </p:nvGrpSpPr>
        <p:grpSpPr>
          <a:xfrm>
            <a:off x="2387228" y="923838"/>
            <a:ext cx="5590032" cy="5195108"/>
            <a:chOff x="2387228" y="1276195"/>
            <a:chExt cx="4267200" cy="3965730"/>
          </a:xfrm>
        </p:grpSpPr>
        <p:pic>
          <p:nvPicPr>
            <p:cNvPr id="664595" name="Picture 19" descr="backward_lambda"/>
            <p:cNvPicPr>
              <a:picLocks noChangeAspect="1" noChangeArrowheads="1"/>
            </p:cNvPicPr>
            <p:nvPr/>
          </p:nvPicPr>
          <p:blipFill>
            <a:blip r:embed="rId2">
              <a:lum contrast="12000"/>
            </a:blip>
            <a:srcRect/>
            <a:stretch>
              <a:fillRect/>
            </a:stretch>
          </p:blipFill>
          <p:spPr bwMode="auto">
            <a:xfrm>
              <a:off x="2387228" y="1573213"/>
              <a:ext cx="4267200" cy="3668712"/>
            </a:xfrm>
            <a:prstGeom prst="rect">
              <a:avLst/>
            </a:prstGeom>
            <a:noFill/>
          </p:spPr>
        </p:pic>
        <p:sp>
          <p:nvSpPr>
            <p:cNvPr id="664596" name="Line 20"/>
            <p:cNvSpPr>
              <a:spLocks noChangeShapeType="1"/>
            </p:cNvSpPr>
            <p:nvPr/>
          </p:nvSpPr>
          <p:spPr bwMode="auto">
            <a:xfrm flipV="1">
              <a:off x="4719266" y="3655402"/>
              <a:ext cx="0" cy="533400"/>
            </a:xfrm>
            <a:prstGeom prst="line">
              <a:avLst/>
            </a:prstGeom>
            <a:noFill/>
            <a:ln w="12700">
              <a:solidFill>
                <a:srgbClr val="FF0000"/>
              </a:solidFill>
              <a:round/>
              <a:headEnd/>
              <a:tailEnd type="triangle" w="med" len="med"/>
            </a:ln>
            <a:effectLst/>
          </p:spPr>
          <p:txBody>
            <a:bodyPr anchor="ctr">
              <a:prstTxWarp prst="textNoShape">
                <a:avLst/>
              </a:prstTxWarp>
              <a:spAutoFit/>
            </a:bodyPr>
            <a:lstStyle/>
            <a:p>
              <a:endParaRPr lang="en-US"/>
            </a:p>
          </p:txBody>
        </p:sp>
        <p:sp>
          <p:nvSpPr>
            <p:cNvPr id="664597" name="Line 21"/>
            <p:cNvSpPr>
              <a:spLocks noChangeShapeType="1"/>
            </p:cNvSpPr>
            <p:nvPr/>
          </p:nvSpPr>
          <p:spPr bwMode="auto">
            <a:xfrm flipV="1">
              <a:off x="3758828" y="3675345"/>
              <a:ext cx="0" cy="533400"/>
            </a:xfrm>
            <a:prstGeom prst="line">
              <a:avLst/>
            </a:prstGeom>
            <a:noFill/>
            <a:ln w="12700">
              <a:solidFill>
                <a:srgbClr val="FF0000"/>
              </a:solidFill>
              <a:round/>
              <a:headEnd/>
              <a:tailEnd type="triangle" w="med" len="med"/>
            </a:ln>
            <a:effectLst/>
          </p:spPr>
          <p:txBody>
            <a:bodyPr anchor="ctr">
              <a:prstTxWarp prst="textNoShape">
                <a:avLst/>
              </a:prstTxWarp>
              <a:spAutoFit/>
            </a:bodyPr>
            <a:lstStyle/>
            <a:p>
              <a:endParaRPr lang="en-US"/>
            </a:p>
          </p:txBody>
        </p:sp>
        <p:sp>
          <p:nvSpPr>
            <p:cNvPr id="664598" name="Text Box 22"/>
            <p:cNvSpPr txBox="1">
              <a:spLocks noChangeArrowheads="1"/>
            </p:cNvSpPr>
            <p:nvPr/>
          </p:nvSpPr>
          <p:spPr bwMode="auto">
            <a:xfrm>
              <a:off x="4871666" y="2378075"/>
              <a:ext cx="1173162" cy="590550"/>
            </a:xfrm>
            <a:prstGeom prst="rect">
              <a:avLst/>
            </a:prstGeom>
            <a:noFill/>
            <a:ln w="9525">
              <a:solidFill>
                <a:schemeClr val="tx1"/>
              </a:solidFill>
              <a:miter lim="800000"/>
              <a:headEnd/>
              <a:tailEnd/>
            </a:ln>
            <a:effectLst/>
          </p:spPr>
          <p:txBody>
            <a:bodyPr wrap="none">
              <a:prstTxWarp prst="textNoShape">
                <a:avLst/>
              </a:prstTxWarp>
              <a:spAutoFit/>
            </a:bodyPr>
            <a:lstStyle/>
            <a:p>
              <a:pPr eaLnBrk="0" hangingPunct="0"/>
              <a:r>
                <a:rPr lang="en-US" sz="1600">
                  <a:solidFill>
                    <a:schemeClr val="accent2"/>
                  </a:solidFill>
                  <a:latin typeface="Comic Sans MS" pitchFamily="-104" charset="0"/>
                </a:rPr>
                <a:t>backward</a:t>
              </a:r>
            </a:p>
            <a:p>
              <a:pPr eaLnBrk="0" hangingPunct="0"/>
              <a:r>
                <a:rPr lang="en-US" sz="1600">
                  <a:solidFill>
                    <a:schemeClr val="accent2"/>
                  </a:solidFill>
                  <a:latin typeface="Comic Sans MS" pitchFamily="-104" charset="0"/>
                </a:rPr>
                <a:t>hemishere</a:t>
              </a:r>
              <a:endParaRPr lang="en-US" sz="1600">
                <a:latin typeface="Comic Sans MS" pitchFamily="-104" charset="0"/>
              </a:endParaRPr>
            </a:p>
          </p:txBody>
        </p:sp>
        <p:sp>
          <p:nvSpPr>
            <p:cNvPr id="664599" name="Text Box 23"/>
            <p:cNvSpPr txBox="1">
              <a:spLocks noChangeArrowheads="1"/>
            </p:cNvSpPr>
            <p:nvPr/>
          </p:nvSpPr>
          <p:spPr bwMode="auto">
            <a:xfrm>
              <a:off x="4162634" y="4257012"/>
              <a:ext cx="1238534" cy="21145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1200" dirty="0" smtClean="0">
                  <a:solidFill>
                    <a:srgbClr val="FF0000"/>
                  </a:solidFill>
                  <a:latin typeface="Comic Sans MS" pitchFamily="-104" charset="0"/>
                </a:rPr>
                <a:t> N(1900)3/2</a:t>
              </a:r>
              <a:r>
                <a:rPr lang="en-US" sz="1200" baseline="30000" dirty="0" smtClean="0">
                  <a:solidFill>
                    <a:srgbClr val="FF0000"/>
                  </a:solidFill>
                  <a:latin typeface="Comic Sans MS" pitchFamily="-104" charset="0"/>
                </a:rPr>
                <a:t>+</a:t>
              </a:r>
              <a:r>
                <a:rPr lang="en-US" sz="1200" baseline="30000" dirty="0" smtClean="0">
                  <a:solidFill>
                    <a:srgbClr val="FF0000"/>
                  </a:solidFill>
                  <a:latin typeface="Comic Sans MS" pitchFamily="-104" charset="0"/>
                </a:rPr>
                <a:t> </a:t>
              </a:r>
              <a:endParaRPr lang="en-US" sz="1200" dirty="0">
                <a:solidFill>
                  <a:srgbClr val="FF0000"/>
                </a:solidFill>
                <a:latin typeface="Comic Sans MS" pitchFamily="-104" charset="0"/>
              </a:endParaRPr>
            </a:p>
          </p:txBody>
        </p:sp>
        <p:sp>
          <p:nvSpPr>
            <p:cNvPr id="664600" name="Text Box 24"/>
            <p:cNvSpPr txBox="1">
              <a:spLocks noChangeArrowheads="1"/>
            </p:cNvSpPr>
            <p:nvPr/>
          </p:nvSpPr>
          <p:spPr bwMode="auto">
            <a:xfrm>
              <a:off x="3260139" y="4303176"/>
              <a:ext cx="1013291" cy="21145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1200" dirty="0" smtClean="0">
                  <a:solidFill>
                    <a:srgbClr val="FF0000"/>
                  </a:solidFill>
                  <a:latin typeface="Comic Sans MS" pitchFamily="-104" charset="0"/>
                </a:rPr>
                <a:t>N(1710)1/2</a:t>
              </a:r>
              <a:r>
                <a:rPr lang="en-US" sz="1200" baseline="30000" dirty="0" smtClean="0">
                  <a:solidFill>
                    <a:srgbClr val="FF0000"/>
                  </a:solidFill>
                  <a:latin typeface="Comic Sans MS" pitchFamily="-104" charset="0"/>
                </a:rPr>
                <a:t>+</a:t>
              </a:r>
              <a:endParaRPr lang="en-US" sz="1200" baseline="30000" dirty="0">
                <a:solidFill>
                  <a:srgbClr val="FF0000"/>
                </a:solidFill>
                <a:latin typeface="Comic Sans MS" pitchFamily="-104" charset="0"/>
              </a:endParaRPr>
            </a:p>
          </p:txBody>
        </p:sp>
        <p:sp>
          <p:nvSpPr>
            <p:cNvPr id="664603" name="Text Box 27"/>
            <p:cNvSpPr txBox="1">
              <a:spLocks noChangeArrowheads="1"/>
            </p:cNvSpPr>
            <p:nvPr/>
          </p:nvSpPr>
          <p:spPr bwMode="auto">
            <a:xfrm>
              <a:off x="3454028" y="1276195"/>
              <a:ext cx="1864042" cy="352416"/>
            </a:xfrm>
            <a:prstGeom prst="rect">
              <a:avLst/>
            </a:prstGeom>
            <a:noFill/>
            <a:ln w="9525">
              <a:noFill/>
              <a:miter lim="800000"/>
              <a:headEnd/>
              <a:tailEnd/>
            </a:ln>
            <a:effectLst/>
          </p:spPr>
          <p:txBody>
            <a:bodyPr wrap="none">
              <a:prstTxWarp prst="textNoShape">
                <a:avLst/>
              </a:prstTxWarp>
              <a:spAutoFit/>
            </a:bodyPr>
            <a:lstStyle/>
            <a:p>
              <a:r>
                <a:rPr lang="en-US" sz="2400" dirty="0" err="1">
                  <a:solidFill>
                    <a:srgbClr val="000090"/>
                  </a:solidFill>
                </a:rPr>
                <a:t>Electroproduction</a:t>
              </a:r>
              <a:endParaRPr lang="en-US" sz="2400" dirty="0">
                <a:solidFill>
                  <a:srgbClr val="000090"/>
                </a:solidFill>
              </a:endParaRPr>
            </a:p>
          </p:txBody>
        </p:sp>
      </p:grpSp>
      <p:sp>
        <p:nvSpPr>
          <p:cNvPr id="21" name="Date Placeholder 20"/>
          <p:cNvSpPr>
            <a:spLocks noGrp="1"/>
          </p:cNvSpPr>
          <p:nvPr>
            <p:ph type="dt" sz="half" idx="10"/>
          </p:nvPr>
        </p:nvSpPr>
        <p:spPr/>
        <p:txBody>
          <a:bodyPr/>
          <a:lstStyle/>
          <a:p>
            <a:fld id="{53DFBC76-7816-2149-8A6F-550A94DFFA94}" type="datetime1">
              <a:rPr lang="en-US" smtClean="0"/>
              <a:t>6/17/16</a:t>
            </a:fld>
            <a:endParaRPr lang="en-US"/>
          </a:p>
        </p:txBody>
      </p:sp>
      <p:sp>
        <p:nvSpPr>
          <p:cNvPr id="22" name="Slide Number Placeholder 21"/>
          <p:cNvSpPr>
            <a:spLocks noGrp="1"/>
          </p:cNvSpPr>
          <p:nvPr>
            <p:ph type="sldNum" sz="quarter" idx="12"/>
          </p:nvPr>
        </p:nvSpPr>
        <p:spPr/>
        <p:txBody>
          <a:bodyPr/>
          <a:lstStyle/>
          <a:p>
            <a:fld id="{7C838BDD-2A9B-A643-A699-54CA44B406CD}" type="slidenum">
              <a:rPr lang="en-US" smtClean="0"/>
              <a:pPr/>
              <a:t>6</a:t>
            </a:fld>
            <a:endParaRPr lang="en-US"/>
          </a:p>
        </p:txBody>
      </p:sp>
      <p:sp>
        <p:nvSpPr>
          <p:cNvPr id="23" name="Footer Placeholder 22"/>
          <p:cNvSpPr>
            <a:spLocks noGrp="1"/>
          </p:cNvSpPr>
          <p:nvPr>
            <p:ph type="ftr" sz="quarter" idx="11"/>
          </p:nvPr>
        </p:nvSpPr>
        <p:spPr/>
        <p:txBody>
          <a:bodyPr/>
          <a:lstStyle/>
          <a:p>
            <a:r>
              <a:rPr lang="en-US" smtClean="0"/>
              <a:t>V. Burkert CLAS Collaboration meeting 6/15-18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108855"/>
            <a:ext cx="8522910" cy="882952"/>
          </a:xfrm>
          <a:ln>
            <a:solidFill>
              <a:srgbClr val="000090"/>
            </a:solidFill>
          </a:ln>
        </p:spPr>
        <p:txBody>
          <a:bodyPr>
            <a:normAutofit/>
          </a:bodyPr>
          <a:lstStyle/>
          <a:p>
            <a:r>
              <a:rPr lang="en-US" sz="3600" b="1" dirty="0" smtClean="0">
                <a:solidFill>
                  <a:srgbClr val="000090"/>
                </a:solidFill>
              </a:rPr>
              <a:t>Search for</a:t>
            </a:r>
            <a:r>
              <a:rPr lang="en-US" sz="3600" b="1" dirty="0" smtClean="0">
                <a:solidFill>
                  <a:srgbClr val="000090"/>
                </a:solidFill>
              </a:rPr>
              <a:t> </a:t>
            </a:r>
            <a:r>
              <a:rPr lang="en-US" sz="3600" b="1" dirty="0" err="1" smtClean="0">
                <a:solidFill>
                  <a:srgbClr val="000090"/>
                </a:solidFill>
              </a:rPr>
              <a:t>gluonic</a:t>
            </a:r>
            <a:r>
              <a:rPr lang="en-US" sz="3600" b="1" dirty="0" smtClean="0">
                <a:solidFill>
                  <a:srgbClr val="000090"/>
                </a:solidFill>
              </a:rPr>
              <a:t> q</a:t>
            </a:r>
            <a:r>
              <a:rPr lang="en-US" sz="3600" b="1" baseline="30000" dirty="0" smtClean="0">
                <a:solidFill>
                  <a:srgbClr val="000090"/>
                </a:solidFill>
              </a:rPr>
              <a:t>3</a:t>
            </a:r>
            <a:r>
              <a:rPr lang="en-US" sz="3600" b="1" dirty="0" smtClean="0">
                <a:solidFill>
                  <a:srgbClr val="FF0000"/>
                </a:solidFill>
              </a:rPr>
              <a:t>G</a:t>
            </a:r>
            <a:r>
              <a:rPr lang="en-US" sz="3600" b="1" dirty="0" smtClean="0">
                <a:solidFill>
                  <a:srgbClr val="000090"/>
                </a:solidFill>
              </a:rPr>
              <a:t> and high mass q</a:t>
            </a:r>
            <a:r>
              <a:rPr lang="en-US" sz="3600" b="1" baseline="30000" dirty="0" smtClean="0">
                <a:solidFill>
                  <a:srgbClr val="000090"/>
                </a:solidFill>
              </a:rPr>
              <a:t>3</a:t>
            </a:r>
            <a:endParaRPr lang="en-US" sz="3600" b="1" baseline="30000" dirty="0">
              <a:solidFill>
                <a:srgbClr val="FF0000"/>
              </a:solidFill>
            </a:endParaRPr>
          </a:p>
        </p:txBody>
      </p:sp>
      <p:pic>
        <p:nvPicPr>
          <p:cNvPr id="7" name="Picture 6"/>
          <p:cNvPicPr>
            <a:picLocks noChangeAspect="1"/>
          </p:cNvPicPr>
          <p:nvPr/>
        </p:nvPicPr>
        <p:blipFill>
          <a:blip r:embed="rId3"/>
          <a:srcRect r="42725"/>
          <a:stretch>
            <a:fillRect/>
          </a:stretch>
        </p:blipFill>
        <p:spPr>
          <a:xfrm>
            <a:off x="2595571" y="1277056"/>
            <a:ext cx="4132826" cy="5020310"/>
          </a:xfrm>
          <a:prstGeom prst="rect">
            <a:avLst/>
          </a:prstGeom>
        </p:spPr>
      </p:pic>
      <p:sp>
        <p:nvSpPr>
          <p:cNvPr id="13" name="TextBox 12"/>
          <p:cNvSpPr txBox="1"/>
          <p:nvPr/>
        </p:nvSpPr>
        <p:spPr>
          <a:xfrm>
            <a:off x="2123857" y="1144011"/>
            <a:ext cx="4013200" cy="307777"/>
          </a:xfrm>
          <a:prstGeom prst="rect">
            <a:avLst/>
          </a:prstGeom>
          <a:noFill/>
        </p:spPr>
        <p:txBody>
          <a:bodyPr wrap="square" rtlCol="0">
            <a:spAutoFit/>
          </a:bodyPr>
          <a:lstStyle/>
          <a:p>
            <a:r>
              <a:rPr lang="en-US" sz="1400" i="1" dirty="0" smtClean="0">
                <a:solidFill>
                  <a:srgbClr val="000090"/>
                </a:solidFill>
                <a:latin typeface="+mj-lt"/>
              </a:rPr>
              <a:t>J.J. </a:t>
            </a:r>
            <a:r>
              <a:rPr lang="en-US" sz="1400" i="1" dirty="0" err="1" smtClean="0">
                <a:solidFill>
                  <a:srgbClr val="000090"/>
                </a:solidFill>
                <a:latin typeface="+mj-lt"/>
              </a:rPr>
              <a:t>Dudek</a:t>
            </a:r>
            <a:r>
              <a:rPr lang="en-US" sz="1400" i="1" dirty="0" smtClean="0">
                <a:solidFill>
                  <a:srgbClr val="000090"/>
                </a:solidFill>
                <a:latin typeface="+mj-lt"/>
              </a:rPr>
              <a:t> and R.G. Edwards,  </a:t>
            </a:r>
            <a:r>
              <a:rPr lang="en-US" sz="1400" i="1" dirty="0" smtClean="0">
                <a:solidFill>
                  <a:srgbClr val="000090"/>
                </a:solidFill>
              </a:rPr>
              <a:t>PRD 85 (2012) 054016</a:t>
            </a:r>
            <a:endParaRPr lang="en-US" sz="1400" i="1" dirty="0">
              <a:solidFill>
                <a:srgbClr val="000090"/>
              </a:solidFill>
              <a:latin typeface="+mj-lt"/>
            </a:endParaRPr>
          </a:p>
        </p:txBody>
      </p:sp>
      <p:grpSp>
        <p:nvGrpSpPr>
          <p:cNvPr id="3" name="Group 28"/>
          <p:cNvGrpSpPr/>
          <p:nvPr/>
        </p:nvGrpSpPr>
        <p:grpSpPr>
          <a:xfrm>
            <a:off x="3471872" y="3322865"/>
            <a:ext cx="868372" cy="2182676"/>
            <a:chOff x="1803400" y="2807494"/>
            <a:chExt cx="868372" cy="1891506"/>
          </a:xfrm>
        </p:grpSpPr>
        <p:cxnSp>
          <p:nvCxnSpPr>
            <p:cNvPr id="15" name="Straight Arrow Connector 14"/>
            <p:cNvCxnSpPr/>
            <p:nvPr/>
          </p:nvCxnSpPr>
          <p:spPr>
            <a:xfrm rot="5400000">
              <a:off x="1074341" y="3752453"/>
              <a:ext cx="1891506" cy="1588"/>
            </a:xfrm>
            <a:prstGeom prst="straightConnector1">
              <a:avLst/>
            </a:prstGeom>
            <a:ln w="28575"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803400" y="3822700"/>
              <a:ext cx="868372" cy="320063"/>
            </a:xfrm>
            <a:prstGeom prst="rect">
              <a:avLst/>
            </a:prstGeom>
            <a:solidFill>
              <a:schemeClr val="bg1"/>
            </a:solidFill>
            <a:ln>
              <a:solidFill>
                <a:srgbClr val="000000"/>
              </a:solidFill>
            </a:ln>
          </p:spPr>
          <p:txBody>
            <a:bodyPr wrap="square" rtlCol="0">
              <a:spAutoFit/>
            </a:bodyPr>
            <a:lstStyle/>
            <a:p>
              <a:r>
                <a:rPr lang="en-US" dirty="0" smtClean="0">
                  <a:solidFill>
                    <a:srgbClr val="0000FF"/>
                  </a:solidFill>
                </a:rPr>
                <a:t>1.3GeV</a:t>
              </a:r>
              <a:endParaRPr lang="en-US" dirty="0">
                <a:solidFill>
                  <a:srgbClr val="0000FF"/>
                </a:solidFill>
              </a:endParaRPr>
            </a:p>
          </p:txBody>
        </p:sp>
      </p:grpSp>
      <p:sp>
        <p:nvSpPr>
          <p:cNvPr id="19" name="TextBox 18"/>
          <p:cNvSpPr txBox="1"/>
          <p:nvPr/>
        </p:nvSpPr>
        <p:spPr>
          <a:xfrm>
            <a:off x="3776672" y="5009824"/>
            <a:ext cx="364202" cy="369332"/>
          </a:xfrm>
          <a:prstGeom prst="rect">
            <a:avLst/>
          </a:prstGeom>
          <a:noFill/>
        </p:spPr>
        <p:txBody>
          <a:bodyPr wrap="none" rtlCol="0">
            <a:spAutoFit/>
          </a:bodyPr>
          <a:lstStyle/>
          <a:p>
            <a:r>
              <a:rPr lang="en-US" dirty="0" smtClean="0"/>
              <a:t>N</a:t>
            </a:r>
            <a:endParaRPr lang="en-US" dirty="0"/>
          </a:p>
        </p:txBody>
      </p:sp>
      <p:sp>
        <p:nvSpPr>
          <p:cNvPr id="22" name="TextBox 21"/>
          <p:cNvSpPr txBox="1"/>
          <p:nvPr/>
        </p:nvSpPr>
        <p:spPr>
          <a:xfrm>
            <a:off x="342900" y="5964375"/>
            <a:ext cx="7712529" cy="369332"/>
          </a:xfrm>
          <a:prstGeom prst="rect">
            <a:avLst/>
          </a:prstGeom>
          <a:noFill/>
        </p:spPr>
        <p:txBody>
          <a:bodyPr wrap="square" rtlCol="0">
            <a:spAutoFit/>
          </a:bodyPr>
          <a:lstStyle/>
          <a:p>
            <a:r>
              <a:rPr lang="en-US" dirty="0" smtClean="0"/>
              <a:t>q</a:t>
            </a:r>
            <a:r>
              <a:rPr lang="en-US" baseline="30000" dirty="0" smtClean="0"/>
              <a:t>3</a:t>
            </a:r>
            <a:r>
              <a:rPr lang="en-US" dirty="0" smtClean="0">
                <a:solidFill>
                  <a:srgbClr val="FF0000"/>
                </a:solidFill>
              </a:rPr>
              <a:t>G</a:t>
            </a:r>
            <a:r>
              <a:rPr lang="en-US" dirty="0" smtClean="0">
                <a:solidFill>
                  <a:srgbClr val="000090"/>
                </a:solidFill>
              </a:rPr>
              <a:t> </a:t>
            </a:r>
            <a:r>
              <a:rPr lang="en-US" dirty="0" smtClean="0">
                <a:solidFill>
                  <a:srgbClr val="0000FF"/>
                </a:solidFill>
              </a:rPr>
              <a:t>baryons have same J</a:t>
            </a:r>
            <a:r>
              <a:rPr lang="en-US" baseline="30000" dirty="0" smtClean="0">
                <a:solidFill>
                  <a:srgbClr val="0000FF"/>
                </a:solidFill>
              </a:rPr>
              <a:t>P</a:t>
            </a:r>
            <a:r>
              <a:rPr lang="en-US" dirty="0" smtClean="0">
                <a:solidFill>
                  <a:srgbClr val="0000FF"/>
                </a:solidFill>
              </a:rPr>
              <a:t> values as </a:t>
            </a:r>
            <a:r>
              <a:rPr lang="en-US" dirty="0" smtClean="0">
                <a:solidFill>
                  <a:srgbClr val="000000"/>
                </a:solidFill>
              </a:rPr>
              <a:t>q</a:t>
            </a:r>
            <a:r>
              <a:rPr lang="en-US" baseline="30000" dirty="0" smtClean="0">
                <a:solidFill>
                  <a:srgbClr val="000000"/>
                </a:solidFill>
              </a:rPr>
              <a:t>3</a:t>
            </a:r>
            <a:r>
              <a:rPr lang="en-US" dirty="0" smtClean="0">
                <a:solidFill>
                  <a:srgbClr val="0000FF"/>
                </a:solidFill>
              </a:rPr>
              <a:t> baryons</a:t>
            </a:r>
            <a:r>
              <a:rPr lang="en-US" dirty="0" smtClean="0">
                <a:solidFill>
                  <a:srgbClr val="000090"/>
                </a:solidFill>
              </a:rPr>
              <a:t>, but are more extended objects</a:t>
            </a:r>
            <a:r>
              <a:rPr lang="en-US" dirty="0" smtClean="0">
                <a:solidFill>
                  <a:srgbClr val="000090"/>
                </a:solidFill>
              </a:rPr>
              <a:t> </a:t>
            </a:r>
            <a:endParaRPr lang="en-US" dirty="0" smtClean="0">
              <a:solidFill>
                <a:srgbClr val="FF0000"/>
              </a:solidFill>
            </a:endParaRPr>
          </a:p>
        </p:txBody>
      </p:sp>
      <p:sp>
        <p:nvSpPr>
          <p:cNvPr id="23" name="TextBox 22"/>
          <p:cNvSpPr txBox="1"/>
          <p:nvPr/>
        </p:nvSpPr>
        <p:spPr>
          <a:xfrm>
            <a:off x="2570172" y="1950156"/>
            <a:ext cx="702123" cy="369332"/>
          </a:xfrm>
          <a:prstGeom prst="rect">
            <a:avLst/>
          </a:prstGeom>
          <a:solidFill>
            <a:schemeClr val="bg1"/>
          </a:solidFill>
          <a:ln>
            <a:solidFill>
              <a:srgbClr val="000000"/>
            </a:solidFill>
          </a:ln>
        </p:spPr>
        <p:txBody>
          <a:bodyPr wrap="none" rtlCol="0">
            <a:spAutoFit/>
          </a:bodyPr>
          <a:lstStyle/>
          <a:p>
            <a:r>
              <a:rPr lang="en-US" dirty="0" smtClean="0"/>
              <a:t>LQCD </a:t>
            </a:r>
            <a:endParaRPr lang="en-US" dirty="0"/>
          </a:p>
        </p:txBody>
      </p:sp>
      <p:sp>
        <p:nvSpPr>
          <p:cNvPr id="20" name="Date Placeholder 19"/>
          <p:cNvSpPr>
            <a:spLocks noGrp="1"/>
          </p:cNvSpPr>
          <p:nvPr>
            <p:ph type="dt" sz="half" idx="10"/>
          </p:nvPr>
        </p:nvSpPr>
        <p:spPr/>
        <p:txBody>
          <a:bodyPr/>
          <a:lstStyle/>
          <a:p>
            <a:fld id="{DBEFCDAF-E7E0-8E46-913A-0C0F7C1809CD}" type="datetime1">
              <a:rPr lang="en-US" smtClean="0"/>
              <a:t>6/17/16</a:t>
            </a:fld>
            <a:endParaRPr lang="en-US"/>
          </a:p>
        </p:txBody>
      </p:sp>
      <p:sp>
        <p:nvSpPr>
          <p:cNvPr id="24" name="Footer Placeholder 23"/>
          <p:cNvSpPr>
            <a:spLocks noGrp="1"/>
          </p:cNvSpPr>
          <p:nvPr>
            <p:ph type="ftr" sz="quarter" idx="11"/>
          </p:nvPr>
        </p:nvSpPr>
        <p:spPr/>
        <p:txBody>
          <a:bodyPr/>
          <a:lstStyle/>
          <a:p>
            <a:r>
              <a:rPr lang="en-US" smtClean="0"/>
              <a:t>V. Burkert CLAS Collaboration meeting 6/15-18 </a:t>
            </a:r>
            <a:endParaRPr lang="en-US" dirty="0"/>
          </a:p>
        </p:txBody>
      </p:sp>
      <p:grpSp>
        <p:nvGrpSpPr>
          <p:cNvPr id="4" name="Group 24"/>
          <p:cNvGrpSpPr/>
          <p:nvPr/>
        </p:nvGrpSpPr>
        <p:grpSpPr>
          <a:xfrm>
            <a:off x="1766653" y="2762956"/>
            <a:ext cx="1438519" cy="646331"/>
            <a:chOff x="98181" y="2730500"/>
            <a:chExt cx="1438519" cy="706700"/>
          </a:xfrm>
        </p:grpSpPr>
        <p:sp>
          <p:nvSpPr>
            <p:cNvPr id="28" name="TextBox 27"/>
            <p:cNvSpPr txBox="1"/>
            <p:nvPr/>
          </p:nvSpPr>
          <p:spPr>
            <a:xfrm>
              <a:off x="114300" y="2933700"/>
              <a:ext cx="184666" cy="369332"/>
            </a:xfrm>
            <a:prstGeom prst="rect">
              <a:avLst/>
            </a:prstGeom>
            <a:noFill/>
          </p:spPr>
          <p:txBody>
            <a:bodyPr wrap="square" rtlCol="0">
              <a:spAutoFit/>
            </a:bodyPr>
            <a:lstStyle/>
            <a:p>
              <a:endParaRPr lang="en-US" dirty="0"/>
            </a:p>
          </p:txBody>
        </p:sp>
        <p:sp>
          <p:nvSpPr>
            <p:cNvPr id="30" name="Left Brace 29"/>
            <p:cNvSpPr/>
            <p:nvPr/>
          </p:nvSpPr>
          <p:spPr>
            <a:xfrm>
              <a:off x="1079500" y="2731294"/>
              <a:ext cx="457200" cy="63523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98181" y="2730500"/>
              <a:ext cx="1055585" cy="706700"/>
            </a:xfrm>
            <a:prstGeom prst="rect">
              <a:avLst/>
            </a:prstGeom>
            <a:noFill/>
          </p:spPr>
          <p:txBody>
            <a:bodyPr wrap="square" rtlCol="0">
              <a:spAutoFit/>
            </a:bodyPr>
            <a:lstStyle/>
            <a:p>
              <a:r>
                <a:rPr lang="en-US" dirty="0" smtClean="0">
                  <a:solidFill>
                    <a:srgbClr val="0000FF"/>
                  </a:solidFill>
                </a:rPr>
                <a:t>clustered</a:t>
              </a:r>
            </a:p>
            <a:p>
              <a:r>
                <a:rPr lang="en-US" dirty="0" smtClean="0">
                  <a:solidFill>
                    <a:srgbClr val="0000FF"/>
                  </a:solidFill>
                </a:rPr>
                <a:t>in mass</a:t>
              </a:r>
              <a:endParaRPr lang="en-US" dirty="0">
                <a:solidFill>
                  <a:srgbClr val="0000FF"/>
                </a:solidFill>
              </a:endParaRPr>
            </a:p>
          </p:txBody>
        </p:sp>
      </p:grpSp>
      <p:sp>
        <p:nvSpPr>
          <p:cNvPr id="26" name="Slide Number Placeholder 25"/>
          <p:cNvSpPr>
            <a:spLocks noGrp="1"/>
          </p:cNvSpPr>
          <p:nvPr>
            <p:ph type="sldNum" sz="quarter" idx="12"/>
          </p:nvPr>
        </p:nvSpPr>
        <p:spPr/>
        <p:txBody>
          <a:bodyPr/>
          <a:lstStyle/>
          <a:p>
            <a:fld id="{E80C7409-9C6E-D246-B024-25924BB4FED8}" type="slidenum">
              <a:rPr lang="en-US" smtClean="0"/>
              <a:pPr/>
              <a:t>7</a:t>
            </a:fld>
            <a:endParaRPr lang="en-US"/>
          </a:p>
        </p:txBody>
      </p:sp>
      <p:grpSp>
        <p:nvGrpSpPr>
          <p:cNvPr id="5" name="Group 82"/>
          <p:cNvGrpSpPr>
            <a:grpSpLocks noChangeAspect="1"/>
          </p:cNvGrpSpPr>
          <p:nvPr/>
        </p:nvGrpSpPr>
        <p:grpSpPr>
          <a:xfrm>
            <a:off x="4901155" y="4076891"/>
            <a:ext cx="1049486" cy="743453"/>
            <a:chOff x="3224045" y="4353461"/>
            <a:chExt cx="1749152" cy="636607"/>
          </a:xfrm>
        </p:grpSpPr>
        <p:pic>
          <p:nvPicPr>
            <p:cNvPr id="10" name="Picture 9"/>
            <p:cNvPicPr>
              <a:picLocks/>
            </p:cNvPicPr>
            <p:nvPr/>
          </p:nvPicPr>
          <p:blipFill>
            <a:blip r:embed="rId4"/>
            <a:stretch>
              <a:fillRect/>
            </a:stretch>
          </p:blipFill>
          <p:spPr>
            <a:xfrm>
              <a:off x="3662586" y="4689078"/>
              <a:ext cx="711200" cy="300990"/>
            </a:xfrm>
            <a:prstGeom prst="rect">
              <a:avLst/>
            </a:prstGeom>
            <a:solidFill>
              <a:srgbClr val="FFFFFF"/>
            </a:solidFill>
          </p:spPr>
        </p:pic>
        <p:sp>
          <p:nvSpPr>
            <p:cNvPr id="12" name="TextBox 11"/>
            <p:cNvSpPr txBox="1"/>
            <p:nvPr/>
          </p:nvSpPr>
          <p:spPr>
            <a:xfrm>
              <a:off x="3224045" y="4353461"/>
              <a:ext cx="1749152" cy="316253"/>
            </a:xfrm>
            <a:prstGeom prst="rect">
              <a:avLst/>
            </a:prstGeom>
            <a:solidFill>
              <a:srgbClr val="FFFFFF"/>
            </a:solidFill>
          </p:spPr>
          <p:txBody>
            <a:bodyPr wrap="square" rtlCol="0">
              <a:spAutoFit/>
            </a:bodyPr>
            <a:lstStyle/>
            <a:p>
              <a:r>
                <a:rPr lang="en-US" dirty="0" smtClean="0">
                  <a:solidFill>
                    <a:srgbClr val="0000FF"/>
                  </a:solidFill>
                </a:rPr>
                <a:t> </a:t>
              </a:r>
              <a:r>
                <a:rPr lang="en-US" sz="1100" dirty="0" smtClean="0">
                  <a:solidFill>
                    <a:srgbClr val="0000FF"/>
                  </a:solidFill>
                </a:rPr>
                <a:t>‘</a:t>
              </a:r>
              <a:r>
                <a:rPr lang="en-US" sz="1100" dirty="0" smtClean="0">
                  <a:solidFill>
                    <a:srgbClr val="0000FF"/>
                  </a:solidFill>
                  <a:latin typeface="+mn-lt"/>
                </a:rPr>
                <a:t>hybrid’ states</a:t>
              </a:r>
              <a:endParaRPr lang="en-US" sz="1100" dirty="0">
                <a:solidFill>
                  <a:srgbClr val="0000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959073"/>
          </a:xfrm>
          <a:ln>
            <a:solidFill>
              <a:srgbClr val="000090"/>
            </a:solidFill>
          </a:ln>
        </p:spPr>
        <p:txBody>
          <a:bodyPr>
            <a:normAutofit/>
          </a:bodyPr>
          <a:lstStyle/>
          <a:p>
            <a:r>
              <a:rPr lang="en-US" sz="4000" b="1" dirty="0" smtClean="0">
                <a:solidFill>
                  <a:srgbClr val="000090"/>
                </a:solidFill>
              </a:rPr>
              <a:t>Distinguishing q</a:t>
            </a:r>
            <a:r>
              <a:rPr lang="en-US" sz="4000" b="1" baseline="30000" dirty="0" smtClean="0">
                <a:solidFill>
                  <a:srgbClr val="000090"/>
                </a:solidFill>
              </a:rPr>
              <a:t>3</a:t>
            </a:r>
            <a:r>
              <a:rPr lang="en-US" sz="4000" b="1" dirty="0" smtClean="0">
                <a:solidFill>
                  <a:srgbClr val="000090"/>
                </a:solidFill>
              </a:rPr>
              <a:t> &amp; q</a:t>
            </a:r>
            <a:r>
              <a:rPr lang="en-US" sz="4000" b="1" baseline="30000" dirty="0" smtClean="0">
                <a:solidFill>
                  <a:srgbClr val="000090"/>
                </a:solidFill>
              </a:rPr>
              <a:t>3</a:t>
            </a:r>
            <a:r>
              <a:rPr lang="en-US" sz="4000" b="1" dirty="0" smtClean="0">
                <a:solidFill>
                  <a:srgbClr val="FF0000"/>
                </a:solidFill>
              </a:rPr>
              <a:t>G</a:t>
            </a:r>
            <a:r>
              <a:rPr lang="en-US" sz="4000" b="1" dirty="0" smtClean="0">
                <a:solidFill>
                  <a:srgbClr val="000090"/>
                </a:solidFill>
              </a:rPr>
              <a:t> states</a:t>
            </a:r>
            <a:endParaRPr lang="en-US" sz="4000" b="1" dirty="0">
              <a:solidFill>
                <a:srgbClr val="000090"/>
              </a:solidFill>
            </a:endParaRPr>
          </a:p>
        </p:txBody>
      </p:sp>
      <p:sp>
        <p:nvSpPr>
          <p:cNvPr id="4" name="Date Placeholder 3"/>
          <p:cNvSpPr>
            <a:spLocks noGrp="1"/>
          </p:cNvSpPr>
          <p:nvPr>
            <p:ph type="dt" sz="half" idx="10"/>
          </p:nvPr>
        </p:nvSpPr>
        <p:spPr/>
        <p:txBody>
          <a:bodyPr/>
          <a:lstStyle/>
          <a:p>
            <a:fld id="{47D20B78-232A-8744-92DA-E8A91CF21444}" type="datetime1">
              <a:rPr lang="en-US" smtClean="0"/>
              <a:t>6/17/16</a:t>
            </a:fld>
            <a:endParaRPr lang="en-US"/>
          </a:p>
        </p:txBody>
      </p:sp>
      <p:sp>
        <p:nvSpPr>
          <p:cNvPr id="5" name="Footer Placeholder 4"/>
          <p:cNvSpPr>
            <a:spLocks noGrp="1"/>
          </p:cNvSpPr>
          <p:nvPr>
            <p:ph type="ftr" sz="quarter" idx="11"/>
          </p:nvPr>
        </p:nvSpPr>
        <p:spPr/>
        <p:txBody>
          <a:bodyPr/>
          <a:lstStyle/>
          <a:p>
            <a:r>
              <a:rPr lang="en-US" smtClean="0"/>
              <a:t>V. Burkert CLAS Collaboration meeting 6/15-18 </a:t>
            </a:r>
            <a:endParaRPr lang="en-US"/>
          </a:p>
        </p:txBody>
      </p:sp>
      <p:sp>
        <p:nvSpPr>
          <p:cNvPr id="6" name="Slide Number Placeholder 5"/>
          <p:cNvSpPr>
            <a:spLocks noGrp="1"/>
          </p:cNvSpPr>
          <p:nvPr>
            <p:ph type="sldNum" sz="quarter" idx="12"/>
          </p:nvPr>
        </p:nvSpPr>
        <p:spPr/>
        <p:txBody>
          <a:bodyPr/>
          <a:lstStyle/>
          <a:p>
            <a:fld id="{7C838BDD-2A9B-A643-A699-54CA44B406CD}" type="slidenum">
              <a:rPr lang="en-US" smtClean="0"/>
              <a:pPr/>
              <a:t>8</a:t>
            </a:fld>
            <a:endParaRPr lang="en-US"/>
          </a:p>
        </p:txBody>
      </p:sp>
      <p:pic>
        <p:nvPicPr>
          <p:cNvPr id="8" name="Picture 7"/>
          <p:cNvPicPr>
            <a:picLocks noChangeAspect="1"/>
          </p:cNvPicPr>
          <p:nvPr/>
        </p:nvPicPr>
        <p:blipFill>
          <a:blip r:embed="rId2"/>
          <a:stretch>
            <a:fillRect/>
          </a:stretch>
        </p:blipFill>
        <p:spPr>
          <a:xfrm>
            <a:off x="557881" y="1603685"/>
            <a:ext cx="4041648" cy="4153916"/>
          </a:xfrm>
          <a:prstGeom prst="rect">
            <a:avLst/>
          </a:prstGeom>
        </p:spPr>
      </p:pic>
      <p:sp>
        <p:nvSpPr>
          <p:cNvPr id="9" name="TextBox 8"/>
          <p:cNvSpPr txBox="1"/>
          <p:nvPr/>
        </p:nvSpPr>
        <p:spPr>
          <a:xfrm>
            <a:off x="1440920" y="4442183"/>
            <a:ext cx="389017" cy="338554"/>
          </a:xfrm>
          <a:prstGeom prst="rect">
            <a:avLst/>
          </a:prstGeom>
          <a:noFill/>
        </p:spPr>
        <p:txBody>
          <a:bodyPr wrap="none" rtlCol="0">
            <a:spAutoFit/>
          </a:bodyPr>
          <a:lstStyle/>
          <a:p>
            <a:r>
              <a:rPr lang="en-US" sz="1600" i="1" dirty="0" smtClean="0"/>
              <a:t>q</a:t>
            </a:r>
            <a:r>
              <a:rPr lang="en-US" sz="1600" i="1" baseline="30000" dirty="0" smtClean="0"/>
              <a:t>3</a:t>
            </a:r>
            <a:endParaRPr lang="en-US" sz="1600" i="1" baseline="30000" dirty="0"/>
          </a:p>
        </p:txBody>
      </p:sp>
      <p:sp>
        <p:nvSpPr>
          <p:cNvPr id="10" name="Left Brace 9"/>
          <p:cNvSpPr>
            <a:spLocks noChangeAspect="1"/>
          </p:cNvSpPr>
          <p:nvPr/>
        </p:nvSpPr>
        <p:spPr>
          <a:xfrm>
            <a:off x="1753737" y="4483955"/>
            <a:ext cx="214884" cy="27305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4938356" y="1603686"/>
            <a:ext cx="3951643" cy="4061410"/>
          </a:xfrm>
          <a:prstGeom prst="rect">
            <a:avLst/>
          </a:prstGeom>
        </p:spPr>
      </p:pic>
      <p:sp>
        <p:nvSpPr>
          <p:cNvPr id="23" name="TextBox 22"/>
          <p:cNvSpPr txBox="1"/>
          <p:nvPr/>
        </p:nvSpPr>
        <p:spPr>
          <a:xfrm>
            <a:off x="1440920" y="5787786"/>
            <a:ext cx="7672969" cy="369332"/>
          </a:xfrm>
          <a:prstGeom prst="rect">
            <a:avLst/>
          </a:prstGeom>
          <a:noFill/>
        </p:spPr>
        <p:txBody>
          <a:bodyPr wrap="none" rtlCol="0">
            <a:spAutoFit/>
          </a:bodyPr>
          <a:lstStyle/>
          <a:p>
            <a:r>
              <a:rPr lang="en-US" b="1" dirty="0" smtClean="0">
                <a:solidFill>
                  <a:srgbClr val="000090"/>
                </a:solidFill>
              </a:rPr>
              <a:t>Hybrid Baryons </a:t>
            </a:r>
            <a:r>
              <a:rPr lang="en-US" b="1" dirty="0" err="1" smtClean="0">
                <a:solidFill>
                  <a:srgbClr val="000090"/>
                </a:solidFill>
              </a:rPr>
              <a:t>helicity</a:t>
            </a:r>
            <a:r>
              <a:rPr lang="en-US" b="1" dirty="0" smtClean="0">
                <a:solidFill>
                  <a:srgbClr val="000090"/>
                </a:solidFill>
              </a:rPr>
              <a:t> amplitudes are very distinct from regular quark states. </a:t>
            </a:r>
            <a:endParaRPr lang="en-US" b="1" dirty="0">
              <a:solidFill>
                <a:srgbClr val="00009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a:xfrm>
            <a:off x="324155" y="108855"/>
            <a:ext cx="8686800" cy="919239"/>
          </a:xfrm>
          <a:ln>
            <a:solidFill>
              <a:srgbClr val="000090"/>
            </a:solidFill>
          </a:ln>
        </p:spPr>
        <p:txBody>
          <a:bodyPr>
            <a:noAutofit/>
          </a:bodyPr>
          <a:lstStyle/>
          <a:p>
            <a:r>
              <a:rPr lang="en-US" sz="3600" b="1" dirty="0" smtClean="0">
                <a:solidFill>
                  <a:srgbClr val="000090"/>
                </a:solidFill>
                <a:latin typeface="+mn-lt"/>
                <a:ea typeface="ＭＳ Ｐゴシック" charset="-128"/>
              </a:rPr>
              <a:t>Probing the</a:t>
            </a:r>
            <a:r>
              <a:rPr lang="en-US" sz="3600" b="1" dirty="0" smtClean="0">
                <a:solidFill>
                  <a:srgbClr val="FF0000"/>
                </a:solidFill>
                <a:latin typeface="+mn-lt"/>
                <a:ea typeface="ＭＳ Ｐゴシック" charset="-128"/>
              </a:rPr>
              <a:t> </a:t>
            </a:r>
            <a:r>
              <a:rPr lang="en-US" sz="3600" b="1" dirty="0" smtClean="0">
                <a:ln>
                  <a:solidFill>
                    <a:srgbClr val="000090"/>
                  </a:solidFill>
                </a:ln>
                <a:solidFill>
                  <a:srgbClr val="FF0000"/>
                </a:solidFill>
                <a:latin typeface="+mn-lt"/>
                <a:ea typeface="ＭＳ Ｐゴシック" charset="-128"/>
              </a:rPr>
              <a:t>running</a:t>
            </a:r>
            <a:r>
              <a:rPr lang="en-US" sz="3600" b="1" dirty="0" smtClean="0">
                <a:solidFill>
                  <a:srgbClr val="FF0000"/>
                </a:solidFill>
                <a:latin typeface="+mn-lt"/>
                <a:ea typeface="ＭＳ Ｐゴシック" charset="-128"/>
              </a:rPr>
              <a:t> </a:t>
            </a:r>
            <a:r>
              <a:rPr lang="en-US" sz="3600" b="1" dirty="0" smtClean="0">
                <a:solidFill>
                  <a:srgbClr val="000090"/>
                </a:solidFill>
                <a:latin typeface="+mn-lt"/>
                <a:ea typeface="ＭＳ Ｐゴシック" charset="-128"/>
              </a:rPr>
              <a:t>quark mass at JLab12</a:t>
            </a:r>
            <a:endParaRPr lang="en-US" sz="3200" b="1" i="1" dirty="0">
              <a:solidFill>
                <a:srgbClr val="000090"/>
              </a:solidFill>
              <a:latin typeface="+mn-lt"/>
              <a:ea typeface="ＭＳ Ｐゴシック" charset="-128"/>
            </a:endParaRPr>
          </a:p>
        </p:txBody>
      </p:sp>
      <p:sp>
        <p:nvSpPr>
          <p:cNvPr id="14" name="Date Placeholder 13"/>
          <p:cNvSpPr>
            <a:spLocks noGrp="1"/>
          </p:cNvSpPr>
          <p:nvPr>
            <p:ph type="dt" sz="half" idx="10"/>
          </p:nvPr>
        </p:nvSpPr>
        <p:spPr/>
        <p:txBody>
          <a:bodyPr/>
          <a:lstStyle/>
          <a:p>
            <a:fld id="{664D3E67-C6D7-0948-90EA-C41A8B96401C}" type="datetime1">
              <a:rPr lang="en-US" smtClean="0"/>
              <a:t>6/17/16</a:t>
            </a:fld>
            <a:endParaRPr lang="en-US"/>
          </a:p>
        </p:txBody>
      </p:sp>
      <p:sp>
        <p:nvSpPr>
          <p:cNvPr id="15" name="Footer Placeholder 14"/>
          <p:cNvSpPr>
            <a:spLocks noGrp="1"/>
          </p:cNvSpPr>
          <p:nvPr>
            <p:ph type="ftr" sz="quarter" idx="11"/>
          </p:nvPr>
        </p:nvSpPr>
        <p:spPr/>
        <p:txBody>
          <a:bodyPr/>
          <a:lstStyle/>
          <a:p>
            <a:r>
              <a:rPr lang="en-US" smtClean="0"/>
              <a:t>V. Burkert CLAS Collaboration meeting 6/15-18 </a:t>
            </a:r>
            <a:endParaRPr lang="en-US"/>
          </a:p>
        </p:txBody>
      </p:sp>
      <p:sp>
        <p:nvSpPr>
          <p:cNvPr id="16" name="Slide Number Placeholder 15"/>
          <p:cNvSpPr>
            <a:spLocks noGrp="1"/>
          </p:cNvSpPr>
          <p:nvPr>
            <p:ph type="sldNum" sz="quarter" idx="12"/>
          </p:nvPr>
        </p:nvSpPr>
        <p:spPr/>
        <p:txBody>
          <a:bodyPr/>
          <a:lstStyle/>
          <a:p>
            <a:fld id="{E80C7409-9C6E-D246-B024-25924BB4FED8}" type="slidenum">
              <a:rPr lang="en-US" smtClean="0"/>
              <a:pPr/>
              <a:t>9</a:t>
            </a:fld>
            <a:endParaRPr lang="en-US"/>
          </a:p>
        </p:txBody>
      </p:sp>
      <p:pic>
        <p:nvPicPr>
          <p:cNvPr id="42" name="Picture 58" descr="lan_b460s16t32i_chiral_irfit"/>
          <p:cNvPicPr>
            <a:picLocks noChangeAspect="1" noChangeArrowheads="1"/>
          </p:cNvPicPr>
          <p:nvPr/>
        </p:nvPicPr>
        <p:blipFill>
          <a:blip r:embed="rId3"/>
          <a:srcRect/>
          <a:stretch>
            <a:fillRect/>
          </a:stretch>
        </p:blipFill>
        <p:spPr bwMode="auto">
          <a:xfrm>
            <a:off x="4573496" y="1503363"/>
            <a:ext cx="4542820" cy="4181475"/>
          </a:xfrm>
          <a:prstGeom prst="rect">
            <a:avLst/>
          </a:prstGeom>
          <a:noFill/>
          <a:ln w="9525">
            <a:noFill/>
            <a:miter lim="800000"/>
            <a:headEnd/>
            <a:tailEnd/>
          </a:ln>
        </p:spPr>
      </p:pic>
      <p:grpSp>
        <p:nvGrpSpPr>
          <p:cNvPr id="2" name="Group 53"/>
          <p:cNvGrpSpPr/>
          <p:nvPr/>
        </p:nvGrpSpPr>
        <p:grpSpPr>
          <a:xfrm>
            <a:off x="4445000" y="2310759"/>
            <a:ext cx="3579681" cy="1830914"/>
            <a:chOff x="4434584" y="2810415"/>
            <a:chExt cx="3579681" cy="1830914"/>
          </a:xfrm>
        </p:grpSpPr>
        <p:sp>
          <p:nvSpPr>
            <p:cNvPr id="44" name="Text Box 69"/>
            <p:cNvSpPr txBox="1">
              <a:spLocks noChangeArrowheads="1"/>
            </p:cNvSpPr>
            <p:nvPr/>
          </p:nvSpPr>
          <p:spPr bwMode="auto">
            <a:xfrm rot="16200000">
              <a:off x="3701355" y="3570092"/>
              <a:ext cx="1804466" cy="338008"/>
            </a:xfrm>
            <a:prstGeom prst="rect">
              <a:avLst/>
            </a:prstGeom>
            <a:solidFill>
              <a:schemeClr val="bg1"/>
            </a:solid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en-US" sz="1600" dirty="0">
                  <a:solidFill>
                    <a:prstClr val="black"/>
                  </a:solidFill>
                  <a:latin typeface="Times New Roman" charset="0"/>
                  <a:ea typeface="ＭＳ Ｐゴシック" charset="-128"/>
                  <a:cs typeface="ＭＳ Ｐゴシック" charset="-128"/>
                </a:rPr>
                <a:t>quark mass</a:t>
              </a:r>
              <a:r>
                <a:rPr lang="en-US" sz="1600" i="1" dirty="0">
                  <a:solidFill>
                    <a:prstClr val="black"/>
                  </a:solidFill>
                  <a:latin typeface="Times New Roman" charset="0"/>
                  <a:ea typeface="ＭＳ Ｐゴシック" charset="-128"/>
                  <a:cs typeface="ＭＳ Ｐゴシック" charset="-128"/>
                </a:rPr>
                <a:t> (GeV)</a:t>
              </a:r>
            </a:p>
          </p:txBody>
        </p:sp>
        <p:sp>
          <p:nvSpPr>
            <p:cNvPr id="48" name="Text Box 59"/>
            <p:cNvSpPr txBox="1">
              <a:spLocks noChangeArrowheads="1"/>
            </p:cNvSpPr>
            <p:nvPr/>
          </p:nvSpPr>
          <p:spPr bwMode="auto">
            <a:xfrm>
              <a:off x="7852912" y="2837618"/>
              <a:ext cx="161353" cy="320391"/>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endParaRPr lang="en-US" sz="1600">
                <a:solidFill>
                  <a:prstClr val="black"/>
                </a:solidFill>
                <a:latin typeface="Times New Roman" charset="0"/>
                <a:ea typeface="ＭＳ Ｐゴシック" charset="-128"/>
                <a:cs typeface="ＭＳ Ｐゴシック" charset="-128"/>
              </a:endParaRPr>
            </a:p>
          </p:txBody>
        </p:sp>
        <p:sp>
          <p:nvSpPr>
            <p:cNvPr id="49" name="Text Box 60"/>
            <p:cNvSpPr txBox="1">
              <a:spLocks noChangeArrowheads="1"/>
            </p:cNvSpPr>
            <p:nvPr/>
          </p:nvSpPr>
          <p:spPr bwMode="auto">
            <a:xfrm>
              <a:off x="7051709" y="2810415"/>
              <a:ext cx="161353" cy="35212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endParaRPr lang="en-US" dirty="0">
                <a:solidFill>
                  <a:prstClr val="black"/>
                </a:solidFill>
                <a:ea typeface="ＭＳ Ｐゴシック" charset="-128"/>
                <a:cs typeface="Comic Sans MS"/>
              </a:endParaRPr>
            </a:p>
          </p:txBody>
        </p:sp>
      </p:grpSp>
      <p:grpSp>
        <p:nvGrpSpPr>
          <p:cNvPr id="3" name="Group 55"/>
          <p:cNvGrpSpPr/>
          <p:nvPr/>
        </p:nvGrpSpPr>
        <p:grpSpPr>
          <a:xfrm>
            <a:off x="5514221" y="1914400"/>
            <a:ext cx="2081589" cy="3192817"/>
            <a:chOff x="5503805" y="2386854"/>
            <a:chExt cx="2081589" cy="3192817"/>
          </a:xfrm>
        </p:grpSpPr>
        <p:sp>
          <p:nvSpPr>
            <p:cNvPr id="51" name="TextBox 50"/>
            <p:cNvSpPr txBox="1"/>
            <p:nvPr/>
          </p:nvSpPr>
          <p:spPr>
            <a:xfrm>
              <a:off x="5716071" y="2386854"/>
              <a:ext cx="982458" cy="461665"/>
            </a:xfrm>
            <a:prstGeom prst="rect">
              <a:avLst/>
            </a:prstGeom>
            <a:solidFill>
              <a:schemeClr val="bg1"/>
            </a:solidFill>
            <a:ln>
              <a:solidFill>
                <a:srgbClr val="0000FF"/>
              </a:solidFill>
            </a:ln>
            <a:effectLst>
              <a:outerShdw blurRad="50800" dist="38100" dir="2700000">
                <a:srgbClr val="000000">
                  <a:alpha val="43000"/>
                </a:srgbClr>
              </a:outerShdw>
            </a:effectLst>
          </p:spPr>
          <p:txBody>
            <a:bodyPr wrap="square" rtlCol="0">
              <a:spAutoFit/>
            </a:bodyPr>
            <a:lstStyle/>
            <a:p>
              <a:r>
                <a:rPr lang="en-US" sz="1200" dirty="0" smtClean="0"/>
                <a:t>accessible</a:t>
              </a:r>
            </a:p>
            <a:p>
              <a:r>
                <a:rPr lang="en-US" sz="1200" dirty="0" smtClean="0"/>
                <a:t>at 6 GeV  </a:t>
              </a:r>
              <a:endParaRPr lang="en-US" sz="1200" dirty="0"/>
            </a:p>
          </p:txBody>
        </p:sp>
        <p:sp>
          <p:nvSpPr>
            <p:cNvPr id="52" name="Rectangle 51"/>
            <p:cNvSpPr/>
            <p:nvPr/>
          </p:nvSpPr>
          <p:spPr>
            <a:xfrm>
              <a:off x="5743372" y="3264143"/>
              <a:ext cx="45719" cy="231552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stCxn id="51" idx="2"/>
            </p:cNvCxnSpPr>
            <p:nvPr/>
          </p:nvCxnSpPr>
          <p:spPr>
            <a:xfrm rot="5400000">
              <a:off x="5671777" y="2680546"/>
              <a:ext cx="367551" cy="70349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111672" y="3264143"/>
              <a:ext cx="45719" cy="2315528"/>
            </a:xfrm>
            <a:prstGeom prst="rect">
              <a:avLst/>
            </a:prstGeom>
            <a:solidFill>
              <a:srgbClr val="FFFF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36346" y="2636014"/>
              <a:ext cx="1149048" cy="461665"/>
            </a:xfrm>
            <a:prstGeom prst="rect">
              <a:avLst/>
            </a:prstGeom>
            <a:solidFill>
              <a:schemeClr val="bg1"/>
            </a:solidFill>
            <a:ln>
              <a:solidFill>
                <a:srgbClr val="0000FF"/>
              </a:solidFill>
            </a:ln>
            <a:effectLst>
              <a:outerShdw blurRad="50800" dist="38100" dir="2700000">
                <a:srgbClr val="000000">
                  <a:alpha val="43000"/>
                </a:srgbClr>
              </a:outerShdw>
            </a:effectLst>
          </p:spPr>
          <p:txBody>
            <a:bodyPr wrap="square" rtlCol="0">
              <a:spAutoFit/>
            </a:bodyPr>
            <a:lstStyle/>
            <a:p>
              <a:r>
                <a:rPr lang="en-US" sz="1200" dirty="0" smtClean="0"/>
                <a:t>accessible at 6.6/ 8.8 </a:t>
              </a:r>
              <a:r>
                <a:rPr lang="en-US" sz="1200" dirty="0" smtClean="0"/>
                <a:t>GeV  </a:t>
              </a:r>
              <a:endParaRPr lang="en-US" sz="1200" dirty="0"/>
            </a:p>
          </p:txBody>
        </p:sp>
        <p:cxnSp>
          <p:nvCxnSpPr>
            <p:cNvPr id="38" name="Straight Arrow Connector 37"/>
            <p:cNvCxnSpPr>
              <a:stCxn id="37" idx="2"/>
            </p:cNvCxnSpPr>
            <p:nvPr/>
          </p:nvCxnSpPr>
          <p:spPr>
            <a:xfrm rot="5400000">
              <a:off x="6300353" y="2869012"/>
              <a:ext cx="481850" cy="939184"/>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54"/>
          <p:cNvGrpSpPr/>
          <p:nvPr/>
        </p:nvGrpSpPr>
        <p:grpSpPr>
          <a:xfrm>
            <a:off x="6312667" y="2825114"/>
            <a:ext cx="1597230" cy="2273193"/>
            <a:chOff x="6302251" y="3276842"/>
            <a:chExt cx="1597230" cy="2273193"/>
          </a:xfrm>
        </p:grpSpPr>
        <p:sp>
          <p:nvSpPr>
            <p:cNvPr id="55" name="TextBox 54"/>
            <p:cNvSpPr txBox="1"/>
            <p:nvPr/>
          </p:nvSpPr>
          <p:spPr>
            <a:xfrm>
              <a:off x="6909286" y="3341971"/>
              <a:ext cx="990195" cy="461665"/>
            </a:xfrm>
            <a:prstGeom prst="rect">
              <a:avLst/>
            </a:prstGeom>
            <a:solidFill>
              <a:schemeClr val="bg1"/>
            </a:solidFill>
            <a:ln>
              <a:solidFill>
                <a:srgbClr val="FF0000"/>
              </a:solidFill>
            </a:ln>
            <a:effectLst>
              <a:outerShdw blurRad="50800" dist="38100" dir="2700000">
                <a:srgbClr val="000000">
                  <a:alpha val="43000"/>
                </a:srgbClr>
              </a:outerShdw>
            </a:effectLst>
          </p:spPr>
          <p:txBody>
            <a:bodyPr wrap="square" rtlCol="0">
              <a:spAutoFit/>
            </a:bodyPr>
            <a:lstStyle/>
            <a:p>
              <a:r>
                <a:rPr lang="en-US" sz="1200" dirty="0" smtClean="0"/>
                <a:t>accessible</a:t>
              </a:r>
            </a:p>
            <a:p>
              <a:r>
                <a:rPr lang="en-US" sz="1200" dirty="0" smtClean="0"/>
                <a:t>at </a:t>
              </a:r>
              <a:r>
                <a:rPr lang="en-US" sz="1200" dirty="0" smtClean="0"/>
                <a:t>11 </a:t>
              </a:r>
              <a:r>
                <a:rPr lang="en-US" sz="1200" dirty="0" smtClean="0"/>
                <a:t>GeV  </a:t>
              </a:r>
              <a:endParaRPr lang="en-US" sz="1200" dirty="0"/>
            </a:p>
          </p:txBody>
        </p:sp>
        <p:sp>
          <p:nvSpPr>
            <p:cNvPr id="56" name="Rectangle 55"/>
            <p:cNvSpPr/>
            <p:nvPr/>
          </p:nvSpPr>
          <p:spPr>
            <a:xfrm>
              <a:off x="6416472" y="3276842"/>
              <a:ext cx="45719" cy="227319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a:stCxn id="55" idx="2"/>
            </p:cNvCxnSpPr>
            <p:nvPr/>
          </p:nvCxnSpPr>
          <p:spPr>
            <a:xfrm rot="5400000">
              <a:off x="6643307" y="3462581"/>
              <a:ext cx="420022" cy="11021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8" name="Straight Connector 57"/>
          <p:cNvCxnSpPr/>
          <p:nvPr/>
        </p:nvCxnSpPr>
        <p:spPr>
          <a:xfrm>
            <a:off x="5280916" y="4693394"/>
            <a:ext cx="38354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50"/>
          <p:cNvGrpSpPr/>
          <p:nvPr/>
        </p:nvGrpSpPr>
        <p:grpSpPr>
          <a:xfrm>
            <a:off x="8024680" y="2018371"/>
            <a:ext cx="785833" cy="584776"/>
            <a:chOff x="3732080" y="2373971"/>
            <a:chExt cx="785833" cy="584776"/>
          </a:xfrm>
        </p:grpSpPr>
        <p:sp>
          <p:nvSpPr>
            <p:cNvPr id="60" name="TextBox 59"/>
            <p:cNvSpPr txBox="1"/>
            <p:nvPr/>
          </p:nvSpPr>
          <p:spPr>
            <a:xfrm>
              <a:off x="3732080" y="2373971"/>
              <a:ext cx="785833" cy="584776"/>
            </a:xfrm>
            <a:prstGeom prst="rect">
              <a:avLst/>
            </a:prstGeom>
            <a:noFill/>
            <a:ln>
              <a:noFill/>
            </a:ln>
          </p:spPr>
          <p:txBody>
            <a:bodyPr wrap="square" rtlCol="0">
              <a:spAutoFit/>
            </a:bodyPr>
            <a:lstStyle/>
            <a:p>
              <a:r>
                <a:rPr lang="en-US" sz="1600" dirty="0" smtClean="0">
                  <a:latin typeface="Calibri"/>
                  <a:cs typeface="Calibri"/>
                </a:rPr>
                <a:t>   LQCD</a:t>
              </a:r>
            </a:p>
            <a:p>
              <a:r>
                <a:rPr lang="en-US" sz="1600" dirty="0" smtClean="0">
                  <a:ln w="3175" cap="flat" cmpd="sng" algn="ctr">
                    <a:solidFill>
                      <a:srgbClr val="FF0000"/>
                    </a:solidFill>
                    <a:prstDash val="solid"/>
                    <a:round/>
                    <a:headEnd type="none" w="med" len="med"/>
                    <a:tailEnd type="none" w="med" len="med"/>
                  </a:ln>
                  <a:latin typeface="Calibri"/>
                  <a:cs typeface="Calibri"/>
                </a:rPr>
                <a:t>      </a:t>
              </a:r>
              <a:r>
                <a:rPr lang="en-US" sz="1600" dirty="0" smtClean="0">
                  <a:latin typeface="Calibri"/>
                  <a:cs typeface="Calibri"/>
                </a:rPr>
                <a:t>DSE</a:t>
              </a:r>
              <a:endParaRPr lang="en-US" sz="1600" dirty="0">
                <a:latin typeface="Calibri"/>
                <a:cs typeface="Calibri"/>
              </a:endParaRPr>
            </a:p>
          </p:txBody>
        </p:sp>
        <p:cxnSp>
          <p:nvCxnSpPr>
            <p:cNvPr id="61" name="Straight Connector 60"/>
            <p:cNvCxnSpPr/>
            <p:nvPr/>
          </p:nvCxnSpPr>
          <p:spPr bwMode="auto">
            <a:xfrm flipV="1">
              <a:off x="3788276" y="2789977"/>
              <a:ext cx="257618" cy="1"/>
            </a:xfrm>
            <a:prstGeom prst="line">
              <a:avLst/>
            </a:prstGeom>
            <a:noFill/>
            <a:ln w="9525" cap="flat" cmpd="sng" algn="ctr">
              <a:solidFill>
                <a:srgbClr val="FF0000"/>
              </a:solidFill>
              <a:prstDash val="solid"/>
              <a:round/>
              <a:headEnd type="none" w="med" len="med"/>
              <a:tailEnd type="none" w="med" len="med"/>
            </a:ln>
            <a:effectLst/>
          </p:spPr>
        </p:cxnSp>
      </p:grpSp>
      <p:sp>
        <p:nvSpPr>
          <p:cNvPr id="70" name="Rectangle 69"/>
          <p:cNvSpPr/>
          <p:nvPr/>
        </p:nvSpPr>
        <p:spPr>
          <a:xfrm>
            <a:off x="2032000" y="3530600"/>
            <a:ext cx="2307896" cy="4259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108200" y="2823953"/>
            <a:ext cx="2257096" cy="514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689100" y="1130300"/>
            <a:ext cx="1842547" cy="369332"/>
          </a:xfrm>
          <a:prstGeom prst="rect">
            <a:avLst/>
          </a:prstGeom>
          <a:noFill/>
        </p:spPr>
        <p:txBody>
          <a:bodyPr wrap="none" rtlCol="0">
            <a:spAutoFit/>
          </a:bodyPr>
          <a:lstStyle/>
          <a:p>
            <a:r>
              <a:rPr lang="en-US" b="1" i="1" dirty="0" smtClean="0">
                <a:solidFill>
                  <a:srgbClr val="000090"/>
                </a:solidFill>
              </a:rPr>
              <a:t>Roper resonance </a:t>
            </a:r>
            <a:endParaRPr lang="en-US" b="1" i="1" dirty="0">
              <a:solidFill>
                <a:srgbClr val="000090"/>
              </a:solidFill>
            </a:endParaRPr>
          </a:p>
        </p:txBody>
      </p:sp>
      <p:sp>
        <p:nvSpPr>
          <p:cNvPr id="28" name="TextBox 27"/>
          <p:cNvSpPr txBox="1"/>
          <p:nvPr/>
        </p:nvSpPr>
        <p:spPr>
          <a:xfrm>
            <a:off x="1559641" y="5842795"/>
            <a:ext cx="6199947" cy="369332"/>
          </a:xfrm>
          <a:prstGeom prst="rect">
            <a:avLst/>
          </a:prstGeom>
          <a:noFill/>
          <a:ln>
            <a:solidFill>
              <a:schemeClr val="tx1"/>
            </a:solidFill>
          </a:ln>
        </p:spPr>
        <p:txBody>
          <a:bodyPr wrap="none" rtlCol="0">
            <a:spAutoFit/>
          </a:bodyPr>
          <a:lstStyle/>
          <a:p>
            <a:r>
              <a:rPr lang="en-US" b="1" dirty="0" smtClean="0">
                <a:solidFill>
                  <a:srgbClr val="000090"/>
                </a:solidFill>
              </a:rPr>
              <a:t>Probe the transition of dressed quarks to elementary quarks.</a:t>
            </a:r>
            <a:endParaRPr lang="en-US" b="1" dirty="0">
              <a:solidFill>
                <a:srgbClr val="000090"/>
              </a:solidFill>
            </a:endParaRPr>
          </a:p>
        </p:txBody>
      </p:sp>
      <p:pic>
        <p:nvPicPr>
          <p:cNvPr id="29" name="Picture 28"/>
          <p:cNvPicPr>
            <a:picLocks noChangeAspect="1"/>
          </p:cNvPicPr>
          <p:nvPr/>
        </p:nvPicPr>
        <p:blipFill>
          <a:blip r:embed="rId4"/>
          <a:stretch>
            <a:fillRect/>
          </a:stretch>
        </p:blipFill>
        <p:spPr>
          <a:xfrm>
            <a:off x="711200" y="1588533"/>
            <a:ext cx="3669284" cy="3897630"/>
          </a:xfrm>
          <a:prstGeom prst="rect">
            <a:avLst/>
          </a:prstGeom>
        </p:spPr>
      </p:pic>
      <p:sp>
        <p:nvSpPr>
          <p:cNvPr id="31" name="TextBox 30"/>
          <p:cNvSpPr txBox="1"/>
          <p:nvPr/>
        </p:nvSpPr>
        <p:spPr>
          <a:xfrm>
            <a:off x="6266097" y="1134031"/>
            <a:ext cx="2187668" cy="369332"/>
          </a:xfrm>
          <a:prstGeom prst="rect">
            <a:avLst/>
          </a:prstGeom>
          <a:noFill/>
        </p:spPr>
        <p:txBody>
          <a:bodyPr wrap="none" rtlCol="0">
            <a:spAutoFit/>
          </a:bodyPr>
          <a:lstStyle/>
          <a:p>
            <a:r>
              <a:rPr lang="en-US" b="1" i="1" dirty="0" smtClean="0">
                <a:solidFill>
                  <a:srgbClr val="000090"/>
                </a:solidFill>
              </a:rPr>
              <a:t>Running quark mass</a:t>
            </a:r>
            <a:endParaRPr lang="en-US" b="1" i="1" dirty="0">
              <a:solidFill>
                <a:srgbClr val="000090"/>
              </a:solidFill>
            </a:endParaRPr>
          </a:p>
        </p:txBody>
      </p:sp>
      <p:sp>
        <p:nvSpPr>
          <p:cNvPr id="32" name="TextBox 31"/>
          <p:cNvSpPr txBox="1"/>
          <p:nvPr/>
        </p:nvSpPr>
        <p:spPr>
          <a:xfrm>
            <a:off x="3006404" y="2435839"/>
            <a:ext cx="764740" cy="307777"/>
          </a:xfrm>
          <a:prstGeom prst="rect">
            <a:avLst/>
          </a:prstGeom>
          <a:noFill/>
        </p:spPr>
        <p:txBody>
          <a:bodyPr wrap="none" rtlCol="0">
            <a:spAutoFit/>
          </a:bodyPr>
          <a:lstStyle/>
          <a:p>
            <a:r>
              <a:rPr lang="en-US" sz="1400" dirty="0" smtClean="0">
                <a:solidFill>
                  <a:srgbClr val="0000FF"/>
                </a:solidFill>
              </a:rPr>
              <a:t>LF RQM</a:t>
            </a:r>
            <a:endParaRPr lang="en-US" sz="1400" dirty="0">
              <a:solidFill>
                <a:srgbClr val="0000FF"/>
              </a:solidFill>
            </a:endParaRPr>
          </a:p>
        </p:txBody>
      </p:sp>
      <p:sp>
        <p:nvSpPr>
          <p:cNvPr id="39" name="Oval 38"/>
          <p:cNvSpPr>
            <a:spLocks noChangeAspect="1"/>
          </p:cNvSpPr>
          <p:nvPr/>
        </p:nvSpPr>
        <p:spPr>
          <a:xfrm>
            <a:off x="1741066" y="2335787"/>
            <a:ext cx="91440" cy="91440"/>
          </a:xfrm>
          <a:prstGeom prst="ellipse">
            <a:avLst/>
          </a:prstGeom>
          <a:solidFill>
            <a:srgbClr val="FFFF0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p:nvPr/>
        </p:nvCxnSpPr>
        <p:spPr>
          <a:xfrm rot="5400000">
            <a:off x="1887931" y="2959090"/>
            <a:ext cx="11191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1893466" y="2923607"/>
            <a:ext cx="91440" cy="91440"/>
          </a:xfrm>
          <a:prstGeom prst="ellipse">
            <a:avLst/>
          </a:prstGeom>
          <a:solidFill>
            <a:srgbClr val="FFFF0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a:off x="2060442" y="3575179"/>
            <a:ext cx="216836"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Oval 40"/>
          <p:cNvSpPr>
            <a:spLocks noChangeAspect="1"/>
          </p:cNvSpPr>
          <p:nvPr/>
        </p:nvSpPr>
        <p:spPr>
          <a:xfrm>
            <a:off x="2118436" y="3535617"/>
            <a:ext cx="91440" cy="914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2296556" y="3932240"/>
            <a:ext cx="216833" cy="190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2355501" y="3893632"/>
            <a:ext cx="91440" cy="914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3238</TotalTime>
  <Words>1162</Words>
  <Application>Microsoft Macintosh PowerPoint</Application>
  <PresentationFormat>On-screen Show (4:3)</PresentationFormat>
  <Paragraphs>175</Paragraphs>
  <Slides>10</Slides>
  <Notes>4</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New Run Group Proposal</vt:lpstr>
      <vt:lpstr>Excited baryons and history of the Universe</vt:lpstr>
      <vt:lpstr>Slide 3</vt:lpstr>
      <vt:lpstr>Main questions to address</vt:lpstr>
      <vt:lpstr>Evidence for new N* in KY final state</vt:lpstr>
      <vt:lpstr>New Baryons in γ*p→KΛ/Σ ?</vt:lpstr>
      <vt:lpstr>Search for gluonic q3G and high mass q3</vt:lpstr>
      <vt:lpstr>Distinguishing q3 &amp; q3G states</vt:lpstr>
      <vt:lpstr>Probing the running quark mass at JLab12</vt:lpstr>
      <vt:lpstr>GPDs - 3D imaging &amp; confinement</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B Proposals for RG K</dc:title>
  <dc:creator>Volker Burkert</dc:creator>
  <cp:lastModifiedBy>Volker Burkert</cp:lastModifiedBy>
  <cp:revision>19</cp:revision>
  <dcterms:created xsi:type="dcterms:W3CDTF">2016-06-16T14:12:56Z</dcterms:created>
  <dcterms:modified xsi:type="dcterms:W3CDTF">2016-06-17T16:48:29Z</dcterms:modified>
</cp:coreProperties>
</file>