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85" r:id="rId7"/>
    <p:sldId id="286" r:id="rId8"/>
    <p:sldId id="284" r:id="rId9"/>
    <p:sldId id="287" r:id="rId10"/>
    <p:sldId id="277" r:id="rId11"/>
    <p:sldId id="289" r:id="rId12"/>
    <p:sldId id="288" r:id="rId13"/>
    <p:sldId id="279" r:id="rId14"/>
    <p:sldId id="280" r:id="rId15"/>
    <p:sldId id="281" r:id="rId16"/>
    <p:sldId id="282" r:id="rId17"/>
    <p:sldId id="283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1480" y="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7E98C-9B05-2548-8D79-EB5C15BFD4C4}" type="datetimeFigureOut">
              <a:rPr lang="en-US" smtClean="0"/>
              <a:t>6/13/16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A59F4-1624-A14C-B0C6-80FD66832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77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In the case of a track which passes very close (within 1-2 mm) of the wire, the ionization electrons arrive individually, spread out over a long time, and the signal voltage may fail to exceed the discriminator  level and so result in no signal.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In case of a track passing close to x=1 (i.e near the hexagon vertices/corners or near field wires), only some ionization electrons will arrive (with most or a lot of them lost to the neighboring cells), thus reducing the signal voltage to have similar effect as near the wire.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75033D3-310B-E24F-9996-2588DC642A2F}" type="slidenum">
              <a:rPr lang="en-US">
                <a:latin typeface="Calibri" charset="0"/>
              </a:rPr>
              <a:pPr eaLnBrk="1" hangingPunct="1"/>
              <a:t>9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In the case of a track which passes very close (within 1-2 mm) of the wire, the ionization electrons arrive individually, spread out over a long time, and the signal voltage may fail to exceed the discriminator  level and so result in no signal. 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In case of a track passing close to x=1 (i.e near the hexagon vertices/corners or near field wires), only some ionization electrons will arrive (with most or a lot of them lost to the neighboring cells), thus reducing the signal voltage to have similar effect as near the wire.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75033D3-310B-E24F-9996-2588DC642A2F}" type="slidenum">
              <a:rPr lang="en-US">
                <a:latin typeface="Calibri" charset="0"/>
              </a:rPr>
              <a:pPr eaLnBrk="1" hangingPunct="1"/>
              <a:t>11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Double Gaussian fits (red and green represent the two gaussian components and the blue is for the overall double gaussian). The central/narrower gaussian was used to represent the resolution in the given doca bin.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C49497B-19E5-8E4F-8207-020A67E31448}" type="slidenum">
              <a:rPr lang="en-US">
                <a:latin typeface="Calibri" charset="0"/>
              </a:rPr>
              <a:pPr eaLnBrk="1" hangingPunct="1"/>
              <a:t>12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Fluctuation in lnefficiency: due to low statistics as some dead areas? (Mac)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B0543DE-20A4-F24C-BA0F-9D7621CC44D0}" type="slidenum">
              <a:rPr lang="en-US">
                <a:latin typeface="Calibri" charset="0"/>
              </a:rPr>
              <a:pPr eaLnBrk="1" hangingPunct="1"/>
              <a:t>13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https://www.jlab.org/Hall-B//secure/eg4/adhikari/myHomeLinked/MyHm/Shared/spikyEvents.txt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A2C91CE-42BD-724D-80CF-081C3A3C8E18}" type="slidenum">
              <a:rPr lang="en-US">
                <a:latin typeface="Calibri" charset="0"/>
              </a:rPr>
              <a:pPr eaLnBrk="1" hangingPunct="1"/>
              <a:t>14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Segments </a:t>
            </a:r>
            <a:r>
              <a:rPr lang="en-US" baseline="0" dirty="0" smtClean="0"/>
              <a:t>are linked into region-segments using a wire index proximity condition formula (find another </a:t>
            </a:r>
            <a:r>
              <a:rPr lang="en-US" baseline="0" dirty="0" err="1" smtClean="0"/>
              <a:t>seg</a:t>
            </a:r>
            <a:r>
              <a:rPr lang="en-US" baseline="0" dirty="0" smtClean="0"/>
              <a:t> within certain number of wires).  From this region-segments a point (similar to BST algorithm) is determined.  The fit to the wires in each </a:t>
            </a:r>
            <a:r>
              <a:rPr lang="en-US" baseline="0" dirty="0" err="1" smtClean="0"/>
              <a:t>superlayer</a:t>
            </a:r>
            <a:r>
              <a:rPr lang="en-US" baseline="0" dirty="0" smtClean="0"/>
              <a:t> can be extended to form a plane.  Since the orientation of the wires in each </a:t>
            </a:r>
            <a:r>
              <a:rPr lang="en-US" baseline="0" dirty="0" err="1" smtClean="0"/>
              <a:t>superlayer</a:t>
            </a:r>
            <a:r>
              <a:rPr lang="en-US" baseline="0" dirty="0" smtClean="0"/>
              <a:t> at at +/- 6 degrees stereo angles </a:t>
            </a:r>
            <a:r>
              <a:rPr lang="en-US" baseline="0" dirty="0" err="1" smtClean="0"/>
              <a:t>w.r.t</a:t>
            </a:r>
            <a:r>
              <a:rPr lang="en-US" baseline="0" dirty="0" smtClean="0"/>
              <a:t>. each other, the 2 planes with intersect.  Hence from this intersection a line is formed to yield a direction, and a point can be obtained from the intersection of that line with the plane that lies </a:t>
            </a:r>
            <a:r>
              <a:rPr lang="en-US" baseline="0" dirty="0" err="1" smtClean="0"/>
              <a:t>inbetween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superlayers</a:t>
            </a:r>
            <a:r>
              <a:rPr lang="en-US" baseline="0" dirty="0" smtClean="0"/>
              <a:t> – so-called middle-plane.  This object ( point &amp; direction unit vector ) is what we call a cross.  For a good track there are 3 crosses, from which a track trajectory can be estimated.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671C0-5E92-8749-A077-00C9893C97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82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6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9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35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2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3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7220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83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72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2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733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194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19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5319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01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8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0813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3213"/>
            <a:ext cx="7770813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27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8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0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0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6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1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81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3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9359C-7384-684E-92B2-14DAD07FA027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2DE22-0866-3E49-A288-64FD7D472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2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0" y="6519446"/>
            <a:ext cx="114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95C3ACB1-9D5B-4C50-8733-64C120A39E65}" type="slidenum">
              <a:rPr lang="en-US" sz="1600">
                <a:solidFill>
                  <a:srgbClr val="FFFFFF"/>
                </a:solidFill>
                <a:latin typeface="Arial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57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microsoft.com/office/2007/relationships/hdphoto" Target="../media/hdphoto1.wdp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gif"/><Relationship Id="rId3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0" y="651331"/>
            <a:ext cx="9144000" cy="54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0019" y="6141720"/>
            <a:ext cx="522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CLAS 12 First Experiment Workshop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029"/>
            <a:ext cx="7772400" cy="1828421"/>
          </a:xfrm>
        </p:spPr>
        <p:txBody>
          <a:bodyPr/>
          <a:lstStyle/>
          <a:p>
            <a:r>
              <a:rPr lang="en-US" sz="4400" dirty="0">
                <a:solidFill>
                  <a:srgbClr val="000000"/>
                </a:solidFill>
                <a:latin typeface="Arial" charset="0"/>
                <a:cs typeface="Arial" charset="0"/>
              </a:rPr>
              <a:t>CLAS12 </a:t>
            </a:r>
            <a:r>
              <a:rPr lang="en-US" sz="4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Tracking Overview </a:t>
            </a:r>
            <a:br>
              <a:rPr lang="en-US" sz="4400" dirty="0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4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and </a:t>
            </a:r>
            <a:r>
              <a:rPr lang="en-US" sz="4400" dirty="0">
                <a:solidFill>
                  <a:srgbClr val="000000"/>
                </a:solidFill>
                <a:latin typeface="Arial" charset="0"/>
                <a:cs typeface="Arial" charset="0"/>
              </a:rPr>
              <a:t>Progress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2209800"/>
          </a:xfrm>
        </p:spPr>
        <p:txBody>
          <a:bodyPr/>
          <a:lstStyle/>
          <a:p>
            <a:pPr algn="r" eaLnBrk="0" hangingPunct="0">
              <a:defRPr/>
            </a:pPr>
            <a:r>
              <a:rPr lang="en-US" altLang="en-US" sz="2000" b="1" dirty="0">
                <a:solidFill>
                  <a:srgbClr val="002060"/>
                </a:solidFill>
              </a:rPr>
              <a:t>Veronique Ziegler</a:t>
            </a:r>
          </a:p>
          <a:p>
            <a:pPr algn="r" eaLnBrk="0" hangingPunct="0">
              <a:defRPr/>
            </a:pPr>
            <a:endParaRPr lang="en-US" altLang="en-US" b="1" dirty="0" smtClean="0">
              <a:solidFill>
                <a:srgbClr val="002060"/>
              </a:solidFill>
            </a:endParaRPr>
          </a:p>
          <a:p>
            <a:pPr algn="r" eaLnBrk="0" hangingPunct="0">
              <a:defRPr/>
            </a:pPr>
            <a:r>
              <a:rPr lang="en-US" altLang="en-US" sz="1800" b="1" dirty="0" smtClean="0">
                <a:solidFill>
                  <a:srgbClr val="002060"/>
                </a:solidFill>
              </a:rPr>
              <a:t>First Experiment Workshop</a:t>
            </a:r>
            <a:endParaRPr lang="en-US" altLang="en-US" sz="1800" b="1" dirty="0">
              <a:solidFill>
                <a:srgbClr val="002060"/>
              </a:solidFill>
            </a:endParaRPr>
          </a:p>
          <a:p>
            <a:pPr eaLnBrk="0" hangingPunct="0">
              <a:defRPr/>
            </a:pPr>
            <a:endParaRPr lang="en-US" altLang="en-US" sz="1800" b="1" dirty="0">
              <a:solidFill>
                <a:srgbClr val="000099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2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inefficiencies in MC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34855" b="-34855"/>
          <a:stretch>
            <a:fillRect/>
          </a:stretch>
        </p:blipFill>
        <p:spPr/>
      </p:pic>
      <p:grpSp>
        <p:nvGrpSpPr>
          <p:cNvPr id="14" name="Group 13"/>
          <p:cNvGrpSpPr/>
          <p:nvPr/>
        </p:nvGrpSpPr>
        <p:grpSpPr>
          <a:xfrm>
            <a:off x="7590693" y="2227384"/>
            <a:ext cx="341923" cy="420076"/>
            <a:chOff x="7590693" y="2227384"/>
            <a:chExt cx="341923" cy="420076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7590693" y="2227384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11" name="Straight Connector 10"/>
            <p:cNvCxnSpPr/>
            <p:nvPr/>
          </p:nvCxnSpPr>
          <p:spPr bwMode="auto">
            <a:xfrm flipH="1">
              <a:off x="7590693" y="2266460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grpSp>
        <p:nvGrpSpPr>
          <p:cNvPr id="15" name="Group 14"/>
          <p:cNvGrpSpPr/>
          <p:nvPr/>
        </p:nvGrpSpPr>
        <p:grpSpPr>
          <a:xfrm>
            <a:off x="5457093" y="2897553"/>
            <a:ext cx="341923" cy="420076"/>
            <a:chOff x="7590693" y="2227384"/>
            <a:chExt cx="341923" cy="420076"/>
          </a:xfrm>
        </p:grpSpPr>
        <p:cxnSp>
          <p:nvCxnSpPr>
            <p:cNvPr id="16" name="Straight Connector 15"/>
            <p:cNvCxnSpPr/>
            <p:nvPr/>
          </p:nvCxnSpPr>
          <p:spPr bwMode="auto">
            <a:xfrm>
              <a:off x="7590693" y="2227384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7590693" y="2266460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sp>
        <p:nvSpPr>
          <p:cNvPr id="18" name="TextBox 17"/>
          <p:cNvSpPr txBox="1"/>
          <p:nvPr/>
        </p:nvSpPr>
        <p:spPr>
          <a:xfrm>
            <a:off x="5418015" y="1016000"/>
            <a:ext cx="1699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inefficient wire  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7117862" y="1016000"/>
            <a:ext cx="341923" cy="420076"/>
            <a:chOff x="7590693" y="2227384"/>
            <a:chExt cx="341923" cy="420076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7590693" y="2227384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>
              <a:off x="7590693" y="2266460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grpSp>
        <p:nvGrpSpPr>
          <p:cNvPr id="22" name="Group 21"/>
          <p:cNvGrpSpPr/>
          <p:nvPr/>
        </p:nvGrpSpPr>
        <p:grpSpPr>
          <a:xfrm>
            <a:off x="3128108" y="3845169"/>
            <a:ext cx="341923" cy="420076"/>
            <a:chOff x="7590693" y="2227384"/>
            <a:chExt cx="341923" cy="420076"/>
          </a:xfrm>
        </p:grpSpPr>
        <p:cxnSp>
          <p:nvCxnSpPr>
            <p:cNvPr id="23" name="Straight Connector 22"/>
            <p:cNvCxnSpPr/>
            <p:nvPr/>
          </p:nvCxnSpPr>
          <p:spPr bwMode="auto">
            <a:xfrm>
              <a:off x="7590693" y="2227384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7590693" y="2266460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grpSp>
        <p:nvGrpSpPr>
          <p:cNvPr id="25" name="Group 24"/>
          <p:cNvGrpSpPr/>
          <p:nvPr/>
        </p:nvGrpSpPr>
        <p:grpSpPr>
          <a:xfrm>
            <a:off x="2127739" y="3806093"/>
            <a:ext cx="341923" cy="420076"/>
            <a:chOff x="7590693" y="2227384"/>
            <a:chExt cx="341923" cy="420076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7590693" y="2227384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27" name="Straight Connector 26"/>
            <p:cNvCxnSpPr/>
            <p:nvPr/>
          </p:nvCxnSpPr>
          <p:spPr bwMode="auto">
            <a:xfrm flipH="1">
              <a:off x="7590693" y="2266460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  <p:grpSp>
        <p:nvGrpSpPr>
          <p:cNvPr id="28" name="Group 27"/>
          <p:cNvGrpSpPr/>
          <p:nvPr/>
        </p:nvGrpSpPr>
        <p:grpSpPr>
          <a:xfrm>
            <a:off x="1088293" y="4515339"/>
            <a:ext cx="341923" cy="420076"/>
            <a:chOff x="7590693" y="2227384"/>
            <a:chExt cx="341923" cy="420076"/>
          </a:xfrm>
        </p:grpSpPr>
        <p:cxnSp>
          <p:nvCxnSpPr>
            <p:cNvPr id="29" name="Straight Connector 28"/>
            <p:cNvCxnSpPr/>
            <p:nvPr/>
          </p:nvCxnSpPr>
          <p:spPr bwMode="auto">
            <a:xfrm>
              <a:off x="7590693" y="2227384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7590693" y="2266460"/>
              <a:ext cx="341923" cy="381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48555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65651"/>
            <a:ext cx="7185205" cy="58477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atin typeface="Arial"/>
                <a:cs typeface="Arial"/>
              </a:rPr>
              <a:t>Simulation of </a:t>
            </a:r>
            <a:r>
              <a:rPr lang="en-US" sz="3200" b="1" dirty="0" err="1" smtClean="0">
                <a:latin typeface="Arial"/>
                <a:cs typeface="Arial"/>
              </a:rPr>
              <a:t>doca</a:t>
            </a:r>
            <a:r>
              <a:rPr lang="en-US" sz="3200" b="1" dirty="0" smtClean="0">
                <a:latin typeface="Arial"/>
                <a:cs typeface="Arial"/>
              </a:rPr>
              <a:t> resolution</a:t>
            </a:r>
            <a:endParaRPr lang="en-US" sz="3200" b="1" dirty="0">
              <a:latin typeface="Arial"/>
              <a:cs typeface="Arial"/>
            </a:endParaRPr>
          </a:p>
        </p:txBody>
      </p:sp>
      <p:grpSp>
        <p:nvGrpSpPr>
          <p:cNvPr id="26" name="Group 8"/>
          <p:cNvGrpSpPr>
            <a:grpSpLocks/>
          </p:cNvGrpSpPr>
          <p:nvPr/>
        </p:nvGrpSpPr>
        <p:grpSpPr bwMode="auto">
          <a:xfrm>
            <a:off x="1184407" y="1928154"/>
            <a:ext cx="4454525" cy="4422775"/>
            <a:chOff x="4419601" y="1981200"/>
            <a:chExt cx="4454356" cy="4422577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81200"/>
              <a:ext cx="4225757" cy="434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5"/>
            <p:cNvSpPr>
              <a:spLocks noChangeArrowheads="1"/>
            </p:cNvSpPr>
            <p:nvPr/>
          </p:nvSpPr>
          <p:spPr bwMode="auto">
            <a:xfrm>
              <a:off x="5181600" y="2209800"/>
              <a:ext cx="3456395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libri" charset="0"/>
                </a:rPr>
                <a:t>Resolution in </a:t>
              </a:r>
              <a:r>
                <a:rPr lang="en-US" dirty="0" smtClean="0">
                  <a:latin typeface="Calibri" charset="0"/>
                </a:rPr>
                <a:t>mm =</a:t>
              </a:r>
              <a:endParaRPr lang="en-US" dirty="0">
                <a:latin typeface="Calibri" charset="0"/>
              </a:endParaRPr>
            </a:p>
            <a:p>
              <a:r>
                <a:rPr lang="en-US" dirty="0">
                  <a:latin typeface="Calibri" charset="0"/>
                </a:rPr>
                <a:t>  1.0(</a:t>
              </a:r>
              <a:r>
                <a:rPr lang="en-US" sz="1600" dirty="0">
                  <a:latin typeface="Calibri" charset="0"/>
                </a:rPr>
                <a:t>0.16 + 0.005/(0.1+x)^2 + 0.8*x^8)</a:t>
              </a:r>
              <a:endParaRPr lang="en-US" dirty="0">
                <a:latin typeface="Calibri" charset="0"/>
              </a:endParaRP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6019800" y="6096000"/>
              <a:ext cx="1905000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latin typeface="Calibri" charset="0"/>
                </a:rPr>
                <a:t>X=doca/docaMax</a:t>
              </a:r>
            </a:p>
          </p:txBody>
        </p:sp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 rot="-5400000">
              <a:off x="3560178" y="3907421"/>
              <a:ext cx="2057400" cy="33855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charset="0"/>
                </a:rPr>
                <a:t>Resolution in mm</a:t>
              </a:r>
            </a:p>
          </p:txBody>
        </p:sp>
      </p:grp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93824"/>
            <a:ext cx="39719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16788" y="1928154"/>
            <a:ext cx="3329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8000"/>
                </a:solidFill>
                <a:latin typeface="Calibri" charset="0"/>
              </a:rPr>
              <a:t>used to smear </a:t>
            </a:r>
            <a:r>
              <a:rPr lang="en-US" dirty="0" err="1" smtClean="0">
                <a:solidFill>
                  <a:srgbClr val="008000"/>
                </a:solidFill>
                <a:latin typeface="Calibri" charset="0"/>
              </a:rPr>
              <a:t>docas</a:t>
            </a:r>
            <a:r>
              <a:rPr lang="en-US" dirty="0" smtClean="0">
                <a:solidFill>
                  <a:srgbClr val="008000"/>
                </a:solidFill>
                <a:latin typeface="Calibri" charset="0"/>
              </a:rPr>
              <a:t> in GEMC</a:t>
            </a:r>
          </a:p>
          <a:p>
            <a:pPr marL="285750" indent="-285750">
              <a:buFontTx/>
              <a:buChar char="•"/>
            </a:pPr>
            <a:r>
              <a:rPr lang="en-US" dirty="0" smtClean="0">
                <a:solidFill>
                  <a:srgbClr val="004080"/>
                </a:solidFill>
                <a:latin typeface="Calibri" charset="0"/>
              </a:rPr>
              <a:t>used in reconstruction in measurement error </a:t>
            </a:r>
          </a:p>
          <a:p>
            <a:r>
              <a:rPr lang="en-US" dirty="0">
                <a:solidFill>
                  <a:srgbClr val="004080"/>
                </a:solidFill>
                <a:latin typeface="Calibri" charset="0"/>
              </a:rPr>
              <a:t> </a:t>
            </a:r>
            <a:r>
              <a:rPr lang="en-US" dirty="0" smtClean="0">
                <a:solidFill>
                  <a:srgbClr val="004080"/>
                </a:solidFill>
                <a:latin typeface="Calibri" charset="0"/>
              </a:rPr>
              <a:t>     in </a:t>
            </a:r>
            <a:r>
              <a:rPr lang="en-US" dirty="0" err="1" smtClean="0">
                <a:solidFill>
                  <a:srgbClr val="004080"/>
                </a:solidFill>
                <a:latin typeface="Calibri" charset="0"/>
              </a:rPr>
              <a:t>Kalman</a:t>
            </a:r>
            <a:r>
              <a:rPr lang="en-US" dirty="0" smtClean="0">
                <a:solidFill>
                  <a:srgbClr val="004080"/>
                </a:solidFill>
                <a:latin typeface="Calibri" charset="0"/>
              </a:rPr>
              <a:t> Gain calculation</a:t>
            </a:r>
            <a:endParaRPr lang="en-US" dirty="0">
              <a:solidFill>
                <a:srgbClr val="00408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86325" y="893824"/>
            <a:ext cx="41599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Functional form: M. </a:t>
            </a:r>
            <a:r>
              <a:rPr lang="en-US" sz="1600" dirty="0" err="1" smtClean="0"/>
              <a:t>Mestayer</a:t>
            </a:r>
            <a:r>
              <a:rPr lang="en-US" sz="1600" dirty="0" smtClean="0"/>
              <a:t> &amp; K. </a:t>
            </a:r>
            <a:r>
              <a:rPr lang="en-US" sz="1600" dirty="0" err="1" smtClean="0"/>
              <a:t>Adhikari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GEMC implementation: M. </a:t>
            </a:r>
            <a:r>
              <a:rPr lang="en-US" sz="1600" dirty="0" err="1" smtClean="0"/>
              <a:t>Ungaro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351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3" name="Group 8"/>
          <p:cNvGrpSpPr>
            <a:grpSpLocks/>
          </p:cNvGrpSpPr>
          <p:nvPr/>
        </p:nvGrpSpPr>
        <p:grpSpPr bwMode="auto">
          <a:xfrm>
            <a:off x="3780693" y="767865"/>
            <a:ext cx="4983163" cy="2362200"/>
            <a:chOff x="3374414" y="914400"/>
            <a:chExt cx="5418749" cy="2743200"/>
          </a:xfrm>
        </p:grpSpPr>
        <p:pic>
          <p:nvPicPr>
            <p:cNvPr id="513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4414" y="914400"/>
              <a:ext cx="2669199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914400"/>
              <a:ext cx="2620963" cy="272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0" name="Rectangle 13"/>
            <p:cNvSpPr>
              <a:spLocks noChangeArrowheads="1"/>
            </p:cNvSpPr>
            <p:nvPr/>
          </p:nvSpPr>
          <p:spPr bwMode="auto">
            <a:xfrm>
              <a:off x="3505200" y="1295400"/>
              <a:ext cx="12146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B050"/>
                  </a:solidFill>
                  <a:latin typeface="Calibri" charset="0"/>
                </a:rPr>
                <a:t>Cosmic data</a:t>
              </a:r>
            </a:p>
          </p:txBody>
        </p:sp>
        <p:sp>
          <p:nvSpPr>
            <p:cNvPr id="5141" name="Rectangle 13"/>
            <p:cNvSpPr>
              <a:spLocks noChangeArrowheads="1"/>
            </p:cNvSpPr>
            <p:nvPr/>
          </p:nvSpPr>
          <p:spPr bwMode="auto">
            <a:xfrm>
              <a:off x="6324600" y="1295400"/>
              <a:ext cx="10976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B050"/>
                  </a:solidFill>
                  <a:latin typeface="Calibri" charset="0"/>
                </a:rPr>
                <a:t>Gemc data</a:t>
              </a:r>
            </a:p>
          </p:txBody>
        </p:sp>
      </p:grpSp>
      <p:grpSp>
        <p:nvGrpSpPr>
          <p:cNvPr id="5124" name="Group 23"/>
          <p:cNvGrpSpPr>
            <a:grpSpLocks/>
          </p:cNvGrpSpPr>
          <p:nvPr/>
        </p:nvGrpSpPr>
        <p:grpSpPr bwMode="auto">
          <a:xfrm>
            <a:off x="2399324" y="3108333"/>
            <a:ext cx="6705600" cy="3462337"/>
            <a:chOff x="1" y="1981200"/>
            <a:chExt cx="9143999" cy="4083604"/>
          </a:xfrm>
        </p:grpSpPr>
        <p:grpSp>
          <p:nvGrpSpPr>
            <p:cNvPr id="5126" name="Group 19"/>
            <p:cNvGrpSpPr>
              <a:grpSpLocks/>
            </p:cNvGrpSpPr>
            <p:nvPr/>
          </p:nvGrpSpPr>
          <p:grpSpPr bwMode="auto">
            <a:xfrm>
              <a:off x="1" y="1981200"/>
              <a:ext cx="9143999" cy="4083604"/>
              <a:chOff x="1" y="1981200"/>
              <a:chExt cx="9143999" cy="4083604"/>
            </a:xfrm>
          </p:grpSpPr>
          <p:pic>
            <p:nvPicPr>
              <p:cNvPr id="5130" name="Picture 10" descr="residualVsDoca_TBhitsCosmic_0.160_0.005_0.100_0.800_1.000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650" y="1981200"/>
                <a:ext cx="4533900" cy="388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1" name="Picture 11" descr="residualVsDoca_TBhitsGemc_0.160_0.005_0.100_0.800_1.000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0100" y="1981200"/>
                <a:ext cx="4533900" cy="388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32" name="Rectangle 12"/>
              <p:cNvSpPr>
                <a:spLocks noChangeArrowheads="1"/>
              </p:cNvSpPr>
              <p:nvPr/>
            </p:nvSpPr>
            <p:spPr bwMode="auto">
              <a:xfrm>
                <a:off x="5105400" y="2209800"/>
                <a:ext cx="136601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rgbClr val="00B050"/>
                    </a:solidFill>
                    <a:latin typeface="Calibri" charset="0"/>
                  </a:rPr>
                  <a:t>GEMC data</a:t>
                </a:r>
              </a:p>
            </p:txBody>
          </p:sp>
          <p:sp>
            <p:nvSpPr>
              <p:cNvPr id="5133" name="Rectangle 13"/>
              <p:cNvSpPr>
                <a:spLocks noChangeArrowheads="1"/>
              </p:cNvSpPr>
              <p:nvPr/>
            </p:nvSpPr>
            <p:spPr bwMode="auto">
              <a:xfrm>
                <a:off x="685800" y="2209800"/>
                <a:ext cx="147181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rgbClr val="00B050"/>
                    </a:solidFill>
                    <a:latin typeface="Calibri" charset="0"/>
                  </a:rPr>
                  <a:t>Cosmic data</a:t>
                </a:r>
              </a:p>
            </p:txBody>
          </p:sp>
          <p:sp>
            <p:nvSpPr>
              <p:cNvPr id="5134" name="Rectangle 14"/>
              <p:cNvSpPr>
                <a:spLocks noChangeArrowheads="1"/>
              </p:cNvSpPr>
              <p:nvPr/>
            </p:nvSpPr>
            <p:spPr bwMode="auto">
              <a:xfrm>
                <a:off x="1752599" y="5715000"/>
                <a:ext cx="1905000" cy="3498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>
                    <a:latin typeface="Calibri" charset="0"/>
                  </a:rPr>
                  <a:t>X=doca/docaMax</a:t>
                </a:r>
              </a:p>
            </p:txBody>
          </p:sp>
          <p:sp>
            <p:nvSpPr>
              <p:cNvPr id="5135" name="Rectangle 15"/>
              <p:cNvSpPr>
                <a:spLocks noChangeArrowheads="1"/>
              </p:cNvSpPr>
              <p:nvPr/>
            </p:nvSpPr>
            <p:spPr bwMode="auto">
              <a:xfrm>
                <a:off x="6248400" y="5715000"/>
                <a:ext cx="1905000" cy="3498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200" b="1">
                    <a:latin typeface="Calibri" charset="0"/>
                  </a:rPr>
                  <a:t>X=doca/docaMax</a:t>
                </a:r>
              </a:p>
            </p:txBody>
          </p:sp>
          <p:sp>
            <p:nvSpPr>
              <p:cNvPr id="5136" name="Rectangle 17"/>
              <p:cNvSpPr>
                <a:spLocks noChangeArrowheads="1"/>
              </p:cNvSpPr>
              <p:nvPr/>
            </p:nvSpPr>
            <p:spPr bwMode="auto">
              <a:xfrm rot="-5400000">
                <a:off x="-798610" y="3770412"/>
                <a:ext cx="1905000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b="1">
                    <a:latin typeface="Calibri" charset="0"/>
                  </a:rPr>
                  <a:t>Residual in cm</a:t>
                </a:r>
              </a:p>
            </p:txBody>
          </p:sp>
          <p:sp>
            <p:nvSpPr>
              <p:cNvPr id="5137" name="Rectangle 18"/>
              <p:cNvSpPr>
                <a:spLocks noChangeArrowheads="1"/>
              </p:cNvSpPr>
              <p:nvPr/>
            </p:nvSpPr>
            <p:spPr bwMode="auto">
              <a:xfrm rot="-5400000">
                <a:off x="3773389" y="3694211"/>
                <a:ext cx="1905000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b="1">
                    <a:latin typeface="Calibri" charset="0"/>
                  </a:rPr>
                  <a:t>Residual in cm</a:t>
                </a:r>
              </a:p>
            </p:txBody>
          </p:sp>
        </p:grpSp>
        <p:grpSp>
          <p:nvGrpSpPr>
            <p:cNvPr id="5127" name="Group 22"/>
            <p:cNvGrpSpPr>
              <a:grpSpLocks/>
            </p:cNvGrpSpPr>
            <p:nvPr/>
          </p:nvGrpSpPr>
          <p:grpSpPr bwMode="auto">
            <a:xfrm>
              <a:off x="914398" y="2667000"/>
              <a:ext cx="1995056" cy="667808"/>
              <a:chOff x="914398" y="2667000"/>
              <a:chExt cx="1995056" cy="667808"/>
            </a:xfrm>
          </p:grpSpPr>
          <p:sp>
            <p:nvSpPr>
              <p:cNvPr id="5128" name="Rectangle 20"/>
              <p:cNvSpPr>
                <a:spLocks noChangeArrowheads="1"/>
              </p:cNvSpPr>
              <p:nvPr/>
            </p:nvSpPr>
            <p:spPr bwMode="auto">
              <a:xfrm>
                <a:off x="914398" y="2667000"/>
                <a:ext cx="1995056" cy="3630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buFont typeface="Wingdings" charset="0"/>
                  <a:buChar char="q"/>
                </a:pPr>
                <a:r>
                  <a:rPr lang="en-US" sz="1400" b="1">
                    <a:solidFill>
                      <a:srgbClr val="00B0F0"/>
                    </a:solidFill>
                    <a:latin typeface="Calibri" charset="0"/>
                  </a:rPr>
                  <a:t> Superlayer - 1</a:t>
                </a:r>
              </a:p>
            </p:txBody>
          </p:sp>
          <p:sp>
            <p:nvSpPr>
              <p:cNvPr id="5129" name="Rectangle 21"/>
              <p:cNvSpPr>
                <a:spLocks noChangeArrowheads="1"/>
              </p:cNvSpPr>
              <p:nvPr/>
            </p:nvSpPr>
            <p:spPr bwMode="auto">
              <a:xfrm>
                <a:off x="914398" y="2971799"/>
                <a:ext cx="1995056" cy="3630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buFont typeface="Courier New" charset="0"/>
                  <a:buChar char="o"/>
                </a:pPr>
                <a:r>
                  <a:rPr lang="en-US" sz="1400" b="1">
                    <a:solidFill>
                      <a:srgbClr val="FF0000"/>
                    </a:solidFill>
                    <a:latin typeface="Calibri" charset="0"/>
                  </a:rPr>
                  <a:t> Superlayer - 2</a:t>
                </a:r>
              </a:p>
            </p:txBody>
          </p:sp>
        </p:grpSp>
      </p:grp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-29307" y="767865"/>
            <a:ext cx="3810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0"/>
              <a:buChar char="§"/>
            </a:pPr>
            <a:r>
              <a:rPr lang="en-US" sz="1600" b="1">
                <a:solidFill>
                  <a:srgbClr val="1E07A9"/>
                </a:solidFill>
                <a:latin typeface="Calibri" charset="0"/>
              </a:rPr>
              <a:t>Residuals (calcDoca – trkDoca) </a:t>
            </a:r>
            <a:r>
              <a:rPr lang="en-US" sz="1600">
                <a:solidFill>
                  <a:srgbClr val="1E07A9"/>
                </a:solidFill>
                <a:latin typeface="Calibri" charset="0"/>
              </a:rPr>
              <a:t>in 40 trkDoca bins.</a:t>
            </a:r>
          </a:p>
          <a:p>
            <a:pPr marL="342900" indent="-342900">
              <a:lnSpc>
                <a:spcPct val="150000"/>
              </a:lnSpc>
              <a:buFont typeface="Wingdings" charset="0"/>
              <a:buChar char="§"/>
            </a:pPr>
            <a:r>
              <a:rPr lang="en-US" sz="1600">
                <a:solidFill>
                  <a:srgbClr val="1E07A9"/>
                </a:solidFill>
                <a:latin typeface="Calibri" charset="0"/>
              </a:rPr>
              <a:t> </a:t>
            </a:r>
            <a:r>
              <a:rPr lang="en-US" sz="1600" b="1">
                <a:solidFill>
                  <a:srgbClr val="1E07A9"/>
                </a:solidFill>
                <a:latin typeface="Calibri" charset="0"/>
              </a:rPr>
              <a:t>Double Gaussian fits </a:t>
            </a:r>
            <a:r>
              <a:rPr lang="en-US" sz="1600">
                <a:solidFill>
                  <a:srgbClr val="1E07A9"/>
                </a:solidFill>
                <a:latin typeface="Calibri" charset="0"/>
              </a:rPr>
              <a:t>on the residuals </a:t>
            </a:r>
          </a:p>
          <a:p>
            <a:pPr marL="342900" indent="-342900">
              <a:lnSpc>
                <a:spcPct val="150000"/>
              </a:lnSpc>
              <a:buFont typeface="Wingdings" charset="0"/>
              <a:buChar char="§"/>
            </a:pPr>
            <a:r>
              <a:rPr lang="en-US" sz="1600">
                <a:solidFill>
                  <a:srgbClr val="1E07A9"/>
                </a:solidFill>
                <a:latin typeface="Calibri" charset="0"/>
              </a:rPr>
              <a:t> </a:t>
            </a:r>
            <a:r>
              <a:rPr lang="en-US" sz="1600" b="1">
                <a:solidFill>
                  <a:srgbClr val="1E07A9"/>
                </a:solidFill>
                <a:latin typeface="Calibri" charset="0"/>
              </a:rPr>
              <a:t>Standard deviation </a:t>
            </a:r>
            <a:r>
              <a:rPr lang="en-US" sz="1600">
                <a:solidFill>
                  <a:srgbClr val="1E07A9"/>
                </a:solidFill>
                <a:latin typeface="Calibri" charset="0"/>
              </a:rPr>
              <a:t>of the central/narrower Gaussian taken as the </a:t>
            </a:r>
            <a:r>
              <a:rPr lang="en-US" sz="1600" b="1">
                <a:solidFill>
                  <a:srgbClr val="1E07A9"/>
                </a:solidFill>
                <a:latin typeface="Calibri" charset="0"/>
              </a:rPr>
              <a:t>resolution for that bin</a:t>
            </a:r>
            <a:r>
              <a:rPr lang="en-US" sz="1600">
                <a:solidFill>
                  <a:srgbClr val="1E07A9"/>
                </a:solidFill>
                <a:latin typeface="Calibri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9686" y="56460"/>
            <a:ext cx="809869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DC-resolution for </a:t>
            </a:r>
            <a:r>
              <a:rPr lang="en-US" sz="3200" b="1" dirty="0" err="1" smtClean="0">
                <a:latin typeface="Arial"/>
                <a:cs typeface="Arial"/>
              </a:rPr>
              <a:t>Cosmics</a:t>
            </a:r>
            <a:r>
              <a:rPr lang="en-US" sz="3200" b="1" dirty="0" smtClean="0">
                <a:latin typeface="Arial"/>
                <a:cs typeface="Arial"/>
              </a:rPr>
              <a:t> &amp; GEMC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46" y="3204308"/>
            <a:ext cx="2199477" cy="2082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53924" y="2425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K. </a:t>
            </a:r>
            <a:r>
              <a:rPr lang="en-US" dirty="0" err="1" smtClean="0"/>
              <a:t>Adhikari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2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7" name="Group 41"/>
          <p:cNvGrpSpPr>
            <a:grpSpLocks/>
          </p:cNvGrpSpPr>
          <p:nvPr/>
        </p:nvGrpSpPr>
        <p:grpSpPr bwMode="auto">
          <a:xfrm>
            <a:off x="0" y="1066800"/>
            <a:ext cx="8991600" cy="5638800"/>
            <a:chOff x="0" y="1066800"/>
            <a:chExt cx="8991600" cy="5638800"/>
          </a:xfrm>
        </p:grpSpPr>
        <p:grpSp>
          <p:nvGrpSpPr>
            <p:cNvPr id="6148" name="Group 20"/>
            <p:cNvGrpSpPr>
              <a:grpSpLocks/>
            </p:cNvGrpSpPr>
            <p:nvPr/>
          </p:nvGrpSpPr>
          <p:grpSpPr bwMode="auto">
            <a:xfrm>
              <a:off x="228600" y="1066800"/>
              <a:ext cx="8763000" cy="5638800"/>
              <a:chOff x="304800" y="1143000"/>
              <a:chExt cx="3821113" cy="2560637"/>
            </a:xfrm>
          </p:grpSpPr>
          <p:pic>
            <p:nvPicPr>
              <p:cNvPr id="616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143000"/>
                <a:ext cx="1241425" cy="126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1143000"/>
                <a:ext cx="1231900" cy="1257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6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1143000"/>
                <a:ext cx="1223963" cy="1255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0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2438400"/>
                <a:ext cx="1235075" cy="1265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1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2438400"/>
                <a:ext cx="1227137" cy="1257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72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2438400"/>
                <a:ext cx="1230313" cy="1252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49" name="Rectangle 21"/>
            <p:cNvSpPr>
              <a:spLocks noChangeArrowheads="1"/>
            </p:cNvSpPr>
            <p:nvPr/>
          </p:nvSpPr>
          <p:spPr bwMode="auto">
            <a:xfrm>
              <a:off x="1066800" y="1447800"/>
              <a:ext cx="9816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Calibri" charset="0"/>
                </a:rPr>
                <a:t>Superlayer 1</a:t>
              </a:r>
            </a:p>
            <a:p>
              <a:r>
                <a:rPr lang="en-US" sz="1200" b="1">
                  <a:solidFill>
                    <a:srgbClr val="FF0000"/>
                  </a:solidFill>
                  <a:latin typeface="Calibri" charset="0"/>
                </a:rPr>
                <a:t>Superlayer 2</a:t>
              </a:r>
              <a:endParaRPr lang="en-US" sz="120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6150" name="Rectangle 22"/>
            <p:cNvSpPr>
              <a:spLocks noChangeArrowheads="1"/>
            </p:cNvSpPr>
            <p:nvPr/>
          </p:nvSpPr>
          <p:spPr bwMode="auto">
            <a:xfrm>
              <a:off x="990600" y="4267200"/>
              <a:ext cx="9816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Calibri" charset="0"/>
                </a:rPr>
                <a:t>Superlayer 1</a:t>
              </a:r>
            </a:p>
            <a:p>
              <a:r>
                <a:rPr lang="en-US" sz="1200" b="1">
                  <a:solidFill>
                    <a:srgbClr val="FF0000"/>
                  </a:solidFill>
                  <a:latin typeface="Calibri" charset="0"/>
                </a:rPr>
                <a:t>Superlayer 2</a:t>
              </a:r>
              <a:endParaRPr lang="en-US" sz="120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6151" name="Rectangle 23"/>
            <p:cNvSpPr>
              <a:spLocks noChangeArrowheads="1"/>
            </p:cNvSpPr>
            <p:nvPr/>
          </p:nvSpPr>
          <p:spPr bwMode="auto">
            <a:xfrm>
              <a:off x="4038600" y="1600200"/>
              <a:ext cx="9816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Calibri" charset="0"/>
                </a:rPr>
                <a:t>Superlayer 1</a:t>
              </a:r>
            </a:p>
            <a:p>
              <a:r>
                <a:rPr lang="en-US" sz="1200" b="1">
                  <a:solidFill>
                    <a:srgbClr val="FF0000"/>
                  </a:solidFill>
                  <a:latin typeface="Calibri" charset="0"/>
                </a:rPr>
                <a:t>Superlayer 2</a:t>
              </a:r>
              <a:endParaRPr lang="en-US" sz="120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6152" name="Rectangle 24"/>
            <p:cNvSpPr>
              <a:spLocks noChangeArrowheads="1"/>
            </p:cNvSpPr>
            <p:nvPr/>
          </p:nvSpPr>
          <p:spPr bwMode="auto">
            <a:xfrm>
              <a:off x="7086600" y="1676400"/>
              <a:ext cx="9816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Calibri" charset="0"/>
                </a:rPr>
                <a:t>Superlayer 1</a:t>
              </a:r>
            </a:p>
            <a:p>
              <a:r>
                <a:rPr lang="en-US" sz="1200" b="1">
                  <a:solidFill>
                    <a:srgbClr val="FF0000"/>
                  </a:solidFill>
                  <a:latin typeface="Calibri" charset="0"/>
                </a:rPr>
                <a:t>Superlayer 2</a:t>
              </a:r>
              <a:endParaRPr lang="en-US" sz="120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6153" name="Rectangle 25"/>
            <p:cNvSpPr>
              <a:spLocks noChangeArrowheads="1"/>
            </p:cNvSpPr>
            <p:nvPr/>
          </p:nvSpPr>
          <p:spPr bwMode="auto">
            <a:xfrm>
              <a:off x="7010400" y="4419600"/>
              <a:ext cx="9816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Calibri" charset="0"/>
                </a:rPr>
                <a:t>Superlayer 1</a:t>
              </a:r>
            </a:p>
            <a:p>
              <a:r>
                <a:rPr lang="en-US" sz="1200" b="1">
                  <a:solidFill>
                    <a:srgbClr val="FF0000"/>
                  </a:solidFill>
                  <a:latin typeface="Calibri" charset="0"/>
                </a:rPr>
                <a:t>Superlayer 2</a:t>
              </a:r>
              <a:endParaRPr lang="en-US" sz="120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6154" name="Rectangle 26"/>
            <p:cNvSpPr>
              <a:spLocks noChangeArrowheads="1"/>
            </p:cNvSpPr>
            <p:nvPr/>
          </p:nvSpPr>
          <p:spPr bwMode="auto">
            <a:xfrm>
              <a:off x="4038600" y="4114800"/>
              <a:ext cx="9816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Calibri" charset="0"/>
                </a:rPr>
                <a:t>Superlayer 1</a:t>
              </a:r>
            </a:p>
            <a:p>
              <a:r>
                <a:rPr lang="en-US" sz="1200" b="1">
                  <a:solidFill>
                    <a:srgbClr val="FF0000"/>
                  </a:solidFill>
                  <a:latin typeface="Calibri" charset="0"/>
                </a:rPr>
                <a:t>Superlayer 2</a:t>
              </a:r>
              <a:endParaRPr lang="en-US" sz="120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6155" name="Rectangle 27"/>
            <p:cNvSpPr>
              <a:spLocks noChangeArrowheads="1"/>
            </p:cNvSpPr>
            <p:nvPr/>
          </p:nvSpPr>
          <p:spPr bwMode="auto">
            <a:xfrm rot="-5400000">
              <a:off x="-321146" y="1921346"/>
              <a:ext cx="9192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1E07A9"/>
                  </a:solidFill>
                  <a:latin typeface="Calibri" charset="0"/>
                </a:rPr>
                <a:t>Inefficiency</a:t>
              </a:r>
              <a:endParaRPr lang="en-US" sz="1200">
                <a:solidFill>
                  <a:srgbClr val="1E07A9"/>
                </a:solidFill>
                <a:latin typeface="Calibri" charset="0"/>
              </a:endParaRPr>
            </a:p>
          </p:txBody>
        </p:sp>
        <p:sp>
          <p:nvSpPr>
            <p:cNvPr id="6156" name="Rectangle 28"/>
            <p:cNvSpPr>
              <a:spLocks noChangeArrowheads="1"/>
            </p:cNvSpPr>
            <p:nvPr/>
          </p:nvSpPr>
          <p:spPr bwMode="auto">
            <a:xfrm rot="-5400000">
              <a:off x="2650654" y="1997546"/>
              <a:ext cx="9192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1E07A9"/>
                  </a:solidFill>
                  <a:latin typeface="Calibri" charset="0"/>
                </a:rPr>
                <a:t>Inefficiency</a:t>
              </a:r>
              <a:endParaRPr lang="en-US" sz="1200">
                <a:solidFill>
                  <a:srgbClr val="1E07A9"/>
                </a:solidFill>
                <a:latin typeface="Calibri" charset="0"/>
              </a:endParaRPr>
            </a:p>
          </p:txBody>
        </p:sp>
        <p:sp>
          <p:nvSpPr>
            <p:cNvPr id="6157" name="Rectangle 29"/>
            <p:cNvSpPr>
              <a:spLocks noChangeArrowheads="1"/>
            </p:cNvSpPr>
            <p:nvPr/>
          </p:nvSpPr>
          <p:spPr bwMode="auto">
            <a:xfrm rot="-5400000">
              <a:off x="5622454" y="2149946"/>
              <a:ext cx="9192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1E07A9"/>
                  </a:solidFill>
                  <a:latin typeface="Calibri" charset="0"/>
                </a:rPr>
                <a:t>Inefficiency</a:t>
              </a:r>
              <a:endParaRPr lang="en-US" sz="1200">
                <a:solidFill>
                  <a:srgbClr val="1E07A9"/>
                </a:solidFill>
                <a:latin typeface="Calibri" charset="0"/>
              </a:endParaRPr>
            </a:p>
          </p:txBody>
        </p:sp>
        <p:sp>
          <p:nvSpPr>
            <p:cNvPr id="6158" name="Rectangle 30"/>
            <p:cNvSpPr>
              <a:spLocks noChangeArrowheads="1"/>
            </p:cNvSpPr>
            <p:nvPr/>
          </p:nvSpPr>
          <p:spPr bwMode="auto">
            <a:xfrm rot="-5400000">
              <a:off x="5622454" y="4816946"/>
              <a:ext cx="9192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1E07A9"/>
                  </a:solidFill>
                  <a:latin typeface="Calibri" charset="0"/>
                </a:rPr>
                <a:t>Inefficiency</a:t>
              </a:r>
              <a:endParaRPr lang="en-US" sz="1200">
                <a:solidFill>
                  <a:srgbClr val="1E07A9"/>
                </a:solidFill>
                <a:latin typeface="Calibri" charset="0"/>
              </a:endParaRPr>
            </a:p>
          </p:txBody>
        </p:sp>
        <p:sp>
          <p:nvSpPr>
            <p:cNvPr id="6159" name="Rectangle 31"/>
            <p:cNvSpPr>
              <a:spLocks noChangeArrowheads="1"/>
            </p:cNvSpPr>
            <p:nvPr/>
          </p:nvSpPr>
          <p:spPr bwMode="auto">
            <a:xfrm rot="-5400000">
              <a:off x="2650654" y="4893146"/>
              <a:ext cx="9192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1E07A9"/>
                  </a:solidFill>
                  <a:latin typeface="Calibri" charset="0"/>
                </a:rPr>
                <a:t>Inefficiency</a:t>
              </a:r>
              <a:endParaRPr lang="en-US" sz="1200">
                <a:solidFill>
                  <a:srgbClr val="1E07A9"/>
                </a:solidFill>
                <a:latin typeface="Calibri" charset="0"/>
              </a:endParaRPr>
            </a:p>
          </p:txBody>
        </p:sp>
        <p:sp>
          <p:nvSpPr>
            <p:cNvPr id="6160" name="Rectangle 32"/>
            <p:cNvSpPr>
              <a:spLocks noChangeArrowheads="1"/>
            </p:cNvSpPr>
            <p:nvPr/>
          </p:nvSpPr>
          <p:spPr bwMode="auto">
            <a:xfrm rot="-5400000">
              <a:off x="-321146" y="5121746"/>
              <a:ext cx="91929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1E07A9"/>
                  </a:solidFill>
                  <a:latin typeface="Calibri" charset="0"/>
                </a:rPr>
                <a:t>Inefficiency</a:t>
              </a:r>
              <a:endParaRPr lang="en-US" sz="1200">
                <a:solidFill>
                  <a:srgbClr val="1E07A9"/>
                </a:solidFill>
                <a:latin typeface="Calibri" charset="0"/>
              </a:endParaRPr>
            </a:p>
          </p:txBody>
        </p:sp>
        <p:sp>
          <p:nvSpPr>
            <p:cNvPr id="6161" name="Rectangle 34"/>
            <p:cNvSpPr>
              <a:spLocks noChangeArrowheads="1"/>
            </p:cNvSpPr>
            <p:nvPr/>
          </p:nvSpPr>
          <p:spPr bwMode="auto">
            <a:xfrm>
              <a:off x="3581400" y="3886200"/>
              <a:ext cx="6386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1E07A9"/>
                  </a:solidFill>
                  <a:latin typeface="Calibri" charset="0"/>
                </a:rPr>
                <a:t>Layer 5</a:t>
              </a:r>
              <a:endParaRPr lang="en-US" sz="1200">
                <a:solidFill>
                  <a:srgbClr val="1E07A9"/>
                </a:solidFill>
                <a:latin typeface="Calibri" charset="0"/>
              </a:endParaRPr>
            </a:p>
          </p:txBody>
        </p:sp>
        <p:sp>
          <p:nvSpPr>
            <p:cNvPr id="6162" name="Rectangle 36"/>
            <p:cNvSpPr>
              <a:spLocks noChangeArrowheads="1"/>
            </p:cNvSpPr>
            <p:nvPr/>
          </p:nvSpPr>
          <p:spPr bwMode="auto">
            <a:xfrm>
              <a:off x="609600" y="1066800"/>
              <a:ext cx="6386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1E07A9"/>
                  </a:solidFill>
                  <a:latin typeface="Calibri" charset="0"/>
                </a:rPr>
                <a:t>Layer 1</a:t>
              </a:r>
              <a:endParaRPr lang="en-US" sz="1200" dirty="0">
                <a:solidFill>
                  <a:srgbClr val="1E07A9"/>
                </a:solidFill>
                <a:latin typeface="Calibri" charset="0"/>
              </a:endParaRPr>
            </a:p>
          </p:txBody>
        </p:sp>
        <p:sp>
          <p:nvSpPr>
            <p:cNvPr id="6163" name="Rectangle 37"/>
            <p:cNvSpPr>
              <a:spLocks noChangeArrowheads="1"/>
            </p:cNvSpPr>
            <p:nvPr/>
          </p:nvSpPr>
          <p:spPr bwMode="auto">
            <a:xfrm>
              <a:off x="6553200" y="1066800"/>
              <a:ext cx="6386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1E07A9"/>
                  </a:solidFill>
                  <a:latin typeface="Calibri" charset="0"/>
                </a:rPr>
                <a:t>Layer 3</a:t>
              </a:r>
              <a:endParaRPr lang="en-US" sz="1200">
                <a:solidFill>
                  <a:srgbClr val="1E07A9"/>
                </a:solidFill>
                <a:latin typeface="Calibri" charset="0"/>
              </a:endParaRPr>
            </a:p>
          </p:txBody>
        </p:sp>
        <p:sp>
          <p:nvSpPr>
            <p:cNvPr id="6164" name="Rectangle 38"/>
            <p:cNvSpPr>
              <a:spLocks noChangeArrowheads="1"/>
            </p:cNvSpPr>
            <p:nvPr/>
          </p:nvSpPr>
          <p:spPr bwMode="auto">
            <a:xfrm>
              <a:off x="533400" y="3962400"/>
              <a:ext cx="6386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1E07A9"/>
                  </a:solidFill>
                  <a:latin typeface="Calibri" charset="0"/>
                </a:rPr>
                <a:t>Layer 4</a:t>
              </a:r>
              <a:endParaRPr lang="en-US" sz="1200">
                <a:solidFill>
                  <a:srgbClr val="1E07A9"/>
                </a:solidFill>
                <a:latin typeface="Calibri" charset="0"/>
              </a:endParaRPr>
            </a:p>
          </p:txBody>
        </p:sp>
        <p:sp>
          <p:nvSpPr>
            <p:cNvPr id="6165" name="Rectangle 39"/>
            <p:cNvSpPr>
              <a:spLocks noChangeArrowheads="1"/>
            </p:cNvSpPr>
            <p:nvPr/>
          </p:nvSpPr>
          <p:spPr bwMode="auto">
            <a:xfrm>
              <a:off x="6477000" y="3962400"/>
              <a:ext cx="6386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1E07A9"/>
                  </a:solidFill>
                  <a:latin typeface="Calibri" charset="0"/>
                </a:rPr>
                <a:t>Layer 6</a:t>
              </a:r>
              <a:endParaRPr lang="en-US" sz="1200">
                <a:solidFill>
                  <a:srgbClr val="1E07A9"/>
                </a:solidFill>
                <a:latin typeface="Calibri" charset="0"/>
              </a:endParaRPr>
            </a:p>
          </p:txBody>
        </p:sp>
        <p:sp>
          <p:nvSpPr>
            <p:cNvPr id="6166" name="Rectangle 40"/>
            <p:cNvSpPr>
              <a:spLocks noChangeArrowheads="1"/>
            </p:cNvSpPr>
            <p:nvPr/>
          </p:nvSpPr>
          <p:spPr bwMode="auto">
            <a:xfrm>
              <a:off x="3581400" y="1066800"/>
              <a:ext cx="6386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1E07A9"/>
                  </a:solidFill>
                  <a:latin typeface="Calibri" charset="0"/>
                </a:rPr>
                <a:t>Layer 2</a:t>
              </a:r>
              <a:endParaRPr lang="en-US" sz="1200">
                <a:solidFill>
                  <a:srgbClr val="1E07A9"/>
                </a:solidFill>
                <a:latin typeface="Calibri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0" y="8714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atin typeface="Arial"/>
                <a:cs typeface="Arial"/>
              </a:rPr>
              <a:t>Layer (In)efficiency </a:t>
            </a:r>
            <a:r>
              <a:rPr lang="en-US" sz="3200" b="1" dirty="0" smtClean="0">
                <a:latin typeface="Arial"/>
                <a:cs typeface="Arial"/>
              </a:rPr>
              <a:t>as </a:t>
            </a:r>
            <a:r>
              <a:rPr lang="en-US" sz="3200" b="1" dirty="0">
                <a:latin typeface="Arial"/>
                <a:cs typeface="Arial"/>
              </a:rPr>
              <a:t>function of </a:t>
            </a:r>
            <a:r>
              <a:rPr lang="en-US" sz="3200" b="1" dirty="0" smtClean="0">
                <a:latin typeface="Arial"/>
                <a:cs typeface="Arial"/>
              </a:rPr>
              <a:t>track DOCA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36579" y="697468"/>
            <a:ext cx="1711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Cosmic data) </a:t>
            </a:r>
            <a:endParaRPr lang="en-US" sz="1100" dirty="0"/>
          </a:p>
        </p:txBody>
      </p:sp>
      <p:sp>
        <p:nvSpPr>
          <p:cNvPr id="5" name="Rectangle 4"/>
          <p:cNvSpPr/>
          <p:nvPr/>
        </p:nvSpPr>
        <p:spPr>
          <a:xfrm>
            <a:off x="217278" y="736544"/>
            <a:ext cx="127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K. </a:t>
            </a:r>
            <a:r>
              <a:rPr lang="en-US" u="sng" dirty="0" err="1" smtClean="0"/>
              <a:t>Adhikari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024611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07831"/>
            <a:ext cx="5181600" cy="53340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Studied distance dependence of layer inefficiency for COSMIC data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Except of layer 4 in SL1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, inefficiency is about 3 to 4 %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Layer 4 in SL1 has high inefficiency (about 12%) which seems to be due to voltage issues in some of the channels.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Corrections for equipment status (dead channels) not applied yet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>
                <a:ea typeface="+mn-ea"/>
              </a:rPr>
              <a:t>Time-to-distance function not calibrated yet. (Linear function being used in reconstruction).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Corresponding study on GEMC data yet to be done.</a:t>
            </a:r>
            <a:endParaRPr lang="en-US" dirty="0">
              <a:ea typeface="+mn-ea"/>
            </a:endParaRPr>
          </a:p>
        </p:txBody>
      </p:sp>
      <p:pic>
        <p:nvPicPr>
          <p:cNvPr id="7174" name="Picture 5" descr="intrinsic_DC_inefficienc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8" b="-1971"/>
          <a:stretch/>
        </p:blipFill>
        <p:spPr bwMode="auto">
          <a:xfrm>
            <a:off x="5562600" y="64008"/>
            <a:ext cx="3581400" cy="40690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 bwMode="auto">
          <a:xfrm rot="19079497">
            <a:off x="6542088" y="1360488"/>
            <a:ext cx="1987550" cy="369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not yet calibrated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6026150" y="53975"/>
            <a:ext cx="2852738" cy="4381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  <a:ea typeface="+mn-ea"/>
                <a:cs typeface="+mn-cs"/>
              </a:rPr>
              <a:t>Inefficiency =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latin typeface="+mn-lt"/>
                <a:ea typeface="+mn-ea"/>
                <a:cs typeface="+mn-cs"/>
              </a:rPr>
              <a:t>  </a:t>
            </a:r>
            <a:r>
              <a:rPr lang="en-US" sz="1000" dirty="0">
                <a:latin typeface="+mn-lt"/>
                <a:ea typeface="+mn-ea"/>
                <a:cs typeface="+mn-cs"/>
              </a:rPr>
              <a:t>0.000125/(x^2+0.05)^2 + 0.0025/((1-x)+0.15)^2</a:t>
            </a:r>
            <a:endParaRPr lang="en-US" sz="1200" dirty="0">
              <a:latin typeface="+mn-lt"/>
              <a:ea typeface="+mn-ea"/>
              <a:cs typeface="+mn-cs"/>
            </a:endParaRPr>
          </a:p>
        </p:txBody>
      </p:sp>
      <p:sp>
        <p:nvSpPr>
          <p:cNvPr id="7177" name="Rectangle 8"/>
          <p:cNvSpPr>
            <a:spLocks noChangeArrowheads="1"/>
          </p:cNvSpPr>
          <p:nvPr/>
        </p:nvSpPr>
        <p:spPr bwMode="auto">
          <a:xfrm rot="16200000">
            <a:off x="5126243" y="1405015"/>
            <a:ext cx="1167384" cy="3385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</a:rPr>
              <a:t>Inefficiency</a:t>
            </a:r>
          </a:p>
        </p:txBody>
      </p:sp>
      <p:sp>
        <p:nvSpPr>
          <p:cNvPr id="7178" name="Rectangle 9"/>
          <p:cNvSpPr>
            <a:spLocks noChangeArrowheads="1"/>
          </p:cNvSpPr>
          <p:nvPr/>
        </p:nvSpPr>
        <p:spPr bwMode="auto">
          <a:xfrm>
            <a:off x="6491111" y="3003713"/>
            <a:ext cx="1724378" cy="253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latin typeface="Calibri" charset="0"/>
              </a:rPr>
              <a:t>X=doca/docaMax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347429"/>
            <a:ext cx="3379788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3640" y="53975"/>
            <a:ext cx="3739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latin typeface="Calibri"/>
                <a:cs typeface="Calibri"/>
              </a:rPr>
              <a:t>Layer </a:t>
            </a:r>
            <a:r>
              <a:rPr lang="en-US" sz="3600" dirty="0" smtClean="0">
                <a:latin typeface="Calibri"/>
                <a:cs typeface="Calibri"/>
              </a:rPr>
              <a:t>inefficiencies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37" y="768756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M. </a:t>
            </a:r>
            <a:r>
              <a:rPr lang="en-US" u="sng" dirty="0" err="1" smtClean="0"/>
              <a:t>Mestayer</a:t>
            </a:r>
            <a:r>
              <a:rPr lang="en-US" u="sng" dirty="0" smtClean="0"/>
              <a:t> &amp; K. </a:t>
            </a:r>
            <a:r>
              <a:rPr lang="en-US" u="sng" dirty="0" err="1" smtClean="0"/>
              <a:t>Adhikari</a:t>
            </a:r>
            <a:endParaRPr lang="en-US" u="sng" dirty="0" smtClean="0"/>
          </a:p>
        </p:txBody>
      </p:sp>
    </p:spTree>
    <p:extLst>
      <p:ext uri="{BB962C8B-B14F-4D97-AF65-F5344CB8AC3E}">
        <p14:creationId xmlns:p14="http://schemas.microsoft.com/office/powerpoint/2010/main" val="1319097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466975" y="6324600"/>
            <a:ext cx="5943600" cy="5016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/>
              <a:t>CLAS12 "1st Experiment" Workshop                  Mac </a:t>
            </a:r>
            <a:r>
              <a:rPr lang="en-US" dirty="0" err="1" smtClean="0"/>
              <a:t>Mestayer</a:t>
            </a:r>
            <a:endParaRPr lang="en-US" dirty="0"/>
          </a:p>
        </p:txBody>
      </p:sp>
      <p:pic>
        <p:nvPicPr>
          <p:cNvPr id="8200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57" y="838200"/>
            <a:ext cx="5748021" cy="530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Box 7"/>
          <p:cNvSpPr txBox="1">
            <a:spLocks noChangeArrowheads="1"/>
          </p:cNvSpPr>
          <p:nvPr/>
        </p:nvSpPr>
        <p:spPr bwMode="auto">
          <a:xfrm>
            <a:off x="2128683" y="3289869"/>
            <a:ext cx="1092560" cy="268613"/>
          </a:xfrm>
          <a:prstGeom prst="rect">
            <a:avLst/>
          </a:prstGeom>
          <a:solidFill>
            <a:srgbClr val="B0B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Distance (cm)</a:t>
            </a:r>
          </a:p>
        </p:txBody>
      </p:sp>
      <p:sp>
        <p:nvSpPr>
          <p:cNvPr id="8203" name="TextBox 8"/>
          <p:cNvSpPr txBox="1">
            <a:spLocks noChangeArrowheads="1"/>
          </p:cNvSpPr>
          <p:nvPr/>
        </p:nvSpPr>
        <p:spPr bwMode="auto">
          <a:xfrm rot="16200000">
            <a:off x="537011" y="2214877"/>
            <a:ext cx="741796" cy="291818"/>
          </a:xfrm>
          <a:prstGeom prst="rect">
            <a:avLst/>
          </a:prstGeom>
          <a:solidFill>
            <a:srgbClr val="B0B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Time (ns)</a:t>
            </a:r>
          </a:p>
        </p:txBody>
      </p:sp>
      <p:sp>
        <p:nvSpPr>
          <p:cNvPr id="8204" name="TextBox 9"/>
          <p:cNvSpPr txBox="1">
            <a:spLocks noChangeArrowheads="1"/>
          </p:cNvSpPr>
          <p:nvPr/>
        </p:nvSpPr>
        <p:spPr bwMode="auto">
          <a:xfrm rot="18678982">
            <a:off x="1904289" y="1653384"/>
            <a:ext cx="1046473" cy="38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Palatino Linotype" charset="0"/>
              </a:rPr>
              <a:t>Region 1</a:t>
            </a:r>
          </a:p>
        </p:txBody>
      </p:sp>
      <p:sp>
        <p:nvSpPr>
          <p:cNvPr id="8205" name="TextBox 10"/>
          <p:cNvSpPr txBox="1">
            <a:spLocks noChangeArrowheads="1"/>
          </p:cNvSpPr>
          <p:nvPr/>
        </p:nvSpPr>
        <p:spPr bwMode="auto">
          <a:xfrm rot="18678982">
            <a:off x="2015268" y="4056570"/>
            <a:ext cx="1046473" cy="38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Palatino Linotype" charset="0"/>
              </a:rPr>
              <a:t>Region 3</a:t>
            </a:r>
          </a:p>
        </p:txBody>
      </p:sp>
      <p:sp>
        <p:nvSpPr>
          <p:cNvPr id="8206" name="TextBox 11"/>
          <p:cNvSpPr txBox="1">
            <a:spLocks noChangeArrowheads="1"/>
          </p:cNvSpPr>
          <p:nvPr/>
        </p:nvSpPr>
        <p:spPr bwMode="auto">
          <a:xfrm rot="18678982">
            <a:off x="4231804" y="1944202"/>
            <a:ext cx="1046473" cy="38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latin typeface="Palatino Linotype" charset="0"/>
              </a:rPr>
              <a:t>Region 2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6546850" y="1071562"/>
            <a:ext cx="688975" cy="358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a typeface="+mn-ea"/>
              </a:rPr>
              <a:t>B=2T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6632575" y="1633537"/>
            <a:ext cx="688975" cy="3571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a typeface="+mn-ea"/>
              </a:rPr>
              <a:t>B=1T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6546850" y="2149475"/>
            <a:ext cx="688975" cy="358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a typeface="+mn-ea"/>
              </a:rPr>
              <a:t>B=0T</a:t>
            </a:r>
          </a:p>
        </p:txBody>
      </p:sp>
      <p:sp>
        <p:nvSpPr>
          <p:cNvPr id="8210" name="TextBox 15"/>
          <p:cNvSpPr txBox="1">
            <a:spLocks noChangeArrowheads="1"/>
          </p:cNvSpPr>
          <p:nvPr/>
        </p:nvSpPr>
        <p:spPr bwMode="auto">
          <a:xfrm>
            <a:off x="5004799" y="3289869"/>
            <a:ext cx="1092560" cy="268613"/>
          </a:xfrm>
          <a:prstGeom prst="rect">
            <a:avLst/>
          </a:prstGeom>
          <a:solidFill>
            <a:srgbClr val="B0B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Distance (cm)</a:t>
            </a:r>
          </a:p>
        </p:txBody>
      </p:sp>
      <p:sp>
        <p:nvSpPr>
          <p:cNvPr id="8211" name="TextBox 16"/>
          <p:cNvSpPr txBox="1">
            <a:spLocks noChangeArrowheads="1"/>
          </p:cNvSpPr>
          <p:nvPr/>
        </p:nvSpPr>
        <p:spPr bwMode="auto">
          <a:xfrm>
            <a:off x="2128683" y="5979787"/>
            <a:ext cx="1092560" cy="268613"/>
          </a:xfrm>
          <a:prstGeom prst="rect">
            <a:avLst/>
          </a:prstGeom>
          <a:solidFill>
            <a:srgbClr val="B0B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Distance (cm)</a:t>
            </a:r>
          </a:p>
        </p:txBody>
      </p:sp>
      <p:sp>
        <p:nvSpPr>
          <p:cNvPr id="8212" name="TextBox 17"/>
          <p:cNvSpPr txBox="1">
            <a:spLocks noChangeArrowheads="1"/>
          </p:cNvSpPr>
          <p:nvPr/>
        </p:nvSpPr>
        <p:spPr bwMode="auto">
          <a:xfrm rot="16200000">
            <a:off x="537011" y="4476104"/>
            <a:ext cx="741796" cy="291818"/>
          </a:xfrm>
          <a:prstGeom prst="rect">
            <a:avLst/>
          </a:prstGeom>
          <a:solidFill>
            <a:srgbClr val="B0BA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Time (ns)</a:t>
            </a:r>
          </a:p>
        </p:txBody>
      </p:sp>
      <p:sp>
        <p:nvSpPr>
          <p:cNvPr id="19" name="TextBox 18"/>
          <p:cNvSpPr txBox="1"/>
          <p:nvPr/>
        </p:nvSpPr>
        <p:spPr bwMode="auto">
          <a:xfrm>
            <a:off x="3863975" y="3740149"/>
            <a:ext cx="1185863" cy="2682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ea typeface="+mn-ea"/>
              </a:rPr>
              <a:t>local angle = 0</a:t>
            </a:r>
            <a:r>
              <a:rPr lang="en-US" sz="1200" baseline="30000" dirty="0">
                <a:ea typeface="+mn-ea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 bwMode="auto">
          <a:xfrm>
            <a:off x="3790950" y="4092574"/>
            <a:ext cx="1268413" cy="2682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ea typeface="+mn-ea"/>
              </a:rPr>
              <a:t>local angle = 30</a:t>
            </a:r>
            <a:r>
              <a:rPr lang="en-US" sz="1200" baseline="30000" dirty="0">
                <a:ea typeface="+mn-ea"/>
              </a:rPr>
              <a:t>0</a:t>
            </a:r>
          </a:p>
        </p:txBody>
      </p:sp>
      <p:sp>
        <p:nvSpPr>
          <p:cNvPr id="21" name="Freeform 20"/>
          <p:cNvSpPr/>
          <p:nvPr/>
        </p:nvSpPr>
        <p:spPr bwMode="auto">
          <a:xfrm>
            <a:off x="3381375" y="3770313"/>
            <a:ext cx="523875" cy="149225"/>
          </a:xfrm>
          <a:custGeom>
            <a:avLst/>
            <a:gdLst>
              <a:gd name="connsiteX0" fmla="*/ 402336 w 402336"/>
              <a:gd name="connsiteY0" fmla="*/ 55648 h 92224"/>
              <a:gd name="connsiteX1" fmla="*/ 182880 w 402336"/>
              <a:gd name="connsiteY1" fmla="*/ 784 h 92224"/>
              <a:gd name="connsiteX2" fmla="*/ 0 w 402336"/>
              <a:gd name="connsiteY2" fmla="*/ 92224 h 9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336" h="92224">
                <a:moveTo>
                  <a:pt x="402336" y="55648"/>
                </a:moveTo>
                <a:cubicBezTo>
                  <a:pt x="326136" y="25168"/>
                  <a:pt x="249936" y="-5312"/>
                  <a:pt x="182880" y="784"/>
                </a:cubicBezTo>
                <a:cubicBezTo>
                  <a:pt x="115824" y="6880"/>
                  <a:pt x="57912" y="49552"/>
                  <a:pt x="0" y="92224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Freeform 21"/>
          <p:cNvSpPr/>
          <p:nvPr/>
        </p:nvSpPr>
        <p:spPr bwMode="auto">
          <a:xfrm>
            <a:off x="3644900" y="3919538"/>
            <a:ext cx="307975" cy="169862"/>
          </a:xfrm>
          <a:custGeom>
            <a:avLst/>
            <a:gdLst>
              <a:gd name="connsiteX0" fmla="*/ 261937 w 261937"/>
              <a:gd name="connsiteY0" fmla="*/ 203610 h 203610"/>
              <a:gd name="connsiteX1" fmla="*/ 157162 w 261937"/>
              <a:gd name="connsiteY1" fmla="*/ 17872 h 203610"/>
              <a:gd name="connsiteX2" fmla="*/ 0 w 261937"/>
              <a:gd name="connsiteY2" fmla="*/ 17872 h 20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937" h="203610">
                <a:moveTo>
                  <a:pt x="261937" y="203610"/>
                </a:moveTo>
                <a:cubicBezTo>
                  <a:pt x="231377" y="126219"/>
                  <a:pt x="200818" y="48828"/>
                  <a:pt x="157162" y="17872"/>
                </a:cubicBezTo>
                <a:cubicBezTo>
                  <a:pt x="113506" y="-13084"/>
                  <a:pt x="56753" y="2394"/>
                  <a:pt x="0" y="17872"/>
                </a:cubicBezTo>
              </a:path>
            </a:pathLst>
          </a:custGeom>
          <a:noFill/>
          <a:ln w="9525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2900363" y="4583113"/>
            <a:ext cx="0" cy="22225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 bwMode="auto">
          <a:xfrm>
            <a:off x="2803525" y="4837112"/>
            <a:ext cx="1195387" cy="2682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ea typeface="+mn-ea"/>
              </a:rPr>
              <a:t>inflection point</a:t>
            </a:r>
          </a:p>
        </p:txBody>
      </p:sp>
      <p:sp>
        <p:nvSpPr>
          <p:cNvPr id="8219" name="TextBox 24"/>
          <p:cNvSpPr txBox="1">
            <a:spLocks noChangeArrowheads="1"/>
          </p:cNvSpPr>
          <p:nvPr/>
        </p:nvSpPr>
        <p:spPr bwMode="auto">
          <a:xfrm>
            <a:off x="5339144" y="3919538"/>
            <a:ext cx="3529103" cy="1600438"/>
          </a:xfrm>
          <a:prstGeom prst="rect">
            <a:avLst/>
          </a:prstGeom>
          <a:solidFill>
            <a:srgbClr val="A29E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Palatino Linotype" charset="0"/>
              </a:rPr>
              <a:t>Distance </a:t>
            </a:r>
            <a:r>
              <a:rPr lang="en-US" dirty="0">
                <a:latin typeface="Palatino Linotype" charset="0"/>
                <a:sym typeface="Wingdings" charset="0"/>
              </a:rPr>
              <a:t> Time</a:t>
            </a:r>
            <a:endParaRPr lang="en-US" dirty="0">
              <a:latin typeface="Palatino Linotype" charset="0"/>
            </a:endParaRPr>
          </a:p>
          <a:p>
            <a:pPr eaLnBrk="1" hangingPunct="1"/>
            <a:r>
              <a:rPr lang="en-US" sz="1600" dirty="0">
                <a:latin typeface="Palatino Linotype" charset="0"/>
              </a:rPr>
              <a:t>-local-angle and B-field dependence</a:t>
            </a:r>
          </a:p>
          <a:p>
            <a:pPr eaLnBrk="1" hangingPunct="1"/>
            <a:r>
              <a:rPr lang="en-US" sz="1600" dirty="0">
                <a:latin typeface="Palatino Linotype" charset="0"/>
              </a:rPr>
              <a:t>-consistent with GARFIELD</a:t>
            </a:r>
          </a:p>
          <a:p>
            <a:pPr eaLnBrk="1" hangingPunct="1"/>
            <a:r>
              <a:rPr lang="en-US" sz="1600" dirty="0">
                <a:latin typeface="Palatino Linotype" charset="0"/>
              </a:rPr>
              <a:t>-inversion done numerically</a:t>
            </a:r>
          </a:p>
          <a:p>
            <a:pPr eaLnBrk="1" hangingPunct="1"/>
            <a:r>
              <a:rPr lang="en-US" sz="1600" dirty="0">
                <a:latin typeface="Palatino Linotype" charset="0"/>
              </a:rPr>
              <a:t>-thicker wire </a:t>
            </a:r>
            <a:r>
              <a:rPr lang="en-US" sz="1600" dirty="0">
                <a:latin typeface="Palatino Linotype" charset="0"/>
                <a:sym typeface="Wingdings" charset="0"/>
              </a:rPr>
              <a:t> more linear</a:t>
            </a:r>
          </a:p>
          <a:p>
            <a:pPr eaLnBrk="1" hangingPunct="1"/>
            <a:r>
              <a:rPr lang="en-US" sz="1600" dirty="0">
                <a:latin typeface="Palatino Linotype" charset="0"/>
                <a:sym typeface="Wingdings" charset="0"/>
              </a:rPr>
              <a:t>                         easier  to calibrate</a:t>
            </a:r>
            <a:endParaRPr lang="en-US" sz="1600" dirty="0">
              <a:latin typeface="Palatino Linotype" charset="0"/>
            </a:endParaRPr>
          </a:p>
        </p:txBody>
      </p:sp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5470525" y="6324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8198" name="TextBox 2"/>
          <p:cNvSpPr txBox="1">
            <a:spLocks noChangeArrowheads="1"/>
          </p:cNvSpPr>
          <p:nvPr/>
        </p:nvSpPr>
        <p:spPr bwMode="auto">
          <a:xfrm>
            <a:off x="5339144" y="5557834"/>
            <a:ext cx="3529103" cy="584776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Palatino Linotype" charset="0"/>
              </a:rPr>
              <a:t>Initial parameters </a:t>
            </a:r>
            <a:r>
              <a:rPr lang="en-US" sz="1600" b="1" dirty="0" smtClean="0">
                <a:latin typeface="Palatino Linotype" charset="0"/>
              </a:rPr>
              <a:t>&amp; method in </a:t>
            </a:r>
            <a:r>
              <a:rPr lang="en-US" sz="1600" b="1" dirty="0">
                <a:latin typeface="Palatino Linotype" charset="0"/>
              </a:rPr>
              <a:t>software now</a:t>
            </a:r>
          </a:p>
        </p:txBody>
      </p:sp>
      <p:sp>
        <p:nvSpPr>
          <p:cNvPr id="8199" name="Title 1"/>
          <p:cNvSpPr>
            <a:spLocks noGrp="1"/>
          </p:cNvSpPr>
          <p:nvPr>
            <p:ph type="title"/>
          </p:nvPr>
        </p:nvSpPr>
        <p:spPr>
          <a:xfrm>
            <a:off x="457200" y="111369"/>
            <a:ext cx="8229600" cy="6096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Time-to-distance parameterization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511250" y="886896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M. </a:t>
            </a:r>
            <a:r>
              <a:rPr lang="en-US" u="sng" dirty="0" err="1" smtClean="0"/>
              <a:t>Mestayer</a:t>
            </a:r>
            <a:r>
              <a:rPr lang="en-US" u="sng" dirty="0" smtClean="0"/>
              <a:t> </a:t>
            </a:r>
            <a:endParaRPr lang="en-US" u="sng" dirty="0" smtClean="0"/>
          </a:p>
        </p:txBody>
      </p:sp>
    </p:spTree>
    <p:extLst>
      <p:ext uri="{BB962C8B-B14F-4D97-AF65-F5344CB8AC3E}">
        <p14:creationId xmlns:p14="http://schemas.microsoft.com/office/powerpoint/2010/main" val="412468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45477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Time-to-distance parameterization</a:t>
            </a:r>
          </a:p>
        </p:txBody>
      </p:sp>
      <p:sp>
        <p:nvSpPr>
          <p:cNvPr id="9219" name="AutoShape 2" descr="https://www.jlab.org/Hall-B//secure/clas12/adhikari/GemcCosmicComp/New1DcCosmic/LayerEff/A4Spike/CED_snapshots/occupancyR128_Fl3Ev111k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90271"/>
            <a:ext cx="8423275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28271"/>
            <a:ext cx="48148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685800" y="971071"/>
            <a:ext cx="440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1E07A9"/>
                </a:solidFill>
              </a:rPr>
              <a:t>Starting equation for 30 degree tracks</a:t>
            </a:r>
            <a:r>
              <a:rPr lang="en-US"/>
              <a:t>:</a:t>
            </a:r>
          </a:p>
        </p:txBody>
      </p: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762000" y="6002223"/>
            <a:ext cx="7262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1E07A9"/>
                </a:solidFill>
              </a:rPr>
              <a:t>Very preliminary fits on 30 degree &amp; 0 degree tracks respectively</a:t>
            </a:r>
          </a:p>
        </p:txBody>
      </p:sp>
      <p:sp>
        <p:nvSpPr>
          <p:cNvPr id="2" name="Rectangle 1"/>
          <p:cNvSpPr/>
          <p:nvPr/>
        </p:nvSpPr>
        <p:spPr>
          <a:xfrm>
            <a:off x="7529580" y="971071"/>
            <a:ext cx="127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/>
              <a:t>K. </a:t>
            </a:r>
            <a:r>
              <a:rPr lang="en-US" u="sng" dirty="0" err="1" smtClean="0"/>
              <a:t>Adhikari</a:t>
            </a:r>
            <a:endParaRPr lang="en-US" u="sng" dirty="0" smtClean="0"/>
          </a:p>
        </p:txBody>
      </p:sp>
    </p:spTree>
    <p:extLst>
      <p:ext uri="{BB962C8B-B14F-4D97-AF65-F5344CB8AC3E}">
        <p14:creationId xmlns:p14="http://schemas.microsoft.com/office/powerpoint/2010/main" val="269008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2154"/>
          </a:xfrm>
        </p:spPr>
        <p:txBody>
          <a:bodyPr>
            <a:normAutofit/>
          </a:bodyPr>
          <a:lstStyle/>
          <a:p>
            <a:r>
              <a:rPr lang="en-US" dirty="0" smtClean="0"/>
              <a:t>Noise rejection algorithm impro</a:t>
            </a:r>
            <a:r>
              <a:rPr lang="en-US" dirty="0" smtClean="0"/>
              <a:t>vements</a:t>
            </a:r>
            <a:endParaRPr lang="en-US" i="1" baseline="30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604" r="-12604"/>
          <a:stretch>
            <a:fillRect/>
          </a:stretch>
        </p:blipFill>
        <p:spPr>
          <a:xfrm>
            <a:off x="457200" y="1797336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104839" y="4742398"/>
            <a:ext cx="3208421" cy="949159"/>
          </a:xfrm>
          <a:prstGeom prst="rect">
            <a:avLst/>
          </a:prstGeom>
          <a:solidFill>
            <a:srgbClr val="FFF8D2"/>
          </a:solidFill>
        </p:spPr>
        <p:txBody>
          <a:bodyPr wrap="square" lIns="91440" rIns="91440" rtlCol="0">
            <a:normAutofit/>
          </a:bodyPr>
          <a:lstStyle/>
          <a:p>
            <a:r>
              <a:rPr lang="en-US" b="1" dirty="0" err="1" smtClean="0"/>
              <a:t>secondaries</a:t>
            </a:r>
            <a:r>
              <a:rPr lang="en-US" b="1" dirty="0" smtClean="0"/>
              <a:t> produce </a:t>
            </a:r>
            <a:r>
              <a:rPr lang="en-US" b="1" dirty="0" smtClean="0"/>
              <a:t>this type of clusters mostly in Region 3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72632" y="2255874"/>
            <a:ext cx="868947" cy="7085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2339474" y="2162294"/>
            <a:ext cx="655052" cy="8021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961106" y="2349454"/>
            <a:ext cx="868947" cy="7085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027948" y="2255874"/>
            <a:ext cx="655052" cy="8021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39474" y="1474170"/>
            <a:ext cx="359610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negative times indicating inefficient cell </a:t>
            </a:r>
            <a:r>
              <a:rPr lang="en-US" dirty="0" smtClean="0">
                <a:sym typeface="Wingdings"/>
              </a:rPr>
              <a:t> not used In </a:t>
            </a:r>
            <a:r>
              <a:rPr lang="en-US" dirty="0" err="1" smtClean="0">
                <a:sym typeface="Wingdings"/>
              </a:rPr>
              <a:t>reco</a:t>
            </a:r>
            <a:r>
              <a:rPr lang="en-US" dirty="0" smtClean="0">
                <a:sym typeface="Wingdings"/>
              </a:rPr>
              <a:t>.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238238" y="845034"/>
            <a:ext cx="290576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MC sample</a:t>
            </a:r>
            <a:br>
              <a:rPr lang="en-US" dirty="0" smtClean="0"/>
            </a:br>
            <a:r>
              <a:rPr lang="en-US" dirty="0" smtClean="0"/>
              <a:t>4.5 </a:t>
            </a:r>
            <a:r>
              <a:rPr lang="en-US" dirty="0" err="1" smtClean="0"/>
              <a:t>GeV</a:t>
            </a:r>
            <a:r>
              <a:rPr lang="en-US" dirty="0" smtClean="0"/>
              <a:t> e- @</a:t>
            </a:r>
            <a:r>
              <a:rPr lang="en-US" i="1" dirty="0" smtClean="0">
                <a:latin typeface="Symbol" charset="2"/>
                <a:cs typeface="Symbol" charset="2"/>
              </a:rPr>
              <a:t> f </a:t>
            </a:r>
            <a:r>
              <a:rPr lang="en-US" dirty="0" smtClean="0"/>
              <a:t>=0</a:t>
            </a:r>
            <a:r>
              <a:rPr lang="en-US" i="1" baseline="30000" dirty="0" smtClean="0"/>
              <a:t>o</a:t>
            </a:r>
            <a:r>
              <a:rPr lang="en-US" dirty="0" smtClean="0"/>
              <a:t>, </a:t>
            </a:r>
            <a:r>
              <a:rPr lang="en-US" i="1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= 10</a:t>
            </a:r>
            <a:r>
              <a:rPr lang="en-US" i="1" baseline="30000" dirty="0" smtClean="0"/>
              <a:t>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22208" y="904298"/>
            <a:ext cx="536526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kern="0" dirty="0" smtClean="0">
                <a:solidFill>
                  <a:srgbClr val="000000"/>
                </a:solidFill>
                <a:latin typeface="Arial" pitchFamily="34" charset="0"/>
                <a:ea typeface="+mj-ea"/>
                <a:cs typeface="Arial" pitchFamily="34" charset="0"/>
              </a:rPr>
              <a:t>Effect of noisy clusters on the reconstruction</a:t>
            </a:r>
            <a:endParaRPr lang="en-US" sz="2000" i="1" kern="0" baseline="30000" dirty="0">
              <a:solidFill>
                <a:srgbClr val="00000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5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Noisy clusters that do not affect tracking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204" b="-2204"/>
          <a:stretch>
            <a:fillRect/>
          </a:stretch>
        </p:blipFill>
        <p:spPr>
          <a:xfrm>
            <a:off x="650240" y="2042160"/>
            <a:ext cx="3326923" cy="372840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45935" b="-45935"/>
          <a:stretch>
            <a:fillRect/>
          </a:stretch>
        </p:blipFill>
        <p:spPr>
          <a:xfrm>
            <a:off x="4348480" y="1089120"/>
            <a:ext cx="4663440" cy="5697760"/>
          </a:xfrm>
        </p:spPr>
      </p:pic>
      <p:sp>
        <p:nvSpPr>
          <p:cNvPr id="7" name="TextBox 6"/>
          <p:cNvSpPr txBox="1"/>
          <p:nvPr/>
        </p:nvSpPr>
        <p:spPr>
          <a:xfrm>
            <a:off x="2519680" y="3627120"/>
            <a:ext cx="16357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detached</a:t>
            </a:r>
            <a:r>
              <a:rPr lang="en-US" dirty="0" smtClean="0"/>
              <a:t> secondary hits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08240" y="4734560"/>
            <a:ext cx="163576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2"/>
                </a:solidFill>
              </a:rPr>
              <a:t>Removed by pruning algorithm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321040" y="4622800"/>
            <a:ext cx="0" cy="223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20314630">
            <a:off x="7731409" y="3584862"/>
            <a:ext cx="784455" cy="106048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77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18866"/>
          </a:xfrm>
        </p:spPr>
        <p:txBody>
          <a:bodyPr>
            <a:normAutofit/>
          </a:bodyPr>
          <a:lstStyle/>
          <a:p>
            <a:r>
              <a:rPr lang="en-US" dirty="0" smtClean="0"/>
              <a:t>Noisy Clusters</a:t>
            </a:r>
            <a:endParaRPr lang="en-US" i="1" baseline="30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604" r="-12604"/>
          <a:stretch>
            <a:fillRect/>
          </a:stretch>
        </p:blipFill>
        <p:spPr>
          <a:xfrm>
            <a:off x="360022" y="1461823"/>
            <a:ext cx="8229600" cy="3894220"/>
          </a:xfrm>
        </p:spPr>
      </p:pic>
      <p:sp>
        <p:nvSpPr>
          <p:cNvPr id="5" name="TextBox 4"/>
          <p:cNvSpPr txBox="1"/>
          <p:nvPr/>
        </p:nvSpPr>
        <p:spPr>
          <a:xfrm>
            <a:off x="4402488" y="4524390"/>
            <a:ext cx="4284312" cy="2089770"/>
          </a:xfrm>
          <a:prstGeom prst="rect">
            <a:avLst/>
          </a:prstGeom>
          <a:solidFill>
            <a:srgbClr val="FFF8D2"/>
          </a:solidFill>
        </p:spPr>
        <p:txBody>
          <a:bodyPr wrap="square" lIns="91440" rIns="91440" rtlCol="0"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algorithm: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look for double hits for which the sum of the </a:t>
            </a:r>
            <a:r>
              <a:rPr lang="en-US" dirty="0" err="1" smtClean="0">
                <a:solidFill>
                  <a:srgbClr val="000000"/>
                </a:solidFill>
              </a:rPr>
              <a:t>docas</a:t>
            </a:r>
            <a:r>
              <a:rPr lang="en-US" dirty="0" smtClean="0">
                <a:solidFill>
                  <a:srgbClr val="000000"/>
                </a:solidFill>
              </a:rPr>
              <a:t> is less than some predefined cut (to be optimized, 1.75*cell-size)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refit the cluster for all </a:t>
            </a:r>
            <a:r>
              <a:rPr lang="en-US" dirty="0" err="1" smtClean="0">
                <a:solidFill>
                  <a:srgbClr val="000000"/>
                </a:solidFill>
              </a:rPr>
              <a:t>combinatorials</a:t>
            </a:r>
            <a:r>
              <a:rPr lang="en-US" dirty="0" smtClean="0">
                <a:solidFill>
                  <a:srgbClr val="000000"/>
                </a:solidFill>
              </a:rPr>
              <a:t> of hits choosing one of the hits in such doublets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select the best cluster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requires to a priori redo hit-based fits as the LR assignment can be wrong 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272632" y="2606826"/>
            <a:ext cx="868947" cy="7085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2339474" y="2513246"/>
            <a:ext cx="655052" cy="8021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961106" y="2700406"/>
            <a:ext cx="868947" cy="7085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3027948" y="2606826"/>
            <a:ext cx="655052" cy="8021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39475" y="1825122"/>
            <a:ext cx="184644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not used In </a:t>
            </a:r>
            <a:r>
              <a:rPr lang="en-US" dirty="0" err="1" smtClean="0">
                <a:sym typeface="Wingdings"/>
              </a:rPr>
              <a:t>reco</a:t>
            </a:r>
            <a:r>
              <a:rPr lang="en-US" dirty="0" smtClean="0">
                <a:sym typeface="Wingdings"/>
              </a:rPr>
              <a:t>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02488" y="9961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MC sample</a:t>
            </a:r>
            <a:br>
              <a:rPr lang="en-US" dirty="0" smtClean="0"/>
            </a:br>
            <a:r>
              <a:rPr lang="en-US" dirty="0" smtClean="0"/>
              <a:t>4.5 </a:t>
            </a:r>
            <a:r>
              <a:rPr lang="en-US" dirty="0" err="1" smtClean="0"/>
              <a:t>GeV</a:t>
            </a:r>
            <a:r>
              <a:rPr lang="en-US" dirty="0" smtClean="0"/>
              <a:t> e- @</a:t>
            </a:r>
            <a:r>
              <a:rPr lang="en-US" i="1" dirty="0" smtClean="0">
                <a:latin typeface="Symbol" charset="2"/>
                <a:cs typeface="Symbol" charset="2"/>
              </a:rPr>
              <a:t> f </a:t>
            </a:r>
            <a:r>
              <a:rPr lang="en-US" dirty="0" smtClean="0"/>
              <a:t>=0</a:t>
            </a:r>
            <a:r>
              <a:rPr lang="en-US" i="1" baseline="30000" dirty="0" smtClean="0"/>
              <a:t>o</a:t>
            </a:r>
            <a:r>
              <a:rPr lang="en-US" dirty="0" smtClean="0"/>
              <a:t>, </a:t>
            </a:r>
            <a:r>
              <a:rPr lang="en-US" i="1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 = 10</a:t>
            </a:r>
            <a:r>
              <a:rPr lang="en-US" i="1" baseline="30000" dirty="0" smtClean="0"/>
              <a:t>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41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9598"/>
            <a:ext cx="8229600" cy="85260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Central Vertex Tracker Reconstruction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35846"/>
            <a:ext cx="8396953" cy="54205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8000"/>
                </a:solidFill>
              </a:rPr>
              <a:t>New package </a:t>
            </a:r>
            <a:r>
              <a:rPr lang="en-US" dirty="0" err="1" smtClean="0">
                <a:solidFill>
                  <a:srgbClr val="008000"/>
                </a:solidFill>
              </a:rPr>
              <a:t>clasrec</a:t>
            </a:r>
            <a:r>
              <a:rPr lang="en-US" dirty="0" smtClean="0">
                <a:solidFill>
                  <a:srgbClr val="008000"/>
                </a:solidFill>
              </a:rPr>
              <a:t>-CVT contains algorithms to reconstruct events using BMT and SVT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241E7E"/>
                </a:solidFill>
              </a:rPr>
              <a:t>SVT can be run stand alone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241E7E"/>
                </a:solidFill>
              </a:rPr>
              <a:t>Raw data translation for both systems</a:t>
            </a:r>
          </a:p>
          <a:p>
            <a:pPr lvl="2">
              <a:lnSpc>
                <a:spcPct val="110000"/>
              </a:lnSpc>
            </a:pPr>
            <a:r>
              <a:rPr lang="en-US" dirty="0" smtClean="0">
                <a:solidFill>
                  <a:srgbClr val="241E7E"/>
                </a:solidFill>
              </a:rPr>
              <a:t>tested on raw data with BMT + SVT hits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241E7E"/>
                </a:solidFill>
              </a:rPr>
              <a:t>new algorithms to use BMT cluster positions</a:t>
            </a:r>
          </a:p>
          <a:p>
            <a:pPr lvl="2">
              <a:lnSpc>
                <a:spcPct val="110000"/>
              </a:lnSpc>
            </a:pPr>
            <a:r>
              <a:rPr lang="en-US" dirty="0" smtClean="0"/>
              <a:t> improved </a:t>
            </a:r>
            <a:r>
              <a:rPr lang="en-US" dirty="0" smtClean="0"/>
              <a:t>BMT (also FMT) </a:t>
            </a:r>
            <a:r>
              <a:rPr lang="en-US" dirty="0" smtClean="0"/>
              <a:t>clustering algorithm under development (</a:t>
            </a:r>
            <a:r>
              <a:rPr lang="en-US" dirty="0" err="1" smtClean="0"/>
              <a:t>Saclay</a:t>
            </a:r>
            <a:r>
              <a:rPr lang="en-US" dirty="0" smtClean="0"/>
              <a:t>- </a:t>
            </a:r>
            <a:r>
              <a:rPr lang="en-US" dirty="0" err="1" smtClean="0"/>
              <a:t>Maxime</a:t>
            </a:r>
            <a:r>
              <a:rPr lang="en-US" dirty="0" smtClean="0"/>
              <a:t> </a:t>
            </a:r>
            <a:r>
              <a:rPr lang="en-US" dirty="0" err="1" smtClean="0"/>
              <a:t>Defurne</a:t>
            </a:r>
            <a:r>
              <a:rPr lang="en-US" dirty="0" smtClean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241E7E"/>
                </a:solidFill>
              </a:rPr>
              <a:t>Validation flags can be turned on </a:t>
            </a:r>
            <a:r>
              <a:rPr lang="en-US" dirty="0" smtClean="0">
                <a:solidFill>
                  <a:srgbClr val="241E7E"/>
                </a:solidFill>
                <a:sym typeface="Wingdings"/>
              </a:rPr>
              <a:t> layer efficiencies</a:t>
            </a:r>
            <a:endParaRPr lang="en-US" dirty="0" smtClean="0">
              <a:solidFill>
                <a:srgbClr val="241E7E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8000"/>
                </a:solidFill>
              </a:rPr>
              <a:t>Alignment code development using </a:t>
            </a:r>
            <a:r>
              <a:rPr lang="en-US" dirty="0" err="1" smtClean="0">
                <a:solidFill>
                  <a:srgbClr val="008000"/>
                </a:solidFill>
              </a:rPr>
              <a:t>Milleped</a:t>
            </a:r>
            <a:r>
              <a:rPr lang="en-US" dirty="0" err="1" smtClean="0">
                <a:solidFill>
                  <a:srgbClr val="008000"/>
                </a:solidFill>
              </a:rPr>
              <a:t>e</a:t>
            </a:r>
            <a:r>
              <a:rPr lang="en-US" dirty="0" smtClean="0">
                <a:solidFill>
                  <a:srgbClr val="008000"/>
                </a:solidFill>
              </a:rPr>
              <a:t> (J. </a:t>
            </a:r>
            <a:r>
              <a:rPr lang="en-US" dirty="0" err="1" smtClean="0">
                <a:solidFill>
                  <a:srgbClr val="008000"/>
                </a:solidFill>
              </a:rPr>
              <a:t>Gilfoyle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8000"/>
                </a:solidFill>
              </a:rPr>
              <a:t>Geometry implementation in common tools package (P. Davies)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8000"/>
                </a:solidFill>
              </a:rPr>
              <a:t>Ongoing </a:t>
            </a:r>
            <a:r>
              <a:rPr lang="en-US" dirty="0" smtClean="0">
                <a:solidFill>
                  <a:srgbClr val="008000"/>
                </a:solidFill>
              </a:rPr>
              <a:t>validation (next slides)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A7046-5D06-2A4E-AEA6-4AF95F7027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29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42462"/>
          </a:xfrm>
        </p:spPr>
        <p:txBody>
          <a:bodyPr/>
          <a:lstStyle/>
          <a:p>
            <a:r>
              <a:rPr lang="en-US" dirty="0" smtClean="0"/>
              <a:t>After algorithm implementation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1672" b="-31672"/>
          <a:stretch>
            <a:fillRect/>
          </a:stretch>
        </p:blipFill>
        <p:spPr>
          <a:xfrm>
            <a:off x="762000" y="1181792"/>
            <a:ext cx="7772400" cy="5334000"/>
          </a:xfrm>
        </p:spPr>
      </p:pic>
      <p:sp>
        <p:nvSpPr>
          <p:cNvPr id="5" name="TextBox 4"/>
          <p:cNvSpPr txBox="1"/>
          <p:nvPr/>
        </p:nvSpPr>
        <p:spPr>
          <a:xfrm>
            <a:off x="3383280" y="1181792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Cross correctly reconstructed</a:t>
            </a:r>
            <a:endParaRPr lang="en-US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527040" y="3007879"/>
            <a:ext cx="479659" cy="548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5435600" y="3007879"/>
            <a:ext cx="418966" cy="5684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006699" y="3028186"/>
            <a:ext cx="591687" cy="5481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006699" y="2926600"/>
            <a:ext cx="507999" cy="6497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64480" y="4165600"/>
            <a:ext cx="642219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435600" y="4086446"/>
            <a:ext cx="390624" cy="6149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893068" y="4165600"/>
            <a:ext cx="621630" cy="535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006699" y="4165600"/>
            <a:ext cx="434741" cy="535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484218" y="4236720"/>
            <a:ext cx="621630" cy="535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6628329" y="4236720"/>
            <a:ext cx="434741" cy="535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62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538"/>
            <a:ext cx="9144000" cy="771769"/>
          </a:xfrm>
        </p:spPr>
        <p:txBody>
          <a:bodyPr>
            <a:noAutofit/>
          </a:bodyPr>
          <a:lstStyle/>
          <a:p>
            <a:r>
              <a:rPr lang="en-US" sz="2400" dirty="0" smtClean="0"/>
              <a:t>LR ambiguity not resolved for tracks at ~30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 in </a:t>
            </a:r>
            <a:r>
              <a:rPr lang="en-US" sz="2400" dirty="0" err="1" smtClean="0"/>
              <a:t>superlayer</a:t>
            </a:r>
            <a:r>
              <a:rPr lang="en-US" sz="2400" dirty="0" smtClean="0"/>
              <a:t> local coordinate system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8577" r="-68577"/>
          <a:stretch>
            <a:fillRect/>
          </a:stretch>
        </p:blipFill>
        <p:spPr>
          <a:xfrm>
            <a:off x="678455" y="914400"/>
            <a:ext cx="7772400" cy="5334000"/>
          </a:xfrm>
        </p:spPr>
      </p:pic>
      <p:sp>
        <p:nvSpPr>
          <p:cNvPr id="5" name="TextBox 4"/>
          <p:cNvSpPr txBox="1"/>
          <p:nvPr/>
        </p:nvSpPr>
        <p:spPr>
          <a:xfrm>
            <a:off x="5588000" y="1798320"/>
            <a:ext cx="165608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LR ambiguity resolved using doublet hits in layers 1--3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57680" y="3657600"/>
            <a:ext cx="1656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LR ambiguity not resolved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04088" y="4165600"/>
            <a:ext cx="4639912" cy="2692400"/>
          </a:xfrm>
          <a:prstGeom prst="rect">
            <a:avLst/>
          </a:prstGeom>
          <a:solidFill>
            <a:srgbClr val="FFF8D2"/>
          </a:solidFill>
        </p:spPr>
        <p:txBody>
          <a:bodyPr wrap="square" lIns="91440" rIns="91440" rtlCol="0">
            <a:normAutofit fontScale="77500" lnSpcReduction="20000"/>
          </a:bodyPr>
          <a:lstStyle/>
          <a:p>
            <a:r>
              <a:rPr lang="en-US" sz="2100" b="1" dirty="0" smtClean="0">
                <a:solidFill>
                  <a:srgbClr val="FF0000"/>
                </a:solidFill>
              </a:rPr>
              <a:t>New algorithm: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using </a:t>
            </a:r>
            <a:r>
              <a:rPr lang="en-US" dirty="0" err="1" smtClean="0">
                <a:solidFill>
                  <a:srgbClr val="000000"/>
                </a:solidFill>
              </a:rPr>
              <a:t>docas</a:t>
            </a:r>
            <a:r>
              <a:rPr lang="en-US" dirty="0" smtClean="0">
                <a:solidFill>
                  <a:srgbClr val="000000"/>
                </a:solidFill>
              </a:rPr>
              <a:t> calculated from times save the following segment candidates: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if </a:t>
            </a:r>
            <a:r>
              <a:rPr lang="en-US" dirty="0" err="1" smtClean="0">
                <a:solidFill>
                  <a:schemeClr val="tx2"/>
                </a:solidFill>
              </a:rPr>
              <a:t>doca</a:t>
            </a:r>
            <a:r>
              <a:rPr lang="en-US" dirty="0" smtClean="0">
                <a:solidFill>
                  <a:schemeClr val="tx2"/>
                </a:solidFill>
              </a:rPr>
              <a:t> sizes are ~ equal</a:t>
            </a:r>
          </a:p>
          <a:p>
            <a:pPr marL="1200150" lvl="2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2 candidates : LR = 1, LR =-1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if </a:t>
            </a:r>
            <a:r>
              <a:rPr lang="en-US" dirty="0" err="1" smtClean="0">
                <a:solidFill>
                  <a:srgbClr val="008000"/>
                </a:solidFill>
              </a:rPr>
              <a:t>docas</a:t>
            </a:r>
            <a:r>
              <a:rPr lang="en-US" dirty="0" smtClean="0">
                <a:solidFill>
                  <a:srgbClr val="008000"/>
                </a:solidFill>
              </a:rPr>
              <a:t> larger at ends of segment</a:t>
            </a:r>
          </a:p>
          <a:p>
            <a:pPr marL="1200150" lvl="2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2 candidates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save all candidates and select the one yielding the best track fit when combined with segments from other regions (for current cosmic sample </a:t>
            </a:r>
            <a:r>
              <a:rPr lang="en-US" dirty="0" smtClean="0">
                <a:sym typeface="Wingdings"/>
              </a:rPr>
              <a:t> save all segment candidates)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81680" y="4362870"/>
            <a:ext cx="820132" cy="181685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062864" y="4165600"/>
            <a:ext cx="775768" cy="174752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281680" y="4165600"/>
            <a:ext cx="660400" cy="1849120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144494" y="4303931"/>
            <a:ext cx="957317" cy="1631242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19760" y="1600200"/>
            <a:ext cx="205232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DC cosmic data sample</a:t>
            </a:r>
            <a:r>
              <a:rPr lang="en-US" dirty="0" smtClean="0"/>
              <a:t>: Region 1 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370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7" y="-84889"/>
            <a:ext cx="9118973" cy="722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Allowing both segments and picking the </a:t>
            </a:r>
            <a:r>
              <a:rPr lang="en-US" sz="3200" i="1" dirty="0" smtClean="0"/>
              <a:t>correct</a:t>
            </a:r>
            <a:r>
              <a:rPr lang="en-US" sz="3200" dirty="0" smtClean="0"/>
              <a:t> one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8203" b="-58203"/>
          <a:stretch>
            <a:fillRect/>
          </a:stretch>
        </p:blipFill>
        <p:spPr>
          <a:xfrm>
            <a:off x="160421" y="610937"/>
            <a:ext cx="4296153" cy="452596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6" y="4091785"/>
            <a:ext cx="4267788" cy="16700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282366" y="2713789"/>
            <a:ext cx="1041108" cy="137799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839453" y="2713789"/>
            <a:ext cx="1491915" cy="137799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Up Arrow Callout 13"/>
          <p:cNvSpPr/>
          <p:nvPr/>
        </p:nvSpPr>
        <p:spPr>
          <a:xfrm>
            <a:off x="2673" y="5136900"/>
            <a:ext cx="1106905" cy="17211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75075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2 crosses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 only 1 yields well </a:t>
            </a:r>
            <a:r>
              <a:rPr lang="en-US" sz="1600" dirty="0" err="1" smtClean="0">
                <a:solidFill>
                  <a:srgbClr val="FF0000"/>
                </a:solidFill>
                <a:sym typeface="Wingdings"/>
              </a:rPr>
              <a:t>reco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. track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770" y="825858"/>
            <a:ext cx="3306030" cy="28804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48947" y="477665"/>
            <a:ext cx="1725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 track solutions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821" y="3920162"/>
            <a:ext cx="3172699" cy="293783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702996" y="3703037"/>
            <a:ext cx="3441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retain track solution with best chi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endParaRPr lang="en-US" baseline="300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6176211" y="825858"/>
            <a:ext cx="147052" cy="4842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402137" y="825858"/>
            <a:ext cx="147052" cy="9788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71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875"/>
            <a:ext cx="9144000" cy="4702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DC new algorithms and code </a:t>
            </a:r>
            <a:r>
              <a:rPr lang="en-US" i="1" dirty="0" smtClean="0"/>
              <a:t>restructuring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23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err="1" smtClean="0">
                <a:solidFill>
                  <a:srgbClr val="008000"/>
                </a:solidFill>
              </a:rPr>
              <a:t>ClusterCleaner</a:t>
            </a:r>
            <a:r>
              <a:rPr lang="en-US" sz="2400" dirty="0" smtClean="0">
                <a:solidFill>
                  <a:srgbClr val="008000"/>
                </a:solidFill>
              </a:rPr>
              <a:t> utility class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called by </a:t>
            </a:r>
            <a:r>
              <a:rPr lang="en-US" sz="2000" dirty="0" err="1" smtClean="0">
                <a:solidFill>
                  <a:schemeClr val="tx2"/>
                </a:solidFill>
              </a:rPr>
              <a:t>ClusterFinder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2"/>
            <a:r>
              <a:rPr lang="en-US" sz="1800" dirty="0" err="1" smtClean="0">
                <a:solidFill>
                  <a:schemeClr val="accent2"/>
                </a:solidFill>
              </a:rPr>
              <a:t>HitBased</a:t>
            </a:r>
            <a:r>
              <a:rPr lang="en-US" sz="1800" dirty="0" smtClean="0">
                <a:solidFill>
                  <a:schemeClr val="accent2"/>
                </a:solidFill>
              </a:rPr>
              <a:t> level</a:t>
            </a:r>
          </a:p>
          <a:p>
            <a:pPr lvl="3"/>
            <a:r>
              <a:rPr lang="en-US" sz="1600" dirty="0" smtClean="0"/>
              <a:t>hit list pruner</a:t>
            </a:r>
          </a:p>
          <a:p>
            <a:pPr lvl="3"/>
            <a:r>
              <a:rPr lang="en-US" sz="1600" dirty="0" smtClean="0"/>
              <a:t>find clusters</a:t>
            </a:r>
          </a:p>
          <a:p>
            <a:pPr lvl="4"/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look for // clusters or X clusters </a:t>
            </a:r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sym typeface="Wingdings"/>
              </a:rPr>
              <a:t> cluster splitter</a:t>
            </a:r>
          </a:p>
          <a:p>
            <a:pPr lvl="2"/>
            <a:r>
              <a:rPr lang="en-US" sz="1800" dirty="0" err="1" smtClean="0">
                <a:solidFill>
                  <a:srgbClr val="C0504D"/>
                </a:solidFill>
                <a:sym typeface="Wingdings"/>
              </a:rPr>
              <a:t>TimeBased</a:t>
            </a:r>
            <a:r>
              <a:rPr lang="en-US" sz="1800" dirty="0" smtClean="0">
                <a:solidFill>
                  <a:srgbClr val="C0504D"/>
                </a:solidFill>
                <a:sym typeface="Wingdings"/>
              </a:rPr>
              <a:t> level</a:t>
            </a:r>
          </a:p>
          <a:p>
            <a:pPr lvl="3"/>
            <a:r>
              <a:rPr lang="en-US" sz="1600" dirty="0" smtClean="0">
                <a:sym typeface="Wingdings"/>
              </a:rPr>
              <a:t>recompose </a:t>
            </a:r>
            <a:r>
              <a:rPr lang="en-US" sz="1600" dirty="0" err="1" smtClean="0">
                <a:sym typeface="Wingdings"/>
              </a:rPr>
              <a:t>HitBased</a:t>
            </a:r>
            <a:r>
              <a:rPr lang="en-US" sz="1600" dirty="0" smtClean="0">
                <a:sym typeface="Wingdings"/>
              </a:rPr>
              <a:t> Clusters  read from HB bank</a:t>
            </a:r>
          </a:p>
          <a:p>
            <a:pPr lvl="3"/>
            <a:r>
              <a:rPr lang="en-US" sz="1600" i="1" dirty="0" err="1" smtClean="0">
                <a:sym typeface="Wingdings"/>
              </a:rPr>
              <a:t>secondaries</a:t>
            </a:r>
            <a:r>
              <a:rPr lang="en-US" sz="1600" dirty="0" smtClean="0">
                <a:sym typeface="Wingdings"/>
              </a:rPr>
              <a:t> remover  using sum-</a:t>
            </a:r>
            <a:r>
              <a:rPr lang="en-US" sz="1600" dirty="0" err="1" smtClean="0">
                <a:sym typeface="Wingdings"/>
              </a:rPr>
              <a:t>docas</a:t>
            </a:r>
            <a:r>
              <a:rPr lang="en-US" sz="1600" dirty="0" smtClean="0">
                <a:sym typeface="Wingdings"/>
              </a:rPr>
              <a:t> algorithm</a:t>
            </a:r>
          </a:p>
          <a:p>
            <a:pPr lvl="3"/>
            <a:r>
              <a:rPr lang="en-US" sz="1600" dirty="0" smtClean="0">
                <a:sym typeface="Wingdings"/>
              </a:rPr>
              <a:t>LR ambiguity resolver</a:t>
            </a:r>
          </a:p>
          <a:p>
            <a:pPr lvl="3"/>
            <a:r>
              <a:rPr lang="en-US" sz="1600" dirty="0" smtClean="0">
                <a:sym typeface="Wingdings"/>
              </a:rPr>
              <a:t>Final fit  cluster line  used in cross calculation</a:t>
            </a:r>
          </a:p>
          <a:p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Status word for cluster:    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  <a:sym typeface="Wingdings"/>
              </a:rPr>
              <a:t>Array:   Can be used in analysis to reject poorly reconstructed segments when high sample purity is required</a:t>
            </a:r>
            <a:r>
              <a:rPr lang="is-IS" sz="2000" dirty="0" smtClean="0">
                <a:solidFill>
                  <a:schemeClr val="tx2"/>
                </a:solidFill>
                <a:sym typeface="Wingdings"/>
              </a:rPr>
              <a:t>…</a:t>
            </a:r>
            <a:endParaRPr lang="en-US" sz="20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803003"/>
              </p:ext>
            </p:extLst>
          </p:nvPr>
        </p:nvGraphicFramePr>
        <p:xfrm>
          <a:off x="676903" y="5407698"/>
          <a:ext cx="836504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9123"/>
                <a:gridCol w="754677"/>
                <a:gridCol w="750469"/>
                <a:gridCol w="706324"/>
                <a:gridCol w="728396"/>
                <a:gridCol w="753512"/>
                <a:gridCol w="772539"/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layer </a:t>
                      </a:r>
                      <a:r>
                        <a:rPr lang="en-US" sz="1600" dirty="0" smtClean="0">
                          <a:sym typeface="Wingdings"/>
                        </a:rPr>
                        <a:t>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</a:tr>
              <a:tr h="247298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nb</a:t>
                      </a:r>
                      <a:r>
                        <a:rPr lang="en-US" sz="1600" b="1" dirty="0" smtClean="0"/>
                        <a:t> hits in layer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</a:tr>
              <a:tr h="247298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LR ambiguity sum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-1,0,1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-1,0,1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-1,0,1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-1,0,1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-1,0,1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-1,0,1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Ave. </a:t>
                      </a:r>
                      <a:r>
                        <a:rPr lang="en-US" sz="1600" b="1" dirty="0" err="1" smtClean="0"/>
                        <a:t>nb</a:t>
                      </a:r>
                      <a:r>
                        <a:rPr lang="en-US" sz="1600" b="1" dirty="0" smtClean="0"/>
                        <a:t> hits passing residual cut (350 </a:t>
                      </a:r>
                      <a:r>
                        <a:rPr lang="en-US" sz="1600" b="1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600" b="1" dirty="0" smtClean="0"/>
                        <a:t>)</a:t>
                      </a:r>
                      <a:endParaRPr lang="en-US" sz="1600" b="1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0,1,2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19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74077"/>
          </a:xfrm>
        </p:spPr>
        <p:txBody>
          <a:bodyPr/>
          <a:lstStyle/>
          <a:p>
            <a:r>
              <a:rPr lang="en-US" dirty="0" smtClean="0"/>
              <a:t>Hit-based Tracking Improvements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000" y="1328614"/>
            <a:ext cx="7772400" cy="4919785"/>
          </a:xfrm>
        </p:spPr>
        <p:txBody>
          <a:bodyPr/>
          <a:lstStyle/>
          <a:p>
            <a:r>
              <a:rPr lang="en-US" dirty="0" smtClean="0"/>
              <a:t>Previously hit-based tracking used only to select a track candidate.</a:t>
            </a:r>
          </a:p>
          <a:p>
            <a:r>
              <a:rPr lang="en-US" dirty="0" smtClean="0"/>
              <a:t>Very rough estimate of track parameters using a simple approximation (next slide) </a:t>
            </a:r>
            <a:r>
              <a:rPr lang="en-US" dirty="0" smtClean="0">
                <a:sym typeface="Wingdings"/>
              </a:rPr>
              <a:t> very poor momentum resolution </a:t>
            </a:r>
          </a:p>
          <a:p>
            <a:r>
              <a:rPr lang="en-US" dirty="0" smtClean="0">
                <a:solidFill>
                  <a:srgbClr val="008000"/>
                </a:solidFill>
                <a:sym typeface="Wingdings"/>
              </a:rPr>
              <a:t>Redesign code to improve hit-based track parameters estimates to use them to match track to outer detectors and get start time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8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31810" y="527521"/>
            <a:ext cx="4612190" cy="3037708"/>
            <a:chOff x="6611128" y="-528188"/>
            <a:chExt cx="4612190" cy="30377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/>
                      </a14:imgEffect>
                      <a14:imgEffect>
                        <a14:colorTemperature colorTemp="6826"/>
                      </a14:imgEffect>
                      <a14:imgEffect>
                        <a14:saturation sat="248000"/>
                      </a14:imgEffect>
                      <a14:imgEffect>
                        <a14:brightnessContrast bright="4000" contrast="7000"/>
                      </a14:imgEffect>
                    </a14:imgLayer>
                  </a14:imgProps>
                </a:ext>
              </a:extLst>
            </a:blip>
            <a:srcRect t="3037" b="377"/>
            <a:stretch/>
          </p:blipFill>
          <p:spPr>
            <a:xfrm>
              <a:off x="6624166" y="-528188"/>
              <a:ext cx="4599152" cy="2907792"/>
            </a:xfrm>
            <a:prstGeom prst="rect">
              <a:avLst/>
            </a:prstGeom>
            <a:noFill/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L-Shape 4"/>
            <p:cNvSpPr/>
            <p:nvPr/>
          </p:nvSpPr>
          <p:spPr bwMode="auto">
            <a:xfrm>
              <a:off x="6611128" y="232664"/>
              <a:ext cx="1466072" cy="2276856"/>
            </a:xfrm>
            <a:prstGeom prst="corner">
              <a:avLst>
                <a:gd name="adj1" fmla="val 16736"/>
                <a:gd name="adj2" fmla="val 1465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027" y="3676989"/>
            <a:ext cx="6429381" cy="3171940"/>
            <a:chOff x="9027" y="3676989"/>
            <a:chExt cx="6429381" cy="31719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7" y="3676989"/>
              <a:ext cx="6429381" cy="317194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781671" y="5151236"/>
              <a:ext cx="19358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latin typeface="+mj-lt"/>
                  <a:cs typeface="Arial Black"/>
                </a:rPr>
                <a:t>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54166" y="5594297"/>
              <a:ext cx="19358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latin typeface="+mj-lt"/>
                  <a:cs typeface="Arial Black"/>
                </a:rPr>
                <a:t>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769328" y="5903451"/>
              <a:ext cx="19358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latin typeface="+mj-lt"/>
                  <a:cs typeface="Arial Black"/>
                </a:rPr>
                <a:t>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416037" y="4732872"/>
              <a:ext cx="19358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latin typeface="+mj-lt"/>
                  <a:cs typeface="Arial Black"/>
                </a:rPr>
                <a:t>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981740" y="5352525"/>
              <a:ext cx="19358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latin typeface="+mj-lt"/>
                  <a:cs typeface="Arial Black"/>
                </a:rPr>
                <a:t>x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94739" y="5793022"/>
              <a:ext cx="193583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 smtClean="0">
                  <a:latin typeface="+mj-lt"/>
                  <a:cs typeface="Arial Black"/>
                </a:rPr>
                <a:t>x</a:t>
              </a:r>
              <a:endParaRPr lang="en-US" sz="1100" dirty="0">
                <a:latin typeface="+mj-lt"/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26459" y="0"/>
            <a:ext cx="5652981" cy="79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 dirty="0" smtClean="0">
                <a:solidFill>
                  <a:schemeClr val="tx1"/>
                </a:solidFill>
                <a:latin typeface="Arial"/>
                <a:cs typeface="Arial"/>
              </a:rPr>
              <a:t>DC </a:t>
            </a:r>
            <a:r>
              <a:rPr lang="en-US" sz="2400" kern="0" dirty="0">
                <a:solidFill>
                  <a:schemeClr val="tx1"/>
                </a:solidFill>
                <a:latin typeface="Arial"/>
                <a:cs typeface="Arial"/>
              </a:rPr>
              <a:t>Reconstruction Algorithms </a:t>
            </a:r>
            <a:endParaRPr lang="en-US" sz="2400" kern="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sz="2400" kern="0" dirty="0" smtClean="0">
                <a:solidFill>
                  <a:schemeClr val="tx1"/>
                </a:solidFill>
                <a:latin typeface="Arial"/>
                <a:cs typeface="Arial"/>
              </a:rPr>
              <a:t>(reminder)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6459" y="925708"/>
            <a:ext cx="7965176" cy="277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 Narrow"/>
                <a:cs typeface="Arial Narrow"/>
              </a:rPr>
              <a:t>Obtain a trajectory from hit-based track segment </a:t>
            </a:r>
          </a:p>
          <a:p>
            <a:r>
              <a:rPr lang="en-US" dirty="0">
                <a:latin typeface="Arial Narrow"/>
                <a:cs typeface="Arial Narrow"/>
              </a:rPr>
              <a:t> </a:t>
            </a:r>
            <a:r>
              <a:rPr lang="en-US" dirty="0" smtClean="0">
                <a:latin typeface="Arial Narrow"/>
                <a:cs typeface="Arial Narrow"/>
              </a:rPr>
              <a:t>     reconstruction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latin typeface="Arial Narrow"/>
                <a:cs typeface="Arial Narrow"/>
              </a:rPr>
              <a:t>Fits to the wires </a:t>
            </a:r>
            <a:r>
              <a:rPr lang="en-US" sz="1600" dirty="0" smtClean="0">
                <a:latin typeface="Arial Narrow"/>
                <a:cs typeface="Arial Narrow"/>
                <a:sym typeface="Wingdings"/>
              </a:rPr>
              <a:t> extended to a plane</a:t>
            </a:r>
          </a:p>
          <a:p>
            <a:pPr lvl="1"/>
            <a:r>
              <a:rPr lang="en-US" sz="1600" dirty="0">
                <a:latin typeface="Arial Narrow"/>
                <a:cs typeface="Arial Narrow"/>
                <a:sym typeface="Wingdings"/>
              </a:rPr>
              <a:t> </a:t>
            </a:r>
            <a:r>
              <a:rPr lang="en-US" sz="1600" dirty="0" smtClean="0">
                <a:latin typeface="Arial Narrow"/>
                <a:cs typeface="Arial Narrow"/>
                <a:sym typeface="Wingdings"/>
              </a:rPr>
              <a:t>                                 point &amp; direction</a:t>
            </a:r>
            <a:endParaRPr lang="en-US" sz="1600" dirty="0" smtClean="0">
              <a:latin typeface="Arial Narrow"/>
              <a:cs typeface="Arial Narrow"/>
            </a:endParaRPr>
          </a:p>
          <a:p>
            <a:pPr marL="285750" indent="-285750">
              <a:buFont typeface="Arial"/>
              <a:buChar char="•"/>
            </a:pPr>
            <a:endParaRPr lang="en-US" sz="1600" b="1" dirty="0" smtClean="0">
              <a:latin typeface="Arial Narrow"/>
              <a:cs typeface="Arial Narrow"/>
              <a:sym typeface="Wingdings"/>
            </a:endParaRPr>
          </a:p>
          <a:p>
            <a:pPr marL="285750" indent="-285750">
              <a:buFont typeface="Arial"/>
              <a:buChar char="•"/>
            </a:pPr>
            <a:endParaRPr lang="en-US" sz="1050" b="1" dirty="0">
              <a:latin typeface="Arial Narrow"/>
              <a:cs typeface="Arial Narrow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  <a:sym typeface="Wingdings"/>
              </a:rPr>
              <a:t>Gives a “cross” object a position and direction vector</a:t>
            </a:r>
            <a:endParaRPr lang="en-US" sz="1600" b="1" dirty="0">
              <a:latin typeface="Arial Narrow"/>
              <a:cs typeface="Arial Narrow"/>
              <a:sym typeface="Wingdings"/>
            </a:endParaRPr>
          </a:p>
          <a:p>
            <a:endParaRPr lang="en-US" sz="1600" b="1" dirty="0">
              <a:latin typeface="Arial Narrow"/>
              <a:cs typeface="Arial Narrow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  <a:sym typeface="Wingdings"/>
              </a:rPr>
              <a:t>Add raw timing information to refine the hit position</a:t>
            </a:r>
          </a:p>
          <a:p>
            <a:pPr marL="285750" indent="-285750">
              <a:buFont typeface="Arial"/>
              <a:buChar char="•"/>
            </a:pPr>
            <a:endParaRPr lang="en-US" sz="1600" b="1" dirty="0" smtClean="0">
              <a:latin typeface="Arial Narrow"/>
              <a:cs typeface="Arial Narrow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latin typeface="Arial Narrow"/>
                <a:cs typeface="Arial Narrow"/>
                <a:sym typeface="Wingdings"/>
              </a:rPr>
              <a:t>Fit to the crosses to obtain a trajectory  Initial parameters to KF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82379" y="5250864"/>
            <a:ext cx="1484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Arial Narrow"/>
                <a:cs typeface="Arial Narrow"/>
                <a:sym typeface="Wingdings"/>
              </a:rPr>
              <a:t> Quadratic fit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155" y="3842190"/>
            <a:ext cx="2450874" cy="103895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bg2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885416" y="6473830"/>
            <a:ext cx="41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9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06"/>
            <a:ext cx="8229600" cy="701257"/>
          </a:xfrm>
        </p:spPr>
        <p:txBody>
          <a:bodyPr>
            <a:normAutofit/>
          </a:bodyPr>
          <a:lstStyle/>
          <a:p>
            <a:r>
              <a:rPr lang="en-US" dirty="0" smtClean="0"/>
              <a:t>Test of implementation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1875" b="-11875"/>
          <a:stretch>
            <a:fillRect/>
          </a:stretch>
        </p:blipFill>
        <p:spPr>
          <a:xfrm>
            <a:off x="296779" y="2332037"/>
            <a:ext cx="4038600" cy="452596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1753" b="-11753"/>
          <a:stretch>
            <a:fillRect/>
          </a:stretch>
        </p:blipFill>
        <p:spPr>
          <a:xfrm>
            <a:off x="4781884" y="2332037"/>
            <a:ext cx="4038600" cy="4525963"/>
          </a:xfrm>
        </p:spPr>
      </p:pic>
      <p:sp>
        <p:nvSpPr>
          <p:cNvPr id="7" name="Rectangle 6"/>
          <p:cNvSpPr/>
          <p:nvPr/>
        </p:nvSpPr>
        <p:spPr>
          <a:xfrm>
            <a:off x="1168184" y="741363"/>
            <a:ext cx="3327616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GeV</a:t>
            </a:r>
            <a:r>
              <a:rPr lang="en-US" dirty="0" smtClean="0"/>
              <a:t> e- @ 15 </a:t>
            </a:r>
            <a:r>
              <a:rPr lang="en-US" dirty="0" err="1" smtClean="0"/>
              <a:t>deg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/>
              <a:t>, at </a:t>
            </a:r>
            <a:r>
              <a:rPr lang="en-US" dirty="0" err="1" smtClean="0"/>
              <a:t>midplane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6780" y="1124062"/>
            <a:ext cx="54402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Set times to zero (i.e. hit-based) and run KF using </a:t>
            </a:r>
            <a:r>
              <a:rPr lang="en-US" dirty="0" smtClean="0">
                <a:solidFill>
                  <a:srgbClr val="008000"/>
                </a:solidFill>
              </a:rPr>
              <a:t>wire positions</a:t>
            </a:r>
            <a:r>
              <a:rPr lang="en-US" dirty="0" smtClean="0"/>
              <a:t> &amp; hit uncertainties of cell-size/</a:t>
            </a:r>
            <a:r>
              <a:rPr lang="en-US" dirty="0" err="1" smtClean="0"/>
              <a:t>sqrt</a:t>
            </a:r>
            <a:r>
              <a:rPr lang="en-US" dirty="0" smtClean="0"/>
              <a:t>(12) </a:t>
            </a:r>
            <a:r>
              <a:rPr lang="en-US" dirty="0" smtClean="0">
                <a:sym typeface="Wingdings"/>
              </a:rPr>
              <a:t>   did not work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Set times to zero and run KF using </a:t>
            </a:r>
            <a:r>
              <a:rPr lang="en-US" u="sng" dirty="0" smtClean="0">
                <a:sym typeface="Wingdings"/>
              </a:rPr>
              <a:t>segment fit values </a:t>
            </a:r>
            <a:r>
              <a:rPr lang="en-US" dirty="0" smtClean="0">
                <a:sym typeface="Wingdings"/>
              </a:rPr>
              <a:t>at measurement plane (fixed z)  </a:t>
            </a:r>
            <a:r>
              <a:rPr lang="en-US" i="1" dirty="0" err="1" smtClean="0">
                <a:sym typeface="Wingdings"/>
              </a:rPr>
              <a:t>kinda</a:t>
            </a:r>
            <a:r>
              <a:rPr lang="en-US" dirty="0" smtClean="0">
                <a:sym typeface="Wingdings"/>
              </a:rPr>
              <a:t> worked (except for phi)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056" y="1473200"/>
            <a:ext cx="3406944" cy="14544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75486" y="6385913"/>
            <a:ext cx="130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Time-based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99886" y="6400437"/>
            <a:ext cx="1107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Hit-based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5486" y="3769407"/>
            <a:ext cx="8934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Symbol" charset="2"/>
                <a:cs typeface="Symbol" charset="2"/>
              </a:rPr>
              <a:t>D</a:t>
            </a:r>
            <a:r>
              <a:rPr lang="en-US" sz="1400" dirty="0" err="1" smtClean="0"/>
              <a:t>p</a:t>
            </a:r>
            <a:r>
              <a:rPr lang="en-US" sz="1400" dirty="0" smtClean="0"/>
              <a:t>/p res = 0.45%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520259" y="3769407"/>
            <a:ext cx="8934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q</a:t>
            </a:r>
            <a:r>
              <a:rPr lang="en-US" sz="1400" dirty="0" smtClean="0"/>
              <a:t> res = 0.046 </a:t>
            </a:r>
            <a:r>
              <a:rPr lang="en-US" sz="1400" dirty="0" err="1" smtClean="0"/>
              <a:t>deg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43199" y="3626155"/>
            <a:ext cx="8934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Symbol" charset="2"/>
                <a:cs typeface="Symbol" charset="2"/>
              </a:rPr>
              <a:t>D</a:t>
            </a:r>
            <a:r>
              <a:rPr lang="en-US" sz="1400" dirty="0" err="1" smtClean="0"/>
              <a:t>p</a:t>
            </a:r>
            <a:r>
              <a:rPr lang="en-US" sz="1400" dirty="0" smtClean="0"/>
              <a:t>/p res = 1.33%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179562" y="3626155"/>
            <a:ext cx="8934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q</a:t>
            </a:r>
            <a:r>
              <a:rPr lang="en-US" sz="1400" dirty="0" smtClean="0"/>
              <a:t> res = 0.12 </a:t>
            </a:r>
            <a:r>
              <a:rPr lang="en-US" sz="1400" dirty="0" err="1" smtClean="0"/>
              <a:t>deg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4390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243660" y="107462"/>
            <a:ext cx="8648758" cy="4520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800000"/>
                </a:solidFill>
                <a:latin typeface="Arial"/>
                <a:cs typeface="Arial"/>
              </a:rPr>
              <a:t>Tracking Timeline</a:t>
            </a:r>
            <a:endParaRPr lang="en-US" sz="3200" b="1" dirty="0" smtClean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8334"/>
            <a:ext cx="2133600" cy="365125"/>
          </a:xfrm>
          <a:prstGeom prst="rect">
            <a:avLst/>
          </a:prstGeom>
        </p:spPr>
        <p:txBody>
          <a:bodyPr/>
          <a:lstStyle/>
          <a:p>
            <a:fld id="{454EEA0D-F0C6-C643-99ED-40007ECCC0CA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555621"/>
              </p:ext>
            </p:extLst>
          </p:nvPr>
        </p:nvGraphicFramePr>
        <p:xfrm>
          <a:off x="58614" y="1495810"/>
          <a:ext cx="9000048" cy="40965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61917"/>
                <a:gridCol w="1538131"/>
              </a:tblGrid>
              <a:tr h="409219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Central Tracking: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342900" indent="-342900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tracker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alignment code ready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SVT + BMT (4+1) code optimization (unbiased residuals,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angular resolution improvements)</a:t>
                      </a:r>
                    </a:p>
                    <a:p>
                      <a:pPr marL="342900" indent="-342900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SVT + BMT (3+3) configuration implementation (geometry &amp; reconstruction)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4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400" dirty="0" smtClean="0">
                        <a:solidFill>
                          <a:srgbClr val="000000"/>
                        </a:solidFill>
                      </a:endParaRPr>
                    </a:p>
                    <a:p>
                      <a:pPr lvl="0">
                        <a:lnSpc>
                          <a:spcPct val="90000"/>
                        </a:lnSpc>
                      </a:pP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Forward Tracking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:  </a:t>
                      </a:r>
                    </a:p>
                    <a:p>
                      <a:pPr marL="342900" lvl="0" indent="-342900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Time-to-distance calibration &amp;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implementation in reconstruction</a:t>
                      </a:r>
                    </a:p>
                    <a:p>
                      <a:pPr marL="342900" lvl="0" indent="-342900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Hit-based tracking parameters improvements (needed for Event Builder)</a:t>
                      </a:r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342900" lvl="0" indent="-342900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use of all calibration constants and status tables in reconstruction</a:t>
                      </a:r>
                    </a:p>
                    <a:p>
                      <a:pPr marL="342900" lvl="0" indent="-342900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integration with FMT in reconstruction</a:t>
                      </a:r>
                    </a:p>
                    <a:p>
                      <a:pPr marL="342900" lvl="0" indent="-342900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alignment code and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magnet mapping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ready</a:t>
                      </a:r>
                    </a:p>
                    <a:p>
                      <a:pPr marL="342900" lvl="0" indent="-342900">
                        <a:lnSpc>
                          <a:spcPct val="90000"/>
                        </a:lnSpc>
                        <a:buFont typeface="+mj-lt"/>
                        <a:buAutoNum type="arabicPeriod"/>
                      </a:pPr>
                      <a:endParaRPr lang="en-US" sz="40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40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FW </a:t>
                      </a:r>
                      <a:r>
                        <a:rPr lang="en-US" sz="1600" b="1" dirty="0" err="1" smtClean="0">
                          <a:solidFill>
                            <a:srgbClr val="800000"/>
                          </a:solidFill>
                        </a:rPr>
                        <a:t>Trkg</a:t>
                      </a: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 &amp; PID:</a:t>
                      </a:r>
                    </a:p>
                    <a:p>
                      <a:pPr marL="342900" indent="-342900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600" smtClean="0">
                          <a:solidFill>
                            <a:srgbClr val="000000"/>
                          </a:solidFill>
                        </a:rPr>
                        <a:t>FT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</a:rPr>
                        <a:t>Trk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 java code ready and integrated with FT system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40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endParaRPr lang="en-US" sz="1600" b="1" smtClean="0">
                        <a:solidFill>
                          <a:srgbClr val="800000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1" smtClean="0">
                          <a:solidFill>
                            <a:srgbClr val="800000"/>
                          </a:solidFill>
                        </a:rPr>
                        <a:t>Event </a:t>
                      </a:r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Builder</a:t>
                      </a:r>
                      <a:r>
                        <a:rPr lang="en-US" sz="1600" b="1" smtClean="0">
                          <a:solidFill>
                            <a:srgbClr val="800000"/>
                          </a:solidFill>
                        </a:rPr>
                        <a:t>: </a:t>
                      </a:r>
                      <a:r>
                        <a:rPr lang="en-US" sz="1600" smtClean="0">
                          <a:solidFill>
                            <a:srgbClr val="000000"/>
                          </a:solidFill>
                        </a:rPr>
                        <a:t> </a:t>
                      </a:r>
                      <a:endParaRPr lang="en-US" sz="1600" smtClean="0">
                        <a:solidFill>
                          <a:srgbClr val="000000"/>
                        </a:solidFill>
                      </a:endParaRPr>
                    </a:p>
                    <a:p>
                      <a:pPr marL="285750" indent="-285750">
                        <a:lnSpc>
                          <a:spcPct val="90000"/>
                        </a:lnSpc>
                        <a:buFont typeface="Arial"/>
                        <a:buChar char="•"/>
                      </a:pPr>
                      <a:r>
                        <a:rPr lang="en-US" sz="1600" smtClean="0">
                          <a:solidFill>
                            <a:srgbClr val="000000"/>
                          </a:solidFill>
                        </a:rPr>
                        <a:t>event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reconstruction chain ready (e- or hadron id, start time from hit-based tracking, detector matching,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full PID using all available detector responses)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 smtClean="0"/>
                    </a:p>
                    <a:p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r>
                        <a:rPr lang="en-US" sz="1400" baseline="30000" dirty="0" smtClean="0">
                          <a:solidFill>
                            <a:srgbClr val="008000"/>
                          </a:solidFill>
                        </a:rPr>
                        <a:t>th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quarter 2016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3</a:t>
                      </a:r>
                      <a:r>
                        <a:rPr lang="en-US" sz="1400" baseline="30000" dirty="0" smtClean="0">
                          <a:solidFill>
                            <a:srgbClr val="008000"/>
                          </a:solidFill>
                        </a:rPr>
                        <a:t>rd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quarter 2016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r>
                        <a:rPr lang="en-US" sz="1400" baseline="30000" dirty="0" smtClean="0">
                          <a:solidFill>
                            <a:srgbClr val="008000"/>
                          </a:solidFill>
                        </a:rPr>
                        <a:t>nd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quarter 2017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r>
                        <a:rPr lang="en-US" sz="1400" baseline="30000" dirty="0" smtClean="0">
                          <a:solidFill>
                            <a:srgbClr val="008000"/>
                          </a:solidFill>
                        </a:rPr>
                        <a:t>th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quarter 2016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3</a:t>
                      </a:r>
                      <a:r>
                        <a:rPr lang="en-US" sz="1400" baseline="30000" dirty="0" smtClean="0">
                          <a:solidFill>
                            <a:srgbClr val="008000"/>
                          </a:solidFill>
                        </a:rPr>
                        <a:t>rd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quarter 2016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4</a:t>
                      </a:r>
                      <a:r>
                        <a:rPr lang="en-US" sz="1400" baseline="30000" dirty="0" smtClean="0">
                          <a:solidFill>
                            <a:srgbClr val="008000"/>
                          </a:solidFill>
                        </a:rPr>
                        <a:t>th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quarter 2016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3</a:t>
                      </a:r>
                      <a:r>
                        <a:rPr lang="en-US" sz="1400" baseline="30000" dirty="0" smtClean="0">
                          <a:solidFill>
                            <a:srgbClr val="008000"/>
                          </a:solidFill>
                        </a:rPr>
                        <a:t>rd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quarter 2016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1</a:t>
                      </a:r>
                      <a:r>
                        <a:rPr lang="en-US" sz="1400" baseline="30000" dirty="0" smtClean="0">
                          <a:solidFill>
                            <a:srgbClr val="008000"/>
                          </a:solidFill>
                        </a:rPr>
                        <a:t>st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quarter 2017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smtClean="0">
                          <a:solidFill>
                            <a:srgbClr val="008000"/>
                          </a:solidFill>
                        </a:rPr>
                        <a:t>4</a:t>
                      </a:r>
                      <a:r>
                        <a:rPr lang="en-US" sz="1400" baseline="30000" smtClean="0">
                          <a:solidFill>
                            <a:srgbClr val="008000"/>
                          </a:solidFill>
                        </a:rPr>
                        <a:t>th</a:t>
                      </a:r>
                      <a:r>
                        <a:rPr lang="en-US" sz="1400" smtClean="0">
                          <a:solidFill>
                            <a:srgbClr val="008000"/>
                          </a:solidFill>
                        </a:rPr>
                        <a:t> quarter 2016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3</a:t>
                      </a:r>
                      <a:r>
                        <a:rPr lang="en-US" sz="1400" baseline="30000" dirty="0" smtClean="0">
                          <a:solidFill>
                            <a:srgbClr val="008000"/>
                          </a:solidFill>
                        </a:rPr>
                        <a:t>rd</a:t>
                      </a: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 quarter 2016</a:t>
                      </a:r>
                    </a:p>
                    <a:p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3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BMT hit info used in pattern recognition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244" r="2244"/>
          <a:stretch>
            <a:fillRect/>
          </a:stretch>
        </p:blipFill>
        <p:spPr>
          <a:xfrm>
            <a:off x="149417" y="914400"/>
            <a:ext cx="8890301" cy="5334000"/>
          </a:xfrm>
        </p:spPr>
      </p:pic>
      <p:sp>
        <p:nvSpPr>
          <p:cNvPr id="5" name="TextBox 4"/>
          <p:cNvSpPr txBox="1"/>
          <p:nvPr/>
        </p:nvSpPr>
        <p:spPr>
          <a:xfrm>
            <a:off x="548246" y="2269558"/>
            <a:ext cx="2996571" cy="4616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C-detector cluster position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 z information (phi calculated from track )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1150" y="2886866"/>
            <a:ext cx="2494572" cy="461665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4080"/>
                </a:solidFill>
              </a:rPr>
              <a:t>Z</a:t>
            </a:r>
            <a:r>
              <a:rPr lang="en-US" sz="1200" dirty="0" smtClean="0">
                <a:solidFill>
                  <a:srgbClr val="004080"/>
                </a:solidFill>
              </a:rPr>
              <a:t>-detector cluster position </a:t>
            </a:r>
            <a:r>
              <a:rPr lang="en-US" sz="1200" dirty="0" smtClean="0">
                <a:solidFill>
                  <a:srgbClr val="004080"/>
                </a:solidFill>
                <a:sym typeface="Wingdings"/>
              </a:rPr>
              <a:t> phi information (used in fit in </a:t>
            </a:r>
            <a:r>
              <a:rPr lang="en-US" sz="1200" dirty="0" err="1" smtClean="0">
                <a:solidFill>
                  <a:srgbClr val="004080"/>
                </a:solidFill>
                <a:sym typeface="Wingdings"/>
              </a:rPr>
              <a:t>xy</a:t>
            </a:r>
            <a:r>
              <a:rPr lang="en-US" sz="1200" dirty="0" smtClean="0">
                <a:solidFill>
                  <a:srgbClr val="004080"/>
                </a:solidFill>
                <a:sym typeface="Wingdings"/>
              </a:rPr>
              <a:t> plane)</a:t>
            </a:r>
            <a:endParaRPr lang="en-US" sz="1200" dirty="0">
              <a:solidFill>
                <a:srgbClr val="004080"/>
              </a:solidFill>
            </a:endParaRPr>
          </a:p>
        </p:txBody>
      </p:sp>
      <p:cxnSp>
        <p:nvCxnSpPr>
          <p:cNvPr id="8" name="Curved Connector 7"/>
          <p:cNvCxnSpPr>
            <a:stCxn id="5" idx="1"/>
          </p:cNvCxnSpPr>
          <p:nvPr/>
        </p:nvCxnSpPr>
        <p:spPr>
          <a:xfrm rot="10800000" flipH="1" flipV="1">
            <a:off x="548245" y="2500391"/>
            <a:ext cx="677797" cy="835688"/>
          </a:xfrm>
          <a:prstGeom prst="curvedConnector4">
            <a:avLst>
              <a:gd name="adj1" fmla="val -33727"/>
              <a:gd name="adj2" fmla="val 63811"/>
            </a:avLst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 rot="10800000" flipV="1">
            <a:off x="1356286" y="3095337"/>
            <a:ext cx="494864" cy="321051"/>
          </a:xfrm>
          <a:prstGeom prst="curvedConnector3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18443" y="1829742"/>
            <a:ext cx="1621275" cy="64633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4080"/>
                </a:solidFill>
              </a:rPr>
              <a:t>C-detector </a:t>
            </a:r>
            <a:r>
              <a:rPr lang="en-US" sz="1200" dirty="0" smtClean="0">
                <a:solidFill>
                  <a:srgbClr val="004080"/>
                </a:solidFill>
                <a:sym typeface="Wingdings"/>
              </a:rPr>
              <a:t>z information </a:t>
            </a:r>
            <a:r>
              <a:rPr lang="en-US" sz="1200" dirty="0" smtClean="0">
                <a:solidFill>
                  <a:srgbClr val="004080"/>
                </a:solidFill>
                <a:sym typeface="Wingdings"/>
              </a:rPr>
              <a:t>used for reconstructing theta </a:t>
            </a:r>
            <a:endParaRPr lang="en-US" sz="1200" dirty="0">
              <a:solidFill>
                <a:srgbClr val="00408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761113" y="1618774"/>
            <a:ext cx="697278" cy="534134"/>
          </a:xfrm>
          <a:prstGeom prst="straightConnector1">
            <a:avLst/>
          </a:prstGeom>
          <a:ln>
            <a:solidFill>
              <a:srgbClr val="00408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A7046-5D06-2A4E-AEA6-4AF95F7027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6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30592"/>
          </a:xfrm>
        </p:spPr>
        <p:txBody>
          <a:bodyPr>
            <a:normAutofit/>
          </a:bodyPr>
          <a:lstStyle/>
          <a:p>
            <a:r>
              <a:rPr lang="en-US" dirty="0" smtClean="0"/>
              <a:t>New Banks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8888" b="-28888"/>
          <a:stretch>
            <a:fillRect/>
          </a:stretch>
        </p:blipFill>
        <p:spPr>
          <a:xfrm>
            <a:off x="0" y="161416"/>
            <a:ext cx="5870813" cy="32287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44" y="1356814"/>
            <a:ext cx="4839388" cy="5501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2722" y="3390137"/>
            <a:ext cx="316615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CVTRec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reconstruction banks </a:t>
            </a:r>
            <a:r>
              <a:rPr lang="en-US" dirty="0" smtClean="0">
                <a:sym typeface="Wingdings"/>
              </a:rPr>
              <a:t>using </a:t>
            </a:r>
            <a:r>
              <a:rPr lang="en-US" dirty="0" smtClean="0">
                <a:sym typeface="Wingdings"/>
              </a:rPr>
              <a:t>both BMT + SVT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658815" y="6486036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F30A7046-5D06-2A4E-AEA6-4AF95F7027EC}" type="slidenum">
              <a:rPr lang="en-US" smtClean="0">
                <a:solidFill>
                  <a:schemeClr val="bg1"/>
                </a:solidFill>
              </a:rPr>
              <a:pPr algn="r"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2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1"/>
          </a:xfrm>
        </p:spPr>
        <p:txBody>
          <a:bodyPr/>
          <a:lstStyle/>
          <a:p>
            <a:r>
              <a:rPr lang="en-US" sz="2400" b="1" dirty="0">
                <a:solidFill>
                  <a:srgbClr val="333399"/>
                </a:solidFill>
              </a:rPr>
              <a:t>C</a:t>
            </a:r>
            <a:r>
              <a:rPr lang="en-US" sz="2400" b="1" dirty="0" smtClean="0">
                <a:solidFill>
                  <a:srgbClr val="333399"/>
                </a:solidFill>
              </a:rPr>
              <a:t>VT Offline Monitoring and Validation</a:t>
            </a: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0" y="820615"/>
            <a:ext cx="8964448" cy="59798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sz="1500" b="1" dirty="0" smtClean="0">
                <a:solidFill>
                  <a:srgbClr val="008000"/>
                </a:solidFill>
              </a:rPr>
              <a:t>CVT Validation suite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Histogram selection menus added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MVT histograms added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Cut selection menu implemented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Event skimming added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Unbiased centroid residuals added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Efficiencies and resolutions implemented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err="1" smtClean="0">
                <a:solidFill>
                  <a:srgbClr val="000090"/>
                </a:solidFill>
              </a:rPr>
              <a:t>Hipo</a:t>
            </a:r>
            <a:r>
              <a:rPr lang="en-US" sz="1500" b="1" dirty="0" smtClean="0">
                <a:solidFill>
                  <a:srgbClr val="000090"/>
                </a:solidFill>
              </a:rPr>
              <a:t> and root output format</a:t>
            </a:r>
          </a:p>
          <a:p>
            <a:r>
              <a:rPr lang="en-US" sz="1500" b="1" dirty="0" smtClean="0">
                <a:solidFill>
                  <a:srgbClr val="008000"/>
                </a:solidFill>
              </a:rPr>
              <a:t>Validations performed</a:t>
            </a:r>
            <a:endParaRPr lang="en-US" sz="1500" b="1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Reconstruction release validation v0.1 - v0.6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Single track reconstruction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Geantinos, muons, pions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Straight (0T) and helical tracks</a:t>
            </a:r>
            <a:endParaRPr lang="en-US" sz="1500" b="1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Gemc 2.3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Geometric acceptance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Discriminator thresholds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Resolutions (momentum, angular)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Efficiencies (track finding, hit finding)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Occupancies</a:t>
            </a:r>
          </a:p>
          <a:p>
            <a:r>
              <a:rPr lang="en-US" sz="1500" b="1" dirty="0">
                <a:solidFill>
                  <a:srgbClr val="008000"/>
                </a:solidFill>
              </a:rPr>
              <a:t>Work in progress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>
                <a:solidFill>
                  <a:srgbClr val="000090"/>
                </a:solidFill>
              </a:rPr>
              <a:t>M</a:t>
            </a:r>
            <a:r>
              <a:rPr lang="en-US" sz="1500" b="1" dirty="0" smtClean="0">
                <a:solidFill>
                  <a:srgbClr val="000090"/>
                </a:solidFill>
              </a:rPr>
              <a:t>isaligned geometry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Multiple tracks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Electronic noise</a:t>
            </a:r>
            <a:endParaRPr lang="en-US" sz="1500" b="1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Local reconstruction</a:t>
            </a:r>
            <a:endParaRPr lang="en-US" sz="1500" b="1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Lorentz angle</a:t>
            </a:r>
            <a:endParaRPr lang="en-US" sz="1500" b="1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000090"/>
                </a:solidFill>
              </a:rPr>
              <a:t>Documentation</a:t>
            </a:r>
            <a:endParaRPr lang="en-US" sz="1500" b="1" dirty="0">
              <a:solidFill>
                <a:srgbClr val="000090"/>
              </a:solidFill>
            </a:endParaRPr>
          </a:p>
        </p:txBody>
      </p:sp>
      <p:pic>
        <p:nvPicPr>
          <p:cNvPr id="8" name="Picture 7" descr="momentum_resolu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74" y="4074265"/>
            <a:ext cx="1954608" cy="1221769"/>
          </a:xfrm>
          <a:prstGeom prst="rect">
            <a:avLst/>
          </a:prstGeom>
        </p:spPr>
      </p:pic>
      <p:pic>
        <p:nvPicPr>
          <p:cNvPr id="10" name="Picture 9" descr="Screen Shot 2016-04-23 at 8.59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73" y="609601"/>
            <a:ext cx="4721827" cy="34415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6200000">
            <a:off x="6337451" y="4613919"/>
            <a:ext cx="1279362" cy="200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700" dirty="0" smtClean="0">
                <a:solidFill>
                  <a:srgbClr val="000090"/>
                </a:solidFill>
                <a:latin typeface="+mn-lt"/>
              </a:rPr>
              <a:t>Track finding efficiency, %</a:t>
            </a:r>
            <a:endParaRPr lang="en-US" sz="7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4" name="Picture 13" descr="Screen Shot 2016-04-23 at 10.00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03" y="5353628"/>
            <a:ext cx="2193079" cy="1494601"/>
          </a:xfrm>
          <a:prstGeom prst="rect">
            <a:avLst/>
          </a:prstGeom>
        </p:spPr>
      </p:pic>
      <p:pic>
        <p:nvPicPr>
          <p:cNvPr id="3" name="Picture 2" descr="Screen Shot 2016-06-14 at 1.03.0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104" y="5353628"/>
            <a:ext cx="2266895" cy="14858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07923" y="351692"/>
            <a:ext cx="127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Y. </a:t>
            </a:r>
            <a:r>
              <a:rPr lang="en-US" dirty="0" err="1" smtClean="0"/>
              <a:t>Gotra</a:t>
            </a:r>
            <a:endParaRPr lang="en-US" dirty="0"/>
          </a:p>
        </p:txBody>
      </p:sp>
      <p:pic>
        <p:nvPicPr>
          <p:cNvPr id="13" name="Picture 12" descr="Screen Shot 2016-04-23 at 9.12.2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83" y="4074265"/>
            <a:ext cx="2101018" cy="12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0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1"/>
          </a:xfrm>
        </p:spPr>
        <p:txBody>
          <a:bodyPr/>
          <a:lstStyle/>
          <a:p>
            <a:r>
              <a:rPr lang="en-US" sz="2400" b="1" dirty="0" smtClean="0">
                <a:solidFill>
                  <a:srgbClr val="333399"/>
                </a:solidFill>
              </a:rPr>
              <a:t>CVT Online Monitoring</a:t>
            </a: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17654" y="841516"/>
            <a:ext cx="5365192" cy="563231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800" b="1" u="sng" dirty="0">
                <a:solidFill>
                  <a:srgbClr val="008000"/>
                </a:solidFill>
              </a:rPr>
              <a:t>Strip Plots/Tracker Maps</a:t>
            </a:r>
            <a:endParaRPr lang="en-US" sz="800" b="1" dirty="0">
              <a:solidFill>
                <a:srgbClr val="008000"/>
              </a:solidFill>
            </a:endParaRPr>
          </a:p>
          <a:p>
            <a:r>
              <a:rPr lang="en-US" sz="800" b="1" dirty="0">
                <a:solidFill>
                  <a:srgbClr val="0000FF"/>
                </a:solidFill>
              </a:rPr>
              <a:t>2d plot, sensor vs. channel (132x256)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channel status (green: good, yellow: masked, red: noisy)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occupancy in percent vs. the strip number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average strip pulse height in ADC counts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width of pulse height distribution in ADC counts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new bad strip (red: strip marked by data quality algorithm but not marked)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chip status </a:t>
            </a:r>
            <a:r>
              <a:rPr lang="en-US" sz="800" b="1" dirty="0" smtClean="0">
                <a:solidFill>
                  <a:srgbClr val="000090"/>
                </a:solidFill>
              </a:rPr>
              <a:t>map</a:t>
            </a:r>
            <a:endParaRPr lang="en-US" sz="800" b="1" dirty="0"/>
          </a:p>
          <a:p>
            <a:r>
              <a:rPr lang="en-US" sz="800" b="1" u="sng" dirty="0">
                <a:solidFill>
                  <a:srgbClr val="008000"/>
                </a:solidFill>
              </a:rPr>
              <a:t>Component Plots</a:t>
            </a:r>
            <a:endParaRPr lang="en-US" sz="800" b="1" dirty="0">
              <a:solidFill>
                <a:srgbClr val="008000"/>
              </a:solidFill>
            </a:endParaRPr>
          </a:p>
          <a:p>
            <a:r>
              <a:rPr lang="en-US" sz="800" b="1" dirty="0">
                <a:solidFill>
                  <a:srgbClr val="0000FF"/>
                </a:solidFill>
              </a:rPr>
              <a:t>Selection of component (sensor) in Detector View, 1D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occupancy, vs. the strip number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ADC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BCO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cluster charge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corrected cluster charge (by </a:t>
            </a:r>
            <a:r>
              <a:rPr lang="en-US" sz="800" b="1" dirty="0" err="1">
                <a:solidFill>
                  <a:srgbClr val="000090"/>
                </a:solidFill>
              </a:rPr>
              <a:t>cos</a:t>
            </a:r>
            <a:r>
              <a:rPr lang="en-US" sz="800" b="1" dirty="0">
                <a:solidFill>
                  <a:srgbClr val="000090"/>
                </a:solidFill>
              </a:rPr>
              <a:t> of the track angle)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strip multiplicity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unbiased centroid residual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local track phi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local track theta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local track 3D angle</a:t>
            </a:r>
          </a:p>
          <a:p>
            <a:r>
              <a:rPr lang="en-US" sz="800" b="1" u="sng" dirty="0">
                <a:solidFill>
                  <a:srgbClr val="008000"/>
                </a:solidFill>
              </a:rPr>
              <a:t>Statistics Plots</a:t>
            </a:r>
            <a:endParaRPr lang="en-US" sz="800" b="1" dirty="0">
              <a:solidFill>
                <a:srgbClr val="008000"/>
              </a:solidFill>
            </a:endParaRPr>
          </a:p>
          <a:p>
            <a:r>
              <a:rPr lang="en-US" sz="800" b="1" dirty="0">
                <a:solidFill>
                  <a:srgbClr val="0000FF"/>
                </a:solidFill>
              </a:rPr>
              <a:t>Mean value and RMS (as error bar) vs. sector, by layer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ADC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occupancy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cluster charge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strip multiplicity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unbiased centroid </a:t>
            </a:r>
            <a:r>
              <a:rPr lang="en-US" sz="800" b="1" dirty="0" smtClean="0">
                <a:solidFill>
                  <a:srgbClr val="000090"/>
                </a:solidFill>
              </a:rPr>
              <a:t>residual</a:t>
            </a:r>
            <a:endParaRPr lang="en-US" sz="800" b="1" dirty="0">
              <a:solidFill>
                <a:srgbClr val="000090"/>
              </a:solidFill>
            </a:endParaRPr>
          </a:p>
          <a:p>
            <a:r>
              <a:rPr lang="en-US" sz="800" b="1" u="sng" dirty="0">
                <a:solidFill>
                  <a:srgbClr val="008000"/>
                </a:solidFill>
              </a:rPr>
              <a:t>Summary/Combined Plots</a:t>
            </a:r>
            <a:endParaRPr lang="en-US" sz="800" b="1" dirty="0">
              <a:solidFill>
                <a:srgbClr val="008000"/>
              </a:solidFill>
            </a:endParaRPr>
          </a:p>
          <a:p>
            <a:r>
              <a:rPr lang="en-US" sz="800" b="1" dirty="0">
                <a:solidFill>
                  <a:srgbClr val="0000FF"/>
                </a:solidFill>
              </a:rPr>
              <a:t>Per layer/region, total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hit finding </a:t>
            </a:r>
            <a:r>
              <a:rPr lang="en-US" sz="800" b="1" dirty="0" smtClean="0">
                <a:solidFill>
                  <a:srgbClr val="000090"/>
                </a:solidFill>
              </a:rPr>
              <a:t>efficiency, occupancy</a:t>
            </a:r>
            <a:r>
              <a:rPr lang="en-US" sz="800" b="1" dirty="0">
                <a:solidFill>
                  <a:srgbClr val="000090"/>
                </a:solidFill>
              </a:rPr>
              <a:t>, </a:t>
            </a:r>
            <a:r>
              <a:rPr lang="en-US" sz="800" b="1" dirty="0" smtClean="0">
                <a:solidFill>
                  <a:srgbClr val="000090"/>
                </a:solidFill>
              </a:rPr>
              <a:t>norm. by </a:t>
            </a:r>
            <a:r>
              <a:rPr lang="en-US" sz="800" b="1" dirty="0" err="1" smtClean="0">
                <a:solidFill>
                  <a:srgbClr val="000090"/>
                </a:solidFill>
              </a:rPr>
              <a:t>nb</a:t>
            </a:r>
            <a:r>
              <a:rPr lang="en-US" sz="800" b="1" dirty="0" smtClean="0">
                <a:solidFill>
                  <a:srgbClr val="000090"/>
                </a:solidFill>
              </a:rPr>
              <a:t> of </a:t>
            </a:r>
            <a:r>
              <a:rPr lang="en-US" sz="800" b="1" dirty="0">
                <a:solidFill>
                  <a:srgbClr val="000090"/>
                </a:solidFill>
              </a:rPr>
              <a:t>strips (event-by event)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ADC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cluster charge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corrected cluster charge (by </a:t>
            </a:r>
            <a:r>
              <a:rPr lang="en-US" sz="800" b="1" dirty="0" err="1">
                <a:solidFill>
                  <a:srgbClr val="000090"/>
                </a:solidFill>
              </a:rPr>
              <a:t>cos</a:t>
            </a:r>
            <a:r>
              <a:rPr lang="en-US" sz="800" b="1" dirty="0">
                <a:solidFill>
                  <a:srgbClr val="000090"/>
                </a:solidFill>
              </a:rPr>
              <a:t> of the track angle)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unbiased centroid residual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strip multiplicity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hit multiplicity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cluster multiplicity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cross </a:t>
            </a:r>
            <a:r>
              <a:rPr lang="en-US" sz="800" b="1" dirty="0" smtClean="0">
                <a:solidFill>
                  <a:srgbClr val="000090"/>
                </a:solidFill>
              </a:rPr>
              <a:t>multiplicity</a:t>
            </a:r>
          </a:p>
          <a:p>
            <a:r>
              <a:rPr lang="en-US" sz="800" b="1" u="sng" dirty="0">
                <a:solidFill>
                  <a:srgbClr val="008000"/>
                </a:solidFill>
              </a:rPr>
              <a:t>Tracker Object </a:t>
            </a:r>
            <a:r>
              <a:rPr lang="en-US" sz="800" b="1" u="sng" dirty="0" smtClean="0">
                <a:solidFill>
                  <a:srgbClr val="008000"/>
                </a:solidFill>
              </a:rPr>
              <a:t>Plots</a:t>
            </a:r>
            <a:endParaRPr lang="en-US" sz="800" b="1" dirty="0">
              <a:solidFill>
                <a:srgbClr val="000090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track </a:t>
            </a:r>
            <a:r>
              <a:rPr lang="en-US" sz="800" b="1" dirty="0" smtClean="0">
                <a:solidFill>
                  <a:srgbClr val="000090"/>
                </a:solidFill>
              </a:rPr>
              <a:t>p, </a:t>
            </a:r>
            <a:r>
              <a:rPr lang="en-US" sz="800" b="1" dirty="0" err="1" smtClean="0">
                <a:solidFill>
                  <a:srgbClr val="000090"/>
                </a:solidFill>
              </a:rPr>
              <a:t>pt</a:t>
            </a:r>
            <a:r>
              <a:rPr lang="en-US" sz="800" b="1" dirty="0" smtClean="0">
                <a:solidFill>
                  <a:srgbClr val="000090"/>
                </a:solidFill>
              </a:rPr>
              <a:t>, φ</a:t>
            </a:r>
            <a:r>
              <a:rPr lang="en-US" sz="800" b="1" baseline="-25000" dirty="0" smtClean="0">
                <a:solidFill>
                  <a:srgbClr val="000090"/>
                </a:solidFill>
              </a:rPr>
              <a:t>0,</a:t>
            </a:r>
            <a:r>
              <a:rPr lang="en-US" sz="800" b="1" dirty="0" smtClean="0">
                <a:solidFill>
                  <a:srgbClr val="000090"/>
                </a:solidFill>
              </a:rPr>
              <a:t> θ</a:t>
            </a:r>
            <a:r>
              <a:rPr lang="en-US" sz="800" b="1" baseline="-25000" dirty="0" smtClean="0">
                <a:solidFill>
                  <a:srgbClr val="000090"/>
                </a:solidFill>
              </a:rPr>
              <a:t>0</a:t>
            </a:r>
            <a:r>
              <a:rPr lang="en-US" sz="800" b="1" dirty="0" smtClean="0">
                <a:solidFill>
                  <a:srgbClr val="000090"/>
                </a:solidFill>
              </a:rPr>
              <a:t>, </a:t>
            </a:r>
            <a:r>
              <a:rPr lang="en-US" sz="800" b="1" dirty="0" smtClean="0">
                <a:solidFill>
                  <a:srgbClr val="000090"/>
                </a:solidFill>
              </a:rPr>
              <a:t>z</a:t>
            </a:r>
            <a:r>
              <a:rPr lang="en-US" sz="800" b="1" baseline="-25000" dirty="0" smtClean="0">
                <a:solidFill>
                  <a:srgbClr val="000090"/>
                </a:solidFill>
              </a:rPr>
              <a:t>0</a:t>
            </a:r>
            <a:r>
              <a:rPr lang="en-US" sz="800" b="1" baseline="-25000" dirty="0" smtClean="0">
                <a:solidFill>
                  <a:srgbClr val="000090"/>
                </a:solidFill>
              </a:rPr>
              <a:t>,</a:t>
            </a:r>
            <a:r>
              <a:rPr lang="en-US" sz="800" b="1" dirty="0" smtClean="0">
                <a:solidFill>
                  <a:srgbClr val="000090"/>
                </a:solidFill>
              </a:rPr>
              <a:t> </a:t>
            </a:r>
            <a:r>
              <a:rPr lang="en-US" sz="800" b="1" dirty="0" smtClean="0">
                <a:solidFill>
                  <a:srgbClr val="000090"/>
                </a:solidFill>
              </a:rPr>
              <a:t>d</a:t>
            </a:r>
            <a:r>
              <a:rPr lang="en-US" sz="800" b="1" baseline="-25000" dirty="0" smtClean="0">
                <a:solidFill>
                  <a:srgbClr val="000090"/>
                </a:solidFill>
              </a:rPr>
              <a:t>0</a:t>
            </a:r>
            <a:endParaRPr lang="en-US" sz="800" b="1" baseline="-25000" dirty="0">
              <a:solidFill>
                <a:srgbClr val="00009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track φ</a:t>
            </a:r>
            <a:r>
              <a:rPr lang="en-US" sz="800" b="1" baseline="-25000" dirty="0">
                <a:solidFill>
                  <a:srgbClr val="000090"/>
                </a:solidFill>
              </a:rPr>
              <a:t>0</a:t>
            </a:r>
            <a:r>
              <a:rPr lang="en-US" sz="800" b="1" dirty="0">
                <a:solidFill>
                  <a:srgbClr val="000090"/>
                </a:solidFill>
              </a:rPr>
              <a:t> vs. track θ</a:t>
            </a:r>
            <a:r>
              <a:rPr lang="en-US" sz="800" b="1" baseline="-25000" dirty="0">
                <a:solidFill>
                  <a:srgbClr val="000090"/>
                </a:solidFill>
              </a:rPr>
              <a:t>0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track normalized χ</a:t>
            </a:r>
            <a:r>
              <a:rPr lang="en-US" sz="800" b="1" baseline="30000" dirty="0">
                <a:solidFill>
                  <a:srgbClr val="000090"/>
                </a:solidFill>
              </a:rPr>
              <a:t>2</a:t>
            </a:r>
            <a:r>
              <a:rPr lang="en-US" sz="800" b="1" dirty="0">
                <a:solidFill>
                  <a:srgbClr val="000090"/>
                </a:solidFill>
              </a:rPr>
              <a:t>, 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track multiplicity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path length</a:t>
            </a:r>
          </a:p>
          <a:p>
            <a:pPr marL="285750" lvl="0" indent="-285750">
              <a:buFont typeface="Arial"/>
              <a:buChar char="•"/>
            </a:pPr>
            <a:r>
              <a:rPr lang="en-US" sz="800" b="1" dirty="0">
                <a:solidFill>
                  <a:srgbClr val="000090"/>
                </a:solidFill>
              </a:rPr>
              <a:t>hits per </a:t>
            </a:r>
            <a:r>
              <a:rPr lang="en-US" sz="800" b="1" dirty="0" smtClean="0">
                <a:solidFill>
                  <a:srgbClr val="000090"/>
                </a:solidFill>
              </a:rPr>
              <a:t>track</a:t>
            </a:r>
            <a:endParaRPr lang="en-US" sz="800" b="1" dirty="0">
              <a:solidFill>
                <a:srgbClr val="000090"/>
              </a:solidFill>
            </a:endParaRPr>
          </a:p>
        </p:txBody>
      </p:sp>
      <p:pic>
        <p:nvPicPr>
          <p:cNvPr id="15" name="Picture 14" descr="scalers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99" y="567984"/>
            <a:ext cx="3363002" cy="1889579"/>
          </a:xfrm>
          <a:prstGeom prst="rect">
            <a:avLst/>
          </a:prstGeom>
        </p:spPr>
      </p:pic>
      <p:pic>
        <p:nvPicPr>
          <p:cNvPr id="11" name="Picture 10" descr="monito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94" y="3294412"/>
            <a:ext cx="5689119" cy="35557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flipH="1">
            <a:off x="3876110" y="771693"/>
            <a:ext cx="5267890" cy="256993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  <a:latin typeface="+mn-lt"/>
              </a:rPr>
              <a:t>Views:</a:t>
            </a:r>
          </a:p>
          <a:p>
            <a:pPr marL="342900" indent="-342900">
              <a:buFont typeface="Arial"/>
              <a:buChar char="•"/>
            </a:pP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Summary</a:t>
            </a:r>
          </a:p>
          <a:p>
            <a:pPr marL="342900" indent="-342900">
              <a:buFont typeface="Arial"/>
              <a:buChar char="•"/>
            </a:pP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Report</a:t>
            </a:r>
          </a:p>
          <a:p>
            <a:pPr marL="342900" indent="-342900">
              <a:buFont typeface="Arial"/>
              <a:buChar char="•"/>
            </a:pP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Shift</a:t>
            </a:r>
          </a:p>
          <a:p>
            <a:pPr marL="342900" indent="-342900">
              <a:buFont typeface="Arial"/>
              <a:buChar char="•"/>
            </a:pP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Expert</a:t>
            </a:r>
          </a:p>
          <a:p>
            <a:pPr marL="342900" indent="-342900">
              <a:buFont typeface="Arial"/>
              <a:buChar char="•"/>
            </a:pPr>
            <a:endParaRPr lang="en-US" sz="1200" b="1" dirty="0">
              <a:solidFill>
                <a:srgbClr val="0000FF"/>
              </a:solidFill>
            </a:endParaRPr>
          </a:p>
          <a:p>
            <a:endParaRPr lang="en-US" sz="400" b="1" dirty="0" smtClean="0">
              <a:solidFill>
                <a:srgbClr val="0000FF"/>
              </a:solidFill>
              <a:latin typeface="+mn-lt"/>
            </a:endParaRPr>
          </a:p>
          <a:p>
            <a:endParaRPr lang="en-US" sz="1200" b="1" dirty="0">
              <a:solidFill>
                <a:srgbClr val="008000"/>
              </a:solidFill>
              <a:latin typeface="+mn-lt"/>
            </a:endParaRPr>
          </a:p>
          <a:p>
            <a:r>
              <a:rPr lang="en-US" sz="1200" b="1" dirty="0" smtClean="0">
                <a:solidFill>
                  <a:srgbClr val="008000"/>
                </a:solidFill>
                <a:latin typeface="+mn-lt"/>
              </a:rPr>
              <a:t>Monitoring </a:t>
            </a:r>
            <a:r>
              <a:rPr lang="en-US" sz="1200" b="1" dirty="0">
                <a:solidFill>
                  <a:srgbClr val="008000"/>
                </a:solidFill>
                <a:latin typeface="+mn-lt"/>
              </a:rPr>
              <a:t>Plots:</a:t>
            </a:r>
          </a:p>
          <a:p>
            <a:pPr marL="285750" lvl="0" indent="-285750">
              <a:buFont typeface="Arial"/>
              <a:buChar char="•"/>
            </a:pPr>
            <a:r>
              <a:rPr lang="en-US" sz="1200" b="1" dirty="0">
                <a:solidFill>
                  <a:srgbClr val="0000FF"/>
                </a:solidFill>
                <a:latin typeface="+mn-lt"/>
              </a:rPr>
              <a:t>long-term </a:t>
            </a:r>
            <a:r>
              <a:rPr lang="en-US" sz="1200" b="1" dirty="0">
                <a:solidFill>
                  <a:srgbClr val="000090"/>
                </a:solidFill>
                <a:latin typeface="+mn-lt"/>
              </a:rPr>
              <a:t>(statistics accumulated in the run)</a:t>
            </a:r>
          </a:p>
          <a:p>
            <a:pPr marL="285750" lvl="0" indent="-285750">
              <a:buFont typeface="Arial"/>
              <a:buChar char="•"/>
            </a:pPr>
            <a:r>
              <a:rPr lang="en-US" sz="1200" b="1" dirty="0">
                <a:solidFill>
                  <a:srgbClr val="0000FF"/>
                </a:solidFill>
                <a:latin typeface="+mn-lt"/>
              </a:rPr>
              <a:t>short-term </a:t>
            </a:r>
            <a:r>
              <a:rPr lang="en-US" sz="1200" b="1" dirty="0">
                <a:solidFill>
                  <a:srgbClr val="000090"/>
                </a:solidFill>
                <a:latin typeface="+mn-lt"/>
              </a:rPr>
              <a:t>(during the last few minutes or over a few most recent events)</a:t>
            </a:r>
          </a:p>
          <a:p>
            <a:pPr marL="285750" lvl="0" indent="-285750">
              <a:buFont typeface="Arial"/>
              <a:buChar char="•"/>
            </a:pPr>
            <a:r>
              <a:rPr lang="en-US" sz="1200" b="1" dirty="0">
                <a:solidFill>
                  <a:srgbClr val="0000FF"/>
                </a:solidFill>
                <a:latin typeface="+mn-lt"/>
              </a:rPr>
              <a:t>history plots </a:t>
            </a:r>
            <a:r>
              <a:rPr lang="en-US" sz="1200" b="1" dirty="0">
                <a:solidFill>
                  <a:srgbClr val="000090"/>
                </a:solidFill>
                <a:latin typeface="+mn-lt"/>
              </a:rPr>
              <a:t>(time history of any quantity with long/short-term plot)</a:t>
            </a:r>
          </a:p>
          <a:p>
            <a:pPr marL="285750" lvl="0" indent="-285750">
              <a:buFont typeface="Arial"/>
              <a:buChar char="•"/>
            </a:pPr>
            <a:r>
              <a:rPr lang="en-US" sz="1200" b="1" dirty="0">
                <a:solidFill>
                  <a:srgbClr val="0000FF"/>
                </a:solidFill>
                <a:latin typeface="+mn-lt"/>
              </a:rPr>
              <a:t>periodic plots </a:t>
            </a:r>
            <a:r>
              <a:rPr lang="en-US" sz="1200" b="1" dirty="0">
                <a:solidFill>
                  <a:srgbClr val="000090"/>
                </a:solidFill>
                <a:latin typeface="+mn-lt"/>
              </a:rPr>
              <a:t>(averaged over a fixed number of events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)</a:t>
            </a:r>
          </a:p>
          <a:p>
            <a:pPr marL="285750" lvl="0" indent="-285750">
              <a:buFont typeface="Arial"/>
              <a:buChar char="•"/>
            </a:pPr>
            <a:r>
              <a:rPr lang="en-US" sz="1200" b="1" dirty="0">
                <a:solidFill>
                  <a:srgbClr val="0000FF"/>
                </a:solidFill>
                <a:latin typeface="+mn-lt"/>
              </a:rPr>
              <a:t>t</a:t>
            </a: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racker maps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80846" y="6473830"/>
            <a:ext cx="410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03385"/>
          </a:xfrm>
        </p:spPr>
        <p:txBody>
          <a:bodyPr/>
          <a:lstStyle/>
          <a:p>
            <a:r>
              <a:rPr lang="en-US" dirty="0" smtClean="0"/>
              <a:t>Alignment of the SVT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40" b="-2065"/>
          <a:stretch/>
        </p:blipFill>
        <p:spPr>
          <a:xfrm>
            <a:off x="74712" y="1113633"/>
            <a:ext cx="8990549" cy="5000353"/>
          </a:xfrm>
        </p:spPr>
      </p:pic>
      <p:sp>
        <p:nvSpPr>
          <p:cNvPr id="5" name="TextBox 4"/>
          <p:cNvSpPr txBox="1"/>
          <p:nvPr/>
        </p:nvSpPr>
        <p:spPr>
          <a:xfrm>
            <a:off x="429846" y="6113986"/>
            <a:ext cx="871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* Geometry implementation in Java framework &amp; validation ongoing (P. Davis [U. Surrey])</a:t>
            </a:r>
            <a:endParaRPr lang="en-US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7923" y="351692"/>
            <a:ext cx="1274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Gilfoyle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7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9598"/>
            <a:ext cx="8229600" cy="85260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80"/>
                </a:solidFill>
              </a:rPr>
              <a:t>DC </a:t>
            </a:r>
            <a:r>
              <a:rPr lang="en-US" dirty="0" smtClean="0">
                <a:solidFill>
                  <a:srgbClr val="000080"/>
                </a:solidFill>
              </a:rPr>
              <a:t>Reconstruction</a:t>
            </a:r>
            <a:endParaRPr lang="en-US" dirty="0">
              <a:solidFill>
                <a:srgbClr val="00008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35846"/>
            <a:ext cx="8396953" cy="5420504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8000"/>
                </a:solidFill>
              </a:rPr>
              <a:t>Realistic time smearing and intrinsic inefficiencies in MC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004080"/>
                </a:solidFill>
              </a:rPr>
              <a:t>using </a:t>
            </a:r>
            <a:r>
              <a:rPr lang="en-US" dirty="0" err="1" smtClean="0">
                <a:solidFill>
                  <a:srgbClr val="004080"/>
                </a:solidFill>
              </a:rPr>
              <a:t>doca</a:t>
            </a:r>
            <a:r>
              <a:rPr lang="en-US" dirty="0" smtClean="0">
                <a:solidFill>
                  <a:srgbClr val="004080"/>
                </a:solidFill>
              </a:rPr>
              <a:t> RMS in fit </a:t>
            </a: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8000"/>
                </a:solidFill>
              </a:rPr>
              <a:t>Time-to-distance </a:t>
            </a:r>
            <a:r>
              <a:rPr lang="en-US" dirty="0" err="1" smtClean="0">
                <a:solidFill>
                  <a:srgbClr val="008000"/>
                </a:solidFill>
              </a:rPr>
              <a:t>parametrization</a:t>
            </a:r>
            <a:r>
              <a:rPr lang="en-US" dirty="0" smtClean="0">
                <a:solidFill>
                  <a:srgbClr val="008000"/>
                </a:solidFill>
              </a:rPr>
              <a:t> (M. </a:t>
            </a:r>
            <a:r>
              <a:rPr lang="en-US" dirty="0" err="1" smtClean="0">
                <a:solidFill>
                  <a:srgbClr val="008000"/>
                </a:solidFill>
              </a:rPr>
              <a:t>Mestayer</a:t>
            </a:r>
            <a:r>
              <a:rPr lang="en-US" dirty="0" smtClean="0">
                <a:solidFill>
                  <a:srgbClr val="008000"/>
                </a:solidFill>
              </a:rPr>
              <a:t> &amp; K. </a:t>
            </a:r>
            <a:r>
              <a:rPr lang="en-US" dirty="0" err="1" smtClean="0">
                <a:solidFill>
                  <a:srgbClr val="008000"/>
                </a:solidFill>
              </a:rPr>
              <a:t>Adhikari</a:t>
            </a:r>
            <a:r>
              <a:rPr lang="en-US" dirty="0" smtClean="0">
                <a:solidFill>
                  <a:srgbClr val="008000"/>
                </a:solidFill>
              </a:rPr>
              <a:t> [U. Miss.])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8000"/>
                </a:solidFill>
              </a:rPr>
              <a:t>Improved noise rejection algorithms</a:t>
            </a:r>
          </a:p>
          <a:p>
            <a:pPr lvl="1">
              <a:lnSpc>
                <a:spcPct val="110000"/>
              </a:lnSpc>
            </a:pPr>
            <a:r>
              <a:rPr lang="en-US" dirty="0" err="1">
                <a:solidFill>
                  <a:srgbClr val="241E7E"/>
                </a:solidFill>
              </a:rPr>
              <a:t>secondaries</a:t>
            </a:r>
            <a:r>
              <a:rPr lang="en-US" dirty="0">
                <a:solidFill>
                  <a:srgbClr val="241E7E"/>
                </a:solidFill>
              </a:rPr>
              <a:t> pruner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241E7E"/>
                </a:solidFill>
              </a:rPr>
              <a:t>LR ambiguity </a:t>
            </a:r>
            <a:r>
              <a:rPr lang="en-US" dirty="0" smtClean="0">
                <a:solidFill>
                  <a:srgbClr val="241E7E"/>
                </a:solidFill>
              </a:rPr>
              <a:t>resolver</a:t>
            </a:r>
            <a:endParaRPr lang="en-US" dirty="0" smtClean="0">
              <a:solidFill>
                <a:srgbClr val="008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 smtClean="0">
                <a:solidFill>
                  <a:srgbClr val="008000"/>
                </a:solidFill>
              </a:rPr>
              <a:t>Development of improved Hit-based track parameters (in development)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004080"/>
                </a:solidFill>
              </a:rPr>
              <a:t>using KF fitting method</a:t>
            </a:r>
          </a:p>
          <a:p>
            <a:pPr lvl="1">
              <a:lnSpc>
                <a:spcPct val="110000"/>
              </a:lnSpc>
            </a:pPr>
            <a:r>
              <a:rPr lang="en-US" dirty="0" smtClean="0">
                <a:solidFill>
                  <a:srgbClr val="004080"/>
                </a:solidFill>
              </a:rPr>
              <a:t>using segment dictionary &amp; Neural Net (D. Heddle [CNU], M. Catelli [CNU student], L. </a:t>
            </a:r>
            <a:r>
              <a:rPr lang="en-US" dirty="0" err="1" smtClean="0">
                <a:solidFill>
                  <a:srgbClr val="004080"/>
                </a:solidFill>
              </a:rPr>
              <a:t>Lorenti</a:t>
            </a:r>
            <a:r>
              <a:rPr lang="en-US" dirty="0" smtClean="0">
                <a:solidFill>
                  <a:srgbClr val="004080"/>
                </a:solidFill>
              </a:rPr>
              <a:t> [CNU student])</a:t>
            </a:r>
            <a:endParaRPr lang="en-US" dirty="0" smtClean="0">
              <a:solidFill>
                <a:srgbClr val="00408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30A7046-5D06-2A4E-AEA6-4AF95F7027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2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4419600" cy="2819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900" dirty="0">
                <a:solidFill>
                  <a:srgbClr val="008000"/>
                </a:solidFill>
                <a:latin typeface="Calibri" charset="0"/>
              </a:rPr>
              <a:t>Three sources of inefficiency: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solidFill>
                  <a:srgbClr val="004080"/>
                </a:solidFill>
                <a:latin typeface="Calibri" charset="0"/>
              </a:rPr>
              <a:t>Intrinsic (applies to all wires) – cells don</a:t>
            </a:r>
            <a:r>
              <a:rPr lang="ja-JP" altLang="en-US" sz="1500" dirty="0">
                <a:solidFill>
                  <a:srgbClr val="004080"/>
                </a:solidFill>
                <a:latin typeface="Calibri" charset="0"/>
              </a:rPr>
              <a:t>’</a:t>
            </a:r>
            <a:r>
              <a:rPr lang="en-US" sz="1500" dirty="0">
                <a:solidFill>
                  <a:srgbClr val="004080"/>
                </a:solidFill>
                <a:latin typeface="Calibri" charset="0"/>
              </a:rPr>
              <a:t>t always fire,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solidFill>
                  <a:srgbClr val="004080"/>
                </a:solidFill>
                <a:latin typeface="Calibri" charset="0"/>
              </a:rPr>
              <a:t>Equipment malfunction-related (applies to </a:t>
            </a:r>
            <a:r>
              <a:rPr lang="en-US" sz="1500" dirty="0" err="1">
                <a:solidFill>
                  <a:srgbClr val="004080"/>
                </a:solidFill>
                <a:latin typeface="Calibri" charset="0"/>
              </a:rPr>
              <a:t>specifc</a:t>
            </a:r>
            <a:r>
              <a:rPr lang="en-US" sz="1500" dirty="0">
                <a:solidFill>
                  <a:srgbClr val="004080"/>
                </a:solidFill>
                <a:latin typeface="Calibri" charset="0"/>
              </a:rPr>
              <a:t> wires),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solidFill>
                  <a:srgbClr val="004080"/>
                </a:solidFill>
                <a:latin typeface="Calibri" charset="0"/>
              </a:rPr>
              <a:t>Background-related (unavoidable knock-on electrons)</a:t>
            </a:r>
          </a:p>
          <a:p>
            <a:pPr eaLnBrk="1" hangingPunct="1">
              <a:lnSpc>
                <a:spcPct val="80000"/>
              </a:lnSpc>
            </a:pPr>
            <a:r>
              <a:rPr lang="en-US" sz="1900" dirty="0" smtClean="0">
                <a:solidFill>
                  <a:srgbClr val="008000"/>
                </a:solidFill>
                <a:latin typeface="Calibri" charset="0"/>
              </a:rPr>
              <a:t>Improved digitization </a:t>
            </a:r>
            <a:r>
              <a:rPr lang="en-US" sz="1900" dirty="0">
                <a:solidFill>
                  <a:srgbClr val="008000"/>
                </a:solidFill>
                <a:latin typeface="Calibri" charset="0"/>
              </a:rPr>
              <a:t>in GEMC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solidFill>
                  <a:srgbClr val="004080"/>
                </a:solidFill>
                <a:latin typeface="Calibri" charset="0"/>
              </a:rPr>
              <a:t>parameters added to CCDB: </a:t>
            </a:r>
            <a:r>
              <a:rPr lang="en-US" sz="1500" dirty="0" err="1">
                <a:solidFill>
                  <a:srgbClr val="004080"/>
                </a:solidFill>
                <a:latin typeface="Calibri" charset="0"/>
              </a:rPr>
              <a:t>SQlite</a:t>
            </a:r>
            <a:endParaRPr lang="en-US" sz="1500" dirty="0">
              <a:solidFill>
                <a:srgbClr val="004080"/>
              </a:solidFill>
              <a:latin typeface="Calibri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500" dirty="0">
                <a:solidFill>
                  <a:srgbClr val="004080"/>
                </a:solidFill>
                <a:latin typeface="Calibri" charset="0"/>
              </a:rPr>
              <a:t>intrinsic inefficiency (distance dependent) is added in GEMC</a:t>
            </a:r>
          </a:p>
          <a:p>
            <a:pPr lvl="1" eaLnBrk="1" hangingPunct="1">
              <a:lnSpc>
                <a:spcPct val="80000"/>
              </a:lnSpc>
            </a:pPr>
            <a:endParaRPr lang="en-US" sz="1700" dirty="0">
              <a:latin typeface="Calibri" charset="0"/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077" name="TextBox 12"/>
          <p:cNvSpPr txBox="1">
            <a:spLocks noChangeArrowheads="1"/>
          </p:cNvSpPr>
          <p:nvPr/>
        </p:nvSpPr>
        <p:spPr bwMode="auto">
          <a:xfrm>
            <a:off x="304800" y="3581400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charset="0"/>
              </a:rPr>
              <a:t>The intrinsic inefficiency function: </a:t>
            </a: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where X = </a:t>
            </a:r>
            <a:r>
              <a:rPr lang="en-US" dirty="0" err="1">
                <a:latin typeface="Calibri" charset="0"/>
              </a:rPr>
              <a:t>doca</a:t>
            </a:r>
            <a:r>
              <a:rPr lang="en-US" dirty="0">
                <a:latin typeface="Calibri" charset="0"/>
              </a:rPr>
              <a:t>/</a:t>
            </a:r>
            <a:r>
              <a:rPr lang="en-US" dirty="0" err="1">
                <a:latin typeface="Calibri" charset="0"/>
              </a:rPr>
              <a:t>docaMax</a:t>
            </a:r>
            <a:r>
              <a:rPr lang="en-US" dirty="0">
                <a:latin typeface="Calibri" charset="0"/>
              </a:rPr>
              <a:t> &amp;  </a:t>
            </a:r>
            <a:r>
              <a:rPr lang="en-US" dirty="0" err="1">
                <a:latin typeface="Calibri" charset="0"/>
              </a:rPr>
              <a:t>docaMax</a:t>
            </a:r>
            <a:r>
              <a:rPr lang="en-US" dirty="0">
                <a:latin typeface="Calibri" charset="0"/>
              </a:rPr>
              <a:t> = 2 </a:t>
            </a:r>
            <a:r>
              <a:rPr lang="en-US" dirty="0" err="1">
                <a:latin typeface="Calibri" charset="0"/>
              </a:rPr>
              <a:t>d</a:t>
            </a:r>
            <a:r>
              <a:rPr lang="en-US" baseline="-25000" dirty="0" err="1">
                <a:latin typeface="Calibri" charset="0"/>
              </a:rPr>
              <a:t>layer</a:t>
            </a:r>
            <a:endParaRPr lang="en-US" dirty="0">
              <a:latin typeface="Calibri" charset="0"/>
            </a:endParaRP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0" y="1257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975052" y="590529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AC30BD9-D3BF-7541-BCED-8ECB913B6839}" type="slidenum">
              <a:rPr lang="en-US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080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0"/>
            <a:ext cx="35814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3" descr="intrinsic_DC_inefficiency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7" r="2402" b="14929"/>
          <a:stretch/>
        </p:blipFill>
        <p:spPr bwMode="auto">
          <a:xfrm>
            <a:off x="5255846" y="822960"/>
            <a:ext cx="3895626" cy="3416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 bwMode="auto">
          <a:xfrm rot="19079497">
            <a:off x="6373390" y="2323670"/>
            <a:ext cx="1732568" cy="30973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not yet calibrated</a:t>
            </a:r>
          </a:p>
        </p:txBody>
      </p:sp>
      <p:sp>
        <p:nvSpPr>
          <p:cNvPr id="3096" name="Rectangle 29"/>
          <p:cNvSpPr>
            <a:spLocks noChangeArrowheads="1"/>
          </p:cNvSpPr>
          <p:nvPr/>
        </p:nvSpPr>
        <p:spPr bwMode="auto">
          <a:xfrm>
            <a:off x="5759865" y="829395"/>
            <a:ext cx="3266903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>
                <a:latin typeface="Calibri" charset="0"/>
              </a:rPr>
              <a:t>Inefficiency =</a:t>
            </a:r>
          </a:p>
          <a:p>
            <a:r>
              <a:rPr lang="en-US">
                <a:latin typeface="Calibri" charset="0"/>
              </a:rPr>
              <a:t>  </a:t>
            </a:r>
            <a:r>
              <a:rPr lang="en-US" sz="1200">
                <a:latin typeface="Calibri" charset="0"/>
              </a:rPr>
              <a:t>0.000125/(x^2+0.05)^2 + 0.0025/((1-x)+0.15)^2</a:t>
            </a:r>
            <a:endParaRPr lang="en-US">
              <a:latin typeface="Calibri" charset="0"/>
            </a:endParaRPr>
          </a:p>
        </p:txBody>
      </p:sp>
      <p:sp>
        <p:nvSpPr>
          <p:cNvPr id="3097" name="Rectangle 30"/>
          <p:cNvSpPr>
            <a:spLocks noChangeArrowheads="1"/>
          </p:cNvSpPr>
          <p:nvPr/>
        </p:nvSpPr>
        <p:spPr bwMode="auto">
          <a:xfrm rot="16200000">
            <a:off x="4806012" y="2150124"/>
            <a:ext cx="1297727" cy="33855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</a:rPr>
              <a:t>Inefficiency</a:t>
            </a:r>
          </a:p>
        </p:txBody>
      </p:sp>
      <p:sp>
        <p:nvSpPr>
          <p:cNvPr id="3098" name="Rectangle 32"/>
          <p:cNvSpPr>
            <a:spLocks noChangeArrowheads="1"/>
          </p:cNvSpPr>
          <p:nvPr/>
        </p:nvSpPr>
        <p:spPr bwMode="auto">
          <a:xfrm>
            <a:off x="6335889" y="3925666"/>
            <a:ext cx="1982188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Calibri" charset="0"/>
              </a:rPr>
              <a:t>X=</a:t>
            </a:r>
            <a:r>
              <a:rPr lang="en-US" sz="1400" b="1" dirty="0" err="1">
                <a:latin typeface="Calibri" charset="0"/>
              </a:rPr>
              <a:t>doca</a:t>
            </a:r>
            <a:r>
              <a:rPr lang="en-US" sz="1400" b="1" dirty="0">
                <a:latin typeface="Calibri" charset="0"/>
              </a:rPr>
              <a:t>/</a:t>
            </a:r>
            <a:r>
              <a:rPr lang="en-US" sz="1400" b="1" dirty="0" err="1">
                <a:latin typeface="Calibri" charset="0"/>
              </a:rPr>
              <a:t>docaMax</a:t>
            </a:r>
            <a:endParaRPr lang="en-US" sz="1400" b="1" dirty="0">
              <a:latin typeface="Calibri" charset="0"/>
            </a:endParaRPr>
          </a:p>
        </p:txBody>
      </p:sp>
      <p:grpSp>
        <p:nvGrpSpPr>
          <p:cNvPr id="3082" name="Group 19"/>
          <p:cNvGrpSpPr>
            <a:grpSpLocks/>
          </p:cNvGrpSpPr>
          <p:nvPr/>
        </p:nvGrpSpPr>
        <p:grpSpPr bwMode="auto">
          <a:xfrm>
            <a:off x="6822652" y="4428915"/>
            <a:ext cx="1495425" cy="1754188"/>
            <a:chOff x="5181600" y="2667000"/>
            <a:chExt cx="2044957" cy="2376146"/>
          </a:xfrm>
        </p:grpSpPr>
        <p:pic>
          <p:nvPicPr>
            <p:cNvPr id="308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30122" y="2818478"/>
              <a:ext cx="2347913" cy="2044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7" name="Group 10"/>
            <p:cNvGrpSpPr>
              <a:grpSpLocks/>
            </p:cNvGrpSpPr>
            <p:nvPr/>
          </p:nvGrpSpPr>
          <p:grpSpPr bwMode="auto">
            <a:xfrm rot="-1473746">
              <a:off x="6566353" y="2760719"/>
              <a:ext cx="657552" cy="2213365"/>
              <a:chOff x="5656445" y="2670370"/>
              <a:chExt cx="677916" cy="3110894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6232573" y="2671171"/>
                <a:ext cx="0" cy="2895399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93" name="TextBox 27"/>
              <p:cNvSpPr txBox="1">
                <a:spLocks noChangeArrowheads="1"/>
              </p:cNvSpPr>
              <p:nvPr/>
            </p:nvSpPr>
            <p:spPr bwMode="auto">
              <a:xfrm rot="1473746">
                <a:off x="5656445" y="5262166"/>
                <a:ext cx="677916" cy="519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l-GR">
                    <a:solidFill>
                      <a:srgbClr val="FF0000"/>
                    </a:solidFill>
                    <a:latin typeface="Calibri" charset="0"/>
                  </a:rPr>
                  <a:t>θ</a:t>
                </a:r>
                <a:r>
                  <a:rPr lang="en-US">
                    <a:solidFill>
                      <a:srgbClr val="FF0000"/>
                    </a:solidFill>
                    <a:latin typeface="Calibri" charset="0"/>
                  </a:rPr>
                  <a:t>=30</a:t>
                </a:r>
              </a:p>
            </p:txBody>
          </p:sp>
        </p:grpSp>
        <p:grpSp>
          <p:nvGrpSpPr>
            <p:cNvPr id="3088" name="Group 11"/>
            <p:cNvGrpSpPr>
              <a:grpSpLocks/>
            </p:cNvGrpSpPr>
            <p:nvPr/>
          </p:nvGrpSpPr>
          <p:grpSpPr bwMode="auto">
            <a:xfrm>
              <a:off x="5181600" y="2765792"/>
              <a:ext cx="729714" cy="2277354"/>
              <a:chOff x="5638800" y="2528258"/>
              <a:chExt cx="729714" cy="2656913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 flipV="1">
                <a:off x="6368212" y="2528403"/>
                <a:ext cx="0" cy="240840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91" name="TextBox 25"/>
              <p:cNvSpPr txBox="1">
                <a:spLocks noChangeArrowheads="1"/>
              </p:cNvSpPr>
              <p:nvPr/>
            </p:nvSpPr>
            <p:spPr bwMode="auto">
              <a:xfrm>
                <a:off x="5638800" y="4815838"/>
                <a:ext cx="540533" cy="369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l-GR">
                    <a:solidFill>
                      <a:srgbClr val="FF0000"/>
                    </a:solidFill>
                    <a:latin typeface="Calibri" charset="0"/>
                  </a:rPr>
                  <a:t>θ</a:t>
                </a:r>
                <a:r>
                  <a:rPr lang="en-US">
                    <a:solidFill>
                      <a:srgbClr val="FF0000"/>
                    </a:solidFill>
                    <a:latin typeface="Calibri" charset="0"/>
                  </a:rPr>
                  <a:t>=0</a:t>
                </a:r>
              </a:p>
            </p:txBody>
          </p:sp>
        </p:grpSp>
        <p:sp>
          <p:nvSpPr>
            <p:cNvPr id="24" name="Oval 23"/>
            <p:cNvSpPr/>
            <p:nvPr/>
          </p:nvSpPr>
          <p:spPr>
            <a:xfrm flipV="1">
              <a:off x="6325648" y="3886254"/>
              <a:ext cx="45588" cy="4515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381000" y="4876800"/>
            <a:ext cx="5867400" cy="1981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Hit times generated by GEMC digitization routine will be smeared by </a:t>
            </a:r>
            <a:r>
              <a:rPr lang="en-US" sz="1600" dirty="0">
                <a:solidFill>
                  <a:srgbClr val="004080"/>
                </a:solidFill>
                <a:latin typeface="Calibri"/>
                <a:ea typeface="+mn-ea"/>
                <a:cs typeface="Calibri"/>
              </a:rPr>
              <a:t>a random number with position-dependent magnitudes as given by above </a:t>
            </a:r>
            <a:r>
              <a:rPr lang="en-US" sz="1600" dirty="0">
                <a:solidFill>
                  <a:srgbClr val="FF0000"/>
                </a:solidFill>
                <a:latin typeface="Calibri"/>
                <a:ea typeface="+mn-ea"/>
                <a:cs typeface="Calibri"/>
              </a:rPr>
              <a:t>intrinsic inefficiency </a:t>
            </a:r>
            <a:r>
              <a:rPr lang="en-US" sz="1600" dirty="0">
                <a:solidFill>
                  <a:srgbClr val="0070C0"/>
                </a:solidFill>
                <a:latin typeface="Calibri"/>
                <a:ea typeface="+mn-ea"/>
                <a:cs typeface="Calibri"/>
              </a:rPr>
              <a:t>function.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4080"/>
                </a:solidFill>
                <a:latin typeface="Calibri"/>
                <a:ea typeface="+mn-ea"/>
                <a:cs typeface="Calibri"/>
              </a:rPr>
              <a:t>Same inefficiency function and parameters are used by the track reconstruction software to form error matrix in the </a:t>
            </a:r>
            <a:r>
              <a:rPr lang="en-US" sz="1600" dirty="0" err="1">
                <a:solidFill>
                  <a:srgbClr val="004080"/>
                </a:solidFill>
                <a:latin typeface="Calibri"/>
                <a:ea typeface="+mn-ea"/>
                <a:cs typeface="Calibri"/>
              </a:rPr>
              <a:t>Kalman</a:t>
            </a:r>
            <a:r>
              <a:rPr lang="en-US" sz="1600" dirty="0">
                <a:solidFill>
                  <a:srgbClr val="004080"/>
                </a:solidFill>
                <a:latin typeface="Calibri"/>
                <a:ea typeface="+mn-ea"/>
                <a:cs typeface="Calibri"/>
              </a:rPr>
              <a:t>-filter.</a:t>
            </a:r>
            <a:endParaRPr lang="en-US" sz="1400" dirty="0">
              <a:solidFill>
                <a:srgbClr val="00408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5651"/>
            <a:ext cx="9144000" cy="58477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atin typeface="Arial"/>
                <a:cs typeface="Arial"/>
              </a:rPr>
              <a:t>Simulation of i</a:t>
            </a:r>
            <a:r>
              <a:rPr lang="en-US" sz="3200" b="1" dirty="0" smtClean="0">
                <a:latin typeface="Arial"/>
                <a:cs typeface="Arial"/>
              </a:rPr>
              <a:t>ntrinsic </a:t>
            </a:r>
            <a:r>
              <a:rPr lang="en-US" sz="3200" b="1" dirty="0">
                <a:latin typeface="Arial"/>
                <a:cs typeface="Arial"/>
              </a:rPr>
              <a:t>w</a:t>
            </a:r>
            <a:r>
              <a:rPr lang="en-US" sz="3200" b="1" dirty="0" smtClean="0">
                <a:latin typeface="Arial"/>
                <a:cs typeface="Arial"/>
              </a:rPr>
              <a:t>ire </a:t>
            </a:r>
            <a:r>
              <a:rPr lang="en-US" sz="3200" b="1" dirty="0">
                <a:latin typeface="Arial"/>
                <a:cs typeface="Arial"/>
              </a:rPr>
              <a:t>i</a:t>
            </a:r>
            <a:r>
              <a:rPr lang="en-US" sz="3200" b="1" dirty="0" smtClean="0">
                <a:latin typeface="Arial"/>
                <a:cs typeface="Arial"/>
              </a:rPr>
              <a:t>nefficiencies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97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2569</TotalTime>
  <Words>2618</Words>
  <Application>Microsoft Macintosh PowerPoint</Application>
  <PresentationFormat>On-screen Show (4:3)</PresentationFormat>
  <Paragraphs>416</Paragraphs>
  <Slides>27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4_JLab_PowerPoint1</vt:lpstr>
      <vt:lpstr>CLAS12 Tracking Overview  and Progress </vt:lpstr>
      <vt:lpstr>Central Vertex Tracker Reconstruction</vt:lpstr>
      <vt:lpstr>BMT hit info used in pattern recognition</vt:lpstr>
      <vt:lpstr>New Banks</vt:lpstr>
      <vt:lpstr>CVT Offline Monitoring and Validation</vt:lpstr>
      <vt:lpstr>CVT Online Monitoring</vt:lpstr>
      <vt:lpstr>Alignment of the SVT</vt:lpstr>
      <vt:lpstr>DC Reconstruction</vt:lpstr>
      <vt:lpstr>PowerPoint Presentation</vt:lpstr>
      <vt:lpstr>Tuning inefficiencies in MC</vt:lpstr>
      <vt:lpstr>PowerPoint Presentation</vt:lpstr>
      <vt:lpstr>PowerPoint Presentation</vt:lpstr>
      <vt:lpstr>PowerPoint Presentation</vt:lpstr>
      <vt:lpstr>PowerPoint Presentation</vt:lpstr>
      <vt:lpstr>Time-to-distance parameterization</vt:lpstr>
      <vt:lpstr>Time-to-distance parameterization</vt:lpstr>
      <vt:lpstr>Noise rejection algorithm improvements</vt:lpstr>
      <vt:lpstr>Noisy clusters that do not affect tracking</vt:lpstr>
      <vt:lpstr>Noisy Clusters</vt:lpstr>
      <vt:lpstr>After algorithm implementation</vt:lpstr>
      <vt:lpstr>LR ambiguity not resolved for tracks at ~30o in superlayer local coordinate system</vt:lpstr>
      <vt:lpstr>Allowing both segments and picking the correct one</vt:lpstr>
      <vt:lpstr>DC new algorithms and code restructuring</vt:lpstr>
      <vt:lpstr>Hit-based Tracking Improvements</vt:lpstr>
      <vt:lpstr>PowerPoint Presentation</vt:lpstr>
      <vt:lpstr>Test of implementation</vt:lpstr>
      <vt:lpstr>PowerPoint Presentation</vt:lpstr>
    </vt:vector>
  </TitlesOfParts>
  <Manager/>
  <Company>Jefferson National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CLAS12 Tracking Overview  and Progress </dc:title>
  <dc:subject/>
  <dc:creator>Veronique Ziegler</dc:creator>
  <cp:keywords/>
  <dc:description/>
  <cp:lastModifiedBy>Veronique Ziegler</cp:lastModifiedBy>
  <cp:revision>39</cp:revision>
  <cp:lastPrinted>2016-06-13T18:51:34Z</cp:lastPrinted>
  <dcterms:created xsi:type="dcterms:W3CDTF">2016-06-13T17:34:19Z</dcterms:created>
  <dcterms:modified xsi:type="dcterms:W3CDTF">2016-06-15T12:24:05Z</dcterms:modified>
  <cp:category/>
</cp:coreProperties>
</file>