
<file path=[Content_Types].xml><?xml version="1.0" encoding="utf-8"?>
<Types xmlns="http://schemas.openxmlformats.org/package/2006/content-types">
  <Override PartName="/ppt/embeddings/oleObject24.bin" ContentType="application/vnd.openxmlformats-officedocument.oleObject"/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embeddings/oleObject31.bin" ContentType="application/vnd.openxmlformats-officedocument.oleObject"/>
  <Override PartName="/ppt/embeddings/oleObject47.bin" ContentType="application/vnd.openxmlformats-officedocument.oleObject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embeddings/oleObject40.bin" ContentType="application/vnd.openxmlformats-officedocument.oleObject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embeddings/oleObject39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embeddings/oleObject37.bin" ContentType="application/vnd.openxmlformats-officedocument.oleObject"/>
  <Override PartName="/ppt/slides/slide27.xml" ContentType="application/vnd.openxmlformats-officedocument.presentationml.slide+xml"/>
  <Default Extension="vml" ContentType="application/vnd.openxmlformats-officedocument.vmlDrawing"/>
  <Override PartName="/ppt/embeddings/oleObject30.bin" ContentType="application/vnd.openxmlformats-officedocument.oleObject"/>
  <Override PartName="/ppt/embeddings/oleObject46.bin" ContentType="application/vnd.openxmlformats-officedocument.oleObject"/>
  <Override PartName="/ppt/slides/slide20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embeddings/oleObject38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presProps.xml" ContentType="application/vnd.openxmlformats-officedocument.presentationml.presProps+xml"/>
  <Override PartName="/ppt/embeddings/oleObject36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embeddings/oleObject45.bin" ContentType="application/vnd.openxmlformats-officedocument.oleObject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embeddings/oleObject35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9.bin" ContentType="application/vnd.openxmlformats-officedocument.oleObject"/>
  <Override PartName="/docProps/app.xml" ContentType="application/vnd.openxmlformats-officedocument.extended-properties+xml"/>
  <Override PartName="/ppt/embeddings/oleObject34.bin" ContentType="application/vnd.openxmlformats-officedocument.oleObject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embeddings/oleObject43.bin" ContentType="application/vnd.openxmlformats-officedocument.oleObject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33.bin" ContentType="application/vnd.openxmlformats-officedocument.oleObject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embeddings/oleObject42.bin" ContentType="application/vnd.openxmlformats-officedocument.oleObject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theme/theme1.xml" ContentType="application/vnd.openxmlformats-officedocument.theme+xml"/>
  <Override PartName="/ppt/embeddings/oleObject32.bin" ContentType="application/vnd.openxmlformats-officedocument.oleObject"/>
  <Override PartName="/ppt/embeddings/oleObject48.bin" ContentType="application/vnd.openxmlformats-officedocument.oleObject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embeddings/oleObject41.bin" ContentType="application/vnd.openxmlformats-officedocument.oleObject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82" r:id="rId4"/>
    <p:sldId id="266" r:id="rId5"/>
    <p:sldId id="283" r:id="rId6"/>
    <p:sldId id="260" r:id="rId7"/>
    <p:sldId id="275" r:id="rId8"/>
    <p:sldId id="262" r:id="rId9"/>
    <p:sldId id="276" r:id="rId10"/>
    <p:sldId id="259" r:id="rId11"/>
    <p:sldId id="284" r:id="rId12"/>
    <p:sldId id="261" r:id="rId13"/>
    <p:sldId id="281" r:id="rId14"/>
    <p:sldId id="278" r:id="rId15"/>
    <p:sldId id="285" r:id="rId16"/>
    <p:sldId id="286" r:id="rId17"/>
    <p:sldId id="272" r:id="rId18"/>
    <p:sldId id="277" r:id="rId19"/>
    <p:sldId id="267" r:id="rId20"/>
    <p:sldId id="274" r:id="rId21"/>
    <p:sldId id="287" r:id="rId22"/>
    <p:sldId id="288" r:id="rId23"/>
    <p:sldId id="258" r:id="rId24"/>
    <p:sldId id="279" r:id="rId25"/>
    <p:sldId id="280" r:id="rId26"/>
    <p:sldId id="263" r:id="rId27"/>
    <p:sldId id="269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D988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971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104" y="-80"/>
      </p:cViewPr>
      <p:guideLst>
        <p:guide orient="horz" pos="2160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Relationship Id="rId2" Type="http://schemas.openxmlformats.org/officeDocument/2006/relationships/image" Target="../media/image37.pict"/><Relationship Id="rId3" Type="http://schemas.openxmlformats.org/officeDocument/2006/relationships/image" Target="../media/image38.pict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ict"/><Relationship Id="rId4" Type="http://schemas.openxmlformats.org/officeDocument/2006/relationships/image" Target="../media/image42.pict"/><Relationship Id="rId5" Type="http://schemas.openxmlformats.org/officeDocument/2006/relationships/image" Target="../media/image43.pict"/><Relationship Id="rId6" Type="http://schemas.openxmlformats.org/officeDocument/2006/relationships/image" Target="../media/image44.pict"/><Relationship Id="rId7" Type="http://schemas.openxmlformats.org/officeDocument/2006/relationships/image" Target="../media/image45.pict"/><Relationship Id="rId1" Type="http://schemas.openxmlformats.org/officeDocument/2006/relationships/image" Target="../media/image39.pict"/><Relationship Id="rId2" Type="http://schemas.openxmlformats.org/officeDocument/2006/relationships/image" Target="../media/image40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ict"/><Relationship Id="rId2" Type="http://schemas.openxmlformats.org/officeDocument/2006/relationships/image" Target="../media/image57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ict"/><Relationship Id="rId2" Type="http://schemas.openxmlformats.org/officeDocument/2006/relationships/image" Target="../media/image66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Relationship Id="rId2" Type="http://schemas.openxmlformats.org/officeDocument/2006/relationships/image" Target="../media/image3.pict"/><Relationship Id="rId3" Type="http://schemas.openxmlformats.org/officeDocument/2006/relationships/image" Target="../media/image1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ict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ict"/><Relationship Id="rId2" Type="http://schemas.openxmlformats.org/officeDocument/2006/relationships/image" Target="../media/image77.pict"/><Relationship Id="rId3" Type="http://schemas.openxmlformats.org/officeDocument/2006/relationships/image" Target="../media/image78.pict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ict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ict"/><Relationship Id="rId4" Type="http://schemas.openxmlformats.org/officeDocument/2006/relationships/image" Target="../media/image7.pict"/><Relationship Id="rId1" Type="http://schemas.openxmlformats.org/officeDocument/2006/relationships/image" Target="../media/image4.pict"/><Relationship Id="rId2" Type="http://schemas.openxmlformats.org/officeDocument/2006/relationships/image" Target="../media/image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Relationship Id="rId3" Type="http://schemas.openxmlformats.org/officeDocument/2006/relationships/image" Target="../media/image12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ict"/><Relationship Id="rId4" Type="http://schemas.openxmlformats.org/officeDocument/2006/relationships/image" Target="../media/image16.pict"/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4746-947B-A544-9BB7-BA6F6C7FE0E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7D43-8EDE-3B4D-BDC9-2606EC85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4" Type="http://schemas.openxmlformats.org/officeDocument/2006/relationships/image" Target="../media/image28.png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9.pdf"/><Relationship Id="rId8" Type="http://schemas.openxmlformats.org/officeDocument/2006/relationships/image" Target="../media/image3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5" Type="http://schemas.openxmlformats.org/officeDocument/2006/relationships/image" Target="../media/image34.pdf"/><Relationship Id="rId6" Type="http://schemas.openxmlformats.org/officeDocument/2006/relationships/image" Target="../media/image35.png"/><Relationship Id="rId7" Type="http://schemas.openxmlformats.org/officeDocument/2006/relationships/oleObject" Target="../embeddings/oleObject2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oleObject22.bin"/><Relationship Id="rId5" Type="http://schemas.openxmlformats.org/officeDocument/2006/relationships/oleObject" Target="../embeddings/oleObject2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oleObject" Target="../embeddings/oleObject29.bin"/><Relationship Id="rId13" Type="http://schemas.openxmlformats.org/officeDocument/2006/relationships/oleObject" Target="../embeddings/oleObject30.bin"/><Relationship Id="rId14" Type="http://schemas.openxmlformats.org/officeDocument/2006/relationships/oleObject" Target="../embeddings/oleObject31.bin"/><Relationship Id="rId15" Type="http://schemas.openxmlformats.org/officeDocument/2006/relationships/oleObject" Target="../embeddings/oleObject32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oleObject" Target="../embeddings/oleObject26.bin"/><Relationship Id="rId9" Type="http://schemas.openxmlformats.org/officeDocument/2006/relationships/image" Target="../media/image49.png"/><Relationship Id="rId10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4" Type="http://schemas.openxmlformats.org/officeDocument/2006/relationships/image" Target="../media/image52.png"/><Relationship Id="rId5" Type="http://schemas.openxmlformats.org/officeDocument/2006/relationships/oleObject" Target="../embeddings/oleObject33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df"/><Relationship Id="rId3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df"/><Relationship Id="rId4" Type="http://schemas.openxmlformats.org/officeDocument/2006/relationships/image" Target="../media/image62.png"/><Relationship Id="rId5" Type="http://schemas.openxmlformats.org/officeDocument/2006/relationships/oleObject" Target="../embeddings/oleObject38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df"/><Relationship Id="rId4" Type="http://schemas.openxmlformats.org/officeDocument/2006/relationships/image" Target="../media/image68.png"/><Relationship Id="rId5" Type="http://schemas.openxmlformats.org/officeDocument/2006/relationships/oleObject" Target="../embeddings/oleObject40.bin"/><Relationship Id="rId6" Type="http://schemas.openxmlformats.org/officeDocument/2006/relationships/oleObject" Target="../embeddings/oleObject41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46.png"/><Relationship Id="rId6" Type="http://schemas.openxmlformats.org/officeDocument/2006/relationships/image" Target="../media/image49.png"/><Relationship Id="rId7" Type="http://schemas.openxmlformats.org/officeDocument/2006/relationships/oleObject" Target="../embeddings/oleObject42.bin"/><Relationship Id="rId8" Type="http://schemas.openxmlformats.org/officeDocument/2006/relationships/image" Target="../media/image72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7.png"/><Relationship Id="rId5" Type="http://schemas.openxmlformats.org/officeDocument/2006/relationships/image" Target="../media/image74.png"/><Relationship Id="rId6" Type="http://schemas.openxmlformats.org/officeDocument/2006/relationships/oleObject" Target="../embeddings/oleObject43.bin"/><Relationship Id="rId7" Type="http://schemas.openxmlformats.org/officeDocument/2006/relationships/image" Target="../media/image75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oleObject" Target="../embeddings/oleObject45.bin"/><Relationship Id="rId5" Type="http://schemas.openxmlformats.org/officeDocument/2006/relationships/oleObject" Target="../embeddings/oleObject46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df"/><Relationship Id="rId4" Type="http://schemas.openxmlformats.org/officeDocument/2006/relationships/image" Target="../media/image81.png"/><Relationship Id="rId5" Type="http://schemas.openxmlformats.org/officeDocument/2006/relationships/oleObject" Target="../embeddings/oleObject47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oleObject" Target="../embeddings/oleObject48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5" Type="http://schemas.openxmlformats.org/officeDocument/2006/relationships/oleObject" Target="../embeddings/oleObject1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60400"/>
            <a:ext cx="8085667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Eta </a:t>
            </a:r>
            <a:r>
              <a:rPr lang="en-US" dirty="0" err="1" smtClean="0"/>
              <a:t>electroproduction</a:t>
            </a:r>
            <a:r>
              <a:rPr lang="en-US" dirty="0" smtClean="0"/>
              <a:t> at CLAS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7" y="1794933"/>
            <a:ext cx="7603066" cy="31157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Cross sections and structure functions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(analysis of e1-DVCS run)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162" dirty="0" smtClean="0">
                <a:solidFill>
                  <a:schemeClr val="tx1"/>
                </a:solidFill>
              </a:rPr>
              <a:t>CLAS Collaboration (Ivan </a:t>
            </a:r>
            <a:r>
              <a:rPr lang="en-US" sz="2162" dirty="0" err="1" smtClean="0">
                <a:solidFill>
                  <a:schemeClr val="tx1"/>
                </a:solidFill>
              </a:rPr>
              <a:t>Bedlinsky</a:t>
            </a:r>
            <a:r>
              <a:rPr lang="en-US" sz="2162" dirty="0" smtClean="0">
                <a:solidFill>
                  <a:schemeClr val="tx1"/>
                </a:solidFill>
              </a:rPr>
              <a:t>, Valery </a:t>
            </a:r>
            <a:r>
              <a:rPr lang="en-US" sz="2162" dirty="0" err="1" smtClean="0">
                <a:solidFill>
                  <a:schemeClr val="tx1"/>
                </a:solidFill>
              </a:rPr>
              <a:t>Kuberovsky</a:t>
            </a:r>
            <a:r>
              <a:rPr lang="en-US" sz="2162" dirty="0" smtClean="0">
                <a:solidFill>
                  <a:schemeClr val="tx1"/>
                </a:solidFill>
              </a:rPr>
              <a:t>, PS, et al.)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For submission to PRC ( under collaboration-wide review for)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ba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27366" y="457505"/>
            <a:ext cx="3730656" cy="2718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18301" y="4489966"/>
            <a:ext cx="515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Transversity</a:t>
            </a:r>
            <a:r>
              <a:rPr lang="en-US" dirty="0" smtClean="0"/>
              <a:t> </a:t>
            </a:r>
            <a:r>
              <a:rPr lang="en-US" dirty="0" err="1" smtClean="0"/>
              <a:t>GPDs</a:t>
            </a:r>
            <a:r>
              <a:rPr lang="en-US" dirty="0" smtClean="0"/>
              <a:t> are initiated by transverse photons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836863" y="4993996"/>
          <a:ext cx="3486150" cy="423863"/>
        </p:xfrm>
        <a:graphic>
          <a:graphicData uri="http://schemas.openxmlformats.org/presentationml/2006/ole">
            <p:oleObj spid="_x0000_s16388" name="Equation" r:id="rId5" imgW="2197100" imgH="26670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376613" y="5576888"/>
          <a:ext cx="2263775" cy="774700"/>
        </p:xfrm>
        <a:graphic>
          <a:graphicData uri="http://schemas.openxmlformats.org/presentationml/2006/ole">
            <p:oleObj spid="_x0000_s16392" name="Equation" r:id="rId6" imgW="1409700" imgH="4826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81688" y="5982256"/>
            <a:ext cx="206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Nucleon </a:t>
            </a:r>
            <a:r>
              <a:rPr lang="en-US" dirty="0" err="1" smtClean="0"/>
              <a:t>Helicity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flip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1688" y="5576888"/>
            <a:ext cx="24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Nucleon </a:t>
            </a:r>
            <a:r>
              <a:rPr lang="en-US" dirty="0" err="1" smtClean="0"/>
              <a:t>Helicity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non-flip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5" name="Picture 14" descr="Eta Blue Jeans P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836863" y="3232150"/>
            <a:ext cx="41910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59" t="8176" r="11438" b="51438"/>
              <a:stretch>
                <a:fillRect/>
              </a:stretch>
            </p:blipFill>
          </mc:Choice>
          <mc:Fallback>
            <p:blipFill>
              <a:blip r:embed="rId4"/>
              <a:srcRect l="47059" t="8176" r="11438" b="51438"/>
              <a:stretch>
                <a:fillRect/>
              </a:stretch>
            </p:blipFill>
          </mc:Fallback>
        </mc:AlternateContent>
        <p:spPr bwMode="auto">
          <a:xfrm rot="16200000">
            <a:off x="5225560" y="1921886"/>
            <a:ext cx="3225800" cy="406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4085" r="51471" b="62121"/>
              <a:stretch>
                <a:fillRect/>
              </a:stretch>
            </p:blipFill>
          </mc:Choice>
          <mc:Fallback>
            <p:blipFill>
              <a:blip r:embed="rId6"/>
              <a:srcRect l="4085" r="51471" b="62121"/>
              <a:stretch>
                <a:fillRect/>
              </a:stretch>
            </p:blipFill>
          </mc:Fallback>
        </mc:AlternateContent>
        <p:spPr bwMode="auto">
          <a:xfrm rot="16200000">
            <a:off x="769938" y="2162285"/>
            <a:ext cx="345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89600" y="1970752"/>
            <a:ext cx="25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Defurne</a:t>
            </a:r>
            <a:r>
              <a:rPr lang="en-US" dirty="0" smtClean="0"/>
              <a:t> et al. – Hall 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1800" y="1970753"/>
            <a:ext cx="207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Fuchey</a:t>
            </a:r>
            <a:r>
              <a:rPr lang="en-US" dirty="0" smtClean="0"/>
              <a:t> et al.– Hall A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0050" y="760413"/>
          <a:ext cx="4784725" cy="928687"/>
        </p:xfrm>
        <a:graphic>
          <a:graphicData uri="http://schemas.openxmlformats.org/presentationml/2006/ole">
            <p:oleObj spid="_x0000_s47108" name="Equation" r:id="rId7" imgW="2159000" imgH="4191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333500" y="798746"/>
          <a:ext cx="7014369" cy="943769"/>
        </p:xfrm>
        <a:graphic>
          <a:graphicData uri="http://schemas.openxmlformats.org/presentationml/2006/ole">
            <p:oleObj spid="_x0000_s18441" name="Equation" r:id="rId3" imgW="3581400" imgH="482600" progId="Equation.DSMT4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798638" y="3949700"/>
            <a:ext cx="5994400" cy="2616200"/>
            <a:chOff x="1798638" y="3975100"/>
            <a:chExt cx="5994400" cy="26162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318217" y="4165600"/>
            <a:ext cx="5117128" cy="2209800"/>
          </p:xfrm>
          <a:graphic>
            <a:graphicData uri="http://schemas.openxmlformats.org/presentationml/2006/ole">
              <p:oleObj spid="_x0000_s18434" name="Equation" r:id="rId4" imgW="2794000" imgH="1206500" progId="Equation.DSMT4">
                <p:embed/>
              </p:oleObj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1798638" y="3975100"/>
              <a:ext cx="5994400" cy="2616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98638" y="2316459"/>
            <a:ext cx="5994400" cy="1353841"/>
            <a:chOff x="1798638" y="2316459"/>
            <a:chExt cx="5994400" cy="1353841"/>
          </a:xfrm>
        </p:grpSpPr>
        <p:grpSp>
          <p:nvGrpSpPr>
            <p:cNvPr id="16" name="Group 15"/>
            <p:cNvGrpSpPr/>
            <p:nvPr/>
          </p:nvGrpSpPr>
          <p:grpSpPr>
            <a:xfrm>
              <a:off x="1798638" y="2316459"/>
              <a:ext cx="5994400" cy="1112541"/>
              <a:chOff x="1798638" y="2316459"/>
              <a:chExt cx="5994400" cy="1112541"/>
            </a:xfrm>
          </p:grpSpPr>
          <p:graphicFrame>
            <p:nvGraphicFramePr>
              <p:cNvPr id="7" name="Object 6"/>
              <p:cNvGraphicFramePr>
                <a:graphicFrameLocks noChangeAspect="1"/>
              </p:cNvGraphicFramePr>
              <p:nvPr/>
            </p:nvGraphicFramePr>
            <p:xfrm>
              <a:off x="1798638" y="2778125"/>
              <a:ext cx="5994400" cy="650875"/>
            </p:xfrm>
            <a:graphic>
              <a:graphicData uri="http://schemas.openxmlformats.org/presentationml/2006/ole">
                <p:oleObj spid="_x0000_s18438" name="Equation" r:id="rId5" imgW="3390900" imgH="368300" progId="Equation.DSMT4">
                  <p:embed/>
                </p:oleObj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2921113" y="2316459"/>
                <a:ext cx="40611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Generalized form factors  (GFF)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798638" y="2316459"/>
              <a:ext cx="5994400" cy="135384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7226300" y="4361223"/>
          <a:ext cx="1564554" cy="782277"/>
        </p:xfrm>
        <a:graphic>
          <a:graphicData uri="http://schemas.openxmlformats.org/presentationml/2006/ole">
            <p:oleObj spid="_x0000_s43010" name="Equation" r:id="rId3" imgW="1016000" imgH="508000" progId="Equation.DSMT4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7018338" y="1612900"/>
          <a:ext cx="1778000" cy="889000"/>
        </p:xfrm>
        <a:graphic>
          <a:graphicData uri="http://schemas.openxmlformats.org/presentationml/2006/ole">
            <p:oleObj spid="_x0000_s43011" name="Equation" r:id="rId4" imgW="1016000" imgH="508000" progId="Equation.DSMT4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850901" y="3864706"/>
            <a:ext cx="2699755" cy="2633787"/>
            <a:chOff x="850901" y="3733800"/>
            <a:chExt cx="2699755" cy="26337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rcRect t="4304"/>
            <a:stretch>
              <a:fillRect/>
            </a:stretch>
          </p:blipFill>
          <p:spPr>
            <a:xfrm>
              <a:off x="850901" y="3733800"/>
              <a:ext cx="2699755" cy="26337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336800" y="4099613"/>
              <a:ext cx="4011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Symbol" charset="2"/>
                  <a:cs typeface="Symbol" charset="2"/>
                </a:rPr>
                <a:t>h</a:t>
              </a:r>
              <a:endParaRPr lang="en-US" sz="2800" dirty="0">
                <a:latin typeface="Symbol" charset="2"/>
                <a:cs typeface="Symbol" charset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0901" y="1089680"/>
            <a:ext cx="2730499" cy="2675540"/>
            <a:chOff x="850900" y="838200"/>
            <a:chExt cx="2730499" cy="26755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rcRect t="2013"/>
            <a:stretch>
              <a:fillRect/>
            </a:stretch>
          </p:blipFill>
          <p:spPr>
            <a:xfrm>
              <a:off x="850900" y="838200"/>
              <a:ext cx="2730499" cy="267554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537398" y="1089680"/>
              <a:ext cx="5014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charset="2"/>
                  <a:cs typeface="Symbol" charset="2"/>
                </a:rPr>
                <a:t>p</a:t>
              </a:r>
              <a:r>
                <a:rPr lang="en-US" sz="2800" baseline="30000" dirty="0" smtClean="0">
                  <a:latin typeface="Symbol" charset="2"/>
                  <a:cs typeface="Symbol" charset="2"/>
                </a:rPr>
                <a:t>0</a:t>
              </a:r>
              <a:endParaRPr lang="en-US" sz="2800" baseline="300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45374" y="1242080"/>
            <a:ext cx="501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p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0</a:t>
            </a:r>
            <a:endParaRPr lang="en-US" sz="2800" baseline="30000" dirty="0">
              <a:latin typeface="Symbol" charset="2"/>
              <a:cs typeface="Symbol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5374" y="4221490"/>
            <a:ext cx="401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ymbol" charset="2"/>
                <a:cs typeface="Symbol" charset="2"/>
              </a:rPr>
              <a:t>h</a:t>
            </a:r>
            <a:endParaRPr lang="en-US" sz="2800" dirty="0">
              <a:latin typeface="Symbol" charset="2"/>
              <a:cs typeface="Symbol" charset="2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13200" y="969106"/>
            <a:ext cx="2818138" cy="5529387"/>
            <a:chOff x="4013200" y="838200"/>
            <a:chExt cx="2818138" cy="5529387"/>
          </a:xfrm>
        </p:grpSpPr>
        <p:grpSp>
          <p:nvGrpSpPr>
            <p:cNvPr id="17" name="Group 16"/>
            <p:cNvGrpSpPr/>
            <p:nvPr/>
          </p:nvGrpSpPr>
          <p:grpSpPr>
            <a:xfrm>
              <a:off x="4013200" y="838200"/>
              <a:ext cx="2818138" cy="2590800"/>
              <a:chOff x="4013200" y="495300"/>
              <a:chExt cx="2818138" cy="25908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173537" y="495300"/>
                <a:ext cx="2657801" cy="2590800"/>
                <a:chOff x="4173537" y="495300"/>
                <a:chExt cx="2657801" cy="259080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7"/>
                <a:srcRect t="4380"/>
                <a:stretch>
                  <a:fillRect/>
                </a:stretch>
              </p:blipFill>
              <p:spPr>
                <a:xfrm>
                  <a:off x="4173537" y="495300"/>
                  <a:ext cx="2657801" cy="2590800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4173537" y="1270000"/>
                  <a:ext cx="220663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4013200" y="1327150"/>
              <a:ext cx="419100" cy="901700"/>
            </p:xfrm>
            <a:graphic>
              <a:graphicData uri="http://schemas.openxmlformats.org/presentationml/2006/ole">
                <p:oleObj spid="_x0000_s43012" name="Equation" r:id="rId8" imgW="419100" imgH="901700" progId="Equation.DSMT4">
                  <p:embed/>
                </p:oleObj>
              </a:graphicData>
            </a:graphic>
          </p:graphicFrame>
        </p:grpSp>
        <p:grpSp>
          <p:nvGrpSpPr>
            <p:cNvPr id="16" name="Group 15"/>
            <p:cNvGrpSpPr/>
            <p:nvPr/>
          </p:nvGrpSpPr>
          <p:grpSpPr>
            <a:xfrm>
              <a:off x="4013200" y="3733800"/>
              <a:ext cx="2786062" cy="2633787"/>
              <a:chOff x="4013200" y="3733800"/>
              <a:chExt cx="2786062" cy="263378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173537" y="3733800"/>
                <a:ext cx="2625725" cy="2633787"/>
                <a:chOff x="4173537" y="3733800"/>
                <a:chExt cx="2625725" cy="2633787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9"/>
                <a:srcRect t="5470"/>
                <a:stretch>
                  <a:fillRect/>
                </a:stretch>
              </p:blipFill>
              <p:spPr>
                <a:xfrm>
                  <a:off x="4173537" y="3733800"/>
                  <a:ext cx="2625725" cy="2633787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4173537" y="4591050"/>
                  <a:ext cx="196850" cy="723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13200" y="4483100"/>
              <a:ext cx="419100" cy="901700"/>
            </p:xfrm>
            <a:graphic>
              <a:graphicData uri="http://schemas.openxmlformats.org/presentationml/2006/ole">
                <p:oleObj spid="_x0000_s43013" name="Equation" r:id="rId10" imgW="419100" imgH="901700" progId="Equation.DSMT4">
                  <p:embed/>
                </p:oleObj>
              </a:graphicData>
            </a:graphic>
          </p:graphicFrame>
        </p:grpSp>
        <p:graphicFrame>
          <p:nvGraphicFramePr>
            <p:cNvPr id="43015" name="Object 7"/>
            <p:cNvGraphicFramePr>
              <a:graphicFrameLocks noChangeAspect="1"/>
            </p:cNvGraphicFramePr>
            <p:nvPr/>
          </p:nvGraphicFramePr>
          <p:xfrm>
            <a:off x="5049838" y="2139188"/>
            <a:ext cx="431800" cy="362712"/>
          </p:xfrm>
          <a:graphic>
            <a:graphicData uri="http://schemas.openxmlformats.org/presentationml/2006/ole">
              <p:oleObj spid="_x0000_s43015" name="Equation" r:id="rId11" imgW="317500" imgH="266700" progId="Equation.DSMT4">
                <p:embed/>
              </p:oleObj>
            </a:graphicData>
          </a:graphic>
        </p:graphicFrame>
        <p:graphicFrame>
          <p:nvGraphicFramePr>
            <p:cNvPr id="43016" name="Object 8"/>
            <p:cNvGraphicFramePr>
              <a:graphicFrameLocks noChangeAspect="1"/>
            </p:cNvGraphicFramePr>
            <p:nvPr/>
          </p:nvGraphicFramePr>
          <p:xfrm>
            <a:off x="4567238" y="2571750"/>
            <a:ext cx="482600" cy="361950"/>
          </p:xfrm>
          <a:graphic>
            <a:graphicData uri="http://schemas.openxmlformats.org/presentationml/2006/ole">
              <p:oleObj spid="_x0000_s43016" name="Equation" r:id="rId12" imgW="355600" imgH="266700" progId="Equation.DSMT4">
                <p:embed/>
              </p:oleObj>
            </a:graphicData>
          </a:graphic>
        </p:graphicFrame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5049838" y="4591050"/>
            <a:ext cx="431800" cy="361950"/>
          </p:xfrm>
          <a:graphic>
            <a:graphicData uri="http://schemas.openxmlformats.org/presentationml/2006/ole">
              <p:oleObj spid="_x0000_s43017" name="Equation" r:id="rId13" imgW="317500" imgH="266700" progId="Equation.DSMT4">
                <p:embed/>
              </p:oleObj>
            </a:graphicData>
          </a:graphic>
        </p:graphicFrame>
        <p:graphicFrame>
          <p:nvGraphicFramePr>
            <p:cNvPr id="43018" name="Object 10"/>
            <p:cNvGraphicFramePr>
              <a:graphicFrameLocks noChangeAspect="1"/>
            </p:cNvGraphicFramePr>
            <p:nvPr/>
          </p:nvGraphicFramePr>
          <p:xfrm>
            <a:off x="4724400" y="5410200"/>
            <a:ext cx="482600" cy="342900"/>
          </p:xfrm>
          <a:graphic>
            <a:graphicData uri="http://schemas.openxmlformats.org/presentationml/2006/ole">
              <p:oleObj spid="_x0000_s43018" name="Equation" r:id="rId14" imgW="355600" imgH="266700" progId="Equation.DSMT4">
                <p:embed/>
              </p:oleObj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482850" y="217488"/>
          <a:ext cx="4506913" cy="523875"/>
        </p:xfrm>
        <a:graphic>
          <a:graphicData uri="http://schemas.openxmlformats.org/presentationml/2006/ole">
            <p:oleObj spid="_x0000_s43019" name="Equation" r:id="rId15" imgW="2616200" imgH="304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_et_pi0_eta_ppt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8756" t="12855" r="20342" b="9779"/>
              <a:stretch>
                <a:fillRect/>
              </a:stretch>
            </p:blipFill>
          </mc:Choice>
          <mc:Fallback>
            <p:blipFill>
              <a:blip r:embed="rId4"/>
              <a:srcRect l="18756" t="12855" r="20342" b="9779"/>
              <a:stretch>
                <a:fillRect/>
              </a:stretch>
            </p:blipFill>
          </mc:Fallback>
        </mc:AlternateContent>
        <p:spPr>
          <a:xfrm>
            <a:off x="1726151" y="1117600"/>
            <a:ext cx="5144391" cy="5050368"/>
          </a:xfrm>
          <a:prstGeom prst="rect">
            <a:avLst/>
          </a:prstGeom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051050" y="217487"/>
          <a:ext cx="5032375" cy="523875"/>
        </p:xfrm>
        <a:graphic>
          <a:graphicData uri="http://schemas.openxmlformats.org/presentationml/2006/ole">
            <p:oleObj spid="_x0000_s39938" name="Equation" r:id="rId5" imgW="2921000" imgH="304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719263" y="3448050"/>
          <a:ext cx="6269037" cy="2439988"/>
        </p:xfrm>
        <a:graphic>
          <a:graphicData uri="http://schemas.openxmlformats.org/presentationml/2006/ole">
            <p:oleObj spid="_x0000_s48132" name="Equation" r:id="rId3" imgW="3848100" imgH="14986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9976" y="1946196"/>
            <a:ext cx="6645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Deconvolute</a:t>
            </a:r>
            <a:r>
              <a:rPr lang="en-US" sz="2000" dirty="0" smtClean="0"/>
              <a:t> 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and 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/>
              <a:t> to get contributions from quark flavors.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19976" y="1222920"/>
            <a:ext cx="6724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 are members of the same meson </a:t>
            </a:r>
            <a:r>
              <a:rPr lang="en-US" sz="2400" dirty="0" err="1" smtClean="0"/>
              <a:t>multiplet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63610" y="485289"/>
            <a:ext cx="563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Extracting </a:t>
            </a:r>
            <a:r>
              <a:rPr lang="en-US" sz="2400" dirty="0" err="1" smtClean="0"/>
              <a:t>GPDs</a:t>
            </a:r>
            <a:r>
              <a:rPr lang="en-US" sz="2400" dirty="0" smtClean="0"/>
              <a:t> for individual quark flavors.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25800" y="3028890"/>
            <a:ext cx="3451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Constituent quark relationships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d_3_ppt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9000" t="9159" r="19938" b="10523"/>
              <a:stretch>
                <a:fillRect/>
              </a:stretch>
            </p:blipFill>
          </mc:Choice>
          <mc:Fallback>
            <p:blipFill>
              <a:blip r:embed="rId3"/>
              <a:srcRect l="19000" t="9159" r="19938" b="10523"/>
              <a:stretch>
                <a:fillRect/>
              </a:stretch>
            </p:blipFill>
          </mc:Fallback>
        </mc:AlternateContent>
        <p:spPr>
          <a:xfrm>
            <a:off x="1491456" y="203716"/>
            <a:ext cx="5771013" cy="5866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8976" y="6362184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deconvolution</a:t>
            </a:r>
            <a:r>
              <a:rPr lang="en-US" dirty="0" smtClean="0"/>
              <a:t>: Valery </a:t>
            </a:r>
            <a:r>
              <a:rPr lang="en-US" dirty="0" err="1" smtClean="0"/>
              <a:t>Kubarovsky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82" y="2914710"/>
            <a:ext cx="34290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052" y="2914710"/>
            <a:ext cx="3429000" cy="276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7782" y="685800"/>
            <a:ext cx="462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Goloskokov</a:t>
            </a:r>
            <a:r>
              <a:rPr lang="en-US" sz="2400" dirty="0" smtClean="0"/>
              <a:t> and Kroll – Model </a:t>
            </a:r>
            <a:r>
              <a:rPr lang="en-US" sz="2400" dirty="0" err="1" smtClean="0"/>
              <a:t>GPDs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631574" y="2276475"/>
          <a:ext cx="454526" cy="539750"/>
        </p:xfrm>
        <a:graphic>
          <a:graphicData uri="http://schemas.openxmlformats.org/presentationml/2006/ole">
            <p:oleObj spid="_x0000_s30723" name="Equation" r:id="rId5" imgW="203200" imgH="241300" progId="Equation.DSMT4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478588" y="2276475"/>
          <a:ext cx="511175" cy="539750"/>
        </p:xfrm>
        <a:graphic>
          <a:graphicData uri="http://schemas.openxmlformats.org/presentationml/2006/ole">
            <p:oleObj spid="_x0000_s30724" name="Equation" r:id="rId6" imgW="228600" imgH="2413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2800" y="1428234"/>
            <a:ext cx="33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x</a:t>
            </a:r>
            <a:r>
              <a:rPr lang="en-US" baseline="-25000" dirty="0" err="1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=0.2   Q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=2    </a:t>
            </a:r>
            <a:r>
              <a:rPr lang="en-US" dirty="0" err="1" smtClean="0">
                <a:latin typeface="Symbol" charset="2"/>
                <a:cs typeface="Symbol" charset="2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=0.11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0345" y="210234"/>
            <a:ext cx="3695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 structure functions</a:t>
            </a:r>
          </a:p>
          <a:p>
            <a:pPr algn="ctr"/>
            <a:r>
              <a:rPr lang="en-US" sz="2000" dirty="0" smtClean="0">
                <a:cs typeface="Symbol" charset="2"/>
              </a:rPr>
              <a:t>(</a:t>
            </a:r>
            <a:r>
              <a:rPr lang="en-US" sz="2000" dirty="0" err="1" smtClean="0">
                <a:cs typeface="Symbol" charset="2"/>
              </a:rPr>
              <a:t>Goloskokov</a:t>
            </a:r>
            <a:r>
              <a:rPr lang="en-US" sz="2000" dirty="0" smtClean="0">
                <a:cs typeface="Symbol" charset="2"/>
              </a:rPr>
              <a:t> and Kroll)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0345" y="1471175"/>
            <a:ext cx="38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5113" y="1471175"/>
            <a:ext cx="32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3286" y="1537075"/>
            <a:ext cx="1655761" cy="2322810"/>
            <a:chOff x="935039" y="1651000"/>
            <a:chExt cx="1655761" cy="2322810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935039" y="1651000"/>
            <a:ext cx="615114" cy="2322810"/>
          </p:xfrm>
          <a:graphic>
            <a:graphicData uri="http://schemas.openxmlformats.org/presentationml/2006/ole">
              <p:oleObj spid="_x0000_s38914" name="Equation" r:id="rId3" imgW="457200" imgH="1727200" progId="Equation.DSMT4">
                <p:embed/>
              </p:oleObj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>
            <a:xfrm flipV="1">
              <a:off x="1524000" y="1866900"/>
              <a:ext cx="106680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550153" y="2819400"/>
              <a:ext cx="1040647" cy="25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550153" y="3606800"/>
              <a:ext cx="1040647" cy="2540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571529" y="1013855"/>
            <a:ext cx="5377027" cy="5377480"/>
            <a:chOff x="1571529" y="1013855"/>
            <a:chExt cx="5377027" cy="5377480"/>
          </a:xfrm>
        </p:grpSpPr>
        <p:grpSp>
          <p:nvGrpSpPr>
            <p:cNvPr id="9" name="Group 8"/>
            <p:cNvGrpSpPr/>
            <p:nvPr/>
          </p:nvGrpSpPr>
          <p:grpSpPr>
            <a:xfrm>
              <a:off x="1571529" y="1013855"/>
              <a:ext cx="5377027" cy="5377480"/>
              <a:chOff x="1797796" y="1127780"/>
              <a:chExt cx="5377027" cy="5377480"/>
            </a:xfrm>
          </p:grpSpPr>
          <p:pic>
            <p:nvPicPr>
              <p:cNvPr id="10" name="Picture 9" descr="fig16_cropped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1797796" y="1651000"/>
                <a:ext cx="5377027" cy="485426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230707" y="1132245"/>
                <a:ext cx="5030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baseline="30000" dirty="0" smtClean="0">
                    <a:solidFill>
                      <a:srgbClr val="FF0000"/>
                    </a:solidFill>
                  </a:rPr>
                  <a:t>0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25362" y="1127780"/>
                <a:ext cx="5237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h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291602" y="1549775"/>
              <a:ext cx="215900" cy="203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3600" y="1600200"/>
              <a:ext cx="215900" cy="203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ta_pi0_ratio_al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4106" r="-3337"/>
              <a:stretch>
                <a:fillRect/>
              </a:stretch>
            </p:blipFill>
          </mc:Choice>
          <mc:Fallback>
            <p:blipFill>
              <a:blip r:embed="rId4"/>
              <a:srcRect l="-4106" r="-3337"/>
              <a:stretch>
                <a:fillRect/>
              </a:stretch>
            </p:blipFill>
          </mc:Fallback>
        </mc:AlternateContent>
        <p:spPr>
          <a:xfrm>
            <a:off x="2089271" y="1435100"/>
            <a:ext cx="5788071" cy="5157003"/>
          </a:xfrm>
        </p:spPr>
      </p:pic>
      <p:sp>
        <p:nvSpPr>
          <p:cNvPr id="3" name="TextBox 2"/>
          <p:cNvSpPr txBox="1"/>
          <p:nvPr/>
        </p:nvSpPr>
        <p:spPr>
          <a:xfrm>
            <a:off x="3810000" y="946666"/>
            <a:ext cx="144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Ratio </a:t>
            </a:r>
            <a:r>
              <a:rPr lang="en-US" sz="2400" dirty="0" smtClean="0">
                <a:latin typeface="Symbol" charset="2"/>
                <a:cs typeface="Symbol" charset="2"/>
              </a:rPr>
              <a:t>h/p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0</a:t>
            </a:r>
            <a:endParaRPr lang="en-US" sz="2400" baseline="30000" dirty="0">
              <a:latin typeface="Symbol" charset="2"/>
              <a:cs typeface="Symbol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3267" y="1604433"/>
            <a:ext cx="3496733" cy="1824567"/>
            <a:chOff x="313267" y="1604433"/>
            <a:chExt cx="3496733" cy="1824567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930400" y="1828800"/>
              <a:ext cx="1727200" cy="127001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313267" y="1604433"/>
              <a:ext cx="3496733" cy="1824567"/>
              <a:chOff x="313267" y="1604433"/>
              <a:chExt cx="3496733" cy="1824567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313267" y="1604433"/>
              <a:ext cx="1928404" cy="1824567"/>
            </p:xfrm>
            <a:graphic>
              <a:graphicData uri="http://schemas.openxmlformats.org/presentationml/2006/ole">
                <p:oleObj spid="_x0000_s25602" name="Equation" r:id="rId5" imgW="1651000" imgH="1562100" progId="Equation.DSMT4">
                  <p:embed/>
                </p:oleObj>
              </a:graphicData>
            </a:graphic>
          </p:graphicFrame>
          <p:cxnSp>
            <p:nvCxnSpPr>
              <p:cNvPr id="15" name="Straight Arrow Connector 14"/>
              <p:cNvCxnSpPr/>
              <p:nvPr/>
            </p:nvCxnSpPr>
            <p:spPr>
              <a:xfrm flipV="1">
                <a:off x="2241671" y="2514600"/>
                <a:ext cx="1568329" cy="330200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3897254" y="251767"/>
            <a:ext cx="98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57461" y="914400"/>
          <a:ext cx="3571875" cy="635000"/>
        </p:xfrm>
        <a:graphic>
          <a:graphicData uri="http://schemas.openxmlformats.org/presentationml/2006/ole">
            <p:oleObj spid="_x0000_s14338" name="Equation" r:id="rId3" imgW="1143000" imgH="2032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0372" y="1790700"/>
            <a:ext cx="8266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h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cs typeface="Symbol" charset="2"/>
              </a:rPr>
              <a:t>and </a:t>
            </a:r>
            <a:r>
              <a:rPr lang="en-US" sz="3200" dirty="0" smtClean="0">
                <a:latin typeface="Symbol" charset="2"/>
                <a:cs typeface="Symbol" charset="2"/>
              </a:rPr>
              <a:t>p</a:t>
            </a:r>
            <a:r>
              <a:rPr lang="en-US" sz="3200" baseline="30000" dirty="0" smtClean="0">
                <a:latin typeface="Symbol" charset="2"/>
                <a:cs typeface="Symbol" charset="2"/>
              </a:rPr>
              <a:t>0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-  </a:t>
            </a:r>
            <a:r>
              <a:rPr lang="en-US" sz="2800" i="1" dirty="0" smtClean="0">
                <a:solidFill>
                  <a:srgbClr val="0000FF"/>
                </a:solidFill>
                <a:cs typeface="Times New Roman"/>
              </a:rPr>
              <a:t>elusive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err="1" smtClean="0">
                <a:cs typeface="Symbol" charset="2"/>
              </a:rPr>
              <a:t>transversity</a:t>
            </a:r>
            <a:r>
              <a:rPr lang="en-US" sz="2800" dirty="0" smtClean="0">
                <a:cs typeface="Symbol" charset="2"/>
              </a:rPr>
              <a:t> </a:t>
            </a:r>
            <a:r>
              <a:rPr lang="en-US" sz="2800" dirty="0" err="1" smtClean="0">
                <a:cs typeface="Symbol" charset="2"/>
              </a:rPr>
              <a:t>GPDs</a:t>
            </a:r>
            <a:r>
              <a:rPr lang="en-US" sz="2800" dirty="0" smtClean="0">
                <a:cs typeface="Symbol" charset="2"/>
              </a:rPr>
              <a:t> in the nucleon.</a:t>
            </a:r>
          </a:p>
          <a:p>
            <a:endParaRPr lang="en-US" sz="2800" dirty="0" smtClean="0">
              <a:cs typeface="Symbol" charset="2"/>
            </a:endParaRPr>
          </a:p>
          <a:p>
            <a:r>
              <a:rPr lang="en-US" sz="3200" dirty="0" err="1" smtClean="0">
                <a:latin typeface="Symbol" charset="2"/>
                <a:cs typeface="Symbol" charset="2"/>
              </a:rPr>
              <a:t>h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cs typeface="Symbol" charset="2"/>
              </a:rPr>
              <a:t>and </a:t>
            </a:r>
            <a:r>
              <a:rPr lang="en-US" sz="3200" dirty="0" smtClean="0">
                <a:latin typeface="Symbol" charset="2"/>
                <a:cs typeface="Symbol" charset="2"/>
              </a:rPr>
              <a:t>p</a:t>
            </a:r>
            <a:r>
              <a:rPr lang="en-US" sz="3200" baseline="30000" dirty="0" smtClean="0">
                <a:latin typeface="Symbol" charset="2"/>
                <a:cs typeface="Symbol" charset="2"/>
              </a:rPr>
              <a:t>0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 </a:t>
            </a:r>
            <a:r>
              <a:rPr lang="en-US" sz="2800" baseline="30000" dirty="0" smtClean="0">
                <a:cs typeface="Symbol" charset="2"/>
              </a:rPr>
              <a:t> </a:t>
            </a:r>
            <a:r>
              <a:rPr lang="en-US" sz="2800" dirty="0" smtClean="0">
                <a:cs typeface="Symbol" charset="2"/>
              </a:rPr>
              <a:t>combined  -   individual </a:t>
            </a:r>
            <a:r>
              <a:rPr lang="en-US" sz="3600" i="1" dirty="0" err="1" smtClean="0">
                <a:latin typeface="Times"/>
                <a:cs typeface="Times"/>
              </a:rPr>
              <a:t>u</a:t>
            </a:r>
            <a:r>
              <a:rPr lang="en-US" sz="2800" dirty="0" smtClean="0">
                <a:cs typeface="Symbol" charset="2"/>
              </a:rPr>
              <a:t> and </a:t>
            </a:r>
            <a:r>
              <a:rPr lang="en-US" sz="3600" i="1" dirty="0" err="1" smtClean="0">
                <a:latin typeface="Times"/>
                <a:cs typeface="Times"/>
              </a:rPr>
              <a:t>d</a:t>
            </a:r>
            <a:r>
              <a:rPr lang="en-US" sz="2800" dirty="0" smtClean="0">
                <a:cs typeface="Symbol" charset="2"/>
              </a:rPr>
              <a:t> quark flavors.</a:t>
            </a:r>
            <a:endParaRPr lang="en-US" sz="2800" dirty="0"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070" y="3973443"/>
            <a:ext cx="760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Already published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0  </a:t>
            </a:r>
            <a:endParaRPr lang="en-US" sz="2000" dirty="0" smtClean="0">
              <a:cs typeface="Symbol" charset="2"/>
            </a:endParaRPr>
          </a:p>
          <a:p>
            <a:r>
              <a:rPr lang="en-US" sz="2000" i="1" dirty="0" smtClean="0">
                <a:cs typeface="Symbol" charset="2"/>
              </a:rPr>
              <a:t>Physical Review Letters </a:t>
            </a:r>
            <a:r>
              <a:rPr lang="en-US" sz="2000" dirty="0" smtClean="0">
                <a:cs typeface="Symbol" charset="2"/>
              </a:rPr>
              <a:t>(2012) and </a:t>
            </a:r>
            <a:r>
              <a:rPr lang="en-US" sz="2000" i="1" dirty="0" smtClean="0">
                <a:cs typeface="Symbol" charset="2"/>
              </a:rPr>
              <a:t>Physical Review C </a:t>
            </a:r>
            <a:r>
              <a:rPr lang="en-US" sz="2000" dirty="0" smtClean="0">
                <a:cs typeface="Symbol" charset="2"/>
              </a:rPr>
              <a:t>(2014)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0826" y="5223420"/>
            <a:ext cx="6424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These experiments are precursors to exp.</a:t>
            </a:r>
            <a:r>
              <a:rPr lang="en-US" sz="2000" dirty="0"/>
              <a:t> E12-06-</a:t>
            </a:r>
            <a:r>
              <a:rPr lang="en-US" sz="2000" dirty="0" smtClean="0"/>
              <a:t>108</a:t>
            </a:r>
          </a:p>
          <a:p>
            <a:r>
              <a:rPr lang="en-US" sz="2000" dirty="0" smtClean="0"/>
              <a:t>“</a:t>
            </a:r>
            <a:r>
              <a:rPr lang="en-US" sz="2000" i="1" dirty="0" smtClean="0"/>
              <a:t>Hard </a:t>
            </a:r>
            <a:r>
              <a:rPr lang="en-US" sz="2000" i="1" dirty="0"/>
              <a:t>Exclusive </a:t>
            </a:r>
            <a:r>
              <a:rPr lang="en-US" sz="2000" i="1" dirty="0" err="1"/>
              <a:t>Electroproduction</a:t>
            </a:r>
            <a:r>
              <a:rPr lang="en-US" sz="2000" i="1" dirty="0"/>
              <a:t> of</a:t>
            </a:r>
            <a:r>
              <a:rPr lang="en-US" sz="2000" i="1" dirty="0" smtClean="0"/>
              <a:t> </a:t>
            </a:r>
            <a:r>
              <a:rPr lang="en-US" sz="2400" i="1" dirty="0" smtClean="0">
                <a:latin typeface="Symbol" charset="2"/>
                <a:cs typeface="Symbol" charset="2"/>
              </a:rPr>
              <a:t>p</a:t>
            </a:r>
            <a:r>
              <a:rPr lang="en-US" sz="2400" i="1" baseline="30000" dirty="0" smtClean="0">
                <a:latin typeface="Symbol" charset="2"/>
                <a:cs typeface="Symbol" charset="2"/>
              </a:rPr>
              <a:t>0</a:t>
            </a:r>
            <a:r>
              <a:rPr lang="en-US" sz="2000" i="1" baseline="30000" dirty="0" smtClean="0">
                <a:latin typeface="Symbol" charset="2"/>
                <a:cs typeface="Symbol" charset="2"/>
              </a:rPr>
              <a:t> </a:t>
            </a:r>
            <a:r>
              <a:rPr lang="en-US" sz="2000" i="1" dirty="0" smtClean="0">
                <a:cs typeface="Symbol" charset="2"/>
              </a:rPr>
              <a:t>and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h</a:t>
            </a:r>
            <a:r>
              <a:rPr lang="en-US" sz="2000" i="1" dirty="0" smtClean="0">
                <a:latin typeface="Symbol" charset="2"/>
                <a:cs typeface="Symbol" charset="2"/>
              </a:rPr>
              <a:t> </a:t>
            </a:r>
            <a:r>
              <a:rPr lang="en-US" sz="2000" i="1" dirty="0" smtClean="0"/>
              <a:t>with CLAS12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8" y="436369"/>
            <a:ext cx="5891212" cy="6035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7339" y="1143000"/>
            <a:ext cx="232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A. Kim  PRL-submitted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D988CD"/>
                </a:solidFill>
              </a:rPr>
              <a:t>CLAS – V. </a:t>
            </a:r>
            <a:r>
              <a:rPr lang="en-US" dirty="0" err="1" smtClean="0">
                <a:solidFill>
                  <a:srgbClr val="D988CD"/>
                </a:solidFill>
              </a:rPr>
              <a:t>Kubarovsky</a:t>
            </a:r>
            <a:endParaRPr lang="en-US" dirty="0">
              <a:solidFill>
                <a:srgbClr val="D988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 </a:t>
            </a:r>
            <a:r>
              <a:rPr lang="en-US" sz="2400" dirty="0" err="1" smtClean="0"/>
              <a:t>electroproduction</a:t>
            </a:r>
            <a:r>
              <a:rPr lang="en-US" sz="2400" dirty="0" smtClean="0"/>
              <a:t> paper in final ad hoc review – PRC</a:t>
            </a:r>
          </a:p>
          <a:p>
            <a:endParaRPr lang="en-US" sz="2400" dirty="0" smtClean="0">
              <a:latin typeface="Symbol" charset="2"/>
              <a:cs typeface="Symbol" charset="2"/>
            </a:endParaRPr>
          </a:p>
          <a:p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 </a:t>
            </a:r>
            <a:r>
              <a:rPr lang="en-US" sz="2400" dirty="0" err="1" smtClean="0"/>
              <a:t>electroproduction</a:t>
            </a:r>
            <a:r>
              <a:rPr lang="en-US" sz="2400" dirty="0" smtClean="0"/>
              <a:t> dominated by transverse amplitudes.  Unique window on</a:t>
            </a:r>
          </a:p>
          <a:p>
            <a:endParaRPr lang="en-US" sz="2400" dirty="0" smtClean="0"/>
          </a:p>
          <a:p>
            <a:r>
              <a:rPr lang="en-US" sz="2400" dirty="0" smtClean="0"/>
              <a:t>Higher 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 lower  </a:t>
            </a:r>
            <a:r>
              <a:rPr lang="en-US" sz="2400" i="1" dirty="0" smtClean="0">
                <a:latin typeface="Times New Roman"/>
                <a:cs typeface="Times New Roman"/>
              </a:rPr>
              <a:t>–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sz="2400" i="1" dirty="0" smtClean="0">
                <a:latin typeface="Times New Roman"/>
                <a:cs typeface="Times New Roman"/>
              </a:rPr>
              <a:t>   </a:t>
            </a:r>
            <a:r>
              <a:rPr lang="en-US" sz="2400" dirty="0" smtClean="0"/>
              <a:t>planned for CLAS12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 cross sections and asymmetries on </a:t>
            </a:r>
            <a:r>
              <a:rPr lang="en-US" sz="2400" i="1" dirty="0" smtClean="0">
                <a:latin typeface="Times"/>
                <a:cs typeface="Times"/>
              </a:rPr>
              <a:t>P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at higher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and lower will enable us to obtain </a:t>
            </a:r>
            <a:r>
              <a:rPr lang="en-US" sz="2400" dirty="0" err="1" smtClean="0">
                <a:cs typeface="Times New Roman"/>
              </a:rPr>
              <a:t>transversity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GPDs</a:t>
            </a:r>
            <a:r>
              <a:rPr lang="en-US" sz="2400" dirty="0" smtClean="0">
                <a:latin typeface="Times New Roman"/>
                <a:cs typeface="Times New Roman"/>
              </a:rPr>
              <a:t> for </a:t>
            </a:r>
            <a:r>
              <a:rPr lang="en-US" sz="2400" dirty="0" smtClean="0">
                <a:cs typeface="Times New Roman"/>
              </a:rPr>
              <a:t>individual quark flavors.</a:t>
            </a:r>
            <a:endParaRPr lang="en-US" sz="2400" dirty="0"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76800" y="2895600"/>
          <a:ext cx="1164184" cy="480305"/>
        </p:xfrm>
        <a:graphic>
          <a:graphicData uri="http://schemas.openxmlformats.org/presentationml/2006/ole">
            <p:oleObj spid="_x0000_s51202" name="Equation" r:id="rId3" imgW="584200" imgH="241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Supplemental Slides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Cross Sections and Structure Functions</a:t>
            </a:r>
            <a:endParaRPr lang="en-US" sz="3200" dirty="0"/>
          </a:p>
        </p:txBody>
      </p:sp>
      <p:pic>
        <p:nvPicPr>
          <p:cNvPr id="6" name="Picture 5" descr="binvol_s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05956" y="1417637"/>
            <a:ext cx="3854878" cy="3854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201" y="1602304"/>
            <a:ext cx="1448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Measured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37806" y="1421030"/>
          <a:ext cx="1554641" cy="799023"/>
        </p:xfrm>
        <a:graphic>
          <a:graphicData uri="http://schemas.openxmlformats.org/presentationml/2006/ole">
            <p:oleObj spid="_x0000_s15363" name="Equation" r:id="rId5" imgW="889000" imgH="4572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220054"/>
            <a:ext cx="37947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 bins of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30000" dirty="0" smtClean="0">
                <a:latin typeface="Times New Roman"/>
                <a:cs typeface="Times New Roman"/>
              </a:rPr>
              <a:t>2 </a:t>
            </a:r>
            <a:r>
              <a:rPr lang="en-US" sz="2400" dirty="0" smtClean="0"/>
              <a:t>- </a:t>
            </a:r>
            <a:r>
              <a:rPr lang="en-US" sz="2800" i="1" dirty="0" err="1" smtClean="0">
                <a:latin typeface="Times New Roman"/>
                <a:cs typeface="Times New Roman"/>
              </a:rPr>
              <a:t>x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B</a:t>
            </a:r>
            <a:r>
              <a:rPr lang="en-US" sz="2400" dirty="0" smtClean="0"/>
              <a:t> acceptance</a:t>
            </a:r>
          </a:p>
          <a:p>
            <a:r>
              <a:rPr lang="en-US" sz="2400" dirty="0" smtClean="0"/>
              <a:t>~20 bins in </a:t>
            </a:r>
            <a:r>
              <a:rPr lang="en-US" sz="2400" dirty="0" err="1" smtClean="0">
                <a:latin typeface="Symbol" charset="2"/>
                <a:cs typeface="Symbol" charset="2"/>
              </a:rPr>
              <a:t>f</a:t>
            </a:r>
            <a:r>
              <a:rPr lang="en-US" sz="2400" dirty="0" smtClean="0">
                <a:latin typeface="Symbol" charset="2"/>
                <a:cs typeface="Symbol" charset="2"/>
              </a:rPr>
              <a:t>,  6 </a:t>
            </a:r>
            <a:r>
              <a:rPr lang="en-US" sz="2400" dirty="0" smtClean="0"/>
              <a:t>bins in </a:t>
            </a:r>
            <a:r>
              <a:rPr lang="en-US" sz="2400" i="1" dirty="0" err="1" smtClean="0">
                <a:cs typeface="Symbol" charset="2"/>
              </a:rPr>
              <a:t>t</a:t>
            </a:r>
            <a:endParaRPr lang="en-US" sz="2400" i="1" dirty="0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157487" y="3429000"/>
          <a:ext cx="2560637" cy="2195512"/>
        </p:xfrm>
        <a:graphic>
          <a:graphicData uri="http://schemas.openxmlformats.org/presentationml/2006/ole">
            <p:oleObj spid="_x0000_s15366" name="Equation" r:id="rId6" imgW="1333500" imgH="11430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0" y="3733799"/>
            <a:ext cx="2174917" cy="2362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733800"/>
            <a:ext cx="2298358" cy="2362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85" y="533400"/>
            <a:ext cx="2557284" cy="26070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540" y="528172"/>
            <a:ext cx="2461794" cy="261223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73738" y="3897313"/>
          <a:ext cx="3022600" cy="1536700"/>
        </p:xfrm>
        <a:graphic>
          <a:graphicData uri="http://schemas.openxmlformats.org/presentationml/2006/ole">
            <p:oleObj spid="_x0000_s40962" name="Equation" r:id="rId7" imgW="3022600" imgH="1536700" progId="Equation.DSMT4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255" y="528172"/>
            <a:ext cx="2461794" cy="2612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5313" y="57777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7090334" y="838200"/>
            <a:ext cx="1347187" cy="261610"/>
            <a:chOff x="7162800" y="838200"/>
            <a:chExt cx="1347187" cy="2616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162800" y="914400"/>
              <a:ext cx="457200" cy="1588"/>
            </a:xfrm>
            <a:prstGeom prst="line">
              <a:avLst/>
            </a:prstGeom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162800" y="1064580"/>
              <a:ext cx="432557" cy="2220"/>
            </a:xfrm>
            <a:prstGeom prst="line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620000" y="838200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fit to </a:t>
              </a:r>
              <a:r>
                <a:rPr lang="en-US" sz="1100" i="1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sz="1100" baseline="-25000" dirty="0" err="1" smtClean="0"/>
                <a:t>U</a:t>
              </a:r>
              <a:r>
                <a:rPr lang="en-US" sz="1100" dirty="0" smtClean="0"/>
                <a:t>, </a:t>
              </a:r>
              <a:r>
                <a:rPr lang="en-US" sz="1100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sz="1100" baseline="-25000" dirty="0" err="1" smtClean="0"/>
                <a:t>TT</a:t>
              </a:r>
              <a:endParaRPr lang="en-US" sz="1100" baseline="-25000" dirty="0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7086600" y="1219200"/>
            <a:ext cx="1270243" cy="261610"/>
            <a:chOff x="7162800" y="838200"/>
            <a:chExt cx="1270243" cy="26161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162800" y="914400"/>
              <a:ext cx="457200" cy="1588"/>
            </a:xfrm>
            <a:prstGeom prst="line">
              <a:avLst/>
            </a:prstGeom>
            <a:ln w="158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162800" y="1064580"/>
              <a:ext cx="432557" cy="2220"/>
            </a:xfrm>
            <a:prstGeom prst="line">
              <a:avLst/>
            </a:prstGeom>
            <a:ln w="15875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20000" y="838200"/>
              <a:ext cx="8130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fit to </a:t>
              </a:r>
              <a:r>
                <a:rPr lang="en-US" sz="1100" i="1" dirty="0" smtClean="0"/>
                <a:t>E</a:t>
              </a:r>
              <a:r>
                <a:rPr lang="en-US" sz="1100" baseline="-25000" dirty="0" smtClean="0"/>
                <a:t>T</a:t>
              </a:r>
              <a:r>
                <a:rPr lang="en-US" sz="1100" dirty="0" smtClean="0"/>
                <a:t>, </a:t>
              </a:r>
              <a:r>
                <a:rPr lang="en-US" sz="1100" i="1" dirty="0" smtClean="0"/>
                <a:t>H</a:t>
              </a:r>
              <a:r>
                <a:rPr lang="en-US" sz="1100" baseline="-25000" dirty="0" smtClean="0"/>
                <a:t>T</a:t>
              </a:r>
              <a:endParaRPr lang="en-US" sz="1100" baseline="-25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00"/>
            <a:ext cx="2745006" cy="2798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558800"/>
            <a:ext cx="2696781" cy="2696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73450"/>
            <a:ext cx="2730500" cy="2897364"/>
          </a:xfrm>
          <a:prstGeom prst="rect">
            <a:avLst/>
          </a:prstGeom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703888" y="3897313"/>
          <a:ext cx="3162300" cy="1536700"/>
        </p:xfrm>
        <a:graphic>
          <a:graphicData uri="http://schemas.openxmlformats.org/presentationml/2006/ole">
            <p:oleObj spid="_x0000_s41986" name="Equation" r:id="rId6" imgW="3162300" imgH="1536700" progId="Equation.DSMT4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20" y="457200"/>
            <a:ext cx="2637218" cy="27983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58900" y="2349500"/>
          <a:ext cx="2528888" cy="1574800"/>
        </p:xfrm>
        <a:graphic>
          <a:graphicData uri="http://schemas.openxmlformats.org/presentationml/2006/ole">
            <p:oleObj spid="_x0000_s20483" name="Equation" r:id="rId3" imgW="1625600" imgH="1016000" progId="Equation.DSMT4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248739" y="2318612"/>
          <a:ext cx="2349196" cy="1508125"/>
        </p:xfrm>
        <a:graphic>
          <a:graphicData uri="http://schemas.openxmlformats.org/presentationml/2006/ole">
            <p:oleObj spid="_x0000_s20484" name="Equation" r:id="rId4" imgW="1384300" imgH="889000" progId="Equation.DSMT4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287927" y="4546600"/>
          <a:ext cx="6045200" cy="1246188"/>
        </p:xfrm>
        <a:graphic>
          <a:graphicData uri="http://schemas.openxmlformats.org/presentationml/2006/ole">
            <p:oleObj spid="_x0000_s20487" name="Equation" r:id="rId5" imgW="3822700" imgH="7874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1700" y="1392198"/>
            <a:ext cx="598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Deconvolute</a:t>
            </a:r>
            <a:r>
              <a:rPr lang="en-US" dirty="0" smtClean="0"/>
              <a:t> 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to get contributions from quark flavors.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1700" y="978932"/>
            <a:ext cx="516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are members of the same meson </a:t>
            </a:r>
            <a:r>
              <a:rPr lang="en-US" dirty="0" err="1" smtClean="0"/>
              <a:t>multiplet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40883" y="285234"/>
            <a:ext cx="4853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Extracting </a:t>
            </a:r>
            <a:r>
              <a:rPr lang="en-US" sz="2000" dirty="0" err="1" smtClean="0"/>
              <a:t>GPDs</a:t>
            </a:r>
            <a:r>
              <a:rPr lang="en-US" sz="2000" dirty="0" smtClean="0"/>
              <a:t> for individual quark flavors.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_pi0_eta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5462" t="15530" r="10070" b="24112"/>
              <a:stretch>
                <a:fillRect/>
              </a:stretch>
            </p:blipFill>
          </mc:Choice>
          <mc:Fallback>
            <p:blipFill>
              <a:blip r:embed="rId4"/>
              <a:srcRect l="15462" t="15530" r="10070" b="24112"/>
              <a:stretch>
                <a:fillRect/>
              </a:stretch>
            </p:blipFill>
          </mc:Fallback>
        </mc:AlternateContent>
        <p:spPr>
          <a:xfrm>
            <a:off x="2103969" y="2104905"/>
            <a:ext cx="4228569" cy="4435595"/>
          </a:xfrm>
          <a:prstGeom prst="rect">
            <a:avLst/>
          </a:prstGeom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724150" y="533400"/>
          <a:ext cx="3100388" cy="865188"/>
        </p:xfrm>
        <a:graphic>
          <a:graphicData uri="http://schemas.openxmlformats.org/presentationml/2006/ole">
            <p:oleObj spid="_x0000_s27650" name="Equation" r:id="rId5" imgW="1993900" imgH="558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9" y="845032"/>
            <a:ext cx="3818403" cy="2386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403" y="848922"/>
            <a:ext cx="3877797" cy="2382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36" y="3994150"/>
            <a:ext cx="3640602" cy="2588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2557" y="298917"/>
            <a:ext cx="355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=2.2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, 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=1.6 GeV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,  </a:t>
            </a:r>
            <a:r>
              <a:rPr lang="en-US" sz="2000" i="1" dirty="0" err="1" smtClean="0">
                <a:latin typeface="Times New Roman"/>
                <a:cs typeface="Times New Roman"/>
              </a:rPr>
              <a:t>x</a:t>
            </a:r>
            <a:r>
              <a:rPr lang="en-US" baseline="-25000" dirty="0" err="1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=.284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608638" y="4292600"/>
          <a:ext cx="2503487" cy="2060575"/>
        </p:xfrm>
        <a:graphic>
          <a:graphicData uri="http://schemas.openxmlformats.org/presentationml/2006/ole">
            <p:oleObj spid="_x0000_s33794" name="Equation" r:id="rId6" imgW="1727200" imgH="1422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009900" y="3092406"/>
          <a:ext cx="2959100" cy="1955843"/>
        </p:xfrm>
        <a:graphic>
          <a:graphicData uri="http://schemas.openxmlformats.org/presentationml/2006/ole">
            <p:oleObj spid="_x0000_s44034" name="Equation" r:id="rId3" imgW="1460500" imgH="9652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2971" y="685800"/>
            <a:ext cx="1448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Measured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78754" y="1482054"/>
          <a:ext cx="1770541" cy="909987"/>
        </p:xfrm>
        <a:graphic>
          <a:graphicData uri="http://schemas.openxmlformats.org/presentationml/2006/ole">
            <p:oleObj spid="_x0000_s44035" name="Equation" r:id="rId4" imgW="889000" imgH="457200" progId="Equation.DSMT4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4795837" y="1707434"/>
          <a:ext cx="3154363" cy="560776"/>
        </p:xfrm>
        <a:graphic>
          <a:graphicData uri="http://schemas.openxmlformats.org/presentationml/2006/ole">
            <p:oleObj spid="_x0000_s44036" name="Equation" r:id="rId5" imgW="1143000" imgH="203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5992" y="1744990"/>
            <a:ext cx="60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gg_paper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5279" r="-4717"/>
              <a:stretch>
                <a:fillRect/>
              </a:stretch>
            </p:blipFill>
          </mc:Choice>
          <mc:Fallback>
            <p:blipFill>
              <a:blip r:embed="rId4"/>
              <a:srcRect l="-5279" r="-4717"/>
              <a:stretch>
                <a:fillRect/>
              </a:stretch>
            </p:blipFill>
          </mc:Fallback>
        </mc:AlternateContent>
        <p:spPr>
          <a:xfrm>
            <a:off x="1833563" y="1042622"/>
            <a:ext cx="5249862" cy="4772755"/>
          </a:xfrm>
        </p:spPr>
      </p:pic>
      <p:sp>
        <p:nvSpPr>
          <p:cNvPr id="4" name="TextBox 3"/>
          <p:cNvSpPr txBox="1"/>
          <p:nvPr/>
        </p:nvSpPr>
        <p:spPr>
          <a:xfrm>
            <a:off x="4567238" y="5407967"/>
            <a:ext cx="106195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Calibri (Body)"/>
                <a:cs typeface="Calibri (Body)"/>
              </a:rPr>
              <a:t>M</a:t>
            </a:r>
            <a:r>
              <a:rPr lang="en-US" sz="2400" dirty="0" err="1" smtClean="0"/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latin typeface="Symbol" charset="2"/>
                <a:cs typeface="Symbol" charset="2"/>
              </a:rPr>
              <a:t>, </a:t>
            </a:r>
            <a:r>
              <a:rPr lang="en-US" sz="2400" dirty="0" err="1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19413" y="192088"/>
          <a:ext cx="4164012" cy="504825"/>
        </p:xfrm>
        <a:graphic>
          <a:graphicData uri="http://schemas.openxmlformats.org/presentationml/2006/ole">
            <p:oleObj spid="_x0000_s24578" name="Equation" r:id="rId5" imgW="1676400" imgH="2032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84600" y="2956859"/>
          <a:ext cx="501650" cy="472141"/>
        </p:xfrm>
        <a:graphic>
          <a:graphicData uri="http://schemas.openxmlformats.org/presentationml/2006/ole">
            <p:oleObj spid="_x0000_s24579" name="Equation" r:id="rId6" imgW="215900" imgH="203200" progId="Equation.DSMT4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858670" y="4665664"/>
          <a:ext cx="295275" cy="382587"/>
        </p:xfrm>
        <a:graphic>
          <a:graphicData uri="http://schemas.openxmlformats.org/presentationml/2006/ole">
            <p:oleObj spid="_x0000_s24581" name="Equation" r:id="rId7" imgW="127000" imgH="16510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 flipH="1" flipV="1">
            <a:off x="5046226" y="3869968"/>
            <a:ext cx="989806" cy="1094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083425" y="1884363"/>
          <a:ext cx="1663700" cy="750887"/>
        </p:xfrm>
        <a:graphic>
          <a:graphicData uri="http://schemas.openxmlformats.org/presentationml/2006/ole">
            <p:oleObj spid="_x0000_s24582" name="Equation" r:id="rId8" imgW="901700" imgH="40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064719" y="1200150"/>
          <a:ext cx="6690220" cy="825500"/>
        </p:xfrm>
        <a:graphic>
          <a:graphicData uri="http://schemas.openxmlformats.org/presentationml/2006/ole">
            <p:oleObj spid="_x0000_s45059" name="Equation" r:id="rId3" imgW="3695700" imgH="4572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7800" y="607367"/>
            <a:ext cx="375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Virtual photon cross section.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6034" y="2895600"/>
            <a:ext cx="2582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 functions</a:t>
            </a:r>
            <a:endParaRPr lang="en-US" sz="2400" dirty="0"/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125538" y="3644900"/>
          <a:ext cx="7364412" cy="795338"/>
        </p:xfrm>
        <a:graphic>
          <a:graphicData uri="http://schemas.openxmlformats.org/presentationml/2006/ole">
            <p:oleObj spid="_x0000_s45062" name="Equation" r:id="rId4" imgW="4343400" imgH="469900" progId="Equation.DSMT4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449513" y="4440237"/>
            <a:ext cx="2735262" cy="1303338"/>
            <a:chOff x="2449513" y="4440237"/>
            <a:chExt cx="2735262" cy="1303338"/>
          </a:xfrm>
        </p:grpSpPr>
        <p:graphicFrame>
          <p:nvGraphicFramePr>
            <p:cNvPr id="45063" name="Object 7"/>
            <p:cNvGraphicFramePr>
              <a:graphicFrameLocks noChangeAspect="1"/>
            </p:cNvGraphicFramePr>
            <p:nvPr/>
          </p:nvGraphicFramePr>
          <p:xfrm>
            <a:off x="2449513" y="5013325"/>
            <a:ext cx="2735262" cy="730250"/>
          </p:xfrm>
          <a:graphic>
            <a:graphicData uri="http://schemas.openxmlformats.org/presentationml/2006/ole">
              <p:oleObj spid="_x0000_s45063" name="Equation" r:id="rId5" imgW="1612900" imgH="431800" progId="Equation.DSMT4">
                <p:embed/>
              </p:oleObj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>
            <a:xfrm rot="16200000" flipH="1">
              <a:off x="2590007" y="4720431"/>
              <a:ext cx="573087" cy="127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915988" y="423863"/>
          <a:ext cx="7300912" cy="795337"/>
        </p:xfrm>
        <a:graphic>
          <a:graphicData uri="http://schemas.openxmlformats.org/presentationml/2006/ole">
            <p:oleObj spid="_x0000_s17410" name="Equation" r:id="rId3" imgW="4305300" imgH="4699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8" y="1282768"/>
            <a:ext cx="878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structure function has its specific sensitivity to different aspects of </a:t>
            </a:r>
            <a:r>
              <a:rPr lang="en-US" dirty="0" err="1" smtClean="0"/>
              <a:t>transversity</a:t>
            </a:r>
            <a:r>
              <a:rPr lang="en-US" dirty="0" smtClean="0"/>
              <a:t> </a:t>
            </a:r>
            <a:r>
              <a:rPr lang="en-US" dirty="0" err="1" smtClean="0"/>
              <a:t>GPDs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704013" y="3949700"/>
          <a:ext cx="1715911" cy="965200"/>
        </p:xfrm>
        <a:graphic>
          <a:graphicData uri="http://schemas.openxmlformats.org/presentationml/2006/ole">
            <p:oleObj spid="_x0000_s17416" name="Equation" r:id="rId4" imgW="1219200" imgH="6858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63813" y="2056606"/>
          <a:ext cx="4006850" cy="623888"/>
        </p:xfrm>
        <a:graphic>
          <a:graphicData uri="http://schemas.openxmlformats.org/presentationml/2006/ole">
            <p:oleObj spid="_x0000_s17413" name="Equation" r:id="rId5" imgW="2692400" imgH="419100" progId="Equation.DSMT4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922461" y="2867482"/>
            <a:ext cx="4148139" cy="3766383"/>
            <a:chOff x="1922461" y="2867482"/>
            <a:chExt cx="4148139" cy="3766383"/>
          </a:xfrm>
        </p:grpSpPr>
        <p:sp>
          <p:nvSpPr>
            <p:cNvPr id="17" name="TextBox 16"/>
            <p:cNvSpPr txBox="1"/>
            <p:nvPr/>
          </p:nvSpPr>
          <p:spPr>
            <a:xfrm>
              <a:off x="4329842" y="6172200"/>
              <a:ext cx="474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Symbol" charset="2"/>
                  <a:cs typeface="Symbol" charset="2"/>
                </a:rPr>
                <a:t>f</a:t>
              </a:r>
              <a:endParaRPr lang="en-US" sz="2400" i="1" dirty="0">
                <a:latin typeface="Symbol" charset="2"/>
                <a:cs typeface="Symbol" charset="2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22461" y="2867482"/>
              <a:ext cx="4148139" cy="3469818"/>
              <a:chOff x="1922461" y="2867482"/>
              <a:chExt cx="4148139" cy="3469818"/>
            </a:xfrm>
          </p:grpSpPr>
          <p:pic>
            <p:nvPicPr>
              <p:cNvPr id="6" name="Picture 5" descr="t-03-04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 l="5522" b="6166"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 l="5522" b="6166"/>
                  <a:stretch>
                    <a:fillRect/>
                  </a:stretch>
                </p:blipFill>
              </mc:Fallback>
            </mc:AlternateContent>
            <p:spPr>
              <a:xfrm>
                <a:off x="2576967" y="2867482"/>
                <a:ext cx="3493633" cy="3469818"/>
              </a:xfrm>
              <a:prstGeom prst="rect">
                <a:avLst/>
              </a:prstGeom>
            </p:spPr>
          </p:pic>
          <p:graphicFrame>
            <p:nvGraphicFramePr>
              <p:cNvPr id="18" name="Object 17"/>
              <p:cNvGraphicFramePr>
                <a:graphicFrameLocks noChangeAspect="1"/>
              </p:cNvGraphicFramePr>
              <p:nvPr/>
            </p:nvGraphicFramePr>
            <p:xfrm>
              <a:off x="1922461" y="4229100"/>
              <a:ext cx="641351" cy="721520"/>
            </p:xfrm>
            <a:graphic>
              <a:graphicData uri="http://schemas.openxmlformats.org/presentationml/2006/ole">
                <p:oleObj spid="_x0000_s17417" name="Equation" r:id="rId8" imgW="406400" imgH="457200" progId="Equation.DSMT4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ta_sf_vs_t_all_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4798" r="-2918"/>
              <a:stretch>
                <a:fillRect/>
              </a:stretch>
            </p:blipFill>
          </mc:Choice>
          <mc:Fallback>
            <p:blipFill>
              <a:blip r:embed="rId4"/>
              <a:srcRect l="-4798" r="-2918"/>
              <a:stretch>
                <a:fillRect/>
              </a:stretch>
            </p:blipFill>
          </mc:Fallback>
        </mc:AlternateContent>
        <p:spPr>
          <a:xfrm>
            <a:off x="1038041" y="1473061"/>
            <a:ext cx="6035859" cy="5364163"/>
          </a:xfrm>
        </p:spPr>
      </p:pic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833563" y="385763"/>
          <a:ext cx="5130800" cy="642937"/>
        </p:xfrm>
        <a:graphic>
          <a:graphicData uri="http://schemas.openxmlformats.org/presentationml/2006/ole">
            <p:oleObj spid="_x0000_s35842" name="Equation" r:id="rId5" imgW="3441700" imgH="431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8269" y="533400"/>
            <a:ext cx="369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 structure functions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97796" y="1132245"/>
            <a:ext cx="5377027" cy="5373015"/>
            <a:chOff x="1797796" y="1132245"/>
            <a:chExt cx="5377027" cy="5373015"/>
          </a:xfrm>
        </p:grpSpPr>
        <p:pic>
          <p:nvPicPr>
            <p:cNvPr id="4" name="Picture 3" descr="fig16_cropped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797796" y="1651000"/>
              <a:ext cx="5377027" cy="48542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30707" y="1132245"/>
              <a:ext cx="5030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5039" y="1651000"/>
            <a:ext cx="1655761" cy="2322810"/>
            <a:chOff x="935039" y="1651000"/>
            <a:chExt cx="1655761" cy="2322810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935039" y="1651000"/>
            <a:ext cx="615114" cy="2322810"/>
          </p:xfrm>
          <a:graphic>
            <a:graphicData uri="http://schemas.openxmlformats.org/presentationml/2006/ole">
              <p:oleObj spid="_x0000_s29698" name="Equation" r:id="rId5" imgW="457200" imgH="1727200" progId="Equation.DSMT4">
                <p:embed/>
              </p:oleObj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 flipV="1">
              <a:off x="1524000" y="1866900"/>
              <a:ext cx="106680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550153" y="2819400"/>
              <a:ext cx="1040647" cy="25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550153" y="3606800"/>
              <a:ext cx="1040647" cy="2540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715000" y="1132245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endParaRPr lang="en-US" sz="28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562100"/>
            <a:ext cx="69806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Theoretical analyses :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Regge</a:t>
            </a:r>
            <a:r>
              <a:rPr lang="en-US" sz="2400" dirty="0" smtClean="0"/>
              <a:t>:  </a:t>
            </a:r>
            <a:r>
              <a:rPr lang="en-US" sz="2400" dirty="0" err="1" smtClean="0"/>
              <a:t>Laget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Handbag:  Goldstein and </a:t>
            </a:r>
            <a:r>
              <a:rPr lang="en-US" sz="2400" dirty="0" err="1" smtClean="0"/>
              <a:t>Luitti</a:t>
            </a:r>
            <a:r>
              <a:rPr lang="en-US" sz="2400" dirty="0" smtClean="0"/>
              <a:t>,  </a:t>
            </a:r>
            <a:r>
              <a:rPr lang="en-US" sz="2400" dirty="0" err="1" smtClean="0"/>
              <a:t>Goloskokov</a:t>
            </a:r>
            <a:r>
              <a:rPr lang="en-US" sz="2400" dirty="0" smtClean="0"/>
              <a:t> and Kroll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3983335"/>
            <a:ext cx="63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follow the development  </a:t>
            </a:r>
            <a:r>
              <a:rPr lang="en-US" sz="2400" dirty="0" err="1" smtClean="0"/>
              <a:t>Goloskokov</a:t>
            </a:r>
            <a:r>
              <a:rPr lang="en-US" sz="2400" dirty="0" smtClean="0"/>
              <a:t> and Kroll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8901</TotalTime>
  <Words>432</Words>
  <Application>Microsoft Macintosh PowerPoint</Application>
  <PresentationFormat>On-screen Show (4:3)</PresentationFormat>
  <Paragraphs>80</Paragraphs>
  <Slides>28</Slides>
  <Notes>0</Notes>
  <HiddenSlides>6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MathType 6.0 Equation</vt:lpstr>
      <vt:lpstr>Eta electroproduction at CLAS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Conclusion</vt:lpstr>
      <vt:lpstr>Supplemental Slides </vt:lpstr>
      <vt:lpstr>Cross Sections and Structure Functions</vt:lpstr>
      <vt:lpstr>Slide 24</vt:lpstr>
      <vt:lpstr>Slide 25</vt:lpstr>
      <vt:lpstr>Slide 26</vt:lpstr>
      <vt:lpstr>Slide 27</vt:lpstr>
      <vt:lpstr>Slide 28</vt:lpstr>
    </vt:vector>
  </TitlesOfParts>
  <Company>Rensselaer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electroproduction </dc:title>
  <dc:creator>Paul Stoler</dc:creator>
  <cp:lastModifiedBy>Paul Stoler</cp:lastModifiedBy>
  <cp:revision>54</cp:revision>
  <cp:lastPrinted>2016-06-16T18:28:25Z</cp:lastPrinted>
  <dcterms:created xsi:type="dcterms:W3CDTF">2016-06-16T19:07:12Z</dcterms:created>
  <dcterms:modified xsi:type="dcterms:W3CDTF">2016-06-16T19:17:22Z</dcterms:modified>
</cp:coreProperties>
</file>