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4" r:id="rId4"/>
    <p:sldId id="258" r:id="rId5"/>
    <p:sldId id="259" r:id="rId6"/>
    <p:sldId id="260" r:id="rId7"/>
    <p:sldId id="263" r:id="rId8"/>
    <p:sldId id="261" r:id="rId9"/>
    <p:sldId id="262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18" d="100"/>
          <a:sy n="11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2/25/2016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2/25/2016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2/25/2016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2/25/2016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512" y="1248394"/>
            <a:ext cx="7772400" cy="1203494"/>
          </a:xfrm>
        </p:spPr>
        <p:txBody>
          <a:bodyPr/>
          <a:lstStyle/>
          <a:p>
            <a:r>
              <a:rPr lang="en-US" dirty="0" smtClean="0"/>
              <a:t>SRF C100 Assembly</a:t>
            </a:r>
            <a:endParaRPr lang="en-US" dirty="0"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43290"/>
            <a:ext cx="6400800" cy="292038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What are some of the general clean room protocols</a:t>
            </a:r>
            <a:r>
              <a:rPr lang="en-US" dirty="0" smtClean="0"/>
              <a:t>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General C100 assembly steps</a:t>
            </a: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How do we reduce particulate during assemblies?</a:t>
            </a:r>
          </a:p>
          <a:p>
            <a:endParaRPr lang="en-US" dirty="0">
              <a:latin typeface="Minion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C100 assembly process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Sub-assemblies:</a:t>
            </a:r>
          </a:p>
          <a:p>
            <a:r>
              <a:rPr lang="en-US" dirty="0" smtClean="0"/>
              <a:t>The waveguide and RF window .</a:t>
            </a:r>
          </a:p>
          <a:p>
            <a:r>
              <a:rPr lang="en-US" dirty="0" smtClean="0"/>
              <a:t>The beam-line valve and CF flanges.</a:t>
            </a:r>
          </a:p>
          <a:p>
            <a:r>
              <a:rPr lang="en-US" dirty="0" smtClean="0"/>
              <a:t>Field probe </a:t>
            </a:r>
            <a:r>
              <a:rPr lang="en-US" dirty="0" err="1" smtClean="0"/>
              <a:t>feedthru</a:t>
            </a:r>
            <a:r>
              <a:rPr lang="en-US" dirty="0" smtClean="0"/>
              <a:t> and probe tip.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1418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The cavity is sub-assembled with the HOM and Field probe feedthroughs and then receives a second HPR. 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9" b="35221"/>
          <a:stretch/>
        </p:blipFill>
        <p:spPr>
          <a:xfrm>
            <a:off x="4721028" y="3020340"/>
            <a:ext cx="3793131" cy="26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27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C100 assembly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9347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beam-line valve assembly is installed onto the cavity.</a:t>
            </a:r>
          </a:p>
          <a:p>
            <a:r>
              <a:rPr lang="en-US" dirty="0" smtClean="0"/>
              <a:t>The waveguide sub-assembly is assembled to the cavity</a:t>
            </a:r>
          </a:p>
          <a:p>
            <a:r>
              <a:rPr lang="en-US" dirty="0" smtClean="0"/>
              <a:t>The cavity is installed onto the lollipop tooling</a:t>
            </a:r>
            <a:endParaRPr lang="en-US" dirty="0"/>
          </a:p>
        </p:txBody>
      </p:sp>
      <p:pic>
        <p:nvPicPr>
          <p:cNvPr id="2050" name="Picture 2" descr="M:\asd\asddocs\Reece\Ren String\DSCN167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t="19306" b="24160"/>
          <a:stretch/>
        </p:blipFill>
        <p:spPr bwMode="auto">
          <a:xfrm>
            <a:off x="4932802" y="3622069"/>
            <a:ext cx="3563834" cy="197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13831" r="12124" b="24279"/>
          <a:stretch/>
        </p:blipFill>
        <p:spPr>
          <a:xfrm>
            <a:off x="4932802" y="1424198"/>
            <a:ext cx="3563834" cy="171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62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C100 assembly process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371" y="1284611"/>
            <a:ext cx="4038600" cy="2122135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Each cavity is sub-assembled and installed onto the lollipop tooling.</a:t>
            </a:r>
          </a:p>
          <a:p>
            <a:r>
              <a:rPr lang="en-US" sz="2000" dirty="0" smtClean="0"/>
              <a:t>The cavities are joined together with a metal seal and radial wedge clamp assembly after an alignment step is completed.</a:t>
            </a:r>
            <a:endParaRPr lang="en-US" sz="2000" dirty="0"/>
          </a:p>
        </p:txBody>
      </p:sp>
      <p:pic>
        <p:nvPicPr>
          <p:cNvPr id="3074" name="Picture 2" descr="M:\asd\asddocs\Reece\Ren String\DSCN167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9" t="24447"/>
          <a:stretch/>
        </p:blipFill>
        <p:spPr bwMode="auto">
          <a:xfrm>
            <a:off x="844190" y="911877"/>
            <a:ext cx="3354823" cy="28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asd\asddocs\Reece\Ren String\DSCN16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2" t="16236" r="-1" b="5882"/>
          <a:stretch/>
        </p:blipFill>
        <p:spPr bwMode="auto">
          <a:xfrm>
            <a:off x="4774301" y="3791089"/>
            <a:ext cx="3406747" cy="19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90" y="3858307"/>
            <a:ext cx="3354309" cy="223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85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Pump-down and leak test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0882" y="1381715"/>
            <a:ext cx="4038600" cy="4525963"/>
          </a:xfrm>
        </p:spPr>
        <p:txBody>
          <a:bodyPr/>
          <a:lstStyle/>
          <a:p>
            <a:r>
              <a:rPr lang="en-US" dirty="0" smtClean="0"/>
              <a:t>An Ion pump sub-assembly is installed to the end of the cavity string.  A turbo pump is attached.</a:t>
            </a:r>
          </a:p>
          <a:p>
            <a:r>
              <a:rPr lang="en-US" dirty="0" smtClean="0"/>
              <a:t>The cavity string is slow pumped at a target of 6 </a:t>
            </a:r>
            <a:r>
              <a:rPr lang="en-US" dirty="0" err="1" smtClean="0"/>
              <a:t>Torr</a:t>
            </a:r>
            <a:r>
              <a:rPr lang="en-US" dirty="0" smtClean="0"/>
              <a:t> per minute.</a:t>
            </a:r>
            <a:endParaRPr lang="en-US" dirty="0"/>
          </a:p>
        </p:txBody>
      </p:sp>
      <p:pic>
        <p:nvPicPr>
          <p:cNvPr id="4098" name="Picture 2" descr="M:\asd\asddocs\Reece\Ren String\DSCN169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0"/>
          <a:stretch/>
        </p:blipFill>
        <p:spPr bwMode="auto">
          <a:xfrm>
            <a:off x="5008970" y="1806540"/>
            <a:ext cx="3046651" cy="34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68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Pump-down and leak test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The slow pump-down is done by restricting the pump flow at the fore-line of the pumping system.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 bypass needle valve is used to manually control the pump-down slope.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7"/>
            <a:ext cx="4038600" cy="302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205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Pump-down and leak test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0335"/>
            <a:ext cx="4038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Before leak test all flange hardware was re-torqued.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Using an RGA the cavity string is leak tested.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Each area containing metal seal joints is bagged and filled with helium for leak test.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7" y="1784187"/>
            <a:ext cx="3669738" cy="2439985"/>
          </a:xfrm>
        </p:spPr>
      </p:pic>
    </p:spTree>
    <p:extLst>
      <p:ext uri="{BB962C8B-B14F-4D97-AF65-F5344CB8AC3E}">
        <p14:creationId xmlns:p14="http://schemas.microsoft.com/office/powerpoint/2010/main" val="1660231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Pump-down and leak test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95" y="1852862"/>
            <a:ext cx="4038600" cy="268523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333163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Many leaks detected in the C100 strings.</a:t>
            </a:r>
          </a:p>
          <a:p>
            <a:pPr marL="0" indent="0">
              <a:buNone/>
            </a:pPr>
            <a:r>
              <a:rPr lang="en-US" sz="1800" dirty="0" smtClean="0"/>
              <a:t>Statistics gathered from 10 strings:</a:t>
            </a:r>
          </a:p>
          <a:p>
            <a:pPr marL="0" indent="0">
              <a:buNone/>
            </a:pPr>
            <a:r>
              <a:rPr lang="en-US" sz="1800" dirty="0" smtClean="0"/>
              <a:t>(Does not include reworked strings)</a:t>
            </a:r>
          </a:p>
          <a:p>
            <a:r>
              <a:rPr lang="en-US" sz="1800" dirty="0" smtClean="0"/>
              <a:t>80 Serpentine seals, 7 leaks</a:t>
            </a:r>
          </a:p>
          <a:p>
            <a:r>
              <a:rPr lang="en-US" sz="1800" dirty="0" smtClean="0"/>
              <a:t>56 BL radial wedge seals, 0 leaks</a:t>
            </a:r>
          </a:p>
          <a:p>
            <a:r>
              <a:rPr lang="en-US" sz="1800" dirty="0" smtClean="0"/>
              <a:t>20 BL cavity to valve seals, 1 leak</a:t>
            </a:r>
          </a:p>
          <a:p>
            <a:r>
              <a:rPr lang="en-US" sz="1800" dirty="0" smtClean="0"/>
              <a:t>204 HOM/ FP seals, 1 repaired with using a higher torque</a:t>
            </a:r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Warm window seals were leak tested at the sub-assembly stage and any leaks were always repaired before string assembly</a:t>
            </a:r>
          </a:p>
        </p:txBody>
      </p:sp>
    </p:spTree>
    <p:extLst>
      <p:ext uri="{BB962C8B-B14F-4D97-AF65-F5344CB8AC3E}">
        <p14:creationId xmlns:p14="http://schemas.microsoft.com/office/powerpoint/2010/main" val="3335571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Pump-down and leak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Of the 10 C100 </a:t>
            </a:r>
            <a:r>
              <a:rPr lang="en-US" dirty="0" err="1" smtClean="0"/>
              <a:t>Cryomodules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dirty="0" smtClean="0"/>
              <a:t>3 were leak tight.</a:t>
            </a:r>
          </a:p>
          <a:p>
            <a:r>
              <a:rPr lang="en-US" dirty="0" smtClean="0"/>
              <a:t>7 </a:t>
            </a:r>
            <a:r>
              <a:rPr lang="en-US" dirty="0" err="1" smtClean="0"/>
              <a:t>Cryomodules</a:t>
            </a:r>
            <a:r>
              <a:rPr lang="en-US" dirty="0" smtClean="0"/>
              <a:t> had leaks.  </a:t>
            </a:r>
          </a:p>
          <a:p>
            <a:pPr lvl="1"/>
            <a:r>
              <a:rPr lang="en-US" dirty="0" smtClean="0"/>
              <a:t>Serpentine seal leak sizes ranged form 3e-9 TL/s to 4e-7 TL/s</a:t>
            </a:r>
          </a:p>
          <a:p>
            <a:pPr lvl="1"/>
            <a:r>
              <a:rPr lang="en-US" dirty="0" smtClean="0"/>
              <a:t>The one beam line leak at the VAT valve was 4e-6 TL/s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Unlike the C20 or C50 projects the cavity seals are outside the helium bath.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All leaks in the C100 cavity strings were to be inside the insulating vacuum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7953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Starting the Ion pump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22153" r="54216" b="30534"/>
          <a:stretch/>
        </p:blipFill>
        <p:spPr>
          <a:xfrm>
            <a:off x="663545" y="1213805"/>
            <a:ext cx="3625233" cy="280375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9347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After leak test the Ion pump is started</a:t>
            </a:r>
          </a:p>
          <a:p>
            <a:r>
              <a:rPr lang="en-US" dirty="0" smtClean="0"/>
              <a:t>Perkin Elmer 11 L/s Diode Ion pump is used</a:t>
            </a:r>
          </a:p>
          <a:p>
            <a:r>
              <a:rPr lang="en-US" dirty="0" smtClean="0"/>
              <a:t>The cavity string is isolated at pump start-up.  After the pump is established the string isolation valve is open.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0256" y="4143122"/>
            <a:ext cx="4001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cavity string pressure at the time </a:t>
            </a:r>
          </a:p>
          <a:p>
            <a:r>
              <a:rPr lang="en-US" dirty="0" smtClean="0"/>
              <a:t>of transfer to the </a:t>
            </a:r>
            <a:r>
              <a:rPr lang="en-US" dirty="0" err="1" smtClean="0"/>
              <a:t>cryomodule</a:t>
            </a:r>
            <a:r>
              <a:rPr lang="en-US" dirty="0" smtClean="0"/>
              <a:t> assembly:</a:t>
            </a:r>
          </a:p>
          <a:p>
            <a:r>
              <a:rPr lang="en-US" dirty="0" smtClean="0"/>
              <a:t>2e-7 </a:t>
            </a:r>
            <a:r>
              <a:rPr lang="en-US" dirty="0" err="1" smtClean="0"/>
              <a:t>Torr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832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Conclusion: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604" y="1114678"/>
            <a:ext cx="7570099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Some final details were taken before pushing the cavity string out of the clean room.  </a:t>
            </a:r>
          </a:p>
          <a:p>
            <a:pPr lvl="1"/>
            <a:r>
              <a:rPr lang="en-US" dirty="0" smtClean="0"/>
              <a:t>CF Flange seal joint were taped to ensure particulate didn’t get trapped and transferred during further assembly stages</a:t>
            </a:r>
          </a:p>
          <a:p>
            <a:pPr lvl="1"/>
            <a:r>
              <a:rPr lang="en-US" dirty="0" smtClean="0"/>
              <a:t>Travelers were completed and string pressure was noted.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000" dirty="0" smtClean="0"/>
              <a:t>      Questions or comments?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2755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General gowning protocol: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4304" y="1259066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Gowning is done in a separate room away from the clean assembly work.</a:t>
            </a:r>
          </a:p>
          <a:p>
            <a:r>
              <a:rPr lang="en-US" dirty="0"/>
              <a:t>Garment has almost full coverage</a:t>
            </a:r>
          </a:p>
          <a:p>
            <a:r>
              <a:rPr lang="en-US" dirty="0"/>
              <a:t>Face mask, Bouffant, shoe covers followed by the Clean room Garment, Hood, Coverall and Boot covers</a:t>
            </a:r>
          </a:p>
          <a:p>
            <a:r>
              <a:rPr lang="en-US" dirty="0"/>
              <a:t>Two pairs of gloves</a:t>
            </a:r>
          </a:p>
          <a:p>
            <a:r>
              <a:rPr lang="en-US" dirty="0"/>
              <a:t>Frequent change of newly laundered garments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2/25/2016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" t="-61" r="42229" b="124"/>
          <a:stretch/>
        </p:blipFill>
        <p:spPr>
          <a:xfrm>
            <a:off x="4969042" y="1261601"/>
            <a:ext cx="3057050" cy="45234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</a:t>
            </a:r>
            <a:r>
              <a:rPr lang="en-US" sz="3600" dirty="0" smtClean="0"/>
              <a:t>ooling is cleaned and staged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3464" y="1283606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String lollipop tooling is disassembled, cleaned and staged in the string assembly area.  </a:t>
            </a:r>
          </a:p>
          <a:p>
            <a:r>
              <a:rPr lang="en-US" sz="2400" dirty="0" smtClean="0"/>
              <a:t>Ionized nitrogen is used as a final cleaning to remove loose particulate generated from assembly.</a:t>
            </a:r>
            <a:endParaRPr lang="en-US" sz="2400" dirty="0"/>
          </a:p>
        </p:txBody>
      </p:sp>
      <p:pic>
        <p:nvPicPr>
          <p:cNvPr id="1026" name="Picture 2" descr="C:\Users\macha\Documents\Photos\R100 and C100 Clean room\Toolin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3" y="1283606"/>
            <a:ext cx="2825739" cy="42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Parts cleaning and verification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5899" y="1349347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Parts are cleaned before being passed into the clean room</a:t>
            </a:r>
          </a:p>
          <a:p>
            <a:r>
              <a:rPr lang="en-US" sz="2400" dirty="0"/>
              <a:t>Parts are verified clean with Ionized Nitrogen and a particle counter</a:t>
            </a:r>
          </a:p>
          <a:p>
            <a:r>
              <a:rPr lang="en-US" sz="2400" dirty="0"/>
              <a:t>Frequent glove changes to reduce particulate transfer onto critical surfaces</a:t>
            </a:r>
          </a:p>
          <a:p>
            <a:endParaRPr lang="en-US" dirty="0"/>
          </a:p>
        </p:txBody>
      </p:sp>
      <p:pic>
        <p:nvPicPr>
          <p:cNvPr id="5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234" y="2025997"/>
            <a:ext cx="4041648" cy="2870419"/>
          </a:xfrm>
        </p:spPr>
      </p:pic>
    </p:spTree>
    <p:extLst>
      <p:ext uri="{BB962C8B-B14F-4D97-AF65-F5344CB8AC3E}">
        <p14:creationId xmlns:p14="http://schemas.microsoft.com/office/powerpoint/2010/main" val="7354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Assembly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wire cart is wiped clean with Isopropyl and clean room wipers. The cart is followed up with an Ionized nitrogen cleaning.</a:t>
            </a:r>
          </a:p>
          <a:p>
            <a:r>
              <a:rPr lang="en-US" dirty="0"/>
              <a:t>Tools are wiped clean with Isopropyl and clean room wipers.  They are laid out on the cart ready for use.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2409" y="1600200"/>
            <a:ext cx="3646136" cy="16285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Image shows a critical component laid on a clean room wiper as apposed to setting it directly on the metal cart 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2" r="19908"/>
          <a:stretch/>
        </p:blipFill>
        <p:spPr>
          <a:xfrm>
            <a:off x="4842409" y="3374379"/>
            <a:ext cx="3459330" cy="218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19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Sub-Assemblies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Some components are sub-assembled at the bench. </a:t>
            </a:r>
          </a:p>
          <a:p>
            <a:r>
              <a:rPr lang="en-US" dirty="0"/>
              <a:t>Sub-assembled components are cleaned with ionized nitrogen at various stages of assembly</a:t>
            </a:r>
          </a:p>
          <a:p>
            <a:endParaRPr lang="en-US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0" y="2154629"/>
            <a:ext cx="3621074" cy="2716776"/>
          </a:xfrm>
        </p:spPr>
      </p:pic>
    </p:spTree>
    <p:extLst>
      <p:ext uri="{BB962C8B-B14F-4D97-AF65-F5344CB8AC3E}">
        <p14:creationId xmlns:p14="http://schemas.microsoft.com/office/powerpoint/2010/main" val="315144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Cavities are processed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869" y="1365508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Cavities are installed in cage tooling and processed for assembly.</a:t>
            </a:r>
          </a:p>
          <a:p>
            <a:r>
              <a:rPr lang="en-US" dirty="0" smtClean="0"/>
              <a:t>UPW Degrease</a:t>
            </a:r>
          </a:p>
          <a:p>
            <a:r>
              <a:rPr lang="en-US" dirty="0" smtClean="0"/>
              <a:t>EP</a:t>
            </a:r>
          </a:p>
          <a:p>
            <a:r>
              <a:rPr lang="en-US" dirty="0" smtClean="0"/>
              <a:t>UPW Degrease</a:t>
            </a:r>
          </a:p>
          <a:p>
            <a:r>
              <a:rPr lang="en-US" dirty="0" smtClean="0"/>
              <a:t>HPR with UPW</a:t>
            </a:r>
          </a:p>
          <a:p>
            <a:r>
              <a:rPr lang="en-US" dirty="0" smtClean="0"/>
              <a:t>Clean room air dried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6" t="16521" b="-1"/>
          <a:stretch/>
        </p:blipFill>
        <p:spPr>
          <a:xfrm>
            <a:off x="5195087" y="1343255"/>
            <a:ext cx="2953592" cy="4335239"/>
          </a:xfrm>
        </p:spPr>
      </p:pic>
    </p:spTree>
    <p:extLst>
      <p:ext uri="{BB962C8B-B14F-4D97-AF65-F5344CB8AC3E}">
        <p14:creationId xmlns:p14="http://schemas.microsoft.com/office/powerpoint/2010/main" val="846589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Protect clean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108"/>
            <a:ext cx="4038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Cover flanges are used to protect critical internal surfaces. Clamps hold the covers in place until the mating flanges are ready to install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Covers for prototype C100 were SST with Viton O-rings.  Later during C100 production a SST flat plate and metal spring clamps were adopted.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80" y="1480842"/>
            <a:ext cx="2936094" cy="4410160"/>
          </a:xfrm>
        </p:spPr>
      </p:pic>
    </p:spTree>
    <p:extLst>
      <p:ext uri="{BB962C8B-B14F-4D97-AF65-F5344CB8AC3E}">
        <p14:creationId xmlns:p14="http://schemas.microsoft.com/office/powerpoint/2010/main" val="3678656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Assemble </a:t>
            </a:r>
            <a:r>
              <a:rPr lang="en-US" sz="3600" dirty="0"/>
              <a:t>from underneath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0334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Care is taken to reduce hardware friction during assembly.  In this case the valve is held with tooling and aligned to its mating flange.</a:t>
            </a:r>
          </a:p>
          <a:p>
            <a:r>
              <a:rPr lang="en-US" dirty="0"/>
              <a:t>Workers are not working above the critical open ports.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5485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730142026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11542</TotalTime>
  <Words>840</Words>
  <Application>Microsoft Office PowerPoint</Application>
  <PresentationFormat>On-screen Show (4:3)</PresentationFormat>
  <Paragraphs>98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JLabPowerPointMain</vt:lpstr>
      <vt:lpstr>SRF C100 Assembly</vt:lpstr>
      <vt:lpstr>General gowning protocol:</vt:lpstr>
      <vt:lpstr>Tooling is cleaned and staged</vt:lpstr>
      <vt:lpstr>Parts cleaning and verification</vt:lpstr>
      <vt:lpstr>Assembly Preparation</vt:lpstr>
      <vt:lpstr>Sub-Assemblies</vt:lpstr>
      <vt:lpstr>Cavities are processed</vt:lpstr>
      <vt:lpstr>Protect clean surfaces</vt:lpstr>
      <vt:lpstr>Assemble from underneath</vt:lpstr>
      <vt:lpstr>C100 assembly process</vt:lpstr>
      <vt:lpstr>C100 assembly process</vt:lpstr>
      <vt:lpstr>C100 assembly process</vt:lpstr>
      <vt:lpstr>Pump-down and leak test</vt:lpstr>
      <vt:lpstr>Pump-down and leak test</vt:lpstr>
      <vt:lpstr>Pump-down and leak test</vt:lpstr>
      <vt:lpstr>Pump-down and leak test</vt:lpstr>
      <vt:lpstr>Pump-down and leak test</vt:lpstr>
      <vt:lpstr>Starting the Ion pump</vt:lpstr>
      <vt:lpstr>Conclusion: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Kurt Macha</dc:creator>
  <cp:lastModifiedBy>Kurt Macha</cp:lastModifiedBy>
  <cp:revision>43</cp:revision>
  <dcterms:created xsi:type="dcterms:W3CDTF">2016-02-09T18:22:28Z</dcterms:created>
  <dcterms:modified xsi:type="dcterms:W3CDTF">2016-02-25T15:33:51Z</dcterms:modified>
</cp:coreProperties>
</file>