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200"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CBFD58-A96F-4164-A29C-279199F62CAD}"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421CD-1DDF-4173-9298-9CF754A6C928}" type="slidenum">
              <a:rPr lang="en-US" smtClean="0"/>
              <a:t>‹#›</a:t>
            </a:fld>
            <a:endParaRPr lang="en-US"/>
          </a:p>
        </p:txBody>
      </p:sp>
    </p:spTree>
    <p:extLst>
      <p:ext uri="{BB962C8B-B14F-4D97-AF65-F5344CB8AC3E}">
        <p14:creationId xmlns:p14="http://schemas.microsoft.com/office/powerpoint/2010/main" val="3457149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CBFD58-A96F-4164-A29C-279199F62CAD}"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421CD-1DDF-4173-9298-9CF754A6C928}" type="slidenum">
              <a:rPr lang="en-US" smtClean="0"/>
              <a:t>‹#›</a:t>
            </a:fld>
            <a:endParaRPr lang="en-US"/>
          </a:p>
        </p:txBody>
      </p:sp>
    </p:spTree>
    <p:extLst>
      <p:ext uri="{BB962C8B-B14F-4D97-AF65-F5344CB8AC3E}">
        <p14:creationId xmlns:p14="http://schemas.microsoft.com/office/powerpoint/2010/main" val="3362119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CBFD58-A96F-4164-A29C-279199F62CAD}"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421CD-1DDF-4173-9298-9CF754A6C928}" type="slidenum">
              <a:rPr lang="en-US" smtClean="0"/>
              <a:t>‹#›</a:t>
            </a:fld>
            <a:endParaRPr lang="en-US"/>
          </a:p>
        </p:txBody>
      </p:sp>
    </p:spTree>
    <p:extLst>
      <p:ext uri="{BB962C8B-B14F-4D97-AF65-F5344CB8AC3E}">
        <p14:creationId xmlns:p14="http://schemas.microsoft.com/office/powerpoint/2010/main" val="3040025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CBFD58-A96F-4164-A29C-279199F62CAD}"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421CD-1DDF-4173-9298-9CF754A6C928}" type="slidenum">
              <a:rPr lang="en-US" smtClean="0"/>
              <a:t>‹#›</a:t>
            </a:fld>
            <a:endParaRPr lang="en-US"/>
          </a:p>
        </p:txBody>
      </p:sp>
    </p:spTree>
    <p:extLst>
      <p:ext uri="{BB962C8B-B14F-4D97-AF65-F5344CB8AC3E}">
        <p14:creationId xmlns:p14="http://schemas.microsoft.com/office/powerpoint/2010/main" val="329521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BFD58-A96F-4164-A29C-279199F62CAD}"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421CD-1DDF-4173-9298-9CF754A6C928}" type="slidenum">
              <a:rPr lang="en-US" smtClean="0"/>
              <a:t>‹#›</a:t>
            </a:fld>
            <a:endParaRPr lang="en-US"/>
          </a:p>
        </p:txBody>
      </p:sp>
    </p:spTree>
    <p:extLst>
      <p:ext uri="{BB962C8B-B14F-4D97-AF65-F5344CB8AC3E}">
        <p14:creationId xmlns:p14="http://schemas.microsoft.com/office/powerpoint/2010/main" val="1813185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CBFD58-A96F-4164-A29C-279199F62CAD}"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421CD-1DDF-4173-9298-9CF754A6C928}" type="slidenum">
              <a:rPr lang="en-US" smtClean="0"/>
              <a:t>‹#›</a:t>
            </a:fld>
            <a:endParaRPr lang="en-US"/>
          </a:p>
        </p:txBody>
      </p:sp>
    </p:spTree>
    <p:extLst>
      <p:ext uri="{BB962C8B-B14F-4D97-AF65-F5344CB8AC3E}">
        <p14:creationId xmlns:p14="http://schemas.microsoft.com/office/powerpoint/2010/main" val="3246182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CBFD58-A96F-4164-A29C-279199F62CAD}" type="datetimeFigureOut">
              <a:rPr lang="en-US" smtClean="0"/>
              <a:t>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0421CD-1DDF-4173-9298-9CF754A6C928}" type="slidenum">
              <a:rPr lang="en-US" smtClean="0"/>
              <a:t>‹#›</a:t>
            </a:fld>
            <a:endParaRPr lang="en-US"/>
          </a:p>
        </p:txBody>
      </p:sp>
    </p:spTree>
    <p:extLst>
      <p:ext uri="{BB962C8B-B14F-4D97-AF65-F5344CB8AC3E}">
        <p14:creationId xmlns:p14="http://schemas.microsoft.com/office/powerpoint/2010/main" val="186401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CBFD58-A96F-4164-A29C-279199F62CAD}" type="datetimeFigureOut">
              <a:rPr lang="en-US" smtClean="0"/>
              <a:t>2/29/2016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0421CD-1DDF-4173-9298-9CF754A6C928}" type="slidenum">
              <a:rPr lang="en-US" smtClean="0"/>
              <a:t>‹#›</a:t>
            </a:fld>
            <a:endParaRPr lang="en-US"/>
          </a:p>
        </p:txBody>
      </p:sp>
    </p:spTree>
    <p:extLst>
      <p:ext uri="{BB962C8B-B14F-4D97-AF65-F5344CB8AC3E}">
        <p14:creationId xmlns:p14="http://schemas.microsoft.com/office/powerpoint/2010/main" val="2109355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CBFD58-A96F-4164-A29C-279199F62CAD}" type="datetimeFigureOut">
              <a:rPr lang="en-US" smtClean="0"/>
              <a:t>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0421CD-1DDF-4173-9298-9CF754A6C928}" type="slidenum">
              <a:rPr lang="en-US" smtClean="0"/>
              <a:t>‹#›</a:t>
            </a:fld>
            <a:endParaRPr lang="en-US"/>
          </a:p>
        </p:txBody>
      </p:sp>
    </p:spTree>
    <p:extLst>
      <p:ext uri="{BB962C8B-B14F-4D97-AF65-F5344CB8AC3E}">
        <p14:creationId xmlns:p14="http://schemas.microsoft.com/office/powerpoint/2010/main" val="4119677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CBFD58-A96F-4164-A29C-279199F62CAD}"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421CD-1DDF-4173-9298-9CF754A6C928}" type="slidenum">
              <a:rPr lang="en-US" smtClean="0"/>
              <a:t>‹#›</a:t>
            </a:fld>
            <a:endParaRPr lang="en-US"/>
          </a:p>
        </p:txBody>
      </p:sp>
    </p:spTree>
    <p:extLst>
      <p:ext uri="{BB962C8B-B14F-4D97-AF65-F5344CB8AC3E}">
        <p14:creationId xmlns:p14="http://schemas.microsoft.com/office/powerpoint/2010/main" val="311195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CBFD58-A96F-4164-A29C-279199F62CAD}"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421CD-1DDF-4173-9298-9CF754A6C928}" type="slidenum">
              <a:rPr lang="en-US" smtClean="0"/>
              <a:t>‹#›</a:t>
            </a:fld>
            <a:endParaRPr lang="en-US"/>
          </a:p>
        </p:txBody>
      </p:sp>
    </p:spTree>
    <p:extLst>
      <p:ext uri="{BB962C8B-B14F-4D97-AF65-F5344CB8AC3E}">
        <p14:creationId xmlns:p14="http://schemas.microsoft.com/office/powerpoint/2010/main" val="1889811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BFD58-A96F-4164-A29C-279199F62CAD}" type="datetimeFigureOut">
              <a:rPr lang="en-US" smtClean="0"/>
              <a:t>2/29/2016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0421CD-1DDF-4173-9298-9CF754A6C928}" type="slidenum">
              <a:rPr lang="en-US" smtClean="0"/>
              <a:t>‹#›</a:t>
            </a:fld>
            <a:endParaRPr lang="en-US"/>
          </a:p>
        </p:txBody>
      </p:sp>
    </p:spTree>
    <p:extLst>
      <p:ext uri="{BB962C8B-B14F-4D97-AF65-F5344CB8AC3E}">
        <p14:creationId xmlns:p14="http://schemas.microsoft.com/office/powerpoint/2010/main" val="4180898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NEG pumps</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Used at CEBAF, FEL electron guns for &gt;15 years</a:t>
            </a:r>
          </a:p>
          <a:p>
            <a:r>
              <a:rPr lang="en-US" dirty="0" smtClean="0"/>
              <a:t>Three varieties</a:t>
            </a:r>
          </a:p>
          <a:p>
            <a:pPr lvl="1"/>
            <a:r>
              <a:rPr lang="en-US" dirty="0"/>
              <a:t>L</a:t>
            </a:r>
            <a:r>
              <a:rPr lang="en-US" dirty="0" smtClean="0"/>
              <a:t>aminated strips: used inserted in CEBAF gun</a:t>
            </a:r>
          </a:p>
          <a:p>
            <a:pPr lvl="1"/>
            <a:r>
              <a:rPr lang="en-US" dirty="0" smtClean="0"/>
              <a:t>Sintered disks</a:t>
            </a:r>
          </a:p>
          <a:p>
            <a:pPr lvl="1"/>
            <a:r>
              <a:rPr lang="en-US" dirty="0" err="1" smtClean="0"/>
              <a:t>Beampipe</a:t>
            </a:r>
            <a:r>
              <a:rPr lang="en-US" dirty="0" smtClean="0"/>
              <a:t> coating</a:t>
            </a:r>
          </a:p>
          <a:p>
            <a:r>
              <a:rPr lang="en-US" dirty="0" smtClean="0"/>
              <a:t>Laminated strips do produce dust, but good form factor for our guns</a:t>
            </a:r>
          </a:p>
          <a:p>
            <a:r>
              <a:rPr lang="en-US" dirty="0" smtClean="0"/>
              <a:t>Sintered disks should not produce dust – less operational experience at </a:t>
            </a:r>
            <a:r>
              <a:rPr lang="en-US" dirty="0" err="1" smtClean="0"/>
              <a:t>JLab</a:t>
            </a:r>
            <a:r>
              <a:rPr lang="en-US" dirty="0" smtClean="0"/>
              <a:t> source</a:t>
            </a:r>
          </a:p>
          <a:p>
            <a:r>
              <a:rPr lang="en-US" dirty="0" smtClean="0"/>
              <a:t>Coated beamline used in CEBAF gun designs, gun exit </a:t>
            </a:r>
            <a:r>
              <a:rPr lang="en-US" dirty="0" err="1" smtClean="0"/>
              <a:t>beampipe</a:t>
            </a:r>
            <a:r>
              <a:rPr lang="en-US" dirty="0" smtClean="0"/>
              <a:t> along with heat treatment of steel</a:t>
            </a:r>
          </a:p>
          <a:p>
            <a:pPr lvl="1"/>
            <a:r>
              <a:rPr lang="en-US" dirty="0" smtClean="0"/>
              <a:t>Reduces effective outgassing rate, better ultimate pressure</a:t>
            </a:r>
          </a:p>
        </p:txBody>
      </p:sp>
    </p:spTree>
    <p:extLst>
      <p:ext uri="{BB962C8B-B14F-4D97-AF65-F5344CB8AC3E}">
        <p14:creationId xmlns:p14="http://schemas.microsoft.com/office/powerpoint/2010/main" val="1761397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14500" y="304800"/>
            <a:ext cx="6362700" cy="369332"/>
          </a:xfrm>
          <a:prstGeom prst="rect">
            <a:avLst/>
          </a:prstGeom>
          <a:noFill/>
        </p:spPr>
        <p:txBody>
          <a:bodyPr wrap="square" rtlCol="0">
            <a:spAutoFit/>
          </a:bodyPr>
          <a:lstStyle/>
          <a:p>
            <a:r>
              <a:rPr lang="en-US" b="1" dirty="0" smtClean="0"/>
              <a:t>NEG pumps as an alternative to ion pumps for beamline vacuum</a:t>
            </a:r>
            <a:endParaRPr lang="en-US" b="1" dirty="0"/>
          </a:p>
        </p:txBody>
      </p:sp>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3364" t="21760" r="24880" b="15943"/>
          <a:stretch/>
        </p:blipFill>
        <p:spPr bwMode="auto">
          <a:xfrm>
            <a:off x="838200" y="744567"/>
            <a:ext cx="2753686" cy="3981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038600" y="727090"/>
            <a:ext cx="4876800" cy="369332"/>
          </a:xfrm>
          <a:prstGeom prst="rect">
            <a:avLst/>
          </a:prstGeom>
          <a:noFill/>
        </p:spPr>
        <p:txBody>
          <a:bodyPr wrap="square" rtlCol="0">
            <a:spAutoFit/>
          </a:bodyPr>
          <a:lstStyle/>
          <a:p>
            <a:r>
              <a:rPr lang="en-US" dirty="0" smtClean="0">
                <a:solidFill>
                  <a:srgbClr val="0070C0"/>
                </a:solidFill>
              </a:rPr>
              <a:t>Experience at Cornell Univ. (courtesy of </a:t>
            </a:r>
            <a:r>
              <a:rPr lang="en-US" dirty="0" err="1" smtClean="0">
                <a:solidFill>
                  <a:srgbClr val="0070C0"/>
                </a:solidFill>
              </a:rPr>
              <a:t>Yulin</a:t>
            </a:r>
            <a:r>
              <a:rPr lang="en-US" dirty="0" smtClean="0">
                <a:solidFill>
                  <a:srgbClr val="0070C0"/>
                </a:solidFill>
              </a:rPr>
              <a:t> Li)</a:t>
            </a:r>
            <a:endParaRPr lang="en-US" dirty="0">
              <a:solidFill>
                <a:srgbClr val="0070C0"/>
              </a:solidFill>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1207532"/>
            <a:ext cx="5484185" cy="363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57200" y="4724400"/>
            <a:ext cx="8458200"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these sintered pumps are clean-room compatible (can be solvent cleaned by dipping/rinse and by ultrasonic cleaning; N</a:t>
            </a:r>
            <a:r>
              <a:rPr lang="en-US" baseline="-25000" dirty="0" smtClean="0"/>
              <a:t>2</a:t>
            </a:r>
            <a:r>
              <a:rPr lang="en-US" dirty="0" smtClean="0"/>
              <a:t> blowing)</a:t>
            </a:r>
          </a:p>
          <a:p>
            <a:pPr marL="285750" indent="-285750">
              <a:buFont typeface="Arial" panose="020B0604020202020204" pitchFamily="34" charset="0"/>
              <a:buChar char="•"/>
            </a:pPr>
            <a:r>
              <a:rPr lang="en-US" i="1" dirty="0" smtClean="0"/>
              <a:t>“We have used many </a:t>
            </a:r>
            <a:r>
              <a:rPr lang="en-US" i="1" dirty="0" err="1" smtClean="0"/>
              <a:t>CapaciTorr</a:t>
            </a:r>
            <a:r>
              <a:rPr lang="en-US" i="1" dirty="0" smtClean="0"/>
              <a:t> and </a:t>
            </a:r>
            <a:r>
              <a:rPr lang="en-US" i="1" dirty="0" err="1" smtClean="0"/>
              <a:t>NexTorr</a:t>
            </a:r>
            <a:r>
              <a:rPr lang="en-US" i="1" dirty="0" smtClean="0"/>
              <a:t> pumps (from 200 l/s to 2000 l/s) on our ERL DC photo-electron gun, and on the SRF cavity’s RF input couplers and we haven’t had any particulate related issues.  We also used over 20 these pumps in CESR, near SRF cavities.  In my opinion, the cleaned sintered NEG pumps are cleaner than ion pumps, especially when operating at higher pressure.”</a:t>
            </a:r>
          </a:p>
        </p:txBody>
      </p:sp>
    </p:spTree>
    <p:extLst>
      <p:ext uri="{BB962C8B-B14F-4D97-AF65-F5344CB8AC3E}">
        <p14:creationId xmlns:p14="http://schemas.microsoft.com/office/powerpoint/2010/main" val="1549810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7924800" cy="369332"/>
          </a:xfrm>
          <a:prstGeom prst="rect">
            <a:avLst/>
          </a:prstGeom>
          <a:noFill/>
        </p:spPr>
        <p:txBody>
          <a:bodyPr wrap="square" rtlCol="0">
            <a:spAutoFit/>
          </a:bodyPr>
          <a:lstStyle/>
          <a:p>
            <a:r>
              <a:rPr lang="en-US" dirty="0" smtClean="0">
                <a:solidFill>
                  <a:srgbClr val="0070C0"/>
                </a:solidFill>
              </a:rPr>
              <a:t>Experience at DESY (courtesy of Sven </a:t>
            </a:r>
            <a:r>
              <a:rPr lang="en-US" dirty="0" err="1" smtClean="0">
                <a:solidFill>
                  <a:srgbClr val="0070C0"/>
                </a:solidFill>
              </a:rPr>
              <a:t>Lederer</a:t>
            </a:r>
            <a:r>
              <a:rPr lang="en-US" dirty="0" smtClean="0">
                <a:solidFill>
                  <a:srgbClr val="0070C0"/>
                </a:solidFill>
              </a:rPr>
              <a:t>)</a:t>
            </a:r>
            <a:endParaRPr lang="en-US" dirty="0">
              <a:solidFill>
                <a:srgbClr val="0070C0"/>
              </a:solidFill>
            </a:endParaRPr>
          </a:p>
        </p:txBody>
      </p:sp>
      <p:sp>
        <p:nvSpPr>
          <p:cNvPr id="3" name="TextBox 2"/>
          <p:cNvSpPr txBox="1"/>
          <p:nvPr/>
        </p:nvSpPr>
        <p:spPr>
          <a:xfrm>
            <a:off x="457200" y="830366"/>
            <a:ext cx="8458200" cy="646331"/>
          </a:xfrm>
          <a:prstGeom prst="rect">
            <a:avLst/>
          </a:prstGeom>
          <a:noFill/>
        </p:spPr>
        <p:txBody>
          <a:bodyPr wrap="square" rtlCol="0">
            <a:spAutoFit/>
          </a:bodyPr>
          <a:lstStyle/>
          <a:p>
            <a:pPr marL="285750" indent="-285750">
              <a:buFont typeface="Arial" panose="020B0604020202020204" pitchFamily="34" charset="0"/>
              <a:buChar char="•"/>
            </a:pPr>
            <a:r>
              <a:rPr lang="en-US" dirty="0" err="1" smtClean="0"/>
              <a:t>CapaciTorr</a:t>
            </a:r>
            <a:r>
              <a:rPr lang="en-US" dirty="0" smtClean="0"/>
              <a:t> D400-2 was ISO 4 clean room compatible after 15 min blowing dry, pressurized, ionized N</a:t>
            </a:r>
            <a:r>
              <a:rPr lang="en-US" baseline="-25000" dirty="0" smtClean="0"/>
              <a:t>2</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00200"/>
            <a:ext cx="2770105" cy="2252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842252" y="3876390"/>
            <a:ext cx="1891548" cy="646331"/>
          </a:xfrm>
          <a:prstGeom prst="rect">
            <a:avLst/>
          </a:prstGeom>
          <a:noFill/>
        </p:spPr>
        <p:txBody>
          <a:bodyPr wrap="square" rtlCol="0">
            <a:spAutoFit/>
          </a:bodyPr>
          <a:lstStyle/>
          <a:p>
            <a:r>
              <a:rPr lang="en-US" dirty="0" smtClean="0">
                <a:solidFill>
                  <a:srgbClr val="FF0000"/>
                </a:solidFill>
              </a:rPr>
              <a:t>In-vacuum particle counter</a:t>
            </a:r>
            <a:endParaRPr lang="en-US" dirty="0">
              <a:solidFill>
                <a:srgbClr val="FF0000"/>
              </a:solidFill>
            </a:endParaRPr>
          </a:p>
        </p:txBody>
      </p:sp>
      <p:cxnSp>
        <p:nvCxnSpPr>
          <p:cNvPr id="6" name="Straight Arrow Connector 5"/>
          <p:cNvCxnSpPr/>
          <p:nvPr/>
        </p:nvCxnSpPr>
        <p:spPr>
          <a:xfrm flipV="1">
            <a:off x="1828800" y="3666156"/>
            <a:ext cx="0" cy="533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213" y="1371600"/>
            <a:ext cx="4640987"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267200" y="4648200"/>
            <a:ext cx="4724400" cy="584775"/>
          </a:xfrm>
          <a:prstGeom prst="rect">
            <a:avLst/>
          </a:prstGeom>
        </p:spPr>
        <p:txBody>
          <a:bodyPr wrap="square">
            <a:spAutoFit/>
          </a:bodyPr>
          <a:lstStyle/>
          <a:p>
            <a:r>
              <a:rPr lang="en-US" sz="1600" dirty="0" smtClean="0"/>
              <a:t>Summary of the sum of particles measured in vacuum for the four conditioning and activation cycles</a:t>
            </a:r>
            <a:endParaRPr lang="en-US" sz="1600" dirty="0"/>
          </a:p>
        </p:txBody>
      </p:sp>
      <p:sp>
        <p:nvSpPr>
          <p:cNvPr id="8" name="TextBox 7"/>
          <p:cNvSpPr txBox="1"/>
          <p:nvPr/>
        </p:nvSpPr>
        <p:spPr>
          <a:xfrm>
            <a:off x="630808" y="4648199"/>
            <a:ext cx="3124200" cy="646331"/>
          </a:xfrm>
          <a:prstGeom prst="rect">
            <a:avLst/>
          </a:prstGeom>
          <a:noFill/>
        </p:spPr>
        <p:txBody>
          <a:bodyPr wrap="square" rtlCol="0">
            <a:spAutoFit/>
          </a:bodyPr>
          <a:lstStyle/>
          <a:p>
            <a:r>
              <a:rPr lang="en-US" dirty="0" smtClean="0"/>
              <a:t>Conditioning: ~200°C/1h bake</a:t>
            </a:r>
          </a:p>
          <a:p>
            <a:r>
              <a:rPr lang="en-US" dirty="0" smtClean="0"/>
              <a:t>Activation: 400-500°C/1h</a:t>
            </a:r>
            <a:endParaRPr lang="en-US" dirty="0"/>
          </a:p>
        </p:txBody>
      </p:sp>
      <p:sp>
        <p:nvSpPr>
          <p:cNvPr id="9" name="TextBox 8"/>
          <p:cNvSpPr txBox="1"/>
          <p:nvPr/>
        </p:nvSpPr>
        <p:spPr>
          <a:xfrm>
            <a:off x="517733" y="5638800"/>
            <a:ext cx="7239000" cy="646331"/>
          </a:xfrm>
          <a:prstGeom prst="rect">
            <a:avLst/>
          </a:prstGeom>
          <a:noFill/>
        </p:spPr>
        <p:txBody>
          <a:bodyPr wrap="square" rtlCol="0">
            <a:spAutoFit/>
          </a:bodyPr>
          <a:lstStyle/>
          <a:p>
            <a:pPr marL="285750" indent="-285750">
              <a:buFont typeface="Arial" panose="020B0604020202020204" pitchFamily="34" charset="0"/>
              <a:buChar char="•"/>
            </a:pPr>
            <a:r>
              <a:rPr lang="en-US" i="1" dirty="0" smtClean="0"/>
              <a:t>“The </a:t>
            </a:r>
            <a:r>
              <a:rPr lang="en-US" i="1" dirty="0"/>
              <a:t>results show that after proper </a:t>
            </a:r>
            <a:r>
              <a:rPr lang="en-US" i="1" dirty="0" smtClean="0"/>
              <a:t>preparation the </a:t>
            </a:r>
            <a:r>
              <a:rPr lang="en-US" i="1" dirty="0"/>
              <a:t>pump can be used in particle free vacuum systems </a:t>
            </a:r>
            <a:r>
              <a:rPr lang="en-US" i="1" dirty="0" smtClean="0"/>
              <a:t>of DESY.”</a:t>
            </a:r>
            <a:endParaRPr lang="en-US" i="1" dirty="0"/>
          </a:p>
        </p:txBody>
      </p:sp>
    </p:spTree>
    <p:extLst>
      <p:ext uri="{BB962C8B-B14F-4D97-AF65-F5344CB8AC3E}">
        <p14:creationId xmlns:p14="http://schemas.microsoft.com/office/powerpoint/2010/main" val="2495934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04800"/>
            <a:ext cx="7467600"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NEG pumps do not absorb noble gases</a:t>
            </a:r>
          </a:p>
          <a:p>
            <a:pPr marL="285750" indent="-285750">
              <a:buFont typeface="Arial" panose="020B0604020202020204" pitchFamily="34" charset="0"/>
              <a:buChar char="•"/>
            </a:pPr>
            <a:r>
              <a:rPr lang="en-US" dirty="0" smtClean="0"/>
              <a:t>High pumping speed (&gt;~50 l/s) for H2, N2, H2O, CO/CO2, O2 and up to ~1600 l/s for H2</a:t>
            </a:r>
          </a:p>
          <a:p>
            <a:pPr marL="285750" indent="-285750">
              <a:buFont typeface="Arial" panose="020B0604020202020204" pitchFamily="34" charset="0"/>
              <a:buChar char="•"/>
            </a:pPr>
            <a:r>
              <a:rPr lang="en-US" dirty="0" smtClean="0"/>
              <a:t>Ion pump/NEG combination pumps are available on the market (</a:t>
            </a:r>
            <a:r>
              <a:rPr lang="en-US" dirty="0" err="1" smtClean="0"/>
              <a:t>NexTorr</a:t>
            </a:r>
            <a:r>
              <a:rPr lang="en-US" dirty="0" smtClean="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Additional manufacturer of sintered getter disks: Gamma Vacuum</a:t>
            </a:r>
            <a:endParaRPr lang="en-US" dirty="0"/>
          </a:p>
        </p:txBody>
      </p:sp>
      <p:pic>
        <p:nvPicPr>
          <p:cNvPr id="1026" name="Picture 2" descr="NEG Cartrid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424111"/>
            <a:ext cx="2762250" cy="22860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www.saesgetters.com/sites/default/files/styles/img_page/public/Pumps%20Gourp_0.jpg?itok=iAJXOU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6157" y="2562224"/>
            <a:ext cx="3076575" cy="200977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19200" y="5105400"/>
            <a:ext cx="920445" cy="369332"/>
          </a:xfrm>
          <a:prstGeom prst="rect">
            <a:avLst/>
          </a:prstGeom>
          <a:noFill/>
        </p:spPr>
        <p:txBody>
          <a:bodyPr wrap="none" rtlCol="0">
            <a:spAutoFit/>
          </a:bodyPr>
          <a:lstStyle/>
          <a:p>
            <a:r>
              <a:rPr lang="en-US" dirty="0" smtClean="0"/>
              <a:t>Gamma</a:t>
            </a:r>
            <a:endParaRPr lang="en-US" dirty="0"/>
          </a:p>
        </p:txBody>
      </p:sp>
      <p:sp>
        <p:nvSpPr>
          <p:cNvPr id="6" name="TextBox 5"/>
          <p:cNvSpPr txBox="1"/>
          <p:nvPr/>
        </p:nvSpPr>
        <p:spPr>
          <a:xfrm>
            <a:off x="6172200" y="4916233"/>
            <a:ext cx="637610" cy="369332"/>
          </a:xfrm>
          <a:prstGeom prst="rect">
            <a:avLst/>
          </a:prstGeom>
          <a:noFill/>
        </p:spPr>
        <p:txBody>
          <a:bodyPr wrap="none" rtlCol="0">
            <a:spAutoFit/>
          </a:bodyPr>
          <a:lstStyle/>
          <a:p>
            <a:r>
              <a:rPr lang="en-US" dirty="0" smtClean="0"/>
              <a:t>SAES</a:t>
            </a:r>
            <a:endParaRPr lang="en-US" dirty="0"/>
          </a:p>
        </p:txBody>
      </p:sp>
    </p:spTree>
    <p:extLst>
      <p:ext uri="{BB962C8B-B14F-4D97-AF65-F5344CB8AC3E}">
        <p14:creationId xmlns:p14="http://schemas.microsoft.com/office/powerpoint/2010/main" val="1864707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328</Words>
  <Application>Microsoft Office PowerPoint</Application>
  <PresentationFormat>On-screen Show (4:3)</PresentationFormat>
  <Paragraphs>28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NEG pumps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Gianluigi Ciovati</dc:creator>
  <cp:lastModifiedBy>Marcy Stutzman</cp:lastModifiedBy>
  <cp:revision>7</cp:revision>
  <dcterms:created xsi:type="dcterms:W3CDTF">2016-02-26T15:45:34Z</dcterms:created>
  <dcterms:modified xsi:type="dcterms:W3CDTF">2016-02-29T15:04:40Z</dcterms:modified>
</cp:coreProperties>
</file>