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64" r:id="rId2"/>
    <p:sldId id="362" r:id="rId3"/>
    <p:sldId id="359" r:id="rId4"/>
    <p:sldId id="360" r:id="rId5"/>
    <p:sldId id="357" r:id="rId6"/>
    <p:sldId id="358" r:id="rId7"/>
    <p:sldId id="3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5" d="100"/>
          <a:sy n="175" d="100"/>
        </p:scale>
        <p:origin x="-102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E8C8-51CE-4C82-A0EA-11D6B1FE8602}" type="datetimeFigureOut">
              <a:rPr lang="en-US" smtClean="0"/>
              <a:pPr/>
              <a:t>2/25/16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1B0A3-06B4-49BD-BD58-8467B82864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1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2/25/16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2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5132"/>
            <a:ext cx="9144000" cy="420624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3505200" y="6561248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505981" y="6537624"/>
            <a:ext cx="758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2015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8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pPr defTabSz="457200"/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 defTabSz="457200"/>
              <a:t>2/25/16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pPr defTabSz="457200"/>
            <a:fld id="{B58F48A6-A3E1-4848-9AC3-B43F560BE4FE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13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772400" cy="1470025"/>
          </a:xfrm>
        </p:spPr>
        <p:txBody>
          <a:bodyPr>
            <a:noAutofit/>
          </a:bodyPr>
          <a:lstStyle/>
          <a:p>
            <a:r>
              <a:rPr lang="en-US" sz="2800" dirty="0"/>
              <a:t>Complete separation of deeply virtual photon and π0 </a:t>
            </a:r>
            <a:r>
              <a:rPr lang="en-US" sz="2800" dirty="0" err="1"/>
              <a:t>electroproduction</a:t>
            </a:r>
            <a:r>
              <a:rPr lang="en-US" sz="2800" dirty="0"/>
              <a:t> observables of </a:t>
            </a:r>
            <a:r>
              <a:rPr lang="en-US" sz="2800" dirty="0" err="1"/>
              <a:t>unpolarized</a:t>
            </a:r>
            <a:r>
              <a:rPr lang="en-US" sz="2800" dirty="0"/>
              <a:t> protons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t-IT" sz="2800" dirty="0" smtClean="0">
                <a:latin typeface="Calibri" pitchFamily="34" charset="0"/>
              </a:rPr>
              <a:t>With </a:t>
            </a:r>
            <a:r>
              <a:rPr lang="it-IT" sz="2800" dirty="0" err="1" smtClean="0">
                <a:latin typeface="Calibri" pitchFamily="34" charset="0"/>
              </a:rPr>
              <a:t>E</a:t>
            </a:r>
            <a:r>
              <a:rPr lang="it-IT" sz="2800" baseline="-25000" dirty="0" err="1" smtClean="0">
                <a:latin typeface="Calibri" pitchFamily="34" charset="0"/>
              </a:rPr>
              <a:t>beam</a:t>
            </a:r>
            <a:r>
              <a:rPr lang="it-IT" sz="2800" dirty="0">
                <a:latin typeface="Calibri" pitchFamily="34" charset="0"/>
              </a:rPr>
              <a:t>= 6.6 </a:t>
            </a:r>
            <a:r>
              <a:rPr lang="it-IT" sz="2800" dirty="0" err="1">
                <a:latin typeface="Calibri" pitchFamily="34" charset="0"/>
              </a:rPr>
              <a:t>GeV</a:t>
            </a:r>
            <a:r>
              <a:rPr lang="it-IT" sz="2800" dirty="0">
                <a:latin typeface="Calibri" pitchFamily="34" charset="0"/>
              </a:rPr>
              <a:t>, 8.8 </a:t>
            </a:r>
            <a:r>
              <a:rPr lang="it-IT" sz="2800" dirty="0" err="1">
                <a:latin typeface="Calibri" pitchFamily="34" charset="0"/>
              </a:rPr>
              <a:t>GeV</a:t>
            </a:r>
            <a:r>
              <a:rPr lang="it-IT" sz="2800" dirty="0">
                <a:latin typeface="Calibri" pitchFamily="34" charset="0"/>
              </a:rPr>
              <a:t>, 11 </a:t>
            </a:r>
            <a:r>
              <a:rPr lang="it-IT" sz="2800" dirty="0" err="1">
                <a:latin typeface="Calibri" pitchFamily="34" charset="0"/>
              </a:rPr>
              <a:t>GeV</a:t>
            </a:r>
            <a:r>
              <a:rPr lang="it-IT" sz="2800" dirty="0">
                <a:latin typeface="Calibri" pitchFamily="34" charset="0"/>
              </a:rPr>
              <a:t> </a:t>
            </a:r>
            <a:endParaRPr lang="de-DE" sz="2800" dirty="0">
              <a:latin typeface="Calibri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66800" y="2819400"/>
            <a:ext cx="6400800" cy="35206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latin typeface="Calibri" pitchFamily="34" charset="0"/>
            </a:endParaRPr>
          </a:p>
          <a:p>
            <a:endParaRPr lang="en-US" sz="1900" dirty="0" smtClean="0">
              <a:latin typeface="Calibri" pitchFamily="34" charset="0"/>
            </a:endParaRPr>
          </a:p>
          <a:p>
            <a:endParaRPr lang="en-US" sz="1900" dirty="0">
              <a:latin typeface="Calibri" pitchFamily="34" charset="0"/>
            </a:endParaRPr>
          </a:p>
          <a:p>
            <a:r>
              <a:rPr lang="en-US" sz="1900" dirty="0" smtClean="0">
                <a:latin typeface="Calibri" pitchFamily="34" charset="0"/>
              </a:rPr>
              <a:t>Latifa Elouadrhiri</a:t>
            </a:r>
          </a:p>
          <a:p>
            <a:r>
              <a:rPr lang="en-US" sz="1900" dirty="0" smtClean="0">
                <a:latin typeface="Calibri" pitchFamily="34" charset="0"/>
              </a:rPr>
              <a:t>Proposal</a:t>
            </a:r>
            <a:endParaRPr lang="en-US" sz="1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16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8352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To use the beam energy dependence of the BH and DVCS amplitudes to isolate the BH·DVCS interference term from the pure DVCS2 contribution (as a function of Q2): </a:t>
            </a:r>
            <a:endParaRPr lang="en-US" dirty="0"/>
          </a:p>
          <a:p>
            <a:pPr lvl="1"/>
            <a:r>
              <a:rPr lang="en-US" dirty="0"/>
              <a:t>􏰒  Extraction </a:t>
            </a:r>
            <a:r>
              <a:rPr lang="en-US" dirty="0" smtClean="0"/>
              <a:t>Combinations of GPDs </a:t>
            </a:r>
            <a:endParaRPr lang="en-US" dirty="0"/>
          </a:p>
          <a:p>
            <a:pPr lvl="1"/>
            <a:r>
              <a:rPr lang="en-US" dirty="0"/>
              <a:t>􏰒  Additional test of DVCS </a:t>
            </a:r>
            <a:r>
              <a:rPr lang="en-US" dirty="0" smtClean="0"/>
              <a:t>scaling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measure </a:t>
            </a:r>
            <a:r>
              <a:rPr lang="en-US" dirty="0" smtClean="0"/>
              <a:t>response </a:t>
            </a:r>
            <a:r>
              <a:rPr lang="en-US" dirty="0"/>
              <a:t>functions of the deep virtual π</a:t>
            </a:r>
            <a:r>
              <a:rPr lang="en-US" sz="1100" dirty="0"/>
              <a:t>0 </a:t>
            </a:r>
            <a:r>
              <a:rPr lang="en-US" dirty="0"/>
              <a:t>channel, in particular </a:t>
            </a:r>
            <a:r>
              <a:rPr lang="en-US" dirty="0" err="1"/>
              <a:t>dσ</a:t>
            </a:r>
            <a:r>
              <a:rPr lang="en-US" sz="1100" dirty="0" err="1"/>
              <a:t>L</a:t>
            </a:r>
            <a:r>
              <a:rPr lang="en-US" sz="1100" dirty="0"/>
              <a:t> </a:t>
            </a:r>
            <a:r>
              <a:rPr lang="en-US" dirty="0"/>
              <a:t>and </a:t>
            </a:r>
            <a:r>
              <a:rPr lang="en-US" dirty="0" err="1"/>
              <a:t>dσ</a:t>
            </a:r>
            <a:r>
              <a:rPr lang="en-US" sz="1100" dirty="0" err="1"/>
              <a:t>T</a:t>
            </a:r>
            <a:r>
              <a:rPr lang="en-US" sz="1100" dirty="0"/>
              <a:t> </a:t>
            </a:r>
            <a:r>
              <a:rPr lang="en-US" dirty="0"/>
              <a:t>by a </a:t>
            </a:r>
            <a:r>
              <a:rPr lang="en-US" dirty="0" err="1"/>
              <a:t>Rosenbluth</a:t>
            </a:r>
            <a:r>
              <a:rPr lang="en-US" dirty="0"/>
              <a:t> separation (as a function of Q</a:t>
            </a:r>
            <a:r>
              <a:rPr lang="en-US" sz="1100" dirty="0"/>
              <a:t>2</a:t>
            </a:r>
            <a:r>
              <a:rPr lang="en-US" dirty="0"/>
              <a:t>): </a:t>
            </a:r>
            <a:endParaRPr lang="en-US" dirty="0"/>
          </a:p>
          <a:p>
            <a:pPr lvl="1"/>
            <a:r>
              <a:rPr lang="en-US" sz="800" dirty="0" smtClean="0"/>
              <a:t>􏰒 </a:t>
            </a:r>
            <a:r>
              <a:rPr lang="en-US" dirty="0" smtClean="0"/>
              <a:t>valuable </a:t>
            </a:r>
            <a:r>
              <a:rPr lang="en-US" dirty="0"/>
              <a:t>complementary (flavor) information on GPDs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Complementary measurements to Hall A experiments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0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Calibri" pitchFamily="34" charset="0"/>
              </a:rPr>
              <a:t>Search for Hybrid Baryons with CLAS12 </a:t>
            </a:r>
            <a:r>
              <a:rPr lang="en-US" sz="3600" dirty="0" smtClean="0">
                <a:latin typeface="Calibri" pitchFamily="34" charset="0"/>
              </a:rPr>
              <a:t>experimental</a:t>
            </a:r>
            <a:r>
              <a:rPr lang="it-IT" sz="3600" dirty="0" smtClean="0">
                <a:latin typeface="Calibri" pitchFamily="34" charset="0"/>
              </a:rPr>
              <a:t> setup</a:t>
            </a:r>
            <a:endParaRPr lang="de-DE" sz="1600" dirty="0">
              <a:latin typeface="Calibri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1905000"/>
            <a:ext cx="6400800" cy="35206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Volker </a:t>
            </a:r>
            <a:r>
              <a:rPr lang="en-US" dirty="0" err="1" smtClean="0">
                <a:latin typeface="Calibri" pitchFamily="34" charset="0"/>
              </a:rPr>
              <a:t>Burkert</a:t>
            </a:r>
            <a:r>
              <a:rPr lang="en-US" dirty="0">
                <a:latin typeface="Calibri" pitchFamily="34" charset="0"/>
              </a:rPr>
              <a:t>, Annalisa </a:t>
            </a:r>
            <a:r>
              <a:rPr lang="en-US" dirty="0" err="1" smtClean="0">
                <a:latin typeface="Calibri" pitchFamily="34" charset="0"/>
              </a:rPr>
              <a:t>D’Angelo</a:t>
            </a:r>
            <a:r>
              <a:rPr lang="en-US" dirty="0" smtClean="0">
                <a:latin typeface="Calibri" pitchFamily="34" charset="0"/>
              </a:rPr>
              <a:t>, </a:t>
            </a:r>
          </a:p>
          <a:p>
            <a:r>
              <a:rPr lang="en-US" dirty="0" err="1" smtClean="0">
                <a:latin typeface="Calibri" pitchFamily="34" charset="0"/>
              </a:rPr>
              <a:t>Eugeny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Golovach</a:t>
            </a:r>
            <a:r>
              <a:rPr lang="en-US" dirty="0" smtClean="0">
                <a:latin typeface="Calibri" pitchFamily="34" charset="0"/>
              </a:rPr>
              <a:t>, Ralph </a:t>
            </a:r>
            <a:r>
              <a:rPr lang="en-US" dirty="0" err="1" smtClean="0">
                <a:latin typeface="Calibri" pitchFamily="34" charset="0"/>
              </a:rPr>
              <a:t>Gothe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Lucilla</a:t>
            </a:r>
            <a:r>
              <a:rPr lang="en-US" dirty="0" smtClean="0">
                <a:latin typeface="Calibri" pitchFamily="34" charset="0"/>
              </a:rPr>
              <a:t> Lanza, </a:t>
            </a:r>
          </a:p>
          <a:p>
            <a:r>
              <a:rPr lang="en-US" dirty="0" smtClean="0">
                <a:latin typeface="Calibri" pitchFamily="34" charset="0"/>
              </a:rPr>
              <a:t>Victor </a:t>
            </a:r>
            <a:r>
              <a:rPr lang="en-US" dirty="0" err="1" smtClean="0">
                <a:latin typeface="Calibri" pitchFamily="34" charset="0"/>
              </a:rPr>
              <a:t>Mokeev</a:t>
            </a:r>
            <a:r>
              <a:rPr lang="en-US" dirty="0" smtClean="0">
                <a:latin typeface="Calibri" pitchFamily="34" charset="0"/>
              </a:rPr>
              <a:t>, Iulia </a:t>
            </a:r>
            <a:r>
              <a:rPr lang="en-US" dirty="0" err="1">
                <a:latin typeface="Calibri"/>
                <a:cs typeface="Calibri"/>
              </a:rPr>
              <a:t>Skorodumina</a:t>
            </a:r>
            <a:endParaRPr lang="en-US" dirty="0" smtClean="0">
              <a:latin typeface="Calibri"/>
              <a:cs typeface="Calibri"/>
            </a:endParaRPr>
          </a:p>
          <a:p>
            <a:endParaRPr lang="en-US" sz="19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886200"/>
            <a:ext cx="751589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Calibri" pitchFamily="34" charset="0"/>
              </a:rPr>
              <a:t>Hybrid </a:t>
            </a:r>
            <a:r>
              <a:rPr lang="it-IT" sz="2400" dirty="0" err="1" smtClean="0">
                <a:latin typeface="Calibri" pitchFamily="34" charset="0"/>
              </a:rPr>
              <a:t>Baryons</a:t>
            </a:r>
            <a:r>
              <a:rPr lang="it-IT" sz="2400" dirty="0" smtClean="0">
                <a:latin typeface="Calibri" pitchFamily="34" charset="0"/>
              </a:rPr>
              <a:t>: </a:t>
            </a:r>
            <a:r>
              <a:rPr lang="it-IT" sz="2400" dirty="0" err="1" smtClean="0">
                <a:latin typeface="Calibri" pitchFamily="34" charset="0"/>
              </a:rPr>
              <a:t>baryons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with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explicit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gluonic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degrees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of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freedom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4876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itchFamily="34" charset="0"/>
              </a:rPr>
              <a:t>A Letter of Intent to the Jefferson Lab PAC43, Search for Hybrid Baryons with CLAS12 in Hall B</a:t>
            </a:r>
            <a:r>
              <a:rPr lang="en-US" dirty="0">
                <a:latin typeface="Calibri" pitchFamily="34" charset="0"/>
              </a:rPr>
              <a:t>, A. </a:t>
            </a:r>
            <a:r>
              <a:rPr lang="en-US" dirty="0" err="1">
                <a:latin typeface="Calibri" pitchFamily="34" charset="0"/>
              </a:rPr>
              <a:t>D’Angelo</a:t>
            </a:r>
            <a:r>
              <a:rPr lang="en-US" dirty="0">
                <a:latin typeface="Calibri" pitchFamily="34" charset="0"/>
              </a:rPr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2449943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00916" y="838200"/>
            <a:ext cx="8935580" cy="1323439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Scattered electrons will be detected </a:t>
            </a:r>
            <a:r>
              <a:rPr lang="en-US" sz="2000" dirty="0" smtClean="0">
                <a:latin typeface="Calibri" pitchFamily="34" charset="0"/>
              </a:rPr>
              <a:t>in </a:t>
            </a:r>
            <a:r>
              <a:rPr lang="en-US" sz="2000" dirty="0">
                <a:latin typeface="Calibri" pitchFamily="34" charset="0"/>
              </a:rPr>
              <a:t>Forward Tagger for angles from </a:t>
            </a:r>
            <a:r>
              <a:rPr lang="en-US" sz="2000" dirty="0" smtClean="0">
                <a:latin typeface="Calibri" pitchFamily="34" charset="0"/>
              </a:rPr>
              <a:t>2.5° </a:t>
            </a:r>
            <a:r>
              <a:rPr lang="en-US" sz="2000" dirty="0">
                <a:latin typeface="Calibri" pitchFamily="34" charset="0"/>
              </a:rPr>
              <a:t>to </a:t>
            </a:r>
            <a:r>
              <a:rPr lang="en-US" sz="2000" dirty="0" smtClean="0">
                <a:latin typeface="Calibri" pitchFamily="34" charset="0"/>
              </a:rPr>
              <a:t>4.5°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.  </a:t>
            </a: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FT allows to probe the </a:t>
            </a: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crucial Q</a:t>
            </a:r>
            <a:r>
              <a:rPr lang="en-US" sz="2000" b="1" baseline="30000" dirty="0" smtClean="0">
                <a:solidFill>
                  <a:prstClr val="black"/>
                </a:solidFill>
                <a:latin typeface="Calibri" pitchFamily="34" charset="0"/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 range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where hybrid baryons may be identified due to their fast dropping A</a:t>
            </a:r>
            <a:r>
              <a:rPr lang="en-US" sz="2000" baseline="-25000" dirty="0" smtClean="0">
                <a:solidFill>
                  <a:prstClr val="black"/>
                </a:solidFill>
                <a:latin typeface="Calibri" pitchFamily="34" charset="0"/>
              </a:rPr>
              <a:t>1/2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(Q</a:t>
            </a:r>
            <a:r>
              <a:rPr lang="en-US" sz="2000" baseline="30000" dirty="0" smtClean="0">
                <a:solidFill>
                  <a:prstClr val="black"/>
                </a:solidFill>
                <a:latin typeface="Calibri" pitchFamily="34" charset="0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) amplitude and the suppression of the scalar S</a:t>
            </a:r>
            <a:r>
              <a:rPr lang="en-US" sz="2000" baseline="-25000" dirty="0" smtClean="0">
                <a:solidFill>
                  <a:prstClr val="black"/>
                </a:solidFill>
                <a:latin typeface="Calibri" pitchFamily="34" charset="0"/>
              </a:rPr>
              <a:t>1/2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 (Q</a:t>
            </a:r>
            <a:r>
              <a:rPr lang="en-US" sz="2000" baseline="30000" dirty="0" smtClean="0">
                <a:solidFill>
                  <a:prstClr val="black"/>
                </a:solidFill>
                <a:latin typeface="Calibri" pitchFamily="34" charset="0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) amplitude.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80" y="0"/>
            <a:ext cx="9173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Experiment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7504" y="6356176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/>
          <a:lstStyle/>
          <a:p>
            <a:fld id="{2006E6CB-3D10-406A-9A84-E99364FDD33E}" type="slidenum">
              <a:rPr lang="de-DE" smtClean="0">
                <a:ln w="19050"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pPr/>
              <a:t>4</a:t>
            </a:fld>
            <a:endParaRPr lang="de-DE">
              <a:ln w="19050"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1920" y="459332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Calibri" pitchFamily="34" charset="0"/>
              </a:rPr>
              <a:t>CLAS12</a:t>
            </a:r>
            <a:endParaRPr lang="it-IT" sz="4000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6" y="2592014"/>
            <a:ext cx="329565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2400" y="5638800"/>
            <a:ext cx="876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Scattered electrons </a:t>
            </a:r>
            <a:r>
              <a:rPr lang="en-US" dirty="0">
                <a:latin typeface="Calibri" pitchFamily="34" charset="0"/>
              </a:rPr>
              <a:t>will be </a:t>
            </a:r>
            <a:r>
              <a:rPr lang="en-US" dirty="0" smtClean="0">
                <a:latin typeface="Calibri" pitchFamily="34" charset="0"/>
              </a:rPr>
              <a:t>detected in the </a:t>
            </a:r>
            <a:r>
              <a:rPr lang="en-US" dirty="0">
                <a:latin typeface="Calibri" pitchFamily="34" charset="0"/>
              </a:rPr>
              <a:t>Forward Detector of CLAS12 for scattering angles greater than about </a:t>
            </a:r>
            <a:r>
              <a:rPr lang="en-US" dirty="0" smtClean="0">
                <a:latin typeface="Calibri" pitchFamily="34" charset="0"/>
              </a:rPr>
              <a:t>6°. </a:t>
            </a:r>
            <a:r>
              <a:rPr lang="en-US" dirty="0">
                <a:latin typeface="Calibri" pitchFamily="34" charset="0"/>
              </a:rPr>
              <a:t>Charged hadrons </a:t>
            </a:r>
            <a:r>
              <a:rPr lang="en-US" dirty="0" smtClean="0">
                <a:latin typeface="Calibri" pitchFamily="34" charset="0"/>
              </a:rPr>
              <a:t>will be </a:t>
            </a:r>
            <a:r>
              <a:rPr lang="en-US" dirty="0">
                <a:latin typeface="Calibri" pitchFamily="34" charset="0"/>
              </a:rPr>
              <a:t>measured in the full range from </a:t>
            </a:r>
            <a:r>
              <a:rPr lang="en-US" dirty="0" smtClean="0">
                <a:latin typeface="Calibri" pitchFamily="34" charset="0"/>
              </a:rPr>
              <a:t>6° </a:t>
            </a:r>
            <a:r>
              <a:rPr lang="en-US" dirty="0">
                <a:latin typeface="Calibri" pitchFamily="34" charset="0"/>
              </a:rPr>
              <a:t>to </a:t>
            </a:r>
            <a:r>
              <a:rPr lang="en-US" dirty="0" smtClean="0">
                <a:latin typeface="Calibri" pitchFamily="34" charset="0"/>
              </a:rPr>
              <a:t>130°.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213285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Calibri" pitchFamily="34" charset="0"/>
              </a:rPr>
              <a:t>FT</a:t>
            </a:r>
            <a:endParaRPr lang="it-IT" sz="40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8492" y="3643314"/>
            <a:ext cx="3706912" cy="913070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Q</a:t>
            </a:r>
            <a:r>
              <a:rPr lang="en-US" sz="2000" baseline="30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range of </a:t>
            </a:r>
            <a:r>
              <a:rPr lang="en-US" sz="2000" dirty="0" smtClean="0">
                <a:latin typeface="Calibri" pitchFamily="34" charset="0"/>
              </a:rPr>
              <a:t>interest: </a:t>
            </a:r>
            <a:r>
              <a:rPr lang="en-US" sz="2000" dirty="0">
                <a:latin typeface="Calibri" pitchFamily="34" charset="0"/>
              </a:rPr>
              <a:t>0.05 -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2 </a:t>
            </a:r>
            <a:r>
              <a:rPr lang="en-US" sz="2000" dirty="0" smtClean="0">
                <a:latin typeface="Calibri" pitchFamily="34" charset="0"/>
              </a:rPr>
              <a:t>GeV</a:t>
            </a:r>
            <a:r>
              <a:rPr lang="en-US" sz="2000" baseline="30000" dirty="0" smtClean="0">
                <a:latin typeface="Calibri" pitchFamily="34" charset="0"/>
              </a:rPr>
              <a:t>2</a:t>
            </a:r>
          </a:p>
          <a:p>
            <a:endParaRPr lang="en-US" sz="2000" baseline="30000" dirty="0" smtClean="0">
              <a:latin typeface="Calibri" pitchFamily="34" charset="0"/>
            </a:endParaRPr>
          </a:p>
          <a:p>
            <a:endParaRPr lang="it-IT" sz="2000" dirty="0"/>
          </a:p>
        </p:txBody>
      </p:sp>
      <p:sp>
        <p:nvSpPr>
          <p:cNvPr id="6" name="Oval 5"/>
          <p:cNvSpPr/>
          <p:nvPr/>
        </p:nvSpPr>
        <p:spPr>
          <a:xfrm>
            <a:off x="2123728" y="2492896"/>
            <a:ext cx="711253" cy="59371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Straight Arrow Connector 10"/>
          <p:cNvCxnSpPr>
            <a:stCxn id="6" idx="6"/>
          </p:cNvCxnSpPr>
          <p:nvPr/>
        </p:nvCxnSpPr>
        <p:spPr>
          <a:xfrm flipV="1">
            <a:off x="2834981" y="2492896"/>
            <a:ext cx="942994" cy="296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771800" y="4203442"/>
            <a:ext cx="711253" cy="59371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 15"/>
          <p:cNvSpPr/>
          <p:nvPr/>
        </p:nvSpPr>
        <p:spPr>
          <a:xfrm>
            <a:off x="2699792" y="4995530"/>
            <a:ext cx="711253" cy="59371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58614" y="4532439"/>
            <a:ext cx="686292" cy="264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6"/>
          </p:cNvCxnSpPr>
          <p:nvPr/>
        </p:nvCxnSpPr>
        <p:spPr>
          <a:xfrm flipV="1">
            <a:off x="3411045" y="4995530"/>
            <a:ext cx="733861" cy="296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</p:cNvCxnSpPr>
          <p:nvPr/>
        </p:nvCxnSpPr>
        <p:spPr>
          <a:xfrm>
            <a:off x="2730820" y="2999659"/>
            <a:ext cx="1047155" cy="357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47864" y="292494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Calibri" pitchFamily="34" charset="0"/>
              </a:rPr>
              <a:t>CLAS12</a:t>
            </a:r>
            <a:endParaRPr lang="it-IT" sz="4000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432251">
            <a:off x="2815125" y="2253795"/>
            <a:ext cx="101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ϑ</a:t>
            </a:r>
            <a:r>
              <a:rPr lang="it-IT" dirty="0" smtClean="0">
                <a:latin typeface="Calibri"/>
              </a:rPr>
              <a:t> &lt; 4.5°</a:t>
            </a:r>
            <a:endParaRPr lang="it-IT" dirty="0"/>
          </a:p>
        </p:txBody>
      </p:sp>
      <p:sp>
        <p:nvSpPr>
          <p:cNvPr id="23" name="TextBox 22"/>
          <p:cNvSpPr txBox="1"/>
          <p:nvPr/>
        </p:nvSpPr>
        <p:spPr>
          <a:xfrm rot="1304881">
            <a:off x="2741816" y="287270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Calibri"/>
              </a:rPr>
              <a:t>ϑ</a:t>
            </a:r>
            <a:r>
              <a:rPr lang="it-IT" dirty="0" smtClean="0">
                <a:latin typeface="Calibri"/>
              </a:rPr>
              <a:t> &gt; 6°</a:t>
            </a:r>
            <a:endParaRPr lang="it-IT" dirty="0"/>
          </a:p>
        </p:txBody>
      </p:sp>
      <p:graphicFrame>
        <p:nvGraphicFramePr>
          <p:cNvPr id="43009" name="Object 4"/>
          <p:cNvGraphicFramePr>
            <a:graphicFrameLocks noChangeAspect="1"/>
          </p:cNvGraphicFramePr>
          <p:nvPr/>
        </p:nvGraphicFramePr>
        <p:xfrm>
          <a:off x="5149850" y="3925888"/>
          <a:ext cx="34290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2158920" imgH="393480" progId="Equation.3">
                  <p:embed/>
                </p:oleObj>
              </mc:Choice>
              <mc:Fallback>
                <p:oleObj name="Equation" r:id="rId4" imgW="2158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3925888"/>
                        <a:ext cx="34290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66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185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152400"/>
            <a:ext cx="8458200" cy="11801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DVCS </a:t>
            </a:r>
            <a:r>
              <a:rPr lang="en-US" sz="2800" b="1" dirty="0" smtClean="0"/>
              <a:t>with CLAS12 at various beam energies </a:t>
            </a:r>
            <a:endParaRPr lang="en-US" sz="2800" b="1" dirty="0"/>
          </a:p>
        </p:txBody>
      </p:sp>
      <p:pic>
        <p:nvPicPr>
          <p:cNvPr id="3" name="Picture 2" descr="beam_energies_kinematic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47536"/>
            <a:ext cx="4897707" cy="47722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29200" y="1066800"/>
            <a:ext cx="3886883" cy="507831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Increase and optimize kinematical coverage with 6.6, 8.8, and 11 </a:t>
            </a:r>
            <a:r>
              <a:rPr lang="en-US" dirty="0" err="1" smtClean="0">
                <a:latin typeface="Arial"/>
                <a:cs typeface="Arial"/>
              </a:rPr>
              <a:t>GeV</a:t>
            </a:r>
            <a:endParaRPr lang="en-US" dirty="0" smtClean="0"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“</a:t>
            </a:r>
            <a:r>
              <a:rPr lang="en-US" dirty="0" err="1" smtClean="0">
                <a:latin typeface="Arial"/>
                <a:cs typeface="Arial"/>
              </a:rPr>
              <a:t>Rosenbluth</a:t>
            </a:r>
            <a:r>
              <a:rPr lang="en-US" dirty="0" smtClean="0">
                <a:latin typeface="Arial"/>
                <a:cs typeface="Arial"/>
              </a:rPr>
              <a:t>” type separation 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between DVCS /Bethe</a:t>
            </a:r>
            <a:r>
              <a:rPr lang="en-US" dirty="0">
                <a:latin typeface="Arial"/>
                <a:cs typeface="Arial"/>
              </a:rPr>
              <a:t>-</a:t>
            </a:r>
            <a:r>
              <a:rPr lang="en-US" dirty="0" err="1">
                <a:latin typeface="Arial"/>
                <a:cs typeface="Arial"/>
              </a:rPr>
              <a:t>Heitler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interference term and DVCS square term</a:t>
            </a:r>
          </a:p>
          <a:p>
            <a:pPr marL="285750" indent="-285750">
              <a:buFontTx/>
              <a:buChar char="-"/>
            </a:pPr>
            <a:endParaRPr lang="en-US" dirty="0"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Clean extraction of </a:t>
            </a:r>
            <a:r>
              <a:rPr lang="en-US" dirty="0" err="1" smtClean="0">
                <a:latin typeface="Arial"/>
                <a:cs typeface="Arial"/>
              </a:rPr>
              <a:t>Imagininary</a:t>
            </a:r>
            <a:r>
              <a:rPr lang="en-US" dirty="0" smtClean="0">
                <a:latin typeface="Arial"/>
                <a:cs typeface="Arial"/>
              </a:rPr>
              <a:t> and Real parts of Compton Form Factors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Use dispersion relations to access the elusive D-term and open physics reach of exclusive processes </a:t>
            </a:r>
            <a:r>
              <a:rPr lang="en-US" dirty="0" err="1" smtClean="0">
                <a:latin typeface="Arial"/>
                <a:cs typeface="Arial"/>
              </a:rPr>
              <a:t>beyong</a:t>
            </a:r>
            <a:r>
              <a:rPr lang="en-US" dirty="0" smtClean="0">
                <a:latin typeface="Arial"/>
                <a:cs typeface="Arial"/>
              </a:rPr>
              <a:t> Imaging in the transverse </a:t>
            </a:r>
            <a:r>
              <a:rPr lang="en-US" dirty="0" smtClean="0">
                <a:latin typeface="Arial"/>
                <a:cs typeface="Arial"/>
              </a:rPr>
              <a:t>plane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280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-152400"/>
            <a:ext cx="8153400" cy="1180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DVCS </a:t>
            </a:r>
            <a:r>
              <a:rPr lang="en-US" sz="2800" b="1" dirty="0" smtClean="0"/>
              <a:t>with CLAS12 at various beam energies </a:t>
            </a:r>
            <a:endParaRPr lang="en-US" sz="2800" b="1" dirty="0"/>
          </a:p>
        </p:txBody>
      </p:sp>
      <p:pic>
        <p:nvPicPr>
          <p:cNvPr id="5" name="Picture 4" descr="CFF_defini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4774005" cy="1498792"/>
          </a:xfrm>
          <a:prstGeom prst="rect">
            <a:avLst/>
          </a:prstGeom>
        </p:spPr>
      </p:pic>
      <p:pic>
        <p:nvPicPr>
          <p:cNvPr id="6" name="Picture 5" descr="CFF_Dispersion_Relatio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19400"/>
            <a:ext cx="7558692" cy="7162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77000" y="1295400"/>
            <a:ext cx="2248588" cy="120032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Imaginary Part of CFF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Real Part of CFF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5400" y="1524000"/>
            <a:ext cx="1093064" cy="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05400" y="2209800"/>
            <a:ext cx="1093064" cy="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2" name="Picture 11" descr="Nucleon_P_CQSM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05200"/>
            <a:ext cx="3494988" cy="28295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10000" y="3733800"/>
            <a:ext cx="5225886" cy="2585323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The D-term is the least known part of the conventional GPD H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t-dependence of the D-term encodes the form factor associated with the distributions of forces on </a:t>
            </a:r>
            <a:r>
              <a:rPr lang="en-US" dirty="0" err="1" smtClean="0">
                <a:latin typeface="Arial"/>
                <a:cs typeface="Arial"/>
              </a:rPr>
              <a:t>partons</a:t>
            </a:r>
            <a:r>
              <a:rPr lang="en-US" dirty="0" smtClean="0">
                <a:latin typeface="Arial"/>
                <a:cs typeface="Arial"/>
              </a:rPr>
              <a:t> inside hadrons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May shed light on the mechanism of confinement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6797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483524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itchFamily="34" charset="0"/>
              </a:rPr>
              <a:t>Work with theorist </a:t>
            </a:r>
            <a:r>
              <a:rPr lang="en-US" dirty="0" smtClean="0">
                <a:latin typeface="Calibri" pitchFamily="34" charset="0"/>
              </a:rPr>
              <a:t>to strengthen t </a:t>
            </a:r>
            <a:r>
              <a:rPr lang="en-US" dirty="0">
                <a:latin typeface="Calibri" pitchFamily="34" charset="0"/>
              </a:rPr>
              <a:t>the physics motivation and results interpretation</a:t>
            </a:r>
          </a:p>
          <a:p>
            <a:endParaRPr lang="en-US" dirty="0" smtClean="0"/>
          </a:p>
          <a:p>
            <a:r>
              <a:rPr lang="en-US" dirty="0" smtClean="0"/>
              <a:t>Select/Develop event generator for both processes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Full </a:t>
            </a:r>
            <a:r>
              <a:rPr lang="en-US" dirty="0">
                <a:latin typeface="Calibri" pitchFamily="34" charset="0"/>
              </a:rPr>
              <a:t>implementation in CLAS12 simulation and </a:t>
            </a:r>
            <a:r>
              <a:rPr lang="en-US" dirty="0" smtClean="0">
                <a:latin typeface="Calibri" pitchFamily="34" charset="0"/>
              </a:rPr>
              <a:t>reconstruction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Optimize the experiment configuration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Magnet field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Trigger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luminosity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Etc.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Determine the beam time required based on statistical and systematical uncertainties.</a:t>
            </a: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Work in close collaboration  with the spectroscopy group on the optimization of the experimental 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7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24106</TotalTime>
  <Words>424</Words>
  <Application>Microsoft Macintosh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1_JLabPowerpointMain</vt:lpstr>
      <vt:lpstr>Microsoft Equation</vt:lpstr>
      <vt:lpstr>Complete separation of deeply virtual photon and π0 electroproduction observables of unpolarized protons   With Ebeam= 6.6 GeV, 8.8 GeV, 11 GeV </vt:lpstr>
      <vt:lpstr>Motivation</vt:lpstr>
      <vt:lpstr>Search for Hybrid Baryons with CLAS12 experimental setup</vt:lpstr>
      <vt:lpstr>PowerPoint Presentation</vt:lpstr>
      <vt:lpstr>DVCS with CLAS12 at various beam energies </vt:lpstr>
      <vt:lpstr>PowerPoint Presentation</vt:lpstr>
      <vt:lpstr>Next Steps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McKeown</dc:creator>
  <cp:lastModifiedBy>Latifa Elouadrhiri</cp:lastModifiedBy>
  <cp:revision>134</cp:revision>
  <dcterms:created xsi:type="dcterms:W3CDTF">2016-02-24T02:39:59Z</dcterms:created>
  <dcterms:modified xsi:type="dcterms:W3CDTF">2016-02-25T13:25:21Z</dcterms:modified>
</cp:coreProperties>
</file>