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64" r:id="rId4"/>
    <p:sldId id="265" r:id="rId5"/>
    <p:sldId id="258" r:id="rId6"/>
    <p:sldId id="267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72" autoAdjust="0"/>
  </p:normalViewPr>
  <p:slideViewPr>
    <p:cSldViewPr snapToGrid="0" snapToObjects="1">
      <p:cViewPr varScale="1">
        <p:scale>
          <a:sx n="111" d="100"/>
          <a:sy n="111" d="100"/>
        </p:scale>
        <p:origin x="-16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CBDF3-1A29-AA4A-BDC3-B20F1932D4C2}" type="datetimeFigureOut">
              <a:rPr lang="en-US" smtClean="0"/>
              <a:t>2/24/16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9F5A2-D49A-A54C-955F-EB8BA5B0C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304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52633-6AB9-9E41-B29E-16388F9A8F20}" type="datetimeFigureOut">
              <a:rPr lang="en-US" smtClean="0"/>
              <a:t>2/24/16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55665-7995-8B4D-9208-240FED8FB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933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 HSPWG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352B-91CB-A24D-BFB5-61CFF7EA5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0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 HSPWG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352B-91CB-A24D-BFB5-61CFF7EA5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15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 HSPWG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352B-91CB-A24D-BFB5-61CFF7EA5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25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 HSPWG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352B-91CB-A24D-BFB5-61CFF7EA5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8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 HSPWG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352B-91CB-A24D-BFB5-61CFF7EA5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25,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 HSPWG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352B-91CB-A24D-BFB5-61CFF7EA5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4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25,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 HSPWG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352B-91CB-A24D-BFB5-61CFF7EA5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4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25,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 HSPWG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352B-91CB-A24D-BFB5-61CFF7EA5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9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25,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 HSPWG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352B-91CB-A24D-BFB5-61CFF7EA5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25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25,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 HSPWG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352B-91CB-A24D-BFB5-61CFF7EA5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25,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 HSPWG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352B-91CB-A24D-BFB5-61CFF7EA5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67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February 25,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CLAS HSPWG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F352B-91CB-A24D-BFB5-61CFF7EA5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5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Relationship Id="rId3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g12 procedures review</a:t>
            </a:r>
            <a:endParaRPr 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Eugene Pasyuk</a:t>
            </a:r>
          </a:p>
          <a:p>
            <a:r>
              <a:rPr lang="en-US" sz="1800" i="1" dirty="0" smtClean="0"/>
              <a:t>for the review committee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576842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Historical notes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review committee: </a:t>
            </a:r>
            <a:r>
              <a:rPr lang="en-US" sz="2400" dirty="0" err="1" smtClean="0"/>
              <a:t>Raffaella</a:t>
            </a:r>
            <a:r>
              <a:rPr lang="en-US" sz="2400" dirty="0" smtClean="0"/>
              <a:t> De Vita, Michael </a:t>
            </a:r>
            <a:r>
              <a:rPr lang="en-US" sz="2400" dirty="0" err="1" smtClean="0"/>
              <a:t>Dugger</a:t>
            </a:r>
            <a:r>
              <a:rPr lang="en-US" sz="2400" dirty="0" smtClean="0"/>
              <a:t>, </a:t>
            </a:r>
            <a:r>
              <a:rPr lang="en-US" sz="2400" dirty="0" err="1" smtClean="0"/>
              <a:t>Yordanka</a:t>
            </a:r>
            <a:r>
              <a:rPr lang="en-US" sz="2400" dirty="0" smtClean="0"/>
              <a:t> </a:t>
            </a:r>
            <a:r>
              <a:rPr lang="en-US" sz="2400" dirty="0" err="1" smtClean="0"/>
              <a:t>Ilieva</a:t>
            </a:r>
            <a:r>
              <a:rPr lang="en-US" sz="2400" dirty="0" smtClean="0"/>
              <a:t>, Eugene Pasyuk (chair) received charge </a:t>
            </a:r>
            <a:r>
              <a:rPr lang="en-US" sz="2400" u="sng" dirty="0" smtClean="0"/>
              <a:t>October 20, 2014</a:t>
            </a:r>
            <a:r>
              <a:rPr lang="en-US" sz="2400" dirty="0" smtClean="0"/>
              <a:t>. (7 years after the data were taken) </a:t>
            </a:r>
          </a:p>
          <a:p>
            <a:r>
              <a:rPr lang="en-US" sz="2400" dirty="0" smtClean="0"/>
              <a:t>The goal: identify, review and approve common procedures relevant to most of the analyses of g12 data set. This would allow to streamline subsequent reviews of individual </a:t>
            </a:r>
            <a:r>
              <a:rPr lang="en-US" sz="2400" dirty="0" err="1" smtClean="0"/>
              <a:t>physycs</a:t>
            </a:r>
            <a:r>
              <a:rPr lang="en-US" sz="2400" dirty="0" smtClean="0"/>
              <a:t> analyses.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We had three iterations of comments/response since then.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 HSPWG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352B-91CB-A24D-BFB5-61CFF7EA5113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 descr="sad-whiner-emoj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008" y="238323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340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242"/>
            <a:ext cx="8229600" cy="52629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Approved as general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9587"/>
            <a:ext cx="8229600" cy="540532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dirty="0"/>
              <a:t>Calibration quality is adequate</a:t>
            </a:r>
          </a:p>
          <a:p>
            <a:pPr lvl="0"/>
            <a:r>
              <a:rPr lang="en-US" dirty="0"/>
              <a:t>Momentum corrections as described in the g12 note</a:t>
            </a:r>
          </a:p>
          <a:p>
            <a:pPr lvl="0"/>
            <a:r>
              <a:rPr lang="en-US" dirty="0"/>
              <a:t>Beam energy correction as described in the g12 note</a:t>
            </a:r>
          </a:p>
          <a:p>
            <a:pPr lvl="0"/>
            <a:r>
              <a:rPr lang="en-US" dirty="0"/>
              <a:t>Inclusive “Good” run list as described in table XX. Individual analysis may use a subset of it.</a:t>
            </a:r>
          </a:p>
          <a:p>
            <a:pPr lvl="0"/>
            <a:r>
              <a:rPr lang="en-US" dirty="0"/>
              <a:t>Target density and its uncertainty as described in the g12 note</a:t>
            </a:r>
          </a:p>
          <a:p>
            <a:pPr lvl="0"/>
            <a:r>
              <a:rPr lang="en-US" dirty="0"/>
              <a:t>Photon flux calculation procedure as described in the g12 note</a:t>
            </a:r>
          </a:p>
          <a:p>
            <a:pPr lvl="0"/>
            <a:r>
              <a:rPr lang="en-US" dirty="0"/>
              <a:t>Lower limit for the systematic uncertainty of normalized yield is 5.7%</a:t>
            </a:r>
          </a:p>
          <a:p>
            <a:pPr lvl="0"/>
            <a:r>
              <a:rPr lang="en-US" dirty="0"/>
              <a:t>Photon polarization calculation procedure as described in the g12 note</a:t>
            </a:r>
          </a:p>
          <a:p>
            <a:pPr lvl="0"/>
            <a:r>
              <a:rPr lang="en-US" dirty="0"/>
              <a:t>Systematic uncertainty of the photon polarization as described in the g12 note. </a:t>
            </a:r>
          </a:p>
          <a:p>
            <a:pPr lvl="0"/>
            <a:r>
              <a:rPr lang="en-US" b="1" dirty="0" err="1"/>
              <a:t>gsim</a:t>
            </a:r>
            <a:r>
              <a:rPr lang="en-US" dirty="0"/>
              <a:t> parameters</a:t>
            </a:r>
          </a:p>
          <a:p>
            <a:pPr lvl="0"/>
            <a:r>
              <a:rPr lang="en-US" b="1" dirty="0" err="1"/>
              <a:t>gpp</a:t>
            </a:r>
            <a:r>
              <a:rPr lang="en-US" dirty="0"/>
              <a:t> smearing parameters</a:t>
            </a:r>
          </a:p>
          <a:p>
            <a:pPr lvl="0"/>
            <a:r>
              <a:rPr lang="en-US" dirty="0"/>
              <a:t>Processing of MC data</a:t>
            </a:r>
          </a:p>
          <a:p>
            <a:pPr lvl="0"/>
            <a:r>
              <a:rPr lang="en-US" dirty="0"/>
              <a:t>DC efficiency map</a:t>
            </a:r>
          </a:p>
          <a:p>
            <a:pPr lvl="0"/>
            <a:r>
              <a:rPr lang="en-US" dirty="0"/>
              <a:t>EC knockout</a:t>
            </a:r>
          </a:p>
          <a:p>
            <a:pPr lvl="0"/>
            <a:r>
              <a:rPr lang="en-US" dirty="0"/>
              <a:t>Minimal TOF knockout</a:t>
            </a:r>
          </a:p>
          <a:p>
            <a:pPr lvl="0"/>
            <a:r>
              <a:rPr lang="en-US" dirty="0"/>
              <a:t>“Lepton ID” is approved as “Di-lepton ID”. For single lepton the cuts should be tighter.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25,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 HSPWG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352B-91CB-A24D-BFB5-61CFF7EA51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53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916"/>
            <a:ext cx="8229600" cy="64071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Subject of individual reviews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9586"/>
            <a:ext cx="8229600" cy="5256577"/>
          </a:xfrm>
        </p:spPr>
        <p:txBody>
          <a:bodyPr/>
          <a:lstStyle/>
          <a:p>
            <a:pPr lvl="0"/>
            <a:r>
              <a:rPr lang="en-US" dirty="0"/>
              <a:t>PID and event selection</a:t>
            </a:r>
          </a:p>
          <a:p>
            <a:pPr lvl="0"/>
            <a:r>
              <a:rPr lang="en-US" dirty="0"/>
              <a:t>Kinematic fit</a:t>
            </a:r>
          </a:p>
          <a:p>
            <a:pPr lvl="0"/>
            <a:r>
              <a:rPr lang="en-US" dirty="0" err="1"/>
              <a:t>Fiducial</a:t>
            </a:r>
            <a:r>
              <a:rPr lang="en-US" dirty="0"/>
              <a:t> cuts</a:t>
            </a:r>
          </a:p>
          <a:p>
            <a:pPr lvl="0"/>
            <a:r>
              <a:rPr lang="en-US" dirty="0"/>
              <a:t>Acceptance and efficiency calculations</a:t>
            </a:r>
          </a:p>
          <a:p>
            <a:pPr lvl="0"/>
            <a:r>
              <a:rPr lang="en-US" dirty="0"/>
              <a:t>Accounting for multiple photons </a:t>
            </a:r>
            <a:endParaRPr lang="en-US" dirty="0" smtClean="0"/>
          </a:p>
          <a:p>
            <a:pPr lvl="0"/>
            <a:r>
              <a:rPr lang="en-US" dirty="0"/>
              <a:t>A</a:t>
            </a:r>
            <a:r>
              <a:rPr lang="en-US" dirty="0" smtClean="0"/>
              <a:t>nything else…….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 HSPWG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352B-91CB-A24D-BFB5-61CFF7EA51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11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Path 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forward to fast track review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Analyzers </a:t>
            </a:r>
            <a:r>
              <a:rPr lang="en-US" dirty="0" smtClean="0"/>
              <a:t>should state which of  the approved common prescriptions described in the note and one page summary were followed in the </a:t>
            </a:r>
            <a:r>
              <a:rPr lang="en-US" dirty="0" smtClean="0"/>
              <a:t>analysis</a:t>
            </a:r>
            <a:r>
              <a:rPr lang="en-US" dirty="0" smtClean="0"/>
              <a:t>. In this case the steps approved as general may be excluded from individual review. Any deviation from approved prescriptions and analysis specific steps will have to be reviewed.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 HSPWG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352B-91CB-A24D-BFB5-61CFF7EA51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9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happens next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review committee will produce the final report within a week.</a:t>
            </a:r>
          </a:p>
          <a:p>
            <a:r>
              <a:rPr lang="en-US" dirty="0" smtClean="0"/>
              <a:t>The note still has some wrinkles to be ironed out. </a:t>
            </a:r>
            <a:endParaRPr lang="en-US" dirty="0"/>
          </a:p>
          <a:p>
            <a:r>
              <a:rPr lang="en-US" dirty="0" smtClean="0"/>
              <a:t>Individual reviews may start as soon as they are ready (today?)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 HSPWG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352B-91CB-A24D-BFB5-61CFF7EA51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90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10996" y="0"/>
            <a:ext cx="5426408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Go!</a:t>
            </a:r>
            <a:endParaRPr lang="en-US" sz="6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25,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 HSPWG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352B-91CB-A24D-BFB5-61CFF7EA5113}" type="slidenum">
              <a:rPr lang="en-US" smtClean="0"/>
              <a:t>7</a:t>
            </a:fld>
            <a:endParaRPr lang="en-US"/>
          </a:p>
        </p:txBody>
      </p:sp>
      <p:pic>
        <p:nvPicPr>
          <p:cNvPr id="8" name="Picture 7" descr="senna1988_blo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276350"/>
            <a:ext cx="8890000" cy="5080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01534" y="3293948"/>
            <a:ext cx="618066" cy="646331"/>
          </a:xfrm>
          <a:prstGeom prst="rect">
            <a:avLst/>
          </a:prstGeom>
          <a:noFill/>
        </p:spPr>
        <p:txBody>
          <a:bodyPr wrap="square" lIns="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" name="Picture 10" descr="FIA-start-lights-formation-lap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833" y="-262467"/>
            <a:ext cx="5245100" cy="2590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192436" y="5935680"/>
            <a:ext cx="2575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…as fast as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Ayrton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Senna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0126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412</Words>
  <Application>Microsoft Macintosh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g12 procedures review</vt:lpstr>
      <vt:lpstr>Historical notes</vt:lpstr>
      <vt:lpstr>Approved as general</vt:lpstr>
      <vt:lpstr>Subject of individual reviews</vt:lpstr>
      <vt:lpstr>Path forward to fast track review</vt:lpstr>
      <vt:lpstr>What happens next</vt:lpstr>
      <vt:lpstr>Go!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g12 procedures review</dc:title>
  <dc:creator>Eugene Pasyuk</dc:creator>
  <cp:lastModifiedBy>Eugene Pasyuk</cp:lastModifiedBy>
  <cp:revision>21</cp:revision>
  <dcterms:created xsi:type="dcterms:W3CDTF">2015-10-22T12:35:00Z</dcterms:created>
  <dcterms:modified xsi:type="dcterms:W3CDTF">2016-02-25T16:19:57Z</dcterms:modified>
</cp:coreProperties>
</file>