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63" r:id="rId2"/>
    <p:sldId id="260" r:id="rId3"/>
    <p:sldId id="290" r:id="rId4"/>
    <p:sldId id="291" r:id="rId5"/>
    <p:sldId id="292" r:id="rId6"/>
    <p:sldId id="293" r:id="rId7"/>
    <p:sldId id="296" r:id="rId8"/>
    <p:sldId id="294" r:id="rId9"/>
    <p:sldId id="295" r:id="rId10"/>
    <p:sldId id="259" r:id="rId11"/>
    <p:sldId id="262" r:id="rId12"/>
    <p:sldId id="264" r:id="rId13"/>
    <p:sldId id="278" r:id="rId14"/>
    <p:sldId id="266" r:id="rId15"/>
    <p:sldId id="287" r:id="rId16"/>
    <p:sldId id="267" r:id="rId17"/>
    <p:sldId id="268" r:id="rId18"/>
    <p:sldId id="270" r:id="rId19"/>
    <p:sldId id="305" r:id="rId20"/>
    <p:sldId id="279" r:id="rId21"/>
    <p:sldId id="272" r:id="rId22"/>
    <p:sldId id="273" r:id="rId23"/>
    <p:sldId id="274" r:id="rId24"/>
    <p:sldId id="275" r:id="rId25"/>
    <p:sldId id="276" r:id="rId26"/>
    <p:sldId id="277" r:id="rId27"/>
    <p:sldId id="280" r:id="rId28"/>
    <p:sldId id="281" r:id="rId29"/>
    <p:sldId id="288" r:id="rId30"/>
    <p:sldId id="289" r:id="rId31"/>
    <p:sldId id="282" r:id="rId32"/>
    <p:sldId id="283" r:id="rId33"/>
    <p:sldId id="284" r:id="rId34"/>
    <p:sldId id="297" r:id="rId35"/>
    <p:sldId id="300" r:id="rId36"/>
    <p:sldId id="304" r:id="rId37"/>
    <p:sldId id="299" r:id="rId38"/>
    <p:sldId id="286" r:id="rId39"/>
    <p:sldId id="306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04" autoAdjust="0"/>
  </p:normalViewPr>
  <p:slideViewPr>
    <p:cSldViewPr snapToGrid="0" snapToObjects="1">
      <p:cViewPr varScale="1">
        <p:scale>
          <a:sx n="92" d="100"/>
          <a:sy n="92" d="100"/>
        </p:scale>
        <p:origin x="-11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533A6-61E9-2F4C-B8BF-E9269011BD0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A8C39-8787-2D4F-940D-82312AD8B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8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0L04 cryomodule (first data</a:t>
            </a:r>
            <a:r>
              <a:rPr lang="en-US" baseline="0" dirty="0" smtClean="0"/>
              <a:t> point)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67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32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30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4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1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97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CLAS Collaboration Meeting, Jefferson Lab, Feb. 23-26,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Michael Tiefenback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8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CLAS Collaboration Meeting, Jefferson Lab, Feb. 23-26, 2016</a:t>
            </a:r>
            <a:endParaRPr lang="en-US" dirty="0"/>
          </a:p>
        </p:txBody>
      </p:sp>
      <p:sp>
        <p:nvSpPr>
          <p:cNvPr id="6" name="Slide Number Placeholder 13"/>
          <p:cNvSpPr txBox="1">
            <a:spLocks/>
          </p:cNvSpPr>
          <p:nvPr userDrawn="1"/>
        </p:nvSpPr>
        <p:spPr>
          <a:xfrm>
            <a:off x="5320342" y="6452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Michael Tiefenback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1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CLAS Collaboration Meeting, Jefferson Lab, Feb. 23-26,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Michael Tiefenback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39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CLAS Collaboration Meeting, Jefferson Lab, Feb. 23-26,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Michael Tiefenback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628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Michael Tiefenback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2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CLAS Collaboration Meeting, Jefferson Lab, Feb. 23-26,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Michael Tiefenback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15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CLAS Collaboration Meeting, Jefferson Lab, Feb. 23-26,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Michael Tiefenback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7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CLAS Collaboration Meeting, Jefferson Lab, Feb. 23-26,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Michael Tiefenback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6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CLAS Collaboration Meeting, Jefferson Lab, Feb. 23-26, 2016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Michael Tiefenback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7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jpeg"/><Relationship Id="rId5" Type="http://schemas.microsoft.com/office/2007/relationships/hdphoto" Target="../media/hdphoto2.wdp"/><Relationship Id="rId6" Type="http://schemas.openxmlformats.org/officeDocument/2006/relationships/image" Target="../media/image12.jpeg"/><Relationship Id="rId7" Type="http://schemas.microsoft.com/office/2007/relationships/hdphoto" Target="../media/hdphoto3.wdp"/><Relationship Id="rId8" Type="http://schemas.openxmlformats.org/officeDocument/2006/relationships/image" Target="../media/image13.jpeg"/><Relationship Id="rId9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6.jpeg"/><Relationship Id="rId5" Type="http://schemas.microsoft.com/office/2007/relationships/hdphoto" Target="../media/hdphoto6.wdp"/><Relationship Id="rId6" Type="http://schemas.openxmlformats.org/officeDocument/2006/relationships/image" Target="../media/image17.jpeg"/><Relationship Id="rId7" Type="http://schemas.microsoft.com/office/2007/relationships/hdphoto" Target="../media/hdphoto7.wdp"/><Relationship Id="rId8" Type="http://schemas.openxmlformats.org/officeDocument/2006/relationships/image" Target="../media/image18.jpeg"/><Relationship Id="rId9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png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32" y="64716"/>
            <a:ext cx="8705088" cy="975551"/>
          </a:xfrm>
        </p:spPr>
        <p:txBody>
          <a:bodyPr/>
          <a:lstStyle/>
          <a:p>
            <a:r>
              <a:rPr lang="en-US" sz="3600" dirty="0" err="1"/>
              <a:t>JLab</a:t>
            </a:r>
            <a:r>
              <a:rPr lang="en-US" sz="3600" dirty="0"/>
              <a:t> Accelerator Overview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Michael Tiefenback                  </a:t>
            </a:r>
            <a:fld id="{E2C9A48C-97D7-4B40-96F2-F0841CEA16C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407586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w</a:t>
            </a:r>
            <a:r>
              <a:rPr lang="en-US" sz="2400" dirty="0" smtClean="0"/>
              <a:t>ith grateful acknowledgment of material from others --</a:t>
            </a:r>
          </a:p>
          <a:p>
            <a:r>
              <a:rPr lang="en-US" sz="2400" dirty="0" smtClean="0"/>
              <a:t>“Thank You” to all</a:t>
            </a:r>
            <a:endParaRPr lang="en-US" sz="2400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1382706"/>
            <a:ext cx="6400800" cy="2098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/>
              <a:t>CLAS Collaboration Meeting</a:t>
            </a:r>
          </a:p>
          <a:p>
            <a:pPr marL="0" indent="0" algn="ctr">
              <a:buNone/>
            </a:pPr>
            <a:r>
              <a:rPr lang="en-US" sz="2800" dirty="0" smtClean="0"/>
              <a:t>Feb 23-26, 2016</a:t>
            </a:r>
          </a:p>
          <a:p>
            <a:pPr marL="0" indent="0" algn="ctr">
              <a:buNone/>
            </a:pPr>
            <a:r>
              <a:rPr lang="en-US" sz="2800" dirty="0" smtClean="0"/>
              <a:t>Jefferson Lab</a:t>
            </a:r>
          </a:p>
          <a:p>
            <a:pPr marL="0" indent="0" algn="ctr">
              <a:buNone/>
            </a:pPr>
            <a:r>
              <a:rPr lang="en-US" sz="2800" dirty="0" smtClean="0"/>
              <a:t>Michael Tiefenback, CASA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63426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CASA and CEBAF Operations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CASA presently provides 2+ FTEs to CEBAF operations</a:t>
            </a:r>
          </a:p>
          <a:p>
            <a:pPr lvl="1"/>
            <a:r>
              <a:rPr lang="en-US" smtClean="0"/>
              <a:t>Distributed among 6-7 participants</a:t>
            </a:r>
          </a:p>
          <a:p>
            <a:pPr lvl="1"/>
            <a:r>
              <a:rPr lang="en-US" smtClean="0"/>
              <a:t>Commissioning support higher</a:t>
            </a:r>
          </a:p>
          <a:p>
            <a:r>
              <a:rPr lang="en-US" smtClean="0"/>
              <a:t>CEBAF Model Team</a:t>
            </a:r>
          </a:p>
          <a:p>
            <a:pPr lvl="1"/>
            <a:r>
              <a:rPr lang="en-US" smtClean="0"/>
              <a:t>Optics model/lattice layout, design, controls integration</a:t>
            </a:r>
          </a:p>
          <a:p>
            <a:r>
              <a:rPr lang="en-US" smtClean="0"/>
              <a:t>Beam Transport Team (BTeam)</a:t>
            </a:r>
          </a:p>
          <a:p>
            <a:pPr lvl="1"/>
            <a:r>
              <a:rPr lang="en-US" smtClean="0"/>
              <a:t>Operational review of tuning, optics, beam quality</a:t>
            </a:r>
          </a:p>
          <a:p>
            <a:pPr lvl="1"/>
            <a:r>
              <a:rPr lang="en-US" smtClean="0"/>
              <a:t>Beam Studies forum</a:t>
            </a:r>
          </a:p>
          <a:p>
            <a:r>
              <a:rPr lang="en-US" smtClean="0"/>
              <a:t>Weekly optics on call rotation during CEBAF operations</a:t>
            </a:r>
          </a:p>
          <a:p>
            <a:pPr lvl="1"/>
            <a:r>
              <a:rPr lang="en-US" smtClean="0"/>
              <a:t>Primary and backup opticians 24/7 for operations</a:t>
            </a:r>
          </a:p>
          <a:p>
            <a:pPr lvl="1"/>
            <a:r>
              <a:rPr lang="en-US" smtClean="0"/>
              <a:t>Primarily for main accelerator transport retuning issues</a:t>
            </a:r>
          </a:p>
          <a:p>
            <a:pPr lvl="2"/>
            <a:r>
              <a:rPr lang="en-US" smtClean="0"/>
              <a:t>e.g. diagnose beam jitter (</a:t>
            </a:r>
            <a:r>
              <a:rPr lang="en-US" smtClean="0"/>
              <a:t>identify </a:t>
            </a:r>
            <a:r>
              <a:rPr lang="en-US" smtClean="0"/>
              <a:t>subsystem support)</a:t>
            </a:r>
          </a:p>
          <a:p>
            <a:pPr lvl="2"/>
            <a:r>
              <a:rPr lang="en-US" smtClean="0"/>
              <a:t>separate on-call support by injector and hall optics (APELs)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T. </a:t>
            </a:r>
            <a:r>
              <a:rPr lang="en-US" dirty="0" err="1"/>
              <a:t>Satogata</a:t>
            </a:r>
            <a:r>
              <a:rPr lang="en-US" dirty="0"/>
              <a:t>                  </a:t>
            </a:r>
            <a:fld id="{E2C9A48C-97D7-4B40-96F2-F0841CEA16C0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5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T. </a:t>
            </a:r>
            <a:r>
              <a:rPr lang="en-US" dirty="0" err="1"/>
              <a:t>Satogata</a:t>
            </a:r>
            <a:r>
              <a:rPr lang="en-US" dirty="0"/>
              <a:t>                  </a:t>
            </a:r>
            <a:fld id="{E2C9A48C-97D7-4B40-96F2-F0841CEA16C0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</a:t>
            </a:r>
            <a:r>
              <a:rPr lang="en-US" dirty="0" smtClean="0"/>
              <a:t>ccelerator </a:t>
            </a:r>
            <a:r>
              <a:rPr lang="en-US" b="1" dirty="0" smtClean="0"/>
              <a:t>P</a:t>
            </a:r>
            <a:r>
              <a:rPr lang="en-US" dirty="0" smtClean="0"/>
              <a:t>hysics </a:t>
            </a:r>
            <a:r>
              <a:rPr lang="en-US" b="1" dirty="0" smtClean="0"/>
              <a:t>E</a:t>
            </a:r>
            <a:r>
              <a:rPr lang="en-US" dirty="0" smtClean="0"/>
              <a:t>xperiment hall </a:t>
            </a:r>
            <a:r>
              <a:rPr lang="en-US" b="1" dirty="0" smtClean="0"/>
              <a:t>L</a:t>
            </a:r>
            <a:r>
              <a:rPr lang="en-US" dirty="0" smtClean="0"/>
              <a:t>iaisons</a:t>
            </a:r>
          </a:p>
          <a:p>
            <a:pPr lvl="1"/>
            <a:r>
              <a:rPr lang="en-US" dirty="0" smtClean="0"/>
              <a:t>Hall A: Yves Roblin</a:t>
            </a:r>
          </a:p>
          <a:p>
            <a:pPr lvl="1"/>
            <a:r>
              <a:rPr lang="en-US" dirty="0" smtClean="0"/>
              <a:t>Hall B: Michael Tiefenback</a:t>
            </a:r>
          </a:p>
          <a:p>
            <a:pPr lvl="1"/>
            <a:r>
              <a:rPr lang="en-US" dirty="0" smtClean="0"/>
              <a:t>Hall C: Jay </a:t>
            </a:r>
            <a:r>
              <a:rPr lang="en-US" dirty="0" err="1" smtClean="0"/>
              <a:t>Benesch</a:t>
            </a:r>
            <a:endParaRPr lang="en-US" dirty="0" smtClean="0"/>
          </a:p>
          <a:p>
            <a:pPr lvl="1"/>
            <a:r>
              <a:rPr lang="en-US" dirty="0" smtClean="0"/>
              <a:t>Hall D: Todd Satogata</a:t>
            </a:r>
          </a:p>
          <a:p>
            <a:pPr lvl="1"/>
            <a:endParaRPr lang="en-US" sz="1200" dirty="0" smtClean="0"/>
          </a:p>
          <a:p>
            <a:r>
              <a:rPr lang="en-US" dirty="0" smtClean="0"/>
              <a:t>Responsible for </a:t>
            </a:r>
            <a:r>
              <a:rPr lang="en-US" b="1" dirty="0" smtClean="0"/>
              <a:t>beam delivery and hall integration</a:t>
            </a:r>
          </a:p>
          <a:p>
            <a:pPr lvl="1"/>
            <a:r>
              <a:rPr lang="en-US" dirty="0" smtClean="0"/>
              <a:t>Point person for hall beam tuning/beam quality every run</a:t>
            </a:r>
          </a:p>
          <a:p>
            <a:pPr lvl="1"/>
            <a:r>
              <a:rPr lang="en-US" sz="2300" dirty="0" smtClean="0"/>
              <a:t>Evaluate/coordinate all hall experiment beam requirements</a:t>
            </a:r>
          </a:p>
          <a:p>
            <a:pPr lvl="1"/>
            <a:r>
              <a:rPr lang="en-US" dirty="0" smtClean="0"/>
              <a:t>Design and improve </a:t>
            </a:r>
            <a:r>
              <a:rPr lang="en-US" dirty="0" err="1" smtClean="0"/>
              <a:t>beamlines</a:t>
            </a:r>
            <a:r>
              <a:rPr lang="en-US" dirty="0" smtClean="0"/>
              <a:t>/diagnostics/procedures</a:t>
            </a:r>
          </a:p>
          <a:p>
            <a:pPr lvl="1"/>
            <a:r>
              <a:rPr lang="en-US" dirty="0" smtClean="0"/>
              <a:t>Works closely with similar liaison from Operations</a:t>
            </a:r>
          </a:p>
          <a:p>
            <a:pPr lvl="1"/>
            <a:r>
              <a:rPr lang="en-US" dirty="0" smtClean="0"/>
              <a:t>Often a member of hall experiment collaborations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85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T. </a:t>
            </a:r>
            <a:r>
              <a:rPr lang="en-US" dirty="0" err="1"/>
              <a:t>Satogata</a:t>
            </a:r>
            <a:r>
              <a:rPr lang="en-US" dirty="0"/>
              <a:t>                  </a:t>
            </a:r>
            <a:fld id="{E2C9A48C-97D7-4B40-96F2-F0841CEA16C0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1" y="877824"/>
            <a:ext cx="4882353" cy="5559292"/>
          </a:xfrm>
        </p:spPr>
        <p:txBody>
          <a:bodyPr>
            <a:normAutofit/>
          </a:bodyPr>
          <a:lstStyle/>
          <a:p>
            <a:r>
              <a:rPr lang="en-US" dirty="0" smtClean="0"/>
              <a:t>CASA organized the detailed 12 GeV beam commissioning plan</a:t>
            </a:r>
          </a:p>
          <a:p>
            <a:pPr lvl="1"/>
            <a:r>
              <a:rPr lang="en-US" dirty="0" smtClean="0"/>
              <a:t>Multi-year development plan</a:t>
            </a:r>
          </a:p>
          <a:p>
            <a:pPr lvl="1"/>
            <a:r>
              <a:rPr lang="en-US" dirty="0" smtClean="0"/>
              <a:t>Successive beam diagnostics calibrations and measurements throughout</a:t>
            </a:r>
          </a:p>
          <a:p>
            <a:pPr lvl="1"/>
            <a:r>
              <a:rPr lang="en-US" dirty="0" smtClean="0"/>
              <a:t>All CASA personnel engaged</a:t>
            </a:r>
          </a:p>
          <a:p>
            <a:pPr lvl="1"/>
            <a:r>
              <a:rPr lang="en-US" dirty="0" smtClean="0"/>
              <a:t>Updates indicated progress through successive runs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Planned carefully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erformed as planned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</p:spPr>
        <p:txBody>
          <a:bodyPr/>
          <a:lstStyle/>
          <a:p>
            <a:r>
              <a:rPr lang="en-US" dirty="0" smtClean="0"/>
              <a:t>CEBAF 12 GeV Beam Physics</a:t>
            </a:r>
            <a:endParaRPr lang="en-US" dirty="0"/>
          </a:p>
        </p:txBody>
      </p:sp>
      <p:pic>
        <p:nvPicPr>
          <p:cNvPr id="8" name="Picture 7" descr="Screen Shot 2016-02-02 at 12.35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501" y="823716"/>
            <a:ext cx="4140708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95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Detail </a:t>
            </a:r>
            <a:r>
              <a:rPr lang="en-US" dirty="0" smtClean="0"/>
              <a:t>Schematic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85187"/>
            <a:ext cx="912819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3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T. </a:t>
            </a:r>
            <a:r>
              <a:rPr lang="en-US" dirty="0" err="1" smtClean="0"/>
              <a:t>Satogata</a:t>
            </a:r>
            <a:r>
              <a:rPr lang="en-US" dirty="0" smtClean="0"/>
              <a:t>                  </a:t>
            </a:r>
            <a:fld id="{E2C9A48C-97D7-4B40-96F2-F0841CEA16C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</a:t>
            </a:r>
            <a:r>
              <a:rPr lang="en-US" dirty="0" smtClean="0"/>
              <a:t>Detail: Transverse Matching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85187"/>
            <a:ext cx="9128199" cy="5638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62000" y="762000"/>
            <a:ext cx="5540509" cy="5562600"/>
            <a:chOff x="762000" y="762000"/>
            <a:chExt cx="5540509" cy="5562600"/>
          </a:xfrm>
        </p:grpSpPr>
        <p:sp>
          <p:nvSpPr>
            <p:cNvPr id="16" name="Rectangle 15"/>
            <p:cNvSpPr/>
            <p:nvPr/>
          </p:nvSpPr>
          <p:spPr>
            <a:xfrm>
              <a:off x="1800087" y="927652"/>
              <a:ext cx="640522" cy="1270000"/>
            </a:xfrm>
            <a:prstGeom prst="rect">
              <a:avLst/>
            </a:prstGeom>
            <a:noFill/>
            <a:ln w="57150" cmpd="sng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61987" y="762000"/>
              <a:ext cx="640522" cy="2286000"/>
            </a:xfrm>
            <a:prstGeom prst="rect">
              <a:avLst/>
            </a:prstGeom>
            <a:noFill/>
            <a:ln w="57150" cmpd="sng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62400" y="4648200"/>
              <a:ext cx="640522" cy="1676400"/>
            </a:xfrm>
            <a:prstGeom prst="rect">
              <a:avLst/>
            </a:prstGeom>
            <a:noFill/>
            <a:ln w="57150" cmpd="sng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2000" y="3886200"/>
              <a:ext cx="762000" cy="1905000"/>
            </a:xfrm>
            <a:prstGeom prst="rect">
              <a:avLst/>
            </a:prstGeom>
            <a:noFill/>
            <a:ln w="57150" cmpd="sng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788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Model-Based Optics Rematch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024" y="768011"/>
            <a:ext cx="2670686" cy="2852928"/>
          </a:xfrm>
          <a:prstGeom prst="rect">
            <a:avLst/>
          </a:prstGeom>
          <a:effectLst>
            <a:outerShdw blurRad="152400" dist="38100" dir="2700000" sx="101000" sy="101000" algn="tl" rotWithShape="0">
              <a:srgbClr val="000000">
                <a:alpha val="3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58" y="769637"/>
            <a:ext cx="2669164" cy="2851302"/>
          </a:xfrm>
          <a:prstGeom prst="rect">
            <a:avLst/>
          </a:prstGeom>
          <a:effectLst>
            <a:outerShdw blurRad="152400" dist="38100" dir="2700000" sx="101000" sy="101000" algn="tl" rotWithShape="0">
              <a:srgbClr val="000000">
                <a:alpha val="3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97" y="3506673"/>
            <a:ext cx="2670686" cy="2852928"/>
          </a:xfrm>
          <a:prstGeom prst="rect">
            <a:avLst/>
          </a:prstGeom>
          <a:effectLst>
            <a:outerShdw blurRad="152400" dist="38100" dir="2700000" sx="101000" sy="101000" algn="tl" rotWithShape="0">
              <a:srgbClr val="000000">
                <a:alpha val="3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77836" y="2269301"/>
            <a:ext cx="301303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All data plotted is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	</a:t>
            </a:r>
            <a:r>
              <a:rPr lang="en-US" sz="1600" dirty="0" smtClean="0">
                <a:latin typeface="Arial"/>
                <a:cs typeface="Arial"/>
              </a:rPr>
              <a:t>(measured beam </a:t>
            </a:r>
            <a:r>
              <a:rPr lang="en-US" sz="1600" dirty="0" err="1">
                <a:latin typeface="Symbol" charset="2"/>
                <a:cs typeface="Symbol" charset="2"/>
              </a:rPr>
              <a:t>σ</a:t>
            </a:r>
            <a:r>
              <a:rPr lang="en-US" sz="1600" baseline="-25000" dirty="0" err="1" smtClean="0">
                <a:latin typeface="Arial"/>
                <a:cs typeface="Arial"/>
              </a:rPr>
              <a:t>rms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r>
              <a:rPr lang="en-US" sz="1600" baseline="30000" dirty="0" smtClean="0">
                <a:latin typeface="Arial"/>
                <a:cs typeface="Arial"/>
              </a:rPr>
              <a:t>2</a:t>
            </a:r>
          </a:p>
          <a:p>
            <a:r>
              <a:rPr lang="en-US" sz="1600" dirty="0">
                <a:latin typeface="Arial"/>
                <a:cs typeface="Arial"/>
              </a:rPr>
              <a:t>	</a:t>
            </a:r>
            <a:r>
              <a:rPr lang="en-US" sz="1600" dirty="0" smtClean="0">
                <a:latin typeface="Arial"/>
                <a:cs typeface="Arial"/>
              </a:rPr>
              <a:t>		</a:t>
            </a:r>
            <a:r>
              <a:rPr lang="en-US" sz="1600" dirty="0" err="1" smtClean="0">
                <a:latin typeface="Arial"/>
                <a:cs typeface="Arial"/>
              </a:rPr>
              <a:t>vs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	</a:t>
            </a:r>
            <a:r>
              <a:rPr lang="en-US" sz="1600" dirty="0" smtClean="0">
                <a:latin typeface="Arial"/>
                <a:cs typeface="Arial"/>
              </a:rPr>
              <a:t>(set quadrupole KL)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3366FF"/>
                </a:solidFill>
                <a:latin typeface="Arial"/>
                <a:cs typeface="Arial"/>
              </a:rPr>
              <a:t>Blue data </a:t>
            </a:r>
            <a:r>
              <a:rPr lang="en-US" sz="1600" dirty="0" smtClean="0">
                <a:solidFill>
                  <a:srgbClr val="3366FF"/>
                </a:solidFill>
                <a:latin typeface="Arial"/>
                <a:cs typeface="Arial"/>
              </a:rPr>
              <a:t>is design intent</a:t>
            </a:r>
            <a:endParaRPr lang="en-US" sz="1600" dirty="0" smtClean="0">
              <a:solidFill>
                <a:srgbClr val="3366FF"/>
              </a:solidFill>
              <a:latin typeface="Arial"/>
              <a:cs typeface="Arial"/>
            </a:endParaRPr>
          </a:p>
          <a:p>
            <a:endParaRPr lang="en-US" sz="1600" dirty="0">
              <a:solidFill>
                <a:srgbClr val="3366FF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Red data is measurement</a:t>
            </a:r>
          </a:p>
          <a:p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[Horizontal after-match variance </a:t>
            </a:r>
            <a:r>
              <a:rPr lang="en-US" sz="1600" dirty="0" smtClean="0">
                <a:latin typeface="Arial"/>
                <a:cs typeface="Arial"/>
              </a:rPr>
              <a:t>is </a:t>
            </a:r>
            <a:r>
              <a:rPr lang="en-US" sz="1600" dirty="0" smtClean="0">
                <a:latin typeface="Arial"/>
                <a:cs typeface="Arial"/>
              </a:rPr>
              <a:t>due to measured </a:t>
            </a:r>
            <a:r>
              <a:rPr lang="en-US" sz="1600" dirty="0" smtClean="0">
                <a:latin typeface="Arial"/>
                <a:cs typeface="Arial"/>
              </a:rPr>
              <a:t>beam emittance being larger </a:t>
            </a:r>
            <a:r>
              <a:rPr lang="en-US" sz="1600" dirty="0" smtClean="0">
                <a:latin typeface="Arial"/>
                <a:cs typeface="Arial"/>
              </a:rPr>
              <a:t>than</a:t>
            </a:r>
            <a:r>
              <a:rPr lang="en-US" sz="1600" dirty="0" smtClean="0">
                <a:latin typeface="Arial"/>
                <a:cs typeface="Arial"/>
              </a:rPr>
              <a:t> design expectation]</a:t>
            </a: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2848" y="944133"/>
            <a:ext cx="2453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Before match, as found</a:t>
            </a: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2857083" y="944133"/>
            <a:ext cx="545765" cy="33855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18644" y="1061237"/>
            <a:ext cx="113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Horizontal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76957" y="1064094"/>
            <a:ext cx="113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Horizontal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8644" y="3889027"/>
            <a:ext cx="113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Vertical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76957" y="3889027"/>
            <a:ext cx="113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Vertical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63498" y="1417087"/>
            <a:ext cx="1339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After match</a:t>
            </a: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18" name="Left Arrow 17"/>
          <p:cNvSpPr/>
          <p:nvPr/>
        </p:nvSpPr>
        <p:spPr>
          <a:xfrm flipH="1">
            <a:off x="5215455" y="1433245"/>
            <a:ext cx="1097568" cy="338554"/>
          </a:xfrm>
          <a:prstGeom prst="leftArrow">
            <a:avLst>
              <a:gd name="adj1" fmla="val 64566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024" y="3506673"/>
            <a:ext cx="2670686" cy="2852928"/>
          </a:xfrm>
          <a:prstGeom prst="rect">
            <a:avLst/>
          </a:prstGeom>
          <a:effectLst>
            <a:outerShdw blurRad="152400" dist="38100" dir="2700000" sx="101000" sy="101000" algn="tl" rotWithShape="0">
              <a:srgbClr val="000000">
                <a:alpha val="3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7076957" y="3889027"/>
            <a:ext cx="113906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Vertical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709" y="859892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Symbol" charset="2"/>
                <a:cs typeface="Symbol" charset="2"/>
              </a:rPr>
              <a:t>σ</a:t>
            </a:r>
            <a:r>
              <a:rPr lang="en-US" sz="1000" baseline="-25000" dirty="0" smtClean="0">
                <a:latin typeface="Arial"/>
                <a:cs typeface="Arial"/>
              </a:rPr>
              <a:t>X</a:t>
            </a:r>
            <a:r>
              <a:rPr lang="en-US" sz="1000" baseline="30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 [</a:t>
            </a:r>
            <a:r>
              <a:rPr lang="en-US" sz="1000" dirty="0">
                <a:latin typeface="Symbol" charset="2"/>
                <a:cs typeface="Symbol" charset="2"/>
              </a:rPr>
              <a:t>μ</a:t>
            </a:r>
            <a:r>
              <a:rPr lang="en-US" sz="1000" dirty="0" smtClean="0">
                <a:latin typeface="Arial"/>
                <a:cs typeface="Arial"/>
              </a:rPr>
              <a:t>m</a:t>
            </a:r>
            <a:r>
              <a:rPr lang="en-US" sz="1000" baseline="30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91627" y="3358518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KL [m</a:t>
            </a:r>
            <a:r>
              <a:rPr lang="en-US" sz="1000" baseline="30000" dirty="0" smtClean="0">
                <a:latin typeface="Arial"/>
                <a:cs typeface="Arial"/>
              </a:rPr>
              <a:t>-1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1558" y="3310883"/>
            <a:ext cx="293118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0.95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6749" y="3287469"/>
            <a:ext cx="37525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0.40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6397" y="1043844"/>
            <a:ext cx="431667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1.8x10</a:t>
            </a:r>
            <a:r>
              <a:rPr lang="en-US" sz="1000" baseline="30000" dirty="0" smtClean="0">
                <a:latin typeface="Arial"/>
                <a:cs typeface="Arial"/>
              </a:rPr>
              <a:t>5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9575" y="3147090"/>
            <a:ext cx="29330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0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8173" y="1367501"/>
            <a:ext cx="946613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Symbol" charset="2"/>
                <a:cs typeface="Symbol" charset="2"/>
              </a:rPr>
              <a:t>ε</a:t>
            </a:r>
            <a:r>
              <a:rPr lang="en-US" sz="1200" baseline="-25000" dirty="0" smtClean="0">
                <a:latin typeface="Arial"/>
                <a:cs typeface="Arial"/>
              </a:rPr>
              <a:t>x</a:t>
            </a:r>
            <a:r>
              <a:rPr lang="en-US" sz="1200" dirty="0" smtClean="0">
                <a:latin typeface="Arial"/>
                <a:cs typeface="Arial"/>
              </a:rPr>
              <a:t>=2.6 nm-rad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2310" y="3644428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Symbol" charset="2"/>
                <a:cs typeface="Symbol" charset="2"/>
              </a:rPr>
              <a:t>σ</a:t>
            </a:r>
            <a:r>
              <a:rPr lang="en-US" sz="1000" baseline="-25000" dirty="0" smtClean="0">
                <a:latin typeface="Arial"/>
                <a:cs typeface="Arial"/>
              </a:rPr>
              <a:t>Y</a:t>
            </a:r>
            <a:r>
              <a:rPr lang="en-US" sz="1000" baseline="30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 [</a:t>
            </a:r>
            <a:r>
              <a:rPr lang="en-US" sz="1000" dirty="0">
                <a:latin typeface="Symbol" charset="2"/>
                <a:cs typeface="Symbol" charset="2"/>
              </a:rPr>
              <a:t>μ</a:t>
            </a:r>
            <a:r>
              <a:rPr lang="en-US" sz="1000" dirty="0" smtClean="0">
                <a:latin typeface="Arial"/>
                <a:cs typeface="Arial"/>
              </a:rPr>
              <a:t>m</a:t>
            </a:r>
            <a:r>
              <a:rPr lang="en-US" sz="1000" baseline="30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80228" y="6147286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KL [m</a:t>
            </a:r>
            <a:r>
              <a:rPr lang="en-US" sz="1000" baseline="30000" dirty="0" smtClean="0">
                <a:latin typeface="Arial"/>
                <a:cs typeface="Arial"/>
              </a:rPr>
              <a:t>-1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00159" y="6065787"/>
            <a:ext cx="293118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1.0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5350" y="6059305"/>
            <a:ext cx="37525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-0.1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2400" y="3828380"/>
            <a:ext cx="45003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9.0x10</a:t>
            </a:r>
            <a:r>
              <a:rPr lang="en-US" sz="1000" baseline="30000" dirty="0" smtClean="0">
                <a:latin typeface="Arial"/>
                <a:cs typeface="Arial"/>
              </a:rPr>
              <a:t>5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8176" y="5918926"/>
            <a:ext cx="29330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0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42495" y="875655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Symbol" charset="2"/>
                <a:cs typeface="Symbol" charset="2"/>
              </a:rPr>
              <a:t>σ</a:t>
            </a:r>
            <a:r>
              <a:rPr lang="en-US" sz="1000" baseline="-25000" dirty="0" smtClean="0">
                <a:latin typeface="Arial"/>
                <a:cs typeface="Arial"/>
              </a:rPr>
              <a:t>X</a:t>
            </a:r>
            <a:r>
              <a:rPr lang="en-US" sz="1000" baseline="30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 [</a:t>
            </a:r>
            <a:r>
              <a:rPr lang="en-US" sz="1000" dirty="0">
                <a:latin typeface="Symbol" charset="2"/>
                <a:cs typeface="Symbol" charset="2"/>
              </a:rPr>
              <a:t>μ</a:t>
            </a:r>
            <a:r>
              <a:rPr lang="en-US" sz="1000" dirty="0" smtClean="0">
                <a:latin typeface="Arial"/>
                <a:cs typeface="Arial"/>
              </a:rPr>
              <a:t>m</a:t>
            </a:r>
            <a:r>
              <a:rPr lang="en-US" sz="1000" baseline="30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20413" y="3374281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KL [m</a:t>
            </a:r>
            <a:r>
              <a:rPr lang="en-US" sz="1000" baseline="30000" dirty="0" smtClean="0">
                <a:latin typeface="Arial"/>
                <a:cs typeface="Arial"/>
              </a:rPr>
              <a:t>-1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40344" y="3326646"/>
            <a:ext cx="293118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0.95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15535" y="3303232"/>
            <a:ext cx="37525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0.40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15183" y="1059607"/>
            <a:ext cx="431667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2.2x10</a:t>
            </a:r>
            <a:r>
              <a:rPr lang="en-US" sz="1000" baseline="30000" dirty="0" smtClean="0">
                <a:latin typeface="Arial"/>
                <a:cs typeface="Arial"/>
              </a:rPr>
              <a:t>5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68361" y="3162853"/>
            <a:ext cx="29330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0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79109" y="1368239"/>
            <a:ext cx="946613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Symbol" charset="2"/>
                <a:cs typeface="Symbol" charset="2"/>
              </a:rPr>
              <a:t>ε</a:t>
            </a:r>
            <a:r>
              <a:rPr lang="en-US" sz="1200" baseline="-25000" dirty="0" smtClean="0">
                <a:latin typeface="Arial"/>
                <a:cs typeface="Arial"/>
              </a:rPr>
              <a:t>x</a:t>
            </a:r>
            <a:r>
              <a:rPr lang="en-US" sz="1200" dirty="0" smtClean="0">
                <a:latin typeface="Arial"/>
                <a:cs typeface="Arial"/>
              </a:rPr>
              <a:t>=3.0 nm-rad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73113" y="3624542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Symbol" charset="2"/>
                <a:cs typeface="Symbol" charset="2"/>
              </a:rPr>
              <a:t>σ</a:t>
            </a:r>
            <a:r>
              <a:rPr lang="en-US" sz="1000" baseline="-25000" dirty="0" smtClean="0">
                <a:latin typeface="Arial"/>
                <a:cs typeface="Arial"/>
              </a:rPr>
              <a:t>Y</a:t>
            </a:r>
            <a:r>
              <a:rPr lang="en-US" sz="1000" baseline="30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 [</a:t>
            </a:r>
            <a:r>
              <a:rPr lang="en-US" sz="1000" dirty="0">
                <a:latin typeface="Symbol" charset="2"/>
                <a:cs typeface="Symbol" charset="2"/>
              </a:rPr>
              <a:t>μ</a:t>
            </a:r>
            <a:r>
              <a:rPr lang="en-US" sz="1000" dirty="0" smtClean="0">
                <a:latin typeface="Arial"/>
                <a:cs typeface="Arial"/>
              </a:rPr>
              <a:t>m</a:t>
            </a:r>
            <a:r>
              <a:rPr lang="en-US" sz="1000" baseline="30000" dirty="0" smtClean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51031" y="6127400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KL [m</a:t>
            </a:r>
            <a:r>
              <a:rPr lang="en-US" sz="1000" baseline="30000" dirty="0" smtClean="0">
                <a:latin typeface="Arial"/>
                <a:cs typeface="Arial"/>
              </a:rPr>
              <a:t>-1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70962" y="6045901"/>
            <a:ext cx="293118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1.0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46153" y="6039419"/>
            <a:ext cx="37525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-0.1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223203" y="3808494"/>
            <a:ext cx="45003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9.0x10</a:t>
            </a:r>
            <a:r>
              <a:rPr lang="en-US" sz="1000" baseline="30000" dirty="0" smtClean="0">
                <a:latin typeface="Arial"/>
                <a:cs typeface="Arial"/>
              </a:rPr>
              <a:t>5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98979" y="5899040"/>
            <a:ext cx="29330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0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18779" y="4227581"/>
            <a:ext cx="1145401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Symbol" charset="2"/>
                <a:cs typeface="Symbol" charset="2"/>
              </a:rPr>
              <a:t>ε</a:t>
            </a:r>
            <a:r>
              <a:rPr lang="en-US" sz="1200" baseline="-25000" dirty="0" smtClean="0">
                <a:latin typeface="Arial"/>
                <a:cs typeface="Arial"/>
              </a:rPr>
              <a:t>Y</a:t>
            </a:r>
            <a:r>
              <a:rPr lang="en-US" sz="1200" dirty="0" smtClean="0">
                <a:latin typeface="Arial"/>
                <a:cs typeface="Arial"/>
              </a:rPr>
              <a:t>=1.9 nm-rad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76957" y="4227581"/>
            <a:ext cx="1145401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Symbol" charset="2"/>
                <a:cs typeface="Symbol" charset="2"/>
              </a:rPr>
              <a:t>ε</a:t>
            </a:r>
            <a:r>
              <a:rPr lang="en-US" sz="1200" baseline="-25000" dirty="0" smtClean="0">
                <a:latin typeface="Arial"/>
                <a:cs typeface="Arial"/>
              </a:rPr>
              <a:t>Y</a:t>
            </a:r>
            <a:r>
              <a:rPr lang="en-US" sz="1200" dirty="0" smtClean="0">
                <a:latin typeface="Arial"/>
                <a:cs typeface="Arial"/>
              </a:rPr>
              <a:t>=1.9 nm-rad</a:t>
            </a:r>
          </a:p>
        </p:txBody>
      </p:sp>
      <p:sp>
        <p:nvSpPr>
          <p:cNvPr id="4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222248" y="6446605"/>
            <a:ext cx="4101998" cy="365125"/>
          </a:xfrm>
        </p:spPr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4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24246" y="6446605"/>
            <a:ext cx="2133600" cy="365125"/>
          </a:xfrm>
        </p:spPr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38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/>
              <a:t>CEBAF </a:t>
            </a:r>
            <a:r>
              <a:rPr lang="en-US" sz="3500" dirty="0" smtClean="0"/>
              <a:t>Detail: Bunch Length Compression</a:t>
            </a:r>
            <a:endParaRPr lang="en-US" sz="35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85187"/>
            <a:ext cx="9128199" cy="5638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40609" y="1157357"/>
            <a:ext cx="1678608" cy="819426"/>
          </a:xfrm>
          <a:prstGeom prst="rect">
            <a:avLst/>
          </a:prstGeom>
          <a:noFill/>
          <a:ln w="5715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3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T. </a:t>
            </a:r>
            <a:r>
              <a:rPr lang="en-US" dirty="0" err="1" smtClean="0"/>
              <a:t>Satogata</a:t>
            </a:r>
            <a:r>
              <a:rPr lang="en-US" dirty="0" smtClean="0"/>
              <a:t>                  </a:t>
            </a:r>
            <a:fld id="{E2C9A48C-97D7-4B40-96F2-F0841CEA16C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</a:t>
            </a:r>
            <a:r>
              <a:rPr lang="en-US" dirty="0" smtClean="0"/>
              <a:t>Detail: Arc Transport and M</a:t>
            </a:r>
            <a:r>
              <a:rPr lang="en-US" baseline="-25000" dirty="0" smtClean="0"/>
              <a:t>56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85187"/>
            <a:ext cx="9128199" cy="56388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524000" y="1676400"/>
            <a:ext cx="7315200" cy="4267200"/>
            <a:chOff x="1524000" y="1676400"/>
            <a:chExt cx="7315200" cy="4267200"/>
          </a:xfrm>
        </p:grpSpPr>
        <p:sp>
          <p:nvSpPr>
            <p:cNvPr id="22" name="Rectangle 21"/>
            <p:cNvSpPr/>
            <p:nvPr/>
          </p:nvSpPr>
          <p:spPr>
            <a:xfrm>
              <a:off x="6629400" y="1676400"/>
              <a:ext cx="2209800" cy="4267200"/>
            </a:xfrm>
            <a:prstGeom prst="rect">
              <a:avLst/>
            </a:prstGeom>
            <a:noFill/>
            <a:ln w="5715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24000" y="1981200"/>
              <a:ext cx="2209800" cy="3810000"/>
            </a:xfrm>
            <a:prstGeom prst="rect">
              <a:avLst/>
            </a:prstGeom>
            <a:noFill/>
            <a:ln w="5715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2810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</p:spPr>
        <p:txBody>
          <a:bodyPr/>
          <a:lstStyle/>
          <a:p>
            <a:r>
              <a:rPr lang="en-US" dirty="0" smtClean="0"/>
              <a:t>Initial Year’s Beam Requirements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966788"/>
            <a:ext cx="65055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-594881" y="2474996"/>
            <a:ext cx="310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5.0 pass, 11GeV requirements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6798" y="4344083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5.5 pass</a:t>
            </a:r>
          </a:p>
          <a:p>
            <a:pPr algn="r"/>
            <a:r>
              <a:rPr lang="en-US" dirty="0" smtClean="0"/>
              <a:t>12GeV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0673" y="5598543"/>
            <a:ext cx="820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Physics beam requirements transmitted to CASA in 2007.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954696" y="966788"/>
            <a:ext cx="1093304" cy="424573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</p:spPr>
        <p:txBody>
          <a:bodyPr/>
          <a:lstStyle/>
          <a:p>
            <a:r>
              <a:rPr lang="en-US" dirty="0" smtClean="0"/>
              <a:t>Initial </a:t>
            </a:r>
            <a:r>
              <a:rPr lang="en-US" dirty="0" smtClean="0"/>
              <a:t>Years </a:t>
            </a:r>
            <a:r>
              <a:rPr lang="en-US" dirty="0" smtClean="0"/>
              <a:t>Beam Requirements Met!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966788"/>
            <a:ext cx="65055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-594881" y="2474996"/>
            <a:ext cx="310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5.0 pass, 11GeV requirements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6798" y="4344083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5.5 pass</a:t>
            </a:r>
          </a:p>
          <a:p>
            <a:pPr algn="r"/>
            <a:r>
              <a:rPr lang="en-US" dirty="0" smtClean="0"/>
              <a:t>12GeV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0673" y="5598543"/>
            <a:ext cx="820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Physics beam requirements transmitted to CASA in 2007.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82219" y="209412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2219" y="317724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2219" y="374292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2219" y="449641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1335" y="201384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91335" y="309696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1335" y="366264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37259" y="441613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95535" y="441613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9863" y="305160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1144548" y="1793575"/>
            <a:ext cx="174665" cy="242085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9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Accelerator Operations</a:t>
            </a:r>
          </a:p>
          <a:p>
            <a:pPr lvl="1"/>
            <a:r>
              <a:rPr lang="en-US" dirty="0" smtClean="0"/>
              <a:t>Summer 2015 -- Fall 2015</a:t>
            </a:r>
          </a:p>
          <a:p>
            <a:pPr lvl="1"/>
            <a:r>
              <a:rPr lang="en-US" dirty="0" smtClean="0"/>
              <a:t>Outlook for Spring 2016 – Fall 2016</a:t>
            </a:r>
          </a:p>
          <a:p>
            <a:r>
              <a:rPr lang="en-US" dirty="0" smtClean="0"/>
              <a:t>SRF C100 controls improvements</a:t>
            </a:r>
          </a:p>
          <a:p>
            <a:pPr lvl="1"/>
            <a:r>
              <a:rPr lang="en-US" dirty="0" smtClean="0"/>
              <a:t>energy jitter and vibration sensitivity</a:t>
            </a:r>
          </a:p>
          <a:p>
            <a:r>
              <a:rPr lang="en-US" dirty="0" smtClean="0"/>
              <a:t>Support for accelerator operations</a:t>
            </a:r>
          </a:p>
          <a:p>
            <a:pPr lvl="1"/>
            <a:r>
              <a:rPr lang="en-US" dirty="0" smtClean="0"/>
              <a:t>CASA and Engineering/Diagnostics</a:t>
            </a:r>
          </a:p>
          <a:p>
            <a:pPr lvl="1"/>
            <a:r>
              <a:rPr lang="en-US" dirty="0" smtClean="0"/>
              <a:t>Accelerator startup and operational tasks</a:t>
            </a:r>
          </a:p>
          <a:p>
            <a:pPr lvl="1"/>
            <a:r>
              <a:rPr lang="en-US" dirty="0" smtClean="0"/>
              <a:t>Diagnostic systems and applications</a:t>
            </a:r>
          </a:p>
          <a:p>
            <a:pPr lvl="1"/>
            <a:r>
              <a:rPr lang="en-US" dirty="0" smtClean="0"/>
              <a:t>Recent commissioning work/results</a:t>
            </a:r>
          </a:p>
          <a:p>
            <a:r>
              <a:rPr lang="en-US" dirty="0" smtClean="0"/>
              <a:t>Upcoming developments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Michael Tiefenback                  </a:t>
            </a:r>
            <a:fld id="{E2C9A48C-97D7-4B40-96F2-F0841CEA16C0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96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T. </a:t>
            </a:r>
            <a:r>
              <a:rPr lang="en-US" dirty="0" err="1"/>
              <a:t>Satogata</a:t>
            </a:r>
            <a:r>
              <a:rPr lang="en-US" dirty="0"/>
              <a:t>                  </a:t>
            </a:r>
            <a:fld id="{E2C9A48C-97D7-4B40-96F2-F0841CEA16C0}" type="slidenum">
              <a:rPr lang="en-US" smtClean="0"/>
              <a:pPr algn="ctr"/>
              <a:t>20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Emittance/Optics Campaign Strategy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Incorporated into </a:t>
            </a:r>
            <a:r>
              <a:rPr lang="en-US" b="1" dirty="0" smtClean="0"/>
              <a:t>12 GeV optics commissioning</a:t>
            </a:r>
          </a:p>
          <a:p>
            <a:pPr lvl="1"/>
            <a:r>
              <a:rPr lang="en-US" dirty="0" smtClean="0"/>
              <a:t>Measure in all (available) matching regions</a:t>
            </a:r>
          </a:p>
          <a:p>
            <a:pPr lvl="1"/>
            <a:r>
              <a:rPr lang="en-US" dirty="0" smtClean="0"/>
              <a:t>Single quad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single wire scanner measurements</a:t>
            </a:r>
          </a:p>
          <a:p>
            <a:pPr lvl="1"/>
            <a:r>
              <a:rPr lang="en-US" dirty="0" smtClean="0"/>
              <a:t>Improve automation, model integration in 6 GeV tools</a:t>
            </a:r>
          </a:p>
          <a:p>
            <a:pPr lvl="2"/>
            <a:r>
              <a:rPr lang="en-US" dirty="0" smtClean="0"/>
              <a:t>Measurement/match: 6-8 hours (expert)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1 hour (operators)</a:t>
            </a:r>
          </a:p>
          <a:p>
            <a:pPr lvl="1"/>
            <a:endParaRPr lang="en-US" dirty="0"/>
          </a:p>
          <a:p>
            <a:r>
              <a:rPr lang="en-US" dirty="0" smtClean="0"/>
              <a:t>Additional benefits</a:t>
            </a:r>
          </a:p>
          <a:p>
            <a:pPr lvl="1"/>
            <a:r>
              <a:rPr lang="en-US" dirty="0" smtClean="0"/>
              <a:t>Matching more systematic and consistent through CEBAF</a:t>
            </a:r>
          </a:p>
          <a:p>
            <a:pPr lvl="1"/>
            <a:r>
              <a:rPr lang="en-US" dirty="0" smtClean="0"/>
              <a:t>Faster measurements can be performed more routinely</a:t>
            </a:r>
          </a:p>
          <a:p>
            <a:pPr lvl="2"/>
            <a:r>
              <a:rPr lang="en-US" dirty="0" smtClean="0"/>
              <a:t>e.g. comparison of different lasers, space charge effects</a:t>
            </a:r>
          </a:p>
          <a:p>
            <a:pPr lvl="1"/>
            <a:r>
              <a:rPr lang="en-US" dirty="0" smtClean="0"/>
              <a:t>“Parasitic” beam emittance data from every scan/rematch</a:t>
            </a:r>
          </a:p>
          <a:p>
            <a:endParaRPr lang="en-US" dirty="0"/>
          </a:p>
          <a:p>
            <a:r>
              <a:rPr lang="en-US" dirty="0" smtClean="0"/>
              <a:t>12 GeV data shown: Fall 2015-present</a:t>
            </a:r>
          </a:p>
        </p:txBody>
      </p:sp>
    </p:spTree>
    <p:extLst>
      <p:ext uri="{BB962C8B-B14F-4D97-AF65-F5344CB8AC3E}">
        <p14:creationId xmlns:p14="http://schemas.microsoft.com/office/powerpoint/2010/main" val="2283886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Model-Based</a:t>
            </a:r>
            <a:r>
              <a:rPr lang="en-US" baseline="0" dirty="0" smtClean="0"/>
              <a:t> Optics Rematch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80" y="745057"/>
            <a:ext cx="2670048" cy="2852247"/>
          </a:xfrm>
          <a:prstGeom prst="rect">
            <a:avLst/>
          </a:prstGeom>
          <a:effectLst>
            <a:outerShdw blurRad="152400" dist="38100" dir="2700000" sx="101000" sy="101000" algn="tl" rotWithShape="0">
              <a:srgbClr val="000000">
                <a:alpha val="3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80" y="3597304"/>
            <a:ext cx="2670048" cy="2852246"/>
          </a:xfrm>
          <a:prstGeom prst="rect">
            <a:avLst/>
          </a:prstGeom>
          <a:effectLst>
            <a:outerShdw blurRad="152400" dist="38100" dir="2700000" sx="101000" sy="101000" algn="tl" rotWithShape="0">
              <a:srgbClr val="000000">
                <a:alpha val="3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25444" y="1307817"/>
            <a:ext cx="113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Horizontal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444" y="5701390"/>
            <a:ext cx="113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Vertical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647" y="3597304"/>
            <a:ext cx="2670048" cy="2852247"/>
          </a:xfrm>
          <a:prstGeom prst="rect">
            <a:avLst/>
          </a:prstGeom>
          <a:solidFill>
            <a:srgbClr val="FFFFFF"/>
          </a:solidFill>
          <a:effectLst>
            <a:outerShdw blurRad="152400" dist="38100" dir="2700000" sx="101000" sy="101000" algn="tl" rotWithShape="0">
              <a:srgbClr val="000000">
                <a:alpha val="3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647" y="745057"/>
            <a:ext cx="2670048" cy="2852247"/>
          </a:xfrm>
          <a:prstGeom prst="rect">
            <a:avLst/>
          </a:prstGeom>
          <a:solidFill>
            <a:srgbClr val="FFFFFF"/>
          </a:solidFill>
          <a:effectLst>
            <a:outerShdw blurRad="152400" dist="38100" dir="2700000" sx="101000" sy="101000" algn="tl" rotWithShape="0">
              <a:srgbClr val="000000">
                <a:alpha val="3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744043" y="1312269"/>
            <a:ext cx="113906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Horizontal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44043" y="5705842"/>
            <a:ext cx="113906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Vertical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53176" y="1911760"/>
            <a:ext cx="31116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All data plotted is the projected beam ellipse in (</a:t>
            </a:r>
            <a:r>
              <a:rPr lang="en-US" sz="1600" dirty="0" err="1" smtClean="0">
                <a:latin typeface="Arial"/>
                <a:cs typeface="Arial"/>
              </a:rPr>
              <a:t>x,x</a:t>
            </a:r>
            <a:r>
              <a:rPr lang="en-US" sz="1600" dirty="0" smtClean="0">
                <a:latin typeface="Arial"/>
                <a:cs typeface="Arial"/>
              </a:rPr>
              <a:t>’) at start of an upstream scanned quad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This data is for Arc 9 spreader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3366FF"/>
                </a:solidFill>
                <a:latin typeface="Arial"/>
                <a:cs typeface="Arial"/>
              </a:rPr>
              <a:t>Blue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lang="en-US" sz="1600" dirty="0" smtClean="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Arial"/>
                <a:cs typeface="Arial"/>
              </a:rPr>
              <a:t>green</a:t>
            </a:r>
            <a:r>
              <a:rPr lang="en-US" sz="1600" dirty="0" smtClean="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ellipses are measurement</a:t>
            </a:r>
          </a:p>
          <a:p>
            <a:endParaRPr lang="en-US" sz="1600" dirty="0">
              <a:solidFill>
                <a:srgbClr val="3366FF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Red is online model prediction</a:t>
            </a:r>
          </a:p>
          <a:p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Excellent agreement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02848" y="944133"/>
            <a:ext cx="2453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Before match, as found</a:t>
            </a: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21" name="Left Arrow 20"/>
          <p:cNvSpPr/>
          <p:nvPr/>
        </p:nvSpPr>
        <p:spPr>
          <a:xfrm>
            <a:off x="2857083" y="944133"/>
            <a:ext cx="545765" cy="33855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63498" y="1417087"/>
            <a:ext cx="1339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After match</a:t>
            </a: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23" name="Left Arrow 22"/>
          <p:cNvSpPr/>
          <p:nvPr/>
        </p:nvSpPr>
        <p:spPr>
          <a:xfrm flipH="1">
            <a:off x="5215455" y="1433245"/>
            <a:ext cx="1097568" cy="338554"/>
          </a:xfrm>
          <a:prstGeom prst="leftArrow">
            <a:avLst>
              <a:gd name="adj1" fmla="val 64566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3709" y="1099517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x’ [</a:t>
            </a:r>
            <a:r>
              <a:rPr lang="en-US" sz="1000" dirty="0" err="1" smtClean="0">
                <a:latin typeface="Symbol" charset="2"/>
                <a:cs typeface="Symbol" charset="2"/>
              </a:rPr>
              <a:t>μ</a:t>
            </a:r>
            <a:r>
              <a:rPr lang="en-US" sz="1000" dirty="0" err="1" smtClean="0">
                <a:latin typeface="Arial"/>
                <a:cs typeface="Arial"/>
              </a:rPr>
              <a:t>rad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21270" y="1099517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x’ [</a:t>
            </a:r>
            <a:r>
              <a:rPr lang="en-US" sz="1000" dirty="0" err="1">
                <a:latin typeface="Symbol" charset="2"/>
                <a:cs typeface="Symbol" charset="2"/>
              </a:rPr>
              <a:t>μ</a:t>
            </a:r>
            <a:r>
              <a:rPr lang="en-US" sz="1000" dirty="0" err="1" smtClean="0">
                <a:latin typeface="Arial"/>
                <a:cs typeface="Arial"/>
              </a:rPr>
              <a:t>rad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21270" y="3959202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y</a:t>
            </a:r>
            <a:r>
              <a:rPr lang="en-US" sz="1000" dirty="0" smtClean="0">
                <a:latin typeface="Arial"/>
                <a:cs typeface="Arial"/>
              </a:rPr>
              <a:t>’ [</a:t>
            </a:r>
            <a:r>
              <a:rPr lang="en-US" sz="1000" dirty="0" err="1">
                <a:latin typeface="Symbol" charset="2"/>
                <a:cs typeface="Symbol" charset="2"/>
              </a:rPr>
              <a:t>μ</a:t>
            </a:r>
            <a:r>
              <a:rPr lang="en-US" sz="1000" dirty="0" err="1" smtClean="0">
                <a:latin typeface="Arial"/>
                <a:cs typeface="Arial"/>
              </a:rPr>
              <a:t>rad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2248" y="3957192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y</a:t>
            </a:r>
            <a:r>
              <a:rPr lang="en-US" sz="1000" dirty="0" smtClean="0">
                <a:latin typeface="Arial"/>
                <a:cs typeface="Arial"/>
              </a:rPr>
              <a:t>’ [</a:t>
            </a:r>
            <a:r>
              <a:rPr lang="en-US" sz="1000" dirty="0" err="1" smtClean="0">
                <a:latin typeface="Symbol" charset="2"/>
                <a:cs typeface="Symbol" charset="2"/>
              </a:rPr>
              <a:t>μ</a:t>
            </a:r>
            <a:r>
              <a:rPr lang="en-US" sz="1000" dirty="0" err="1" smtClean="0">
                <a:latin typeface="Arial"/>
                <a:cs typeface="Arial"/>
              </a:rPr>
              <a:t>rad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58612" y="6249528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y [</a:t>
            </a:r>
            <a:r>
              <a:rPr lang="en-US" sz="1000" dirty="0" err="1">
                <a:latin typeface="Symbol" charset="2"/>
                <a:cs typeface="Symbol" charset="2"/>
              </a:rPr>
              <a:t>μ</a:t>
            </a:r>
            <a:r>
              <a:rPr lang="en-US" sz="1000" dirty="0" err="1" smtClean="0">
                <a:latin typeface="Arial"/>
                <a:cs typeface="Arial"/>
              </a:rPr>
              <a:t>m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80691" y="6249528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y [</a:t>
            </a:r>
            <a:r>
              <a:rPr lang="en-US" sz="1000" dirty="0" err="1">
                <a:latin typeface="Symbol" charset="2"/>
                <a:cs typeface="Symbol" charset="2"/>
              </a:rPr>
              <a:t>μ</a:t>
            </a:r>
            <a:r>
              <a:rPr lang="en-US" sz="1000" dirty="0" err="1" smtClean="0">
                <a:latin typeface="Arial"/>
                <a:cs typeface="Arial"/>
              </a:rPr>
              <a:t>m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80691" y="3411400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x [</a:t>
            </a:r>
            <a:r>
              <a:rPr lang="en-US" sz="1000" dirty="0" err="1">
                <a:latin typeface="Symbol" charset="2"/>
                <a:cs typeface="Symbol" charset="2"/>
              </a:rPr>
              <a:t>μ</a:t>
            </a:r>
            <a:r>
              <a:rPr lang="en-US" sz="1000" dirty="0" err="1" smtClean="0">
                <a:latin typeface="Arial"/>
                <a:cs typeface="Arial"/>
              </a:rPr>
              <a:t>m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40029" y="3411400"/>
            <a:ext cx="58639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x [</a:t>
            </a:r>
            <a:r>
              <a:rPr lang="en-US" sz="1000" dirty="0" err="1">
                <a:latin typeface="Symbol" charset="2"/>
                <a:cs typeface="Symbol" charset="2"/>
              </a:rPr>
              <a:t>μ</a:t>
            </a:r>
            <a:r>
              <a:rPr lang="en-US" sz="1000" dirty="0" err="1" smtClean="0">
                <a:latin typeface="Arial"/>
                <a:cs typeface="Arial"/>
              </a:rPr>
              <a:t>m</a:t>
            </a:r>
            <a:r>
              <a:rPr lang="en-US" sz="1000" dirty="0" smtClean="0">
                <a:latin typeface="Arial"/>
                <a:cs typeface="Arial"/>
              </a:rPr>
              <a:t>]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36956" y="3278096"/>
            <a:ext cx="293118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250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6749" y="3298512"/>
            <a:ext cx="37525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-250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8199" y="1266537"/>
            <a:ext cx="29330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4</a:t>
            </a:r>
            <a:r>
              <a:rPr lang="en-US" sz="1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9148" y="3166599"/>
            <a:ext cx="29330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-40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29261" y="6120152"/>
            <a:ext cx="293118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300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9054" y="6140568"/>
            <a:ext cx="37525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-300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81177" y="4129625"/>
            <a:ext cx="29330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4</a:t>
            </a:r>
            <a:r>
              <a:rPr lang="en-US" sz="1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2126" y="6029687"/>
            <a:ext cx="29330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-40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81553" y="1262423"/>
            <a:ext cx="29330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4</a:t>
            </a:r>
            <a:r>
              <a:rPr lang="en-US" sz="1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62502" y="3162485"/>
            <a:ext cx="29330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-40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52932" y="3277411"/>
            <a:ext cx="293118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300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02725" y="3297827"/>
            <a:ext cx="37525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-300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12784" y="4129619"/>
            <a:ext cx="29330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4</a:t>
            </a:r>
            <a:r>
              <a:rPr lang="en-US" sz="1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52932" y="6120146"/>
            <a:ext cx="293118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300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02725" y="6140562"/>
            <a:ext cx="37525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-300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93733" y="6029681"/>
            <a:ext cx="29330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-40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34027" y="2887677"/>
            <a:ext cx="946613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Symbol" charset="2"/>
                <a:cs typeface="Symbol" charset="2"/>
              </a:rPr>
              <a:t>ε</a:t>
            </a:r>
            <a:r>
              <a:rPr lang="en-US" sz="1200" baseline="-25000" dirty="0" smtClean="0">
                <a:latin typeface="Arial"/>
                <a:cs typeface="Arial"/>
              </a:rPr>
              <a:t>x</a:t>
            </a:r>
            <a:r>
              <a:rPr lang="en-US" sz="1200" dirty="0" smtClean="0">
                <a:latin typeface="Arial"/>
                <a:cs typeface="Arial"/>
              </a:rPr>
              <a:t>=2.6 nm-rad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64507" y="4421837"/>
            <a:ext cx="946613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err="1">
                <a:latin typeface="Symbol" charset="2"/>
                <a:cs typeface="Symbol" charset="2"/>
              </a:rPr>
              <a:t>ε</a:t>
            </a:r>
            <a:r>
              <a:rPr lang="en-US" sz="1200" baseline="-25000" dirty="0" err="1" smtClean="0">
                <a:latin typeface="Arial"/>
                <a:cs typeface="Arial"/>
              </a:rPr>
              <a:t>y</a:t>
            </a:r>
            <a:r>
              <a:rPr lang="en-US" sz="1200" dirty="0" smtClean="0">
                <a:latin typeface="Arial"/>
                <a:cs typeface="Arial"/>
              </a:rPr>
              <a:t>=1.9 nm-rad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740187" y="2887677"/>
            <a:ext cx="946613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Symbol" charset="2"/>
                <a:cs typeface="Symbol" charset="2"/>
              </a:rPr>
              <a:t>ε</a:t>
            </a:r>
            <a:r>
              <a:rPr lang="en-US" sz="1200" baseline="-25000" dirty="0" smtClean="0">
                <a:latin typeface="Arial"/>
                <a:cs typeface="Arial"/>
              </a:rPr>
              <a:t>x</a:t>
            </a:r>
            <a:r>
              <a:rPr lang="en-US" sz="1200" dirty="0" smtClean="0">
                <a:latin typeface="Arial"/>
                <a:cs typeface="Arial"/>
              </a:rPr>
              <a:t>=3.0 nm-rad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776860" y="4421837"/>
            <a:ext cx="946613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err="1" smtClean="0">
                <a:latin typeface="Symbol" charset="2"/>
                <a:cs typeface="Symbol" charset="2"/>
              </a:rPr>
              <a:t>ε</a:t>
            </a:r>
            <a:r>
              <a:rPr lang="en-US" sz="1200" baseline="-25000" dirty="0" err="1" smtClean="0">
                <a:latin typeface="Arial"/>
                <a:cs typeface="Arial"/>
              </a:rPr>
              <a:t>y</a:t>
            </a:r>
            <a:r>
              <a:rPr lang="en-US" sz="1200" dirty="0" smtClean="0">
                <a:latin typeface="Arial"/>
                <a:cs typeface="Arial"/>
              </a:rPr>
              <a:t>=1.9 nm-rad</a:t>
            </a:r>
          </a:p>
        </p:txBody>
      </p:sp>
      <p:sp>
        <p:nvSpPr>
          <p:cNvPr id="5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222248" y="6456300"/>
            <a:ext cx="4101998" cy="365125"/>
          </a:xfrm>
        </p:spPr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24246" y="6456300"/>
            <a:ext cx="2133600" cy="365125"/>
          </a:xfrm>
        </p:spPr>
        <p:txBody>
          <a:bodyPr/>
          <a:lstStyle/>
          <a:p>
            <a:r>
              <a:rPr lang="en-US" dirty="0" smtClean="0"/>
              <a:t>T. </a:t>
            </a:r>
            <a:r>
              <a:rPr lang="en-US" dirty="0" err="1" smtClean="0"/>
              <a:t>Satogata</a:t>
            </a:r>
            <a:r>
              <a:rPr lang="en-US" dirty="0" smtClean="0"/>
              <a:t>                  </a:t>
            </a:r>
            <a:fld id="{E2C9A48C-97D7-4B40-96F2-F0841CEA16C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4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mittances-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1" y="829248"/>
            <a:ext cx="8319419" cy="4352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GeV Horizontal Emittances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5243544"/>
            <a:ext cx="8853458" cy="109608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Horizontal emittances within all specifications</a:t>
            </a:r>
          </a:p>
          <a:p>
            <a:pPr lvl="1"/>
            <a:r>
              <a:rPr lang="en-US" dirty="0" smtClean="0"/>
              <a:t>Usually within factor of two of design (often better)</a:t>
            </a:r>
          </a:p>
          <a:p>
            <a:pPr lvl="1"/>
            <a:r>
              <a:rPr lang="en-US" dirty="0" smtClean="0"/>
              <a:t>Synchrotron radiation-driven emittance growth as predicted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24246" y="1055195"/>
            <a:ext cx="3241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present</a:t>
            </a:r>
          </a:p>
          <a:p>
            <a:r>
              <a:rPr lang="en-US" dirty="0" smtClean="0"/>
              <a:t>Corrected for pot/stepper, angle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43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mittances-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8" y="825614"/>
            <a:ext cx="8254824" cy="4352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GeV Vertical Emittances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5274516"/>
            <a:ext cx="8705088" cy="104402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Vertical </a:t>
            </a:r>
            <a:r>
              <a:rPr lang="en-US" dirty="0"/>
              <a:t>emittances </a:t>
            </a:r>
            <a:r>
              <a:rPr lang="en-US" dirty="0" smtClean="0"/>
              <a:t>also within all </a:t>
            </a:r>
            <a:r>
              <a:rPr lang="en-US" dirty="0"/>
              <a:t>specifications</a:t>
            </a:r>
          </a:p>
          <a:p>
            <a:pPr lvl="1"/>
            <a:r>
              <a:rPr lang="en-US" dirty="0"/>
              <a:t>Synchrotron radiation-driven emittance growth </a:t>
            </a:r>
            <a:r>
              <a:rPr lang="en-US" dirty="0" smtClean="0"/>
              <a:t>also as </a:t>
            </a:r>
            <a:r>
              <a:rPr lang="en-US" dirty="0"/>
              <a:t>predicted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35355" y="1055195"/>
            <a:ext cx="3241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present</a:t>
            </a:r>
          </a:p>
          <a:p>
            <a:r>
              <a:rPr lang="en-US" dirty="0" smtClean="0"/>
              <a:t>Corrected for pot/stepper, angle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40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Emittance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877824"/>
            <a:ext cx="8705088" cy="5414455"/>
          </a:xfrm>
        </p:spPr>
        <p:txBody>
          <a:bodyPr>
            <a:normAutofit/>
          </a:bodyPr>
          <a:lstStyle/>
          <a:p>
            <a:r>
              <a:rPr lang="en-US" dirty="0" smtClean="0"/>
              <a:t>Detailed </a:t>
            </a:r>
            <a:r>
              <a:rPr lang="en-US" b="1" dirty="0" smtClean="0"/>
              <a:t>top-to-bottom error analysis </a:t>
            </a:r>
            <a:r>
              <a:rPr lang="en-US" dirty="0" smtClean="0"/>
              <a:t>in progress</a:t>
            </a:r>
          </a:p>
          <a:p>
            <a:pPr lvl="1"/>
            <a:r>
              <a:rPr lang="en-US" dirty="0" err="1" smtClean="0"/>
              <a:t>Randoms</a:t>
            </a:r>
            <a:r>
              <a:rPr lang="en-US" dirty="0" smtClean="0"/>
              <a:t>: harp noise, carriage jitter, magnet regulation</a:t>
            </a:r>
          </a:p>
          <a:p>
            <a:pPr lvl="1"/>
            <a:r>
              <a:rPr lang="en-US" dirty="0" smtClean="0"/>
              <a:t>Systematics: </a:t>
            </a:r>
            <a:r>
              <a:rPr lang="en-US" b="1" dirty="0" smtClean="0"/>
              <a:t>harp scaling</a:t>
            </a:r>
            <a:r>
              <a:rPr lang="en-US" dirty="0" smtClean="0"/>
              <a:t>, magnet transport, procedural clarity</a:t>
            </a:r>
            <a:endParaRPr lang="en-US" b="1" dirty="0"/>
          </a:p>
          <a:p>
            <a:r>
              <a:rPr lang="en-US" dirty="0" err="1" smtClean="0"/>
              <a:t>Randoms</a:t>
            </a:r>
            <a:r>
              <a:rPr lang="en-US" dirty="0" smtClean="0"/>
              <a:t> are small (~few %) </a:t>
            </a:r>
            <a:r>
              <a:rPr lang="en-US" dirty="0" err="1" smtClean="0"/>
              <a:t>vs</a:t>
            </a:r>
            <a:r>
              <a:rPr lang="en-US" dirty="0" smtClean="0"/>
              <a:t> potential systematics</a:t>
            </a:r>
          </a:p>
          <a:p>
            <a:r>
              <a:rPr lang="en-US" dirty="0"/>
              <a:t>O</a:t>
            </a:r>
            <a:r>
              <a:rPr lang="en-US" dirty="0" smtClean="0"/>
              <a:t>bserved large uncertainties in harp carriage transport scaling (up to 50%)</a:t>
            </a:r>
          </a:p>
          <a:p>
            <a:pPr lvl="1"/>
            <a:r>
              <a:rPr lang="en-US" dirty="0" err="1" smtClean="0"/>
              <a:t>Miscalibration</a:t>
            </a:r>
            <a:r>
              <a:rPr lang="en-US" dirty="0" smtClean="0"/>
              <a:t> of linear potentiometer </a:t>
            </a:r>
            <a:r>
              <a:rPr lang="en-US" dirty="0" err="1" smtClean="0"/>
              <a:t>vs</a:t>
            </a:r>
            <a:r>
              <a:rPr lang="en-US" dirty="0" smtClean="0"/>
              <a:t> stepper travel</a:t>
            </a:r>
          </a:p>
          <a:p>
            <a:pPr lvl="1"/>
            <a:r>
              <a:rPr lang="en-US" dirty="0" smtClean="0"/>
              <a:t>Contributes </a:t>
            </a:r>
            <a:r>
              <a:rPr lang="en-US" dirty="0" err="1" smtClean="0"/>
              <a:t>quadratically</a:t>
            </a:r>
            <a:r>
              <a:rPr lang="en-US" dirty="0" smtClean="0"/>
              <a:t> to calculated emittance</a:t>
            </a:r>
          </a:p>
          <a:p>
            <a:pPr lvl="1"/>
            <a:r>
              <a:rPr lang="en-US" dirty="0" smtClean="0"/>
              <a:t>Does not substantially alter match parameters</a:t>
            </a:r>
          </a:p>
          <a:p>
            <a:pPr lvl="1"/>
            <a:r>
              <a:rPr lang="en-US" dirty="0" smtClean="0"/>
              <a:t>Data shown includes pot/stepper angle correction</a:t>
            </a:r>
          </a:p>
          <a:p>
            <a:r>
              <a:rPr lang="en-US" b="1" dirty="0" smtClean="0"/>
              <a:t>Quantify/cross-calibrate with non-blooming viewers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6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99" y="1960155"/>
            <a:ext cx="3621075" cy="629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Emittance Growth Scaling and Mitigation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5949" y="2754259"/>
            <a:ext cx="3870747" cy="3805567"/>
          </a:xfrm>
        </p:spPr>
        <p:txBody>
          <a:bodyPr>
            <a:normAutofit/>
          </a:bodyPr>
          <a:lstStyle/>
          <a:p>
            <a:r>
              <a:rPr lang="en-US" sz="2300" dirty="0" smtClean="0"/>
              <a:t>Arc focusing very flexible: separate power supplies for all 32 arc quads</a:t>
            </a:r>
          </a:p>
          <a:p>
            <a:r>
              <a:rPr lang="en-US" sz="2300" dirty="0" smtClean="0"/>
              <a:t>Traditional CEBAF FODO cells </a:t>
            </a:r>
            <a:r>
              <a:rPr lang="en-US" sz="23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300" dirty="0">
                <a:sym typeface="Wingdings"/>
              </a:rPr>
              <a:t> </a:t>
            </a:r>
            <a:r>
              <a:rPr lang="en-US" sz="2300" dirty="0" smtClean="0">
                <a:sym typeface="Wingdings"/>
              </a:rPr>
              <a:t>DBA cells in higher arcs</a:t>
            </a:r>
          </a:p>
          <a:p>
            <a:r>
              <a:rPr lang="en-US" sz="2300" b="1" dirty="0" smtClean="0">
                <a:sym typeface="Wingdings"/>
              </a:rPr>
              <a:t>30-40% </a:t>
            </a:r>
            <a:r>
              <a:rPr lang="en-US" sz="2300" dirty="0" smtClean="0">
                <a:sym typeface="Wingdings"/>
              </a:rPr>
              <a:t>reduction in </a:t>
            </a:r>
          </a:p>
          <a:p>
            <a:r>
              <a:rPr lang="en-US" sz="2000" b="1" dirty="0" smtClean="0"/>
              <a:t>Tested in 2013-2014 11 GeV</a:t>
            </a:r>
          </a:p>
          <a:p>
            <a:pPr lvl="1"/>
            <a:r>
              <a:rPr lang="en-US" sz="1900" dirty="0"/>
              <a:t>D</a:t>
            </a:r>
            <a:r>
              <a:rPr lang="en-US" sz="1900" dirty="0" smtClean="0"/>
              <a:t>ispersion/</a:t>
            </a:r>
            <a:r>
              <a:rPr lang="en-US" sz="1900" dirty="0" err="1" smtClean="0"/>
              <a:t>pathlength</a:t>
            </a:r>
            <a:r>
              <a:rPr lang="en-US" sz="1900" dirty="0" smtClean="0"/>
              <a:t> coupling through M</a:t>
            </a:r>
            <a:r>
              <a:rPr lang="en-US" sz="1900" baseline="-25000" dirty="0" smtClean="0"/>
              <a:t>56</a:t>
            </a:r>
            <a:endParaRPr lang="en-US" sz="19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62" y="950298"/>
            <a:ext cx="4316730" cy="83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7913" y="1291574"/>
            <a:ext cx="2806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/>
                <a:cs typeface="Arial"/>
              </a:rPr>
              <a:t>r</a:t>
            </a:r>
            <a:r>
              <a:rPr lang="en-US" sz="1600" b="1" dirty="0" smtClean="0">
                <a:solidFill>
                  <a:schemeClr val="tx2"/>
                </a:solidFill>
                <a:latin typeface="Arial"/>
                <a:cs typeface="Arial"/>
              </a:rPr>
              <a:t>ms, geometric</a:t>
            </a:r>
            <a:endParaRPr lang="en-US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1600" b="1" dirty="0" smtClean="0">
                <a:solidFill>
                  <a:schemeClr val="tx2"/>
                </a:solidFill>
                <a:latin typeface="Arial"/>
                <a:cs typeface="Arial"/>
              </a:rPr>
              <a:t>180° multi-cell bend</a:t>
            </a:r>
          </a:p>
          <a:p>
            <a:endParaRPr lang="en-US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1600" b="1" dirty="0" smtClean="0">
                <a:solidFill>
                  <a:schemeClr val="tx2"/>
                </a:solidFill>
                <a:latin typeface="Arial"/>
                <a:cs typeface="Arial"/>
              </a:rPr>
              <a:t>Sands 1985, Douglas 1997</a:t>
            </a:r>
            <a:endParaRPr lang="en-US" sz="16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7" name="Picture 6" descr="Screen Shot 2015-05-06 at 6.40.5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" y="2864689"/>
            <a:ext cx="5148706" cy="3262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1438" y="3221986"/>
            <a:ext cx="218661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Arial"/>
                <a:cs typeface="Arial"/>
              </a:rPr>
              <a:t>Arc 10 DBA optics</a:t>
            </a:r>
            <a:endParaRPr lang="en-US" sz="16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63" y="5013758"/>
            <a:ext cx="488950" cy="349250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222248" y="6456300"/>
            <a:ext cx="4101998" cy="365125"/>
          </a:xfrm>
        </p:spPr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24246" y="6456300"/>
            <a:ext cx="2133600" cy="365125"/>
          </a:xfrm>
        </p:spPr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06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Length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5013739"/>
            <a:ext cx="8705088" cy="134730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Linac gang phase </a:t>
            </a:r>
            <a:r>
              <a:rPr lang="en-US" dirty="0" err="1" smtClean="0"/>
              <a:t>vs</a:t>
            </a:r>
            <a:r>
              <a:rPr lang="en-US" dirty="0" smtClean="0"/>
              <a:t> SLM dispersive bunch size</a:t>
            </a:r>
          </a:p>
          <a:p>
            <a:r>
              <a:rPr lang="en-US" dirty="0" smtClean="0"/>
              <a:t>Short bunches even without injector compression</a:t>
            </a:r>
          </a:p>
          <a:p>
            <a:pPr lvl="1"/>
            <a:r>
              <a:rPr lang="en-US" dirty="0" smtClean="0"/>
              <a:t>Limit nonlinear halo, momentum spread in lower passes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 descr="Screen Shot 2016-02-02 at 8.43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96" y="838489"/>
            <a:ext cx="8312727" cy="4055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01610" y="748060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Ahmad</a:t>
            </a:r>
          </a:p>
          <a:p>
            <a:r>
              <a:rPr lang="en-US" dirty="0" smtClean="0"/>
              <a:t>PhD Student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10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6 GeV Existing Diagnostics</a:t>
            </a:r>
            <a:endParaRPr lang="en-US" dirty="0"/>
          </a:p>
        </p:txBody>
      </p:sp>
      <p:pic>
        <p:nvPicPr>
          <p:cNvPr id="7" name="Picture 3" descr="C:\Users\spata\Desktop\Lehman12\vie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86" y="1016645"/>
            <a:ext cx="3365014" cy="233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1295400" y="3298883"/>
            <a:ext cx="1140056" cy="23782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Beam Viewers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66421"/>
            <a:ext cx="2540444" cy="251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C:\Users\spata\Desktop\Lehman12\har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36932" y="4361966"/>
            <a:ext cx="2581981" cy="968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6"/>
          <p:cNvSpPr txBox="1">
            <a:spLocks noChangeArrowheads="1"/>
          </p:cNvSpPr>
          <p:nvPr/>
        </p:nvSpPr>
        <p:spPr bwMode="auto">
          <a:xfrm>
            <a:off x="4211348" y="6119708"/>
            <a:ext cx="2173993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Wire Scanner and Electronics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Text Box 46"/>
          <p:cNvSpPr txBox="1">
            <a:spLocks noChangeArrowheads="1"/>
          </p:cNvSpPr>
          <p:nvPr/>
        </p:nvSpPr>
        <p:spPr bwMode="auto">
          <a:xfrm>
            <a:off x="7478337" y="5696824"/>
            <a:ext cx="793807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Old Style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7454438" y="3680843"/>
            <a:ext cx="849913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New Style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Text Box 46"/>
          <p:cNvSpPr txBox="1">
            <a:spLocks noChangeArrowheads="1"/>
          </p:cNvSpPr>
          <p:nvPr/>
        </p:nvSpPr>
        <p:spPr bwMode="auto">
          <a:xfrm>
            <a:off x="7273549" y="6139190"/>
            <a:ext cx="1508746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Wire Scanner Forks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13" y="1060069"/>
            <a:ext cx="2743200" cy="2140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Box 46"/>
          <p:cNvSpPr txBox="1">
            <a:spLocks noChangeArrowheads="1"/>
          </p:cNvSpPr>
          <p:nvPr/>
        </p:nvSpPr>
        <p:spPr bwMode="auto">
          <a:xfrm>
            <a:off x="3863433" y="3200400"/>
            <a:ext cx="2690160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Antenna-Style Beam Position Monitor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74" y="914398"/>
            <a:ext cx="1291256" cy="2336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 Box 46"/>
          <p:cNvSpPr txBox="1">
            <a:spLocks noChangeArrowheads="1"/>
          </p:cNvSpPr>
          <p:nvPr/>
        </p:nvSpPr>
        <p:spPr bwMode="auto">
          <a:xfrm>
            <a:off x="847162" y="6082352"/>
            <a:ext cx="2103461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Beam on Viewer in Chicane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7247053" y="3224150"/>
            <a:ext cx="1375698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Pathlength Cavity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0" name="Picture 3" descr="C:\Users\spata\AppData\Local\Temp\_TS77F7.tmp\_TS3E.tmp\0R0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2" y="3640058"/>
            <a:ext cx="3162301" cy="249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184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T. </a:t>
            </a:r>
            <a:r>
              <a:rPr lang="en-US" dirty="0" err="1" smtClean="0"/>
              <a:t>Satogata</a:t>
            </a:r>
            <a:r>
              <a:rPr lang="en-US" dirty="0" smtClean="0"/>
              <a:t>                  </a:t>
            </a:r>
            <a:fld id="{E2C9A48C-97D7-4B40-96F2-F0841CEA16C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</p:spPr>
        <p:txBody>
          <a:bodyPr/>
          <a:lstStyle/>
          <a:p>
            <a:r>
              <a:rPr lang="en-US" sz="3600" dirty="0" smtClean="0"/>
              <a:t>New 12 </a:t>
            </a:r>
            <a:r>
              <a:rPr lang="en-US" sz="3600" dirty="0" err="1" smtClean="0"/>
              <a:t>GeV</a:t>
            </a:r>
            <a:r>
              <a:rPr lang="en-US" sz="3600" dirty="0" smtClean="0"/>
              <a:t> </a:t>
            </a:r>
            <a:r>
              <a:rPr lang="en-US" sz="3600" dirty="0" smtClean="0"/>
              <a:t>Diagnostics</a:t>
            </a:r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4707000" y="4343400"/>
            <a:ext cx="4284600" cy="1752600"/>
            <a:chOff x="4800600" y="4368100"/>
            <a:chExt cx="3593642" cy="14160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00600" y="4368100"/>
              <a:ext cx="1770003" cy="14160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lum/>
              <a:alphaModFix/>
            </a:blip>
            <a:srcRect/>
            <a:stretch>
              <a:fillRect/>
            </a:stretch>
          </p:blipFill>
          <p:spPr>
            <a:xfrm>
              <a:off x="6705600" y="4368100"/>
              <a:ext cx="1688642" cy="14160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00" y="911643"/>
            <a:ext cx="3962400" cy="2974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6"/>
          <p:cNvSpPr txBox="1">
            <a:spLocks noChangeArrowheads="1"/>
          </p:cNvSpPr>
          <p:nvPr/>
        </p:nvSpPr>
        <p:spPr bwMode="auto">
          <a:xfrm>
            <a:off x="5073815" y="3874034"/>
            <a:ext cx="3228769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Stripline BPM on Stretched-Wire Test Stand 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Text Box 46"/>
          <p:cNvSpPr txBox="1">
            <a:spLocks noChangeArrowheads="1"/>
          </p:cNvSpPr>
          <p:nvPr/>
        </p:nvSpPr>
        <p:spPr bwMode="auto">
          <a:xfrm>
            <a:off x="5697600" y="6095999"/>
            <a:ext cx="2682145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Typical Results from BPM Test Stand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04839"/>
            <a:ext cx="4009520" cy="2189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60" y="914400"/>
            <a:ext cx="2971800" cy="2666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Box 46"/>
          <p:cNvSpPr txBox="1">
            <a:spLocks noChangeArrowheads="1"/>
          </p:cNvSpPr>
          <p:nvPr/>
        </p:nvSpPr>
        <p:spPr bwMode="auto">
          <a:xfrm>
            <a:off x="997227" y="3552488"/>
            <a:ext cx="2319866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Stripline Beam Position Monitor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Text Box 46"/>
          <p:cNvSpPr txBox="1">
            <a:spLocks noChangeArrowheads="1"/>
          </p:cNvSpPr>
          <p:nvPr/>
        </p:nvSpPr>
        <p:spPr bwMode="auto">
          <a:xfrm>
            <a:off x="1175961" y="6063114"/>
            <a:ext cx="1962397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Synchrotron Light Monitor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8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B: 1-pass Halo </a:t>
            </a:r>
            <a:r>
              <a:rPr lang="en-US" sz="2400" dirty="0" smtClean="0"/>
              <a:t>(1 GeV)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895349"/>
            <a:ext cx="6524625" cy="538162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238375" y="4210050"/>
            <a:ext cx="5534025" cy="1905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67151" y="3730109"/>
            <a:ext cx="126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&lt;10</a:t>
            </a:r>
            <a:r>
              <a:rPr lang="en-US" baseline="30000" dirty="0" smtClean="0"/>
              <a:t>-4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7666791" y="6086111"/>
            <a:ext cx="14390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A.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  <a:cs typeface="Arial"/>
              </a:rPr>
              <a:t>Freyberger</a:t>
            </a:r>
            <a:endParaRPr lang="en-US" sz="16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222248" y="6456300"/>
            <a:ext cx="4101998" cy="365125"/>
          </a:xfrm>
        </p:spPr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24246" y="6456300"/>
            <a:ext cx="2133600" cy="365125"/>
          </a:xfrm>
        </p:spPr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8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24246" y="6456300"/>
            <a:ext cx="2133600" cy="365125"/>
          </a:xfrm>
        </p:spPr>
        <p:txBody>
          <a:bodyPr/>
          <a:lstStyle/>
          <a:p>
            <a:pPr algn="ctr"/>
            <a:r>
              <a:rPr lang="en-US" dirty="0"/>
              <a:t>A. </a:t>
            </a:r>
            <a:r>
              <a:rPr lang="en-US" dirty="0" err="1"/>
              <a:t>Freyberger</a:t>
            </a:r>
            <a:r>
              <a:rPr lang="en-US" dirty="0"/>
              <a:t>	</a:t>
            </a:r>
            <a:fld id="{E2C9A48C-97D7-4B40-96F2-F0841CEA16C0}" type="slidenum">
              <a:rPr lang="en-US"/>
              <a:pPr algn="ctr"/>
              <a:t>3</a:t>
            </a:fld>
            <a:endParaRPr lang="en-US" dirty="0"/>
          </a:p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0" y="207074"/>
            <a:ext cx="8944439" cy="528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22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D: 5.5-pass Halo </a:t>
            </a:r>
            <a:r>
              <a:rPr lang="en-US" sz="2400" dirty="0" smtClean="0"/>
              <a:t>(10.5 GeV)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914400"/>
            <a:ext cx="6915150" cy="5029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087592" y="3786996"/>
            <a:ext cx="5676182" cy="86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92438" y="3317659"/>
            <a:ext cx="187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 1%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66791" y="6086111"/>
            <a:ext cx="14390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A.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  <a:cs typeface="Arial"/>
              </a:rPr>
              <a:t>Freyberger</a:t>
            </a:r>
            <a:endParaRPr lang="en-US" sz="16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222248" y="6456300"/>
            <a:ext cx="4101998" cy="365125"/>
          </a:xfrm>
        </p:spPr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24246" y="6456300"/>
            <a:ext cx="2133600" cy="365125"/>
          </a:xfrm>
        </p:spPr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Viewer/SLM Profile Diagnostics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5275384"/>
            <a:ext cx="8705088" cy="1084363"/>
          </a:xfrm>
        </p:spPr>
        <p:txBody>
          <a:bodyPr>
            <a:normAutofit/>
          </a:bodyPr>
          <a:lstStyle/>
          <a:p>
            <a:r>
              <a:rPr lang="en-US" dirty="0" smtClean="0"/>
              <a:t>Quantitative tools under development</a:t>
            </a:r>
          </a:p>
          <a:p>
            <a:r>
              <a:rPr lang="en-US" dirty="0" smtClean="0"/>
              <a:t>SLMs provide real-time parasitic jitter comfort display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T. Satogata                  </a:t>
            </a:r>
            <a:fld id="{E2C9A48C-97D7-4B40-96F2-F0841CEA16C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855315"/>
            <a:ext cx="6870023" cy="41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4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Pathlength</a:t>
            </a:r>
            <a:r>
              <a:rPr lang="en-US" dirty="0" smtClean="0"/>
              <a:t> </a:t>
            </a:r>
            <a:r>
              <a:rPr lang="en-US" dirty="0" smtClean="0"/>
              <a:t>Data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8410" y="877824"/>
            <a:ext cx="3509280" cy="5578476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smtClean="0"/>
              <a:t>Longitudinal 1497 MHz </a:t>
            </a:r>
            <a:r>
              <a:rPr lang="en-US" sz="2200" dirty="0" smtClean="0"/>
              <a:t>cavities, each </a:t>
            </a:r>
            <a:r>
              <a:rPr lang="en-US" sz="2200" dirty="0" err="1" smtClean="0"/>
              <a:t>linac</a:t>
            </a:r>
            <a:r>
              <a:rPr lang="en-US" sz="2200" dirty="0" smtClean="0"/>
              <a:t> exit (time of arrival monitor)</a:t>
            </a:r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Resolution</a:t>
            </a:r>
            <a:r>
              <a:rPr lang="en-US" sz="2200" dirty="0" smtClean="0"/>
              <a:t> ~50 um</a:t>
            </a:r>
            <a:endParaRPr lang="en-US" sz="2200" dirty="0" smtClean="0"/>
          </a:p>
          <a:p>
            <a:r>
              <a:rPr lang="en-US" sz="2200" dirty="0" smtClean="0"/>
              <a:t>Calibrated this run</a:t>
            </a:r>
          </a:p>
          <a:p>
            <a:r>
              <a:rPr lang="en-US" sz="2200" dirty="0" smtClean="0"/>
              <a:t>EPICS connected to </a:t>
            </a:r>
            <a:r>
              <a:rPr lang="en-US" sz="2200" dirty="0" err="1"/>
              <a:t>a</a:t>
            </a:r>
            <a:r>
              <a:rPr lang="en-US" sz="2200" dirty="0" err="1" smtClean="0"/>
              <a:t>rchiver</a:t>
            </a:r>
            <a:r>
              <a:rPr lang="en-US" sz="2200" dirty="0" smtClean="0"/>
              <a:t> for </a:t>
            </a:r>
            <a:r>
              <a:rPr lang="en-US" sz="2200" dirty="0" smtClean="0"/>
              <a:t>long-term </a:t>
            </a:r>
            <a:r>
              <a:rPr lang="en-US" sz="2200" dirty="0" err="1" smtClean="0"/>
              <a:t>pathlength</a:t>
            </a:r>
            <a:r>
              <a:rPr lang="en-US" sz="2200" dirty="0" smtClean="0"/>
              <a:t> </a:t>
            </a:r>
            <a:r>
              <a:rPr lang="en-US" sz="2200" dirty="0" smtClean="0"/>
              <a:t>studies</a:t>
            </a:r>
          </a:p>
          <a:p>
            <a:r>
              <a:rPr lang="en-US" sz="2200" dirty="0" smtClean="0"/>
              <a:t>Internal current normalization enables laser-to-laser comparison</a:t>
            </a:r>
          </a:p>
          <a:p>
            <a:r>
              <a:rPr lang="en-US" sz="2200" dirty="0" smtClean="0"/>
              <a:t>Differential time of flight, precise time-of-flight cavity gradient checks</a:t>
            </a:r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Master </a:t>
            </a:r>
            <a:r>
              <a:rPr lang="en-US" sz="2200" dirty="0" smtClean="0"/>
              <a:t>Oscillator Modula- </a:t>
            </a:r>
            <a:r>
              <a:rPr lang="en-US" sz="2200" dirty="0" err="1" smtClean="0"/>
              <a:t>tion</a:t>
            </a:r>
            <a:r>
              <a:rPr lang="en-US" sz="2200" dirty="0" smtClean="0"/>
              <a:t> (</a:t>
            </a:r>
            <a:r>
              <a:rPr lang="en-US" sz="2200" dirty="0" err="1" smtClean="0"/>
              <a:t>MOMod</a:t>
            </a:r>
            <a:r>
              <a:rPr lang="en-US" sz="2200" dirty="0" smtClean="0"/>
              <a:t>)</a:t>
            </a:r>
            <a:r>
              <a:rPr lang="en-US" sz="2200" dirty="0"/>
              <a:t> </a:t>
            </a:r>
            <a:r>
              <a:rPr lang="en-US" sz="2200" dirty="0" err="1" smtClean="0"/>
              <a:t>recommis-sioning</a:t>
            </a:r>
            <a:r>
              <a:rPr lang="en-US" sz="2200" dirty="0" smtClean="0"/>
              <a:t> and</a:t>
            </a:r>
            <a:r>
              <a:rPr lang="en-US" sz="2200" dirty="0" smtClean="0"/>
              <a:t> </a:t>
            </a:r>
            <a:r>
              <a:rPr lang="en-US" sz="2200" dirty="0" smtClean="0"/>
              <a:t>RF </a:t>
            </a:r>
            <a:r>
              <a:rPr lang="en-US" sz="2200" dirty="0" smtClean="0"/>
              <a:t>cresting development upcoming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Michael Tiefenback</a:t>
            </a:r>
            <a:r>
              <a:rPr lang="en-US" dirty="0" smtClean="0"/>
              <a:t>                 </a:t>
            </a:r>
            <a:fld id="{E2C9A48C-97D7-4B40-96F2-F0841CEA16C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411" t="1116" r="3232" b="16762"/>
          <a:stretch/>
        </p:blipFill>
        <p:spPr>
          <a:xfrm>
            <a:off x="0" y="877823"/>
            <a:ext cx="5341474" cy="54433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6136" y="979195"/>
            <a:ext cx="1595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Pathlength</a:t>
            </a:r>
            <a:r>
              <a:rPr lang="en-US" sz="1600" dirty="0" smtClean="0">
                <a:solidFill>
                  <a:schemeClr val="bg1"/>
                </a:solidFill>
              </a:rPr>
              <a:t> [mm]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3290" y="3817110"/>
            <a:ext cx="1096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Magnitude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8296" y="5171689"/>
            <a:ext cx="679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Phase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45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Future: </a:t>
            </a:r>
            <a:r>
              <a:rPr lang="en-US" dirty="0" err="1" smtClean="0"/>
              <a:t>RayTrace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" y="892982"/>
            <a:ext cx="9052560" cy="5059363"/>
          </a:xfrm>
        </p:spPr>
        <p:txBody>
          <a:bodyPr/>
          <a:lstStyle/>
          <a:p>
            <a:r>
              <a:rPr lang="en-US" dirty="0" err="1" smtClean="0"/>
              <a:t>RayTrace</a:t>
            </a:r>
            <a:r>
              <a:rPr lang="en-US" dirty="0" smtClean="0"/>
              <a:t>: launch/measure </a:t>
            </a:r>
            <a:r>
              <a:rPr lang="en-US" b="1" dirty="0" smtClean="0"/>
              <a:t>pseudo-emittance </a:t>
            </a:r>
            <a:r>
              <a:rPr lang="en-US" dirty="0" smtClean="0"/>
              <a:t>rays</a:t>
            </a:r>
          </a:p>
          <a:p>
            <a:pPr lvl="1"/>
            <a:r>
              <a:rPr lang="en-US" dirty="0" smtClean="0"/>
              <a:t>Localize errors more precisely than other ORFP techniques</a:t>
            </a:r>
          </a:p>
          <a:p>
            <a:pPr lvl="1"/>
            <a:r>
              <a:rPr lang="en-US" dirty="0" smtClean="0"/>
              <a:t>Can provide robust, fast, large-scale </a:t>
            </a:r>
            <a:r>
              <a:rPr lang="en-US" b="1" dirty="0" smtClean="0"/>
              <a:t>transport </a:t>
            </a:r>
            <a:r>
              <a:rPr lang="en-US" dirty="0" smtClean="0"/>
              <a:t>matching</a:t>
            </a:r>
          </a:p>
          <a:p>
            <a:pPr lvl="1"/>
            <a:r>
              <a:rPr lang="en-US" dirty="0" smtClean="0"/>
              <a:t>Does </a:t>
            </a:r>
            <a:r>
              <a:rPr lang="en-US" b="1" dirty="0" smtClean="0"/>
              <a:t>not</a:t>
            </a:r>
            <a:r>
              <a:rPr lang="en-US" dirty="0" smtClean="0"/>
              <a:t> obviate need for beam/transport match</a:t>
            </a:r>
          </a:p>
          <a:p>
            <a:r>
              <a:rPr lang="en-US" dirty="0" smtClean="0"/>
              <a:t>In need of substantial tool development</a:t>
            </a:r>
          </a:p>
          <a:p>
            <a:pPr lvl="1"/>
            <a:r>
              <a:rPr lang="en-US" dirty="0" smtClean="0"/>
              <a:t>Similar to successful evolution of quad scan emittance/matching 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 descr="Screen Shot 2015-07-15 at 10.13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20" y="3667651"/>
            <a:ext cx="5954307" cy="2741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9413" y="5363422"/>
            <a:ext cx="1473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R.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  <a:cs typeface="Arial"/>
              </a:rPr>
              <a:t>Bodenstein</a:t>
            </a:r>
            <a:endParaRPr lang="en-US" sz="16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Ph.D. Thesis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Fig. 4.3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222248" y="6456300"/>
            <a:ext cx="4101998" cy="365125"/>
          </a:xfrm>
        </p:spPr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24246" y="6456300"/>
            <a:ext cx="2133600" cy="365125"/>
          </a:xfrm>
        </p:spPr>
        <p:txBody>
          <a:bodyPr/>
          <a:lstStyle/>
          <a:p>
            <a:r>
              <a:rPr lang="en-US" dirty="0" smtClean="0"/>
              <a:t>T. </a:t>
            </a:r>
            <a:r>
              <a:rPr lang="en-US" dirty="0" err="1" smtClean="0"/>
              <a:t>Satogata</a:t>
            </a:r>
            <a:r>
              <a:rPr lang="en-US" dirty="0" smtClean="0"/>
              <a:t>                  </a:t>
            </a:r>
            <a:fld id="{E2C9A48C-97D7-4B40-96F2-F0841CEA16C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3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Fast </a:t>
            </a:r>
            <a:r>
              <a:rPr lang="en-US" dirty="0" err="1" smtClean="0"/>
              <a:t>FeedBack</a:t>
            </a:r>
            <a:r>
              <a:rPr lang="en-US" dirty="0" smtClean="0"/>
              <a:t> for Hall D with Digital Receiver BPMs</a:t>
            </a:r>
          </a:p>
          <a:p>
            <a:pPr lvl="1"/>
            <a:r>
              <a:rPr lang="en-US" dirty="0" err="1" smtClean="0"/>
              <a:t>Stripline</a:t>
            </a:r>
            <a:r>
              <a:rPr lang="en-US" dirty="0" smtClean="0"/>
              <a:t> pickups for higher sensitivity</a:t>
            </a:r>
          </a:p>
          <a:p>
            <a:pPr lvl="1"/>
            <a:r>
              <a:rPr lang="en-US" dirty="0" smtClean="0"/>
              <a:t>Cavity pickups for very low currents</a:t>
            </a:r>
          </a:p>
          <a:p>
            <a:pPr lvl="1"/>
            <a:r>
              <a:rPr lang="en-US" dirty="0" smtClean="0"/>
              <a:t>Adaptable to 3 GHz pickup to avoid 1497 pollution?</a:t>
            </a:r>
          </a:p>
          <a:p>
            <a:pPr lvl="1"/>
            <a:r>
              <a:rPr lang="en-US" dirty="0" smtClean="0"/>
              <a:t>Low current implementation (useful for Hall B?)</a:t>
            </a:r>
          </a:p>
          <a:p>
            <a:r>
              <a:rPr lang="en-US" dirty="0" smtClean="0"/>
              <a:t>Additional synchrotron radiation imaging stations</a:t>
            </a:r>
          </a:p>
          <a:p>
            <a:r>
              <a:rPr lang="en-US" dirty="0" smtClean="0"/>
              <a:t>Improving systems for image analysis and use </a:t>
            </a:r>
            <a:endParaRPr lang="en-US" dirty="0"/>
          </a:p>
          <a:p>
            <a:pPr lvl="1"/>
            <a:r>
              <a:rPr lang="en-US" dirty="0" smtClean="0"/>
              <a:t> providing flexible controls for image </a:t>
            </a:r>
            <a:r>
              <a:rPr lang="en-US" dirty="0" err="1" smtClean="0"/>
              <a:t>aquisition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Michael Tiefenback          </a:t>
            </a:r>
            <a:fld id="{E2C9A48C-97D7-4B40-96F2-F0841CEA16C0}" type="slidenum">
              <a:rPr lang="en-US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07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5054" y="3360420"/>
            <a:ext cx="3450147" cy="2839529"/>
            <a:chOff x="25443" y="1320406"/>
            <a:chExt cx="5432157" cy="4810751"/>
          </a:xfrm>
        </p:grpSpPr>
        <p:pic>
          <p:nvPicPr>
            <p:cNvPr id="20" name="Picture 2" descr="https://logbooks.jlab.org/files/2015/04/3336795/150411169.3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" b="4805"/>
            <a:stretch/>
          </p:blipFill>
          <p:spPr bwMode="auto">
            <a:xfrm>
              <a:off x="110762" y="1320406"/>
              <a:ext cx="5346838" cy="481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s://logbooks.jlab.org/files/2015/04/3336795/150411169.4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" t="7372" r="94418" b="4806"/>
            <a:stretch/>
          </p:blipFill>
          <p:spPr bwMode="auto">
            <a:xfrm>
              <a:off x="4980327" y="1320407"/>
              <a:ext cx="104454" cy="4810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795952" y="4986431"/>
              <a:ext cx="1392725" cy="59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3333CC"/>
                  </a:solidFill>
                </a:rPr>
                <a:t>XPOS</a:t>
              </a:r>
              <a:endParaRPr lang="en-US" sz="1100" dirty="0">
                <a:solidFill>
                  <a:srgbClr val="3333CC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95952" y="4125731"/>
              <a:ext cx="1392725" cy="59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5FD75F"/>
                  </a:solidFill>
                </a:rPr>
                <a:t>XPOS</a:t>
              </a:r>
              <a:endParaRPr lang="en-US" sz="1100" dirty="0">
                <a:solidFill>
                  <a:srgbClr val="5FD75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95952" y="2784677"/>
              <a:ext cx="1392725" cy="59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BCB800"/>
                  </a:solidFill>
                </a:rPr>
                <a:t>YPOS</a:t>
              </a:r>
              <a:endParaRPr lang="en-US" sz="1100" dirty="0">
                <a:solidFill>
                  <a:srgbClr val="BCB8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95952" y="3502532"/>
              <a:ext cx="1392725" cy="59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</a:rPr>
                <a:t>YPOS</a:t>
              </a:r>
              <a:endParaRPr lang="en-US" sz="11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-1312438" y="3505677"/>
              <a:ext cx="3115965" cy="440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latin typeface="Minion Pro"/>
                </a:rPr>
                <a:t>Beam Current (</a:t>
              </a:r>
              <a:r>
                <a:rPr lang="en-US" sz="1000" b="1" dirty="0" err="1" smtClean="0">
                  <a:latin typeface="Minion Pro"/>
                </a:rPr>
                <a:t>nA</a:t>
              </a:r>
              <a:r>
                <a:rPr lang="en-US" sz="1000" b="1" dirty="0" smtClean="0">
                  <a:latin typeface="Minion Pro"/>
                </a:rPr>
                <a:t>)</a:t>
              </a:r>
              <a:endParaRPr lang="en-US" sz="1000" b="1" dirty="0">
                <a:latin typeface="Minion Pro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latin typeface="Minion Pro"/>
              </a:rPr>
              <a:t>Stripline</a:t>
            </a:r>
            <a:r>
              <a:rPr lang="en-US" sz="4000" dirty="0" smtClean="0">
                <a:latin typeface="Minion Pro"/>
              </a:rPr>
              <a:t> BPMs</a:t>
            </a:r>
            <a:endParaRPr lang="en-US" sz="4000" dirty="0">
              <a:latin typeface="Minion Pro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6863" y="878083"/>
            <a:ext cx="3263235" cy="255552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Position calculated as difference-over-sum</a:t>
            </a:r>
          </a:p>
          <a:p>
            <a:r>
              <a:rPr lang="en-US" dirty="0" smtClean="0"/>
              <a:t>100um resolution  120Hz bandwidth 330 </a:t>
            </a:r>
            <a:r>
              <a:rPr lang="en-US" dirty="0" err="1" smtClean="0"/>
              <a:t>nA</a:t>
            </a:r>
            <a:r>
              <a:rPr lang="en-US" dirty="0" smtClean="0"/>
              <a:t> of beam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05232" y="914400"/>
            <a:ext cx="1100667" cy="5641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 smtClean="0"/>
              <a:t>26 Striplines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BS00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BS01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BS02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BS03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BS04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BE01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BE02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BE03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BE04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BT01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IPM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BT02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BT03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IPM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5C00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5C01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IPM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5C02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5C03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5C04</a:t>
            </a:r>
          </a:p>
          <a:p>
            <a:pPr marL="0" indent="0">
              <a:buNone/>
            </a:pPr>
            <a:r>
              <a:rPr lang="en-US" dirty="0" smtClean="0"/>
              <a:t>IPM5C05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IPM5C06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IPM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5C07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5C08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5C09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5C10</a:t>
            </a:r>
          </a:p>
          <a:p>
            <a:pPr marL="0" indent="0">
              <a:buNone/>
            </a:pPr>
            <a:r>
              <a:rPr lang="en-US" dirty="0"/>
              <a:t>IPM</a:t>
            </a:r>
            <a:r>
              <a:rPr lang="en-US" dirty="0" smtClean="0"/>
              <a:t>5C11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IPM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5C11B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IPMAD00C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Picture 2" descr="C:\Users\allison\Desktop\12GeV_BPM\Pics\phot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8" t="22043" r="13759" b="25501"/>
          <a:stretch/>
        </p:blipFill>
        <p:spPr bwMode="auto">
          <a:xfrm>
            <a:off x="3429000" y="1029600"/>
            <a:ext cx="4460319" cy="225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llison\Desktop\12GeV_BPM\Pics\photo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929" r="34740" b="21072"/>
          <a:stretch/>
        </p:blipFill>
        <p:spPr bwMode="auto">
          <a:xfrm>
            <a:off x="3428999" y="3124333"/>
            <a:ext cx="4460320" cy="30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r="10173"/>
          <a:stretch/>
        </p:blipFill>
        <p:spPr bwMode="auto">
          <a:xfrm>
            <a:off x="3428999" y="2521000"/>
            <a:ext cx="1643847" cy="151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99041" y="3516856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nion Pro"/>
              </a:rPr>
              <a:t>Y Stepper</a:t>
            </a:r>
            <a:endParaRPr lang="en-US" sz="11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nion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6586" y="4291469"/>
            <a:ext cx="1452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Minion Pro"/>
              </a:rPr>
              <a:t>Goubau</a:t>
            </a:r>
            <a:r>
              <a:rPr lang="en-US" sz="11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Minion Pro"/>
              </a:rPr>
              <a:t> Line</a:t>
            </a:r>
            <a:endParaRPr lang="en-US" sz="11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Minion Pr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51267" y="4784654"/>
            <a:ext cx="600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nion Pro"/>
              </a:rPr>
              <a:t>BPM</a:t>
            </a:r>
            <a:endParaRPr lang="en-US" sz="11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nion Pro"/>
            </a:endParaRPr>
          </a:p>
        </p:txBody>
      </p:sp>
      <p:pic>
        <p:nvPicPr>
          <p:cNvPr id="16" name="Picture 3" descr="D:\Projects\Papers\PAC_2009\Gline\TH6REP047f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5216844"/>
            <a:ext cx="1831867" cy="9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5146319">
            <a:off x="5508041" y="4028774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00"/>
                </a:solidFill>
                <a:latin typeface="Minion Pro"/>
              </a:rPr>
              <a:t>Ladder</a:t>
            </a:r>
            <a:endParaRPr lang="en-US" sz="1100" b="1" dirty="0">
              <a:solidFill>
                <a:srgbClr val="FFFF00"/>
              </a:solidFill>
              <a:latin typeface="Minion Pr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1999" y="5317698"/>
            <a:ext cx="977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nion Pro"/>
              </a:rPr>
              <a:t>X Stepper</a:t>
            </a:r>
            <a:endParaRPr lang="en-US" sz="11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nion Pro"/>
            </a:endParaRPr>
          </a:p>
        </p:txBody>
      </p:sp>
      <p:sp>
        <p:nvSpPr>
          <p:cNvPr id="2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222248" y="6456300"/>
            <a:ext cx="4101998" cy="365125"/>
          </a:xfrm>
        </p:spPr>
        <p:txBody>
          <a:bodyPr/>
          <a:lstStyle/>
          <a:p>
            <a:pPr algn="ctr"/>
            <a:r>
              <a:rPr lang="en-US" dirty="0" smtClean="0"/>
              <a:t>CLAS Collaboration Meeting, Jefferson Lab, Feb. 23-26, 2016</a:t>
            </a:r>
            <a:endParaRPr lang="en-US" dirty="0"/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24246" y="6456300"/>
            <a:ext cx="2133600" cy="365125"/>
          </a:xfrm>
        </p:spPr>
        <p:txBody>
          <a:bodyPr/>
          <a:lstStyle/>
          <a:p>
            <a:r>
              <a:rPr lang="en-US" dirty="0" smtClean="0"/>
              <a:t>Allison and </a:t>
            </a:r>
            <a:r>
              <a:rPr lang="en-US" dirty="0" err="1" smtClean="0"/>
              <a:t>Bevins</a:t>
            </a:r>
            <a:r>
              <a:rPr lang="en-US" dirty="0" smtClean="0"/>
              <a:t>              </a:t>
            </a:r>
            <a:fld id="{E2C9A48C-97D7-4B40-96F2-F0841CEA16C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927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Minion Pro"/>
              </a:rPr>
              <a:t>Cavity BPMs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83" y="1014342"/>
            <a:ext cx="4198620" cy="54329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IPM5C11A at shield wall, IPMAD00 at Goniometer</a:t>
            </a:r>
          </a:p>
          <a:p>
            <a:r>
              <a:rPr lang="en-US" dirty="0" smtClean="0"/>
              <a:t>Positions calculated as X/I &amp; Y/I</a:t>
            </a:r>
          </a:p>
          <a:p>
            <a:pPr lvl="1"/>
            <a:r>
              <a:rPr lang="en-US" dirty="0" smtClean="0"/>
              <a:t>Signal disappear at boresight</a:t>
            </a:r>
          </a:p>
          <a:p>
            <a:pPr lvl="1"/>
            <a:r>
              <a:rPr lang="en-US" dirty="0" smtClean="0"/>
              <a:t>X&amp;Y phase shift 180</a:t>
            </a:r>
            <a:r>
              <a:rPr lang="en-US" dirty="0" smtClean="0">
                <a:latin typeface="Calibri"/>
              </a:rPr>
              <a:t>⁰</a:t>
            </a:r>
            <a:r>
              <a:rPr lang="en-US" dirty="0" smtClean="0"/>
              <a:t> at zero crossing</a:t>
            </a:r>
          </a:p>
          <a:p>
            <a:pPr lvl="1"/>
            <a:r>
              <a:rPr lang="en-US" dirty="0" smtClean="0"/>
              <a:t>Phase indicates positive or negative position</a:t>
            </a:r>
          </a:p>
          <a:p>
            <a:r>
              <a:rPr lang="en-US" dirty="0" smtClean="0"/>
              <a:t>100um resolution    120Hz bandwidth 	    1nA of beam</a:t>
            </a:r>
          </a:p>
          <a:p>
            <a:r>
              <a:rPr lang="en-US" dirty="0" smtClean="0"/>
              <a:t>Beam time needed for commissioning and response characterization</a:t>
            </a:r>
            <a:endParaRPr lang="en-US" dirty="0"/>
          </a:p>
        </p:txBody>
      </p:sp>
      <p:grpSp>
        <p:nvGrpSpPr>
          <p:cNvPr id="1031" name="Group 1030"/>
          <p:cNvGrpSpPr/>
          <p:nvPr/>
        </p:nvGrpSpPr>
        <p:grpSpPr>
          <a:xfrm>
            <a:off x="4365743" y="961116"/>
            <a:ext cx="4594860" cy="3255319"/>
            <a:chOff x="4365743" y="1357116"/>
            <a:chExt cx="4594860" cy="3255319"/>
          </a:xfrm>
        </p:grpSpPr>
        <p:pic>
          <p:nvPicPr>
            <p:cNvPr id="7" name="Picture 2" descr="C:\Users\allison\Desktop\12GeV_Cavity_BPM\Pics\photo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" t="19014" r="11137"/>
            <a:stretch/>
          </p:blipFill>
          <p:spPr bwMode="auto">
            <a:xfrm>
              <a:off x="4365743" y="1357116"/>
              <a:ext cx="4594860" cy="325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261343" y="1582852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00"/>
                  </a:solidFill>
                </a:rPr>
                <a:t>Tuners</a:t>
              </a:r>
            </a:p>
          </p:txBody>
        </p:sp>
        <p:cxnSp>
          <p:nvCxnSpPr>
            <p:cNvPr id="9" name="Straight Arrow Connector 8"/>
            <p:cNvCxnSpPr>
              <a:stCxn id="8" idx="1"/>
            </p:cNvCxnSpPr>
            <p:nvPr/>
          </p:nvCxnSpPr>
          <p:spPr>
            <a:xfrm flipH="1" flipV="1">
              <a:off x="6804143" y="1532534"/>
              <a:ext cx="457200" cy="20420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953939" y="1756800"/>
              <a:ext cx="526604" cy="19244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8" idx="1"/>
            </p:cNvCxnSpPr>
            <p:nvPr/>
          </p:nvCxnSpPr>
          <p:spPr>
            <a:xfrm flipH="1" flipV="1">
              <a:off x="5896801" y="1585851"/>
              <a:ext cx="1364542" cy="15089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577323" y="2101644"/>
              <a:ext cx="266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I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42343" y="3240000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</a:rPr>
                <a:t>X</a:t>
              </a:r>
              <a:endParaRPr lang="en-US" sz="1600" b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10937" y="2558844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Y</a:t>
              </a:r>
              <a:endParaRPr lang="en-US" sz="2000" b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20048" y="3440055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Probes &amp; Test Ports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4956293" y="2330244"/>
              <a:ext cx="19050" cy="110981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5291573" y="3016044"/>
              <a:ext cx="285750" cy="42401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434448" y="3808800"/>
              <a:ext cx="1293495" cy="19784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5434448" y="2558846"/>
              <a:ext cx="2207895" cy="101235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3" descr="C:\Users\allison\Desktop\12GeV_BPM\Cavity BPM\CavBPM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1" r="31423" b="33229"/>
          <a:stretch/>
        </p:blipFill>
        <p:spPr bwMode="auto">
          <a:xfrm>
            <a:off x="7261343" y="4216435"/>
            <a:ext cx="1699260" cy="208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521461" y="4734124"/>
            <a:ext cx="1003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Blanket w/ Heat Tape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742" y="3816000"/>
            <a:ext cx="2891415" cy="248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 rot="1362005">
            <a:off x="8305799" y="1110356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Foot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70393" y="6456300"/>
            <a:ext cx="4101998" cy="365125"/>
          </a:xfrm>
        </p:spPr>
        <p:txBody>
          <a:bodyPr/>
          <a:lstStyle/>
          <a:p>
            <a:pPr algn="ctr"/>
            <a:r>
              <a:rPr lang="en-US" dirty="0" smtClean="0"/>
              <a:t>CLAS Collaboration Meeting, Jefferson Lab, Feb. 23-26, 2016</a:t>
            </a:r>
            <a:endParaRPr lang="en-US" dirty="0"/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24246" y="6456300"/>
            <a:ext cx="2133600" cy="365125"/>
          </a:xfrm>
        </p:spPr>
        <p:txBody>
          <a:bodyPr/>
          <a:lstStyle/>
          <a:p>
            <a:r>
              <a:rPr lang="en-US" dirty="0" smtClean="0"/>
              <a:t>Allison and </a:t>
            </a:r>
            <a:r>
              <a:rPr lang="en-US" dirty="0" err="1" smtClean="0"/>
              <a:t>Bevins</a:t>
            </a:r>
            <a:r>
              <a:rPr lang="en-US" dirty="0" smtClean="0"/>
              <a:t>              </a:t>
            </a:r>
            <a:fld id="{E2C9A48C-97D7-4B40-96F2-F0841CEA16C0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86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Allison and </a:t>
            </a:r>
            <a:r>
              <a:rPr lang="en-US" dirty="0" err="1" smtClean="0"/>
              <a:t>Bevins</a:t>
            </a:r>
            <a:r>
              <a:rPr lang="en-US" dirty="0" smtClean="0"/>
              <a:t>          </a:t>
            </a:r>
            <a:fld id="{E2C9A48C-97D7-4B40-96F2-F0841CEA16C0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HW Testing: 60Hz Suppression</a:t>
            </a:r>
            <a:endParaRPr lang="en-US" sz="4000" dirty="0">
              <a:latin typeface="Minion Pro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5760" y="924354"/>
            <a:ext cx="8423518" cy="1338786"/>
          </a:xfrm>
        </p:spPr>
        <p:txBody>
          <a:bodyPr>
            <a:normAutofit/>
          </a:bodyPr>
          <a:lstStyle/>
          <a:p>
            <a:r>
              <a:rPr lang="en-US" dirty="0" smtClean="0"/>
              <a:t>Line-synchronized Feedforward </a:t>
            </a:r>
            <a:r>
              <a:rPr lang="en-US" dirty="0"/>
              <a:t>suppression </a:t>
            </a:r>
            <a:endParaRPr lang="en-US" dirty="0" smtClean="0"/>
          </a:p>
          <a:p>
            <a:r>
              <a:rPr lang="en-US" dirty="0" smtClean="0"/>
              <a:t>Proved hardware capable of canceling motion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65760" y="2087880"/>
            <a:ext cx="8458197" cy="4230543"/>
            <a:chOff x="3220061" y="2335016"/>
            <a:chExt cx="5695336" cy="3983407"/>
          </a:xfrm>
        </p:grpSpPr>
        <p:pic>
          <p:nvPicPr>
            <p:cNvPr id="9" name="Picture 2" descr="https://logbooks.jlab.org/files/2015/05/3337691/15056835.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0307" r="366" b="67887"/>
            <a:stretch/>
          </p:blipFill>
          <p:spPr bwMode="auto">
            <a:xfrm>
              <a:off x="3231123" y="4474062"/>
              <a:ext cx="5673213" cy="1844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220061" y="4139932"/>
              <a:ext cx="5695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Minion Pro"/>
                </a:rPr>
                <a:t>IPM5C07 </a:t>
              </a:r>
              <a:r>
                <a:rPr lang="en-US" dirty="0" err="1" smtClean="0">
                  <a:latin typeface="Minion Pro"/>
                </a:rPr>
                <a:t>Stripline</a:t>
              </a:r>
              <a:r>
                <a:rPr lang="en-US" dirty="0" smtClean="0">
                  <a:latin typeface="Minion Pro"/>
                </a:rPr>
                <a:t> Frequency Response</a:t>
              </a:r>
            </a:p>
          </p:txBody>
        </p:sp>
        <p:pic>
          <p:nvPicPr>
            <p:cNvPr id="11" name="Picture 4" descr="https://logbooks.jlab.org/files/2015/05/3337691/15056835.3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0461" r="473" b="67802"/>
            <a:stretch/>
          </p:blipFill>
          <p:spPr bwMode="auto">
            <a:xfrm>
              <a:off x="3231123" y="2335016"/>
              <a:ext cx="5660923" cy="1838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465600" y="2543807"/>
              <a:ext cx="20967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Minion Pro"/>
                </a:rPr>
                <a:t>60Hz Suppression</a:t>
              </a:r>
            </a:p>
            <a:p>
              <a:r>
                <a:rPr lang="en-US" dirty="0" smtClean="0">
                  <a:latin typeface="Minion Pro"/>
                </a:rPr>
                <a:t>OFF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65600" y="4696339"/>
              <a:ext cx="20967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Minion Pro"/>
                </a:rPr>
                <a:t>60Hz Suppression</a:t>
              </a:r>
            </a:p>
            <a:p>
              <a:r>
                <a:rPr lang="en-US" dirty="0" smtClean="0">
                  <a:latin typeface="Minion Pro"/>
                </a:rPr>
                <a:t>ON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702400" y="2543807"/>
              <a:ext cx="489600" cy="1452193"/>
            </a:xfrm>
            <a:prstGeom prst="ellipse">
              <a:avLst/>
            </a:prstGeom>
            <a:noFill/>
            <a:ln w="127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702400" y="4696339"/>
              <a:ext cx="489600" cy="1452193"/>
            </a:xfrm>
            <a:prstGeom prst="ellipse">
              <a:avLst/>
            </a:prstGeom>
            <a:noFill/>
            <a:ln w="127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6577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Physics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79" y="877824"/>
            <a:ext cx="8838859" cy="5414455"/>
          </a:xfrm>
        </p:spPr>
        <p:txBody>
          <a:bodyPr/>
          <a:lstStyle/>
          <a:p>
            <a:r>
              <a:rPr lang="en-US" dirty="0" smtClean="0"/>
              <a:t>CASA </a:t>
            </a:r>
            <a:r>
              <a:rPr lang="en-US" dirty="0" smtClean="0"/>
              <a:t>continuously supports 12 </a:t>
            </a:r>
            <a:r>
              <a:rPr lang="en-US" dirty="0" smtClean="0"/>
              <a:t>GeV CEBAF operations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ptics and analysis support, beam studies program</a:t>
            </a:r>
          </a:p>
          <a:p>
            <a:pPr lvl="1"/>
            <a:endParaRPr lang="en-US" sz="1400" dirty="0"/>
          </a:p>
          <a:p>
            <a:r>
              <a:rPr lang="en-US" dirty="0" smtClean="0"/>
              <a:t>12 GeV CEBAF program </a:t>
            </a:r>
            <a:r>
              <a:rPr lang="en-US" dirty="0" smtClean="0"/>
              <a:t>meets </a:t>
            </a:r>
            <a:r>
              <a:rPr lang="en-US" dirty="0" smtClean="0"/>
              <a:t>beam requirements</a:t>
            </a:r>
          </a:p>
          <a:p>
            <a:pPr lvl="1"/>
            <a:r>
              <a:rPr lang="en-US" dirty="0" smtClean="0"/>
              <a:t>Systematic transverse match, emittance, bunch length measurements</a:t>
            </a:r>
          </a:p>
          <a:p>
            <a:pPr lvl="1"/>
            <a:r>
              <a:rPr lang="en-US" dirty="0" smtClean="0"/>
              <a:t>Synchrotron-radiation emittance growth understood</a:t>
            </a:r>
          </a:p>
          <a:p>
            <a:pPr lvl="1"/>
            <a:endParaRPr lang="en-US" sz="1400" dirty="0"/>
          </a:p>
          <a:p>
            <a:r>
              <a:rPr lang="en-US" dirty="0" smtClean="0"/>
              <a:t>12 GeV diagnostics being </a:t>
            </a:r>
            <a:r>
              <a:rPr lang="en-US" dirty="0" smtClean="0"/>
              <a:t>re-commissioned, newly commissioned, </a:t>
            </a:r>
            <a:r>
              <a:rPr lang="en-US" dirty="0" smtClean="0"/>
              <a:t>and </a:t>
            </a:r>
            <a:r>
              <a:rPr lang="en-US" dirty="0" smtClean="0"/>
              <a:t>in continuing development</a:t>
            </a:r>
            <a:endParaRPr lang="en-US" dirty="0" smtClean="0"/>
          </a:p>
          <a:p>
            <a:pPr lvl="1"/>
            <a:r>
              <a:rPr lang="en-US" dirty="0" smtClean="0"/>
              <a:t>SLMs, </a:t>
            </a:r>
            <a:r>
              <a:rPr lang="en-US" dirty="0" err="1" smtClean="0"/>
              <a:t>stripline</a:t>
            </a:r>
            <a:r>
              <a:rPr lang="en-US" dirty="0" smtClean="0"/>
              <a:t> BPMs are operational successes</a:t>
            </a:r>
          </a:p>
          <a:p>
            <a:pPr lvl="1"/>
            <a:r>
              <a:rPr lang="en-US" dirty="0" smtClean="0"/>
              <a:t>Working towards 6D tomography, </a:t>
            </a:r>
            <a:r>
              <a:rPr lang="en-US" dirty="0" err="1" smtClean="0"/>
              <a:t>rayTrace</a:t>
            </a:r>
            <a:r>
              <a:rPr lang="en-US" dirty="0" smtClean="0"/>
              <a:t> global match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T. </a:t>
            </a:r>
            <a:r>
              <a:rPr lang="en-US" dirty="0" err="1" smtClean="0"/>
              <a:t>Satogata</a:t>
            </a:r>
            <a:r>
              <a:rPr lang="en-US" dirty="0" smtClean="0"/>
              <a:t>                  </a:t>
            </a:r>
            <a:fld id="{E2C9A48C-97D7-4B40-96F2-F0841CEA16C0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9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Meeting requirements</a:t>
            </a:r>
          </a:p>
          <a:p>
            <a:r>
              <a:rPr lang="en-US" dirty="0" smtClean="0"/>
              <a:t>Developing plans to handle emerging issues</a:t>
            </a:r>
          </a:p>
          <a:p>
            <a:pPr lvl="1"/>
            <a:r>
              <a:rPr lang="en-US" dirty="0" smtClean="0"/>
              <a:t>Vibration sensitivity</a:t>
            </a:r>
          </a:p>
          <a:p>
            <a:pPr lvl="1"/>
            <a:r>
              <a:rPr lang="en-US" dirty="0" smtClean="0"/>
              <a:t>More rapid recovery to gradient for C100s</a:t>
            </a:r>
          </a:p>
          <a:p>
            <a:r>
              <a:rPr lang="en-US" dirty="0" smtClean="0"/>
              <a:t>Developing procedures to use new capabilities</a:t>
            </a:r>
          </a:p>
          <a:p>
            <a:pPr lvl="1"/>
            <a:r>
              <a:rPr lang="en-US" dirty="0" smtClean="0"/>
              <a:t>Improved beam timing diagnostics</a:t>
            </a:r>
          </a:p>
          <a:p>
            <a:pPr lvl="1"/>
            <a:r>
              <a:rPr lang="en-US" dirty="0" smtClean="0"/>
              <a:t>FFB expansion to </a:t>
            </a:r>
            <a:r>
              <a:rPr lang="en-US" dirty="0" err="1" smtClean="0"/>
              <a:t>HallD</a:t>
            </a:r>
            <a:endParaRPr lang="en-US" dirty="0" smtClean="0"/>
          </a:p>
          <a:p>
            <a:pPr lvl="1"/>
            <a:r>
              <a:rPr lang="en-US" dirty="0" smtClean="0"/>
              <a:t>Additional features of new BPMs</a:t>
            </a:r>
          </a:p>
          <a:p>
            <a:endParaRPr lang="en-US" dirty="0"/>
          </a:p>
          <a:p>
            <a:r>
              <a:rPr lang="en-US" dirty="0" smtClean="0"/>
              <a:t>The land </a:t>
            </a:r>
            <a:r>
              <a:rPr lang="en-US" smtClean="0"/>
              <a:t>of opportunity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Michael Tiefenback          </a:t>
            </a:r>
            <a:fld id="{E2C9A48C-97D7-4B40-96F2-F0841CEA16C0}" type="slidenum">
              <a:rPr lang="en-US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52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A. </a:t>
            </a:r>
            <a:r>
              <a:rPr lang="en-US" dirty="0" err="1" smtClean="0"/>
              <a:t>Freyberger</a:t>
            </a:r>
            <a:r>
              <a:rPr lang="en-US" dirty="0"/>
              <a:t>	</a:t>
            </a:r>
            <a:fld id="{E2C9A48C-97D7-4B40-96F2-F0841CEA16C0}" type="slidenum">
              <a:rPr lang="en-US" smtClean="0"/>
              <a:pPr algn="ctr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17" y="253996"/>
            <a:ext cx="8149908" cy="61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6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A. </a:t>
            </a:r>
            <a:r>
              <a:rPr lang="en-US" dirty="0" err="1"/>
              <a:t>Freyberger</a:t>
            </a:r>
            <a:r>
              <a:rPr lang="en-US" dirty="0"/>
              <a:t>	</a:t>
            </a:r>
            <a:fld id="{E2C9A48C-97D7-4B40-96F2-F0841CEA16C0}" type="slidenum">
              <a:rPr lang="en-US"/>
              <a:pPr algn="ctr"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05" y="193284"/>
            <a:ext cx="8420969" cy="62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34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A. </a:t>
            </a:r>
            <a:r>
              <a:rPr lang="en-US" dirty="0" err="1"/>
              <a:t>Freyberger</a:t>
            </a:r>
            <a:r>
              <a:rPr lang="en-US" dirty="0"/>
              <a:t>	</a:t>
            </a:r>
            <a:fld id="{E2C9A48C-97D7-4B40-96F2-F0841CEA16C0}" type="slidenum">
              <a:rPr lang="en-US"/>
              <a:pPr algn="ctr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4" y="28524"/>
            <a:ext cx="9130196" cy="638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5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C100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Cavity controls being updated to improve</a:t>
            </a:r>
          </a:p>
          <a:p>
            <a:pPr lvl="1"/>
            <a:r>
              <a:rPr lang="en-US" dirty="0" smtClean="0"/>
              <a:t>Energy jitter</a:t>
            </a:r>
          </a:p>
          <a:p>
            <a:pPr lvl="1"/>
            <a:r>
              <a:rPr lang="en-US" dirty="0" smtClean="0"/>
              <a:t>Vibration sensitivity</a:t>
            </a:r>
          </a:p>
          <a:p>
            <a:r>
              <a:rPr lang="en-US" dirty="0" smtClean="0"/>
              <a:t>Master Oscillator stability improved</a:t>
            </a:r>
          </a:p>
          <a:p>
            <a:pPr lvl="1"/>
            <a:r>
              <a:rPr lang="en-US" dirty="0" smtClean="0"/>
              <a:t>Temperature stability, water flow control</a:t>
            </a:r>
          </a:p>
          <a:p>
            <a:pPr lvl="1"/>
            <a:r>
              <a:rPr lang="en-US" dirty="0" smtClean="0"/>
              <a:t>Improvements in certain narrow-band disturbances (27Hz?)</a:t>
            </a:r>
          </a:p>
          <a:p>
            <a:r>
              <a:rPr lang="en-US" dirty="0" smtClean="0"/>
              <a:t>Collaborative work involves staff from many areas</a:t>
            </a:r>
          </a:p>
          <a:p>
            <a:r>
              <a:rPr lang="en-US" dirty="0" smtClean="0"/>
              <a:t>Significant improvements already seen</a:t>
            </a:r>
          </a:p>
          <a:p>
            <a:r>
              <a:rPr lang="en-US" dirty="0" smtClean="0"/>
              <a:t>More expected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Michael Tiefenback</a:t>
            </a:r>
            <a:r>
              <a:rPr lang="en-US" dirty="0"/>
              <a:t>	</a:t>
            </a:r>
            <a:fld id="{E2C9A48C-97D7-4B40-96F2-F0841CEA16C0}" type="slidenum">
              <a:rPr lang="en-US"/>
              <a:pPr algn="ctr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02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A. </a:t>
            </a:r>
            <a:r>
              <a:rPr lang="en-US" dirty="0" err="1"/>
              <a:t>Freyberger</a:t>
            </a:r>
            <a:r>
              <a:rPr lang="en-US" dirty="0"/>
              <a:t>	</a:t>
            </a:r>
            <a:fld id="{E2C9A48C-97D7-4B40-96F2-F0841CEA16C0}" type="slidenum">
              <a:rPr lang="en-US"/>
              <a:pPr algn="ctr"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0" y="227301"/>
            <a:ext cx="9117932" cy="508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73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smtClean="0"/>
              <a:t>CLAS Collaboration Meeting, Jefferson Lab, Feb. 23-26,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A. </a:t>
            </a:r>
            <a:r>
              <a:rPr lang="en-US" dirty="0" err="1"/>
              <a:t>Freyberger</a:t>
            </a:r>
            <a:r>
              <a:rPr lang="en-US" dirty="0"/>
              <a:t>	</a:t>
            </a:r>
            <a:fld id="{E2C9A48C-97D7-4B40-96F2-F0841CEA16C0}" type="slidenum">
              <a:rPr lang="en-US"/>
              <a:pPr algn="ctr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66"/>
            <a:ext cx="9144000" cy="61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4026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Presentation2.potx</Template>
  <TotalTime>305</TotalTime>
  <Words>2295</Words>
  <Application>Microsoft Macintosh PowerPoint</Application>
  <PresentationFormat>On-screen Show (4:3)</PresentationFormat>
  <Paragraphs>459</Paragraphs>
  <Slides>39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Presentation2</vt:lpstr>
      <vt:lpstr>JLab Accelerator Overview </vt:lpstr>
      <vt:lpstr>Outline:</vt:lpstr>
      <vt:lpstr>PowerPoint Presentation</vt:lpstr>
      <vt:lpstr>PowerPoint Presentation</vt:lpstr>
      <vt:lpstr>PowerPoint Presentation</vt:lpstr>
      <vt:lpstr>PowerPoint Presentation</vt:lpstr>
      <vt:lpstr>SRF C100 Improvements</vt:lpstr>
      <vt:lpstr>PowerPoint Presentation</vt:lpstr>
      <vt:lpstr>PowerPoint Presentation</vt:lpstr>
      <vt:lpstr>CASA and CEBAF Operations</vt:lpstr>
      <vt:lpstr>APELs</vt:lpstr>
      <vt:lpstr>CEBAF 12 GeV Beam Physics</vt:lpstr>
      <vt:lpstr>CEBAF Detail Schematic</vt:lpstr>
      <vt:lpstr>CEBAF Detail: Transverse Matching</vt:lpstr>
      <vt:lpstr>Model-Based Optics Rematch</vt:lpstr>
      <vt:lpstr>CEBAF Detail: Bunch Length Compression</vt:lpstr>
      <vt:lpstr>CEBAF Detail: Arc Transport and M56</vt:lpstr>
      <vt:lpstr>Initial Year’s Beam Requirements</vt:lpstr>
      <vt:lpstr>Initial Years Beam Requirements Met!</vt:lpstr>
      <vt:lpstr>Emittance/Optics Campaign Strategy</vt:lpstr>
      <vt:lpstr>Model-Based Optics Rematch</vt:lpstr>
      <vt:lpstr>12 GeV Horizontal Emittances</vt:lpstr>
      <vt:lpstr>12 GeV Vertical Emittances</vt:lpstr>
      <vt:lpstr>Emittance Observations</vt:lpstr>
      <vt:lpstr>Emittance Growth Scaling and Mitigation</vt:lpstr>
      <vt:lpstr>Bunch Length Measurements</vt:lpstr>
      <vt:lpstr>6 GeV Existing Diagnostics</vt:lpstr>
      <vt:lpstr>New 12 GeV Diagnostics</vt:lpstr>
      <vt:lpstr>Hall B: 1-pass Halo (1 GeV)</vt:lpstr>
      <vt:lpstr>Hall D: 5.5-pass Halo (10.5 GeV)</vt:lpstr>
      <vt:lpstr>Viewer/SLM Profile Diagnostics</vt:lpstr>
      <vt:lpstr>New Pathlength Data System</vt:lpstr>
      <vt:lpstr>Future: RayTrace</vt:lpstr>
      <vt:lpstr>Diagnostic Developments</vt:lpstr>
      <vt:lpstr>Stripline BPMs</vt:lpstr>
      <vt:lpstr>Cavity BPMs</vt:lpstr>
      <vt:lpstr>HW Testing: 60Hz Suppression</vt:lpstr>
      <vt:lpstr>Accelerator Physics Summary</vt:lpstr>
      <vt:lpstr>Accelerator Status</vt:lpstr>
    </vt:vector>
  </TitlesOfParts>
  <Company>JLAB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Tiefenback</dc:creator>
  <cp:lastModifiedBy>Michael Tiefenback</cp:lastModifiedBy>
  <cp:revision>23</cp:revision>
  <dcterms:created xsi:type="dcterms:W3CDTF">2016-02-24T04:43:23Z</dcterms:created>
  <dcterms:modified xsi:type="dcterms:W3CDTF">2016-02-24T09:48:55Z</dcterms:modified>
</cp:coreProperties>
</file>