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40" r:id="rId1"/>
  </p:sldMasterIdLst>
  <p:notesMasterIdLst>
    <p:notesMasterId r:id="rId29"/>
  </p:notesMasterIdLst>
  <p:handoutMasterIdLst>
    <p:handoutMasterId r:id="rId30"/>
  </p:handoutMasterIdLst>
  <p:sldIdLst>
    <p:sldId id="830" r:id="rId2"/>
    <p:sldId id="854" r:id="rId3"/>
    <p:sldId id="857" r:id="rId4"/>
    <p:sldId id="860" r:id="rId5"/>
    <p:sldId id="855" r:id="rId6"/>
    <p:sldId id="807" r:id="rId7"/>
    <p:sldId id="797" r:id="rId8"/>
    <p:sldId id="873" r:id="rId9"/>
    <p:sldId id="874" r:id="rId10"/>
    <p:sldId id="875" r:id="rId11"/>
    <p:sldId id="728" r:id="rId12"/>
    <p:sldId id="871" r:id="rId13"/>
    <p:sldId id="872" r:id="rId14"/>
    <p:sldId id="852" r:id="rId15"/>
    <p:sldId id="861" r:id="rId16"/>
    <p:sldId id="726" r:id="rId17"/>
    <p:sldId id="865" r:id="rId18"/>
    <p:sldId id="866" r:id="rId19"/>
    <p:sldId id="867" r:id="rId20"/>
    <p:sldId id="853" r:id="rId21"/>
    <p:sldId id="864" r:id="rId22"/>
    <p:sldId id="817" r:id="rId23"/>
    <p:sldId id="858" r:id="rId24"/>
    <p:sldId id="859" r:id="rId25"/>
    <p:sldId id="868" r:id="rId26"/>
    <p:sldId id="856" r:id="rId27"/>
    <p:sldId id="569" r:id="rId28"/>
  </p:sldIdLst>
  <p:sldSz cx="9144000" cy="6858000" type="letter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09900"/>
    <a:srgbClr val="C6D9F1"/>
    <a:srgbClr val="FFFFCC"/>
    <a:srgbClr val="0000FF"/>
    <a:srgbClr val="A50021"/>
    <a:srgbClr val="333399"/>
    <a:srgbClr val="00CCFF"/>
    <a:srgbClr val="FFFF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9" autoAdjust="0"/>
    <p:restoredTop sz="94671" autoAdjust="0"/>
  </p:normalViewPr>
  <p:slideViewPr>
    <p:cSldViewPr snapToGrid="0">
      <p:cViewPr varScale="1">
        <p:scale>
          <a:sx n="103" d="100"/>
          <a:sy n="103" d="100"/>
        </p:scale>
        <p:origin x="-138" y="-96"/>
      </p:cViewPr>
      <p:guideLst>
        <p:guide orient="horz" pos="2168"/>
        <p:guide pos="2881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69958" y="8921489"/>
            <a:ext cx="408677" cy="27637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50" tIns="60637" rIns="124550" bIns="60637" anchor="ctr">
            <a:spAutoFit/>
          </a:bodyPr>
          <a:lstStyle/>
          <a:p>
            <a:pPr algn="r" defTabSz="1255537"/>
            <a:fld id="{9214960D-4E39-4B4A-9C7A-F74AD6BA7450}" type="slidenum">
              <a:rPr lang="en-US" altLang="en-US" sz="1000" b="0">
                <a:latin typeface="Arial" charset="0"/>
              </a:rPr>
              <a:pPr algn="r" defTabSz="1255537"/>
              <a:t>‹#›</a:t>
            </a:fld>
            <a:endParaRPr lang="en-US" altLang="en-US" sz="10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53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644" y="4421109"/>
            <a:ext cx="5145827" cy="418766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4550" tIns="60637" rIns="124550" bIns="606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notes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04850"/>
            <a:ext cx="4638675" cy="34798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98437" y="8844066"/>
            <a:ext cx="580199" cy="44564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50" tIns="60637" rIns="124550" bIns="60637" anchor="ctr">
            <a:spAutoFit/>
          </a:bodyPr>
          <a:lstStyle/>
          <a:p>
            <a:pPr algn="r" defTabSz="1255537"/>
            <a:fld id="{02D45B07-4B6B-46C7-8521-FC1647E2F157}" type="slidenum">
              <a:rPr lang="en-US" altLang="en-US" sz="2100" b="0">
                <a:latin typeface="Arial" charset="0"/>
              </a:rPr>
              <a:pPr algn="r" defTabSz="1255537"/>
              <a:t>‹#›</a:t>
            </a:fld>
            <a:endParaRPr lang="en-US" altLang="en-US" sz="21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84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2" y="8842030"/>
            <a:ext cx="3043344" cy="4654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314" tIns="45653" rIns="91314" bIns="45653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3800" y="700088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94919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lIns="91577" tIns="45789" rIns="91577" bIns="45789"/>
          <a:lstStyle/>
          <a:p>
            <a:fld id="{77650DA8-73F1-4D94-881B-378DD82AAA3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3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02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838200"/>
            <a:ext cx="8229600" cy="52879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200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b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247900" y="6514362"/>
            <a:ext cx="1409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24, 2016</a:t>
            </a:r>
            <a:endParaRPr lang="en-US" sz="10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867400" y="647164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</a:t>
            </a:r>
            <a:r>
              <a:rPr lang="en-US" sz="1000" b="0" baseline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 Meeting February 24-25, 2016</a:t>
            </a:r>
            <a:endParaRPr lang="en-US" sz="10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61" r:id="rId2"/>
    <p:sldLayoutId id="2147483864" r:id="rId3"/>
    <p:sldLayoutId id="21474838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8.jpe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gif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772400" cy="762000"/>
          </a:xfrm>
        </p:spPr>
        <p:txBody>
          <a:bodyPr/>
          <a:lstStyle/>
          <a:p>
            <a:r>
              <a:rPr lang="en-US" sz="3600" dirty="0" smtClean="0"/>
              <a:t>12 GeV Project Status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098211" y="5104727"/>
            <a:ext cx="35885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Project Status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 Collaboration Meeting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20-21, 2015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9227" y="2991726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1200"/>
              </a:spcAft>
            </a:pPr>
            <a:r>
              <a:rPr lang="en-US" sz="2800" dirty="0" smtClean="0">
                <a:solidFill>
                  <a:srgbClr val="CC3399"/>
                </a:solidFill>
              </a:rPr>
              <a:t>Glenn R. Young</a:t>
            </a:r>
          </a:p>
        </p:txBody>
      </p:sp>
    </p:spTree>
    <p:extLst>
      <p:ext uri="{BB962C8B-B14F-4D97-AF65-F5344CB8AC3E}">
        <p14:creationId xmlns:p14="http://schemas.microsoft.com/office/powerpoint/2010/main" val="1421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 Q2 and Q3 Progress</a:t>
            </a:r>
            <a:endParaRPr lang="en-US" dirty="0"/>
          </a:p>
        </p:txBody>
      </p:sp>
      <p:pic>
        <p:nvPicPr>
          <p:cNvPr id="2050" name="Picture 2" descr="C:\Users\gyoung\AppData\Local\Temp\IMG_0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8" y="936985"/>
            <a:ext cx="4164649" cy="312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60092" y="4966957"/>
            <a:ext cx="193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Cryostat Being Welded</a:t>
            </a:r>
            <a:endParaRPr lang="en-US" sz="16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358" y="4136590"/>
            <a:ext cx="251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in </a:t>
            </a:r>
            <a:r>
              <a:rPr lang="en-US" sz="1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 Cryostat 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Centered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60" y="3875635"/>
            <a:ext cx="3246250" cy="24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458" y="936985"/>
            <a:ext cx="3226974" cy="285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08005" y="1667731"/>
            <a:ext cx="125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in its Helium Vessel</a:t>
            </a:r>
            <a:endParaRPr lang="en-US" sz="16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8212" y="808559"/>
            <a:ext cx="2379938" cy="19125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335" y="3793651"/>
            <a:ext cx="3291555" cy="2462912"/>
          </a:xfrm>
          <a:prstGeom prst="rect">
            <a:avLst/>
          </a:prstGeom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" name="Picture 22" descr="DSC000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911" y="3714134"/>
            <a:ext cx="3423035" cy="2567276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649" y="808559"/>
            <a:ext cx="20193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C: Detector Progress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486" y="2497618"/>
            <a:ext cx="2053525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+mn-lt"/>
              </a:rPr>
              <a:t>PreShower</a:t>
            </a:r>
            <a:r>
              <a:rPr lang="en-US" sz="1400" dirty="0" smtClean="0">
                <a:latin typeface="+mn-lt"/>
              </a:rPr>
              <a:t> Counters</a:t>
            </a:r>
            <a:endParaRPr lang="en-US" sz="1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8079" y="2413341"/>
            <a:ext cx="2324746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Noble Gas Cerenkov</a:t>
            </a:r>
            <a:endParaRPr lang="en-US" sz="14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331" y="6101930"/>
            <a:ext cx="2354160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Scintillator Hodoscopes</a:t>
            </a:r>
            <a:endParaRPr lang="en-US" sz="14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4830" y="5927743"/>
            <a:ext cx="1906681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Quartz Hodoscope</a:t>
            </a:r>
            <a:endParaRPr lang="en-US" sz="1400" dirty="0">
              <a:latin typeface="+mn-lt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011" y="2820456"/>
            <a:ext cx="2042604" cy="15304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32088" y="4346659"/>
            <a:ext cx="2053525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Shower Counters</a:t>
            </a:r>
            <a:endParaRPr lang="en-US" sz="1400" dirty="0">
              <a:latin typeface="+mn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lum bright="23000"/>
          </a:blip>
          <a:stretch>
            <a:fillRect/>
          </a:stretch>
        </p:blipFill>
        <p:spPr>
          <a:xfrm>
            <a:off x="5564335" y="765224"/>
            <a:ext cx="3436058" cy="2008517"/>
          </a:xfrm>
          <a:prstGeom prst="rect">
            <a:avLst/>
          </a:prstGeom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lum bright="29000" contrast="9000"/>
          </a:blip>
          <a:srcRect t="26777" b="17438"/>
          <a:stretch>
            <a:fillRect/>
          </a:stretch>
        </p:blipFill>
        <p:spPr>
          <a:xfrm>
            <a:off x="2429008" y="2910575"/>
            <a:ext cx="4270898" cy="17795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59946" y="4409861"/>
            <a:ext cx="1772655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Heavy Gas Cerenkov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8660" y="2512229"/>
            <a:ext cx="1674220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Drift Chambers</a:t>
            </a:r>
            <a:endParaRPr lang="en-US" sz="14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86941" y="5469769"/>
            <a:ext cx="1060403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648" y="3936330"/>
            <a:ext cx="1060403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603" y="5649653"/>
            <a:ext cx="1060403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47778" y="4102084"/>
            <a:ext cx="1060403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31444" y="778547"/>
            <a:ext cx="1060403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8649" y="808559"/>
            <a:ext cx="1060403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7327" y="1525269"/>
            <a:ext cx="974933" cy="129518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4167948" y="799384"/>
            <a:ext cx="1060403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 Detector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59119"/>
            <a:ext cx="8585200" cy="1541182"/>
          </a:xfrm>
        </p:spPr>
        <p:txBody>
          <a:bodyPr>
            <a:normAutofit/>
          </a:bodyPr>
          <a:lstStyle/>
          <a:p>
            <a:r>
              <a:rPr lang="en-US" b="1" dirty="0" smtClean="0"/>
              <a:t>Detectors</a:t>
            </a:r>
          </a:p>
          <a:p>
            <a:pPr lvl="1"/>
            <a:r>
              <a:rPr lang="en-US" sz="1600" b="1" dirty="0" smtClean="0"/>
              <a:t>All Detector Construction is now Complete.</a:t>
            </a:r>
          </a:p>
          <a:p>
            <a:pPr lvl="1"/>
            <a:r>
              <a:rPr lang="en-US" sz="1600" b="1" dirty="0" smtClean="0"/>
              <a:t>All Detectors are On Site.</a:t>
            </a:r>
          </a:p>
          <a:p>
            <a:pPr lvl="1"/>
            <a:r>
              <a:rPr lang="en-US" sz="1600" b="1" dirty="0"/>
              <a:t>All ‘rear’ detectors have been installed. </a:t>
            </a:r>
            <a:endParaRPr lang="en-US" sz="1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5" y="1313019"/>
            <a:ext cx="2552700" cy="1921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513" y="4783914"/>
            <a:ext cx="1217087" cy="1616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09" y="2298700"/>
            <a:ext cx="2971066" cy="238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100" y="5346700"/>
            <a:ext cx="1037724" cy="1028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058" y="3263900"/>
            <a:ext cx="4152742" cy="310485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332389" y="4647247"/>
            <a:ext cx="2333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"/>
              </a:rPr>
              <a:t>Noble-Gas Cerenkov Construction Finished.</a:t>
            </a:r>
          </a:p>
          <a:p>
            <a:r>
              <a:rPr lang="en-US" sz="1400" b="1" dirty="0" smtClean="0">
                <a:latin typeface="Arial "/>
              </a:rPr>
              <a:t>Box, Mirrors Optical test</a:t>
            </a:r>
            <a:endParaRPr lang="en-US" sz="1400" dirty="0" smtClean="0">
              <a:latin typeface="Arial 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6309" y="2995026"/>
            <a:ext cx="2218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"/>
              </a:rPr>
              <a:t>Rear Detectors Installed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7000" y="763984"/>
            <a:ext cx="256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"/>
              </a:rPr>
              <a:t>Drift Chambers Completed. </a:t>
            </a:r>
          </a:p>
          <a:p>
            <a:r>
              <a:rPr lang="en-US" sz="1400" dirty="0">
                <a:latin typeface="Arial "/>
              </a:rPr>
              <a:t>Cosmic testing in Bldg. 23</a:t>
            </a:r>
          </a:p>
        </p:txBody>
      </p:sp>
    </p:spTree>
    <p:extLst>
      <p:ext uri="{BB962C8B-B14F-4D97-AF65-F5344CB8AC3E}">
        <p14:creationId xmlns:p14="http://schemas.microsoft.com/office/powerpoint/2010/main" val="32078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789" t="15395"/>
          <a:stretch/>
        </p:blipFill>
        <p:spPr>
          <a:xfrm>
            <a:off x="193950" y="838200"/>
            <a:ext cx="236151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5"/>
            <a:ext cx="9144000" cy="457200"/>
          </a:xfrm>
        </p:spPr>
        <p:txBody>
          <a:bodyPr/>
          <a:lstStyle/>
          <a:p>
            <a:r>
              <a:rPr lang="en-US" dirty="0"/>
              <a:t>SHMS </a:t>
            </a:r>
            <a:r>
              <a:rPr lang="en-US" dirty="0" smtClean="0"/>
              <a:t>work in the Hall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86" t="16297"/>
          <a:stretch/>
        </p:blipFill>
        <p:spPr>
          <a:xfrm>
            <a:off x="2067786" y="867060"/>
            <a:ext cx="238013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791" t="16297"/>
          <a:stretch/>
        </p:blipFill>
        <p:spPr>
          <a:xfrm>
            <a:off x="3947970" y="867060"/>
            <a:ext cx="1973924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247" t="16748"/>
          <a:stretch/>
        </p:blipFill>
        <p:spPr>
          <a:xfrm>
            <a:off x="5867400" y="881490"/>
            <a:ext cx="2416954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4800" y="3620868"/>
            <a:ext cx="464819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Yoke Raised to Level, Top Half Removed. Ready for magnet to be delivered.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5029200"/>
            <a:ext cx="2133600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Chamber Frame Test-Fit onto Stand before chambers are attached to it.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1076"/>
          <a:stretch/>
        </p:blipFill>
        <p:spPr>
          <a:xfrm>
            <a:off x="6248400" y="3700209"/>
            <a:ext cx="2481782" cy="2700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85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5963" b="19266"/>
          <a:stretch/>
        </p:blipFill>
        <p:spPr>
          <a:xfrm>
            <a:off x="5859525" y="4378983"/>
            <a:ext cx="2057272" cy="204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Hall C: Installation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808319"/>
            <a:ext cx="8585200" cy="1655482"/>
          </a:xfrm>
        </p:spPr>
        <p:txBody>
          <a:bodyPr>
            <a:normAutofit/>
          </a:bodyPr>
          <a:lstStyle/>
          <a:p>
            <a:r>
              <a:rPr lang="en-US" b="1" dirty="0" smtClean="0"/>
              <a:t>Installations Completed:</a:t>
            </a:r>
          </a:p>
          <a:p>
            <a:pPr lvl="1"/>
            <a:r>
              <a:rPr lang="en-US" sz="1600" b="1" dirty="0" smtClean="0"/>
              <a:t>Moller &amp; Compton </a:t>
            </a:r>
            <a:r>
              <a:rPr lang="en-US" sz="1600" b="1" dirty="0" err="1" smtClean="0"/>
              <a:t>Polarimeters</a:t>
            </a:r>
            <a:r>
              <a:rPr lang="en-US" sz="1600" b="1" dirty="0" smtClean="0"/>
              <a:t> in place.</a:t>
            </a:r>
          </a:p>
          <a:p>
            <a:pPr lvl="1"/>
            <a:r>
              <a:rPr lang="en-US" sz="1600" b="1" dirty="0" smtClean="0"/>
              <a:t>HV &amp; Signal Patch Cables completed. DAQ in use for cosmic tests.</a:t>
            </a:r>
          </a:p>
          <a:p>
            <a:pPr lvl="1"/>
            <a:r>
              <a:rPr lang="en-US" sz="1600" b="1" dirty="0" smtClean="0"/>
              <a:t>Personnel Safety System. Gas supply &amp; Gas leak </a:t>
            </a:r>
            <a:r>
              <a:rPr lang="en-US" sz="1600" b="1" dirty="0"/>
              <a:t>detection. </a:t>
            </a:r>
          </a:p>
          <a:p>
            <a:pPr lvl="1"/>
            <a:r>
              <a:rPr lang="en-US" sz="1600" b="1" dirty="0"/>
              <a:t>Shield </a:t>
            </a:r>
            <a:r>
              <a:rPr lang="en-US" sz="1600" b="1" dirty="0" smtClean="0"/>
              <a:t>Wall. Shield house doors. Q2 yoke support.</a:t>
            </a:r>
            <a:endParaRPr lang="en-US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667000"/>
            <a:ext cx="1977092" cy="148144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8" y="4973492"/>
            <a:ext cx="1321082" cy="1351107"/>
          </a:xfrm>
          <a:prstGeom prst="roundRect">
            <a:avLst>
              <a:gd name="adj" fmla="val 32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276" y="5334844"/>
            <a:ext cx="1564824" cy="1015155"/>
          </a:xfrm>
          <a:prstGeom prst="roundRect">
            <a:avLst>
              <a:gd name="adj" fmla="val 40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699" y="2463800"/>
            <a:ext cx="1422401" cy="187561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542" y="4953000"/>
            <a:ext cx="1099906" cy="146050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99" y="2485366"/>
            <a:ext cx="2998871" cy="2150134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5859" y="2477810"/>
            <a:ext cx="1515841" cy="243350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7434369" y="3814799"/>
            <a:ext cx="120226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Moller Quads</a:t>
            </a:r>
            <a:endParaRPr lang="en-US" sz="1400" dirty="0" smtClean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388" y="2471122"/>
            <a:ext cx="141816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Compton Stands</a:t>
            </a:r>
            <a:endParaRPr lang="en-US" sz="1400" dirty="0" smtClean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234" y="4584699"/>
            <a:ext cx="1801283" cy="3047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Q2 Yoke Support</a:t>
            </a:r>
            <a:endParaRPr lang="en-US" sz="1400" dirty="0" smtClean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972" y="6069535"/>
            <a:ext cx="1321082" cy="2557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Gas Supply</a:t>
            </a:r>
            <a:r>
              <a:rPr lang="en-US" sz="1400" dirty="0" smtClean="0">
                <a:latin typeface="Calibri" panose="020F0502020204030204" pitchFamily="34" charset="0"/>
              </a:rPr>
              <a:t> </a:t>
            </a:r>
            <a:r>
              <a:rPr lang="en-US" sz="1400" b="1" dirty="0" smtClean="0">
                <a:latin typeface="Calibri" panose="020F0502020204030204" pitchFamily="34" charset="0"/>
              </a:rPr>
              <a:t>Panel</a:t>
            </a:r>
            <a:endParaRPr lang="en-US" sz="1400" dirty="0" smtClean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5167" y="6184172"/>
            <a:ext cx="1928896" cy="2421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Rear SHMS Shield Wall</a:t>
            </a:r>
            <a:endParaRPr lang="en-US" sz="1400" dirty="0" smtClean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84103" y="5330435"/>
            <a:ext cx="1572236" cy="2667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r>
              <a:rPr lang="en-US" sz="1400" b="1" dirty="0" smtClean="0">
                <a:latin typeface="+mn-lt"/>
              </a:rPr>
              <a:t>Gas sniffer &amp; PSS</a:t>
            </a:r>
            <a:endParaRPr lang="en-US" sz="1400" dirty="0" smtClean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5448" y="4445021"/>
            <a:ext cx="1416661" cy="4674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DAQ in Shield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b="1" dirty="0" smtClean="0">
                <a:latin typeface="Calibri" panose="020F0502020204030204" pitchFamily="34" charset="0"/>
              </a:rPr>
              <a:t>House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38996" y="6146806"/>
            <a:ext cx="1099906" cy="2815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Patch Cables</a:t>
            </a:r>
            <a:endParaRPr lang="en-US" sz="1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/>
              <a:t>Hall C </a:t>
            </a:r>
            <a:r>
              <a:rPr lang="en-US" dirty="0" smtClean="0"/>
              <a:t>Schedule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30200" y="812800"/>
            <a:ext cx="8661400" cy="5623560"/>
            <a:chOff x="330200" y="812800"/>
            <a:chExt cx="8661400" cy="56235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200" y="812800"/>
              <a:ext cx="8583954" cy="56235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24524" y="3120522"/>
              <a:ext cx="2452916" cy="4001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3366FF"/>
                  </a:solidFill>
                  <a:latin typeface="Arial "/>
                </a:rPr>
                <a:t>“Baseline” = 31-Jan-2015 Re-Plan</a:t>
              </a:r>
            </a:p>
            <a:p>
              <a:r>
                <a:rPr lang="en-US" sz="1000" b="1" dirty="0" smtClean="0">
                  <a:solidFill>
                    <a:srgbClr val="3366FF"/>
                  </a:solidFill>
                  <a:latin typeface="Arial "/>
                </a:rPr>
                <a:t>“Progress File” = 31-Aug-2015 Status</a:t>
              </a:r>
              <a:endParaRPr lang="en-US" sz="1000" b="1" dirty="0">
                <a:solidFill>
                  <a:srgbClr val="3366FF"/>
                </a:solidFill>
                <a:latin typeface="Arial 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7600" y="1866900"/>
              <a:ext cx="2794000" cy="1127579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6819900" y="6286500"/>
              <a:ext cx="16764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115280" y="5905500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90"/>
                  </a:solidFill>
                  <a:latin typeface="Arial "/>
                </a:rPr>
                <a:t>&gt;12 Months</a:t>
              </a:r>
              <a:endParaRPr lang="en-US" sz="1400" b="1" dirty="0">
                <a:solidFill>
                  <a:srgbClr val="000090"/>
                </a:solidFill>
                <a:latin typeface="Arial 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9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jlab.org/Hall-B/ltcc/s4/ltcc-s4-2-2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80" y="2710955"/>
            <a:ext cx="2684460" cy="20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2015-09-11 09.15.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04" y="4655581"/>
            <a:ext cx="2625105" cy="1750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" descr="E:\DCIM\100M1033\100_4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9" y="4618086"/>
            <a:ext cx="2218373" cy="16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97" y="3635409"/>
            <a:ext cx="3144676" cy="2358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B: Detector Progress</a:t>
            </a:r>
            <a:endParaRPr lang="en-US" b="0" dirty="0"/>
          </a:p>
        </p:txBody>
      </p:sp>
      <p:pic>
        <p:nvPicPr>
          <p:cNvPr id="20" name="Picture 19" descr="fc-2-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282" y="1028876"/>
            <a:ext cx="2772577" cy="20794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94204" y="2954420"/>
            <a:ext cx="2153156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FTOF 1-a, 1-b Installed</a:t>
            </a:r>
            <a:endParaRPr lang="en-US" sz="1400" dirty="0">
              <a:latin typeface="+mn-lt"/>
            </a:endParaRPr>
          </a:p>
        </p:txBody>
      </p:sp>
      <p:pic>
        <p:nvPicPr>
          <p:cNvPr id="21" name="Picture 20" descr="R1-ISU-HV-cablin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980" y="620971"/>
            <a:ext cx="2695195" cy="2021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8509" y="2313531"/>
            <a:ext cx="2324746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Drift Chambers</a:t>
            </a:r>
            <a:endParaRPr lang="en-US" sz="14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9526" y="5822875"/>
            <a:ext cx="2163650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CTOF Counters Under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719" y="6097874"/>
            <a:ext cx="1062907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HTCC</a:t>
            </a:r>
            <a:endParaRPr lang="en-US" sz="1400" dirty="0">
              <a:latin typeface="+mn-lt"/>
            </a:endParaRPr>
          </a:p>
        </p:txBody>
      </p:sp>
      <p:pic>
        <p:nvPicPr>
          <p:cNvPr id="24" name="Picture 23" descr="Pcal-installe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3" y="926447"/>
            <a:ext cx="2250270" cy="3163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617" y="3947575"/>
            <a:ext cx="2298914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PCAL Installed</a:t>
            </a:r>
            <a:endParaRPr lang="en-US" sz="1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7348" y="6239136"/>
            <a:ext cx="1922690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SVT All 4 Regions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0895" y="2598774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388" y="926447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8352" y="627214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65243" y="4650088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46462" y="4623881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88980" y="4347474"/>
            <a:ext cx="2684460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LTCC – 5</a:t>
            </a:r>
            <a:r>
              <a:rPr lang="en-US" sz="1400" baseline="30000" dirty="0" smtClean="0">
                <a:latin typeface="+mn-lt"/>
              </a:rPr>
              <a:t>th</a:t>
            </a:r>
            <a:r>
              <a:rPr lang="en-US" sz="1400" dirty="0" smtClean="0">
                <a:latin typeface="+mn-lt"/>
              </a:rPr>
              <a:t> Box Being Installed</a:t>
            </a:r>
            <a:endParaRPr lang="en-US" sz="14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98019" y="2716433"/>
            <a:ext cx="1177350" cy="33855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Torus Magnet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0419"/>
            <a:ext cx="8229600" cy="12903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Coil Cold Mass (CCM) fabrication at FNAL is </a:t>
            </a:r>
            <a:r>
              <a:rPr lang="en-US" b="1" dirty="0" smtClean="0">
                <a:solidFill>
                  <a:srgbClr val="00B050"/>
                </a:solidFill>
              </a:rPr>
              <a:t>complete</a:t>
            </a:r>
          </a:p>
          <a:p>
            <a:r>
              <a:rPr lang="en-US" dirty="0" smtClean="0"/>
              <a:t>CCM </a:t>
            </a:r>
            <a:r>
              <a:rPr lang="en-US" dirty="0" err="1" smtClean="0"/>
              <a:t>cryostating</a:t>
            </a:r>
            <a:r>
              <a:rPr lang="en-US" dirty="0" smtClean="0"/>
              <a:t> in JLab factory is </a:t>
            </a:r>
            <a:r>
              <a:rPr lang="en-US" b="1" dirty="0" smtClean="0">
                <a:solidFill>
                  <a:srgbClr val="00B050"/>
                </a:solidFill>
              </a:rPr>
              <a:t>complete</a:t>
            </a:r>
          </a:p>
          <a:p>
            <a:r>
              <a:rPr lang="en-US" dirty="0" smtClean="0"/>
              <a:t>Main assembly of Torus in Hall B is </a:t>
            </a:r>
            <a:r>
              <a:rPr lang="en-US" b="1" dirty="0" smtClean="0">
                <a:solidFill>
                  <a:srgbClr val="00B050"/>
                </a:solidFill>
              </a:rPr>
              <a:t>nearing completion</a:t>
            </a:r>
          </a:p>
          <a:p>
            <a:r>
              <a:rPr lang="en-US" dirty="0" smtClean="0"/>
              <a:t>Expect to start pump-down April 2016, cool-down in May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3672" y="6108507"/>
            <a:ext cx="4468839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 "/>
              </a:rPr>
              <a:t>Free-Standing Torus on Support Legs February 1 2016</a:t>
            </a:r>
            <a:endParaRPr lang="en-US" sz="1200" b="1" dirty="0" smtClean="0">
              <a:latin typeface="Arial 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9" y="2889092"/>
            <a:ext cx="3053999" cy="2290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6865" y="4879381"/>
            <a:ext cx="302894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 "/>
              </a:rPr>
              <a:t>Assembly Spit </a:t>
            </a:r>
            <a:r>
              <a:rPr lang="en-US" sz="1200" b="1" dirty="0" smtClean="0">
                <a:latin typeface="Arial "/>
                <a:cs typeface="Arial" panose="020B0604020202020204" pitchFamily="34" charset="0"/>
              </a:rPr>
              <a:t>Installation 10/23/2014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140088" y="3679669"/>
            <a:ext cx="1260996" cy="609600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098" name="Picture 2" descr="M:\12GeVUpgrade\zHall Progress\Photos\Hall B\New Magnets\Torus Assembly January 2016\IMG_2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17" y="2089134"/>
            <a:ext cx="3014530" cy="401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2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Magnet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2838" y="991313"/>
            <a:ext cx="3734512" cy="47248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Inner Coils wound, potted, machined to final dimensions</a:t>
            </a:r>
          </a:p>
          <a:p>
            <a:endParaRPr lang="en-US" dirty="0" smtClean="0"/>
          </a:p>
          <a:p>
            <a:r>
              <a:rPr lang="en-US" dirty="0" smtClean="0"/>
              <a:t>Two Intermediate Coils wound, potted, preparing to insert two Inner Coils</a:t>
            </a:r>
          </a:p>
          <a:p>
            <a:endParaRPr lang="en-US" dirty="0" smtClean="0"/>
          </a:p>
          <a:p>
            <a:r>
              <a:rPr lang="en-US" dirty="0" smtClean="0"/>
              <a:t>Shield coil winding underway (LAST COIL FOR 12 GEV PROJECT)</a:t>
            </a:r>
          </a:p>
          <a:p>
            <a:endParaRPr lang="en-US" dirty="0" smtClean="0"/>
          </a:p>
          <a:p>
            <a:r>
              <a:rPr lang="en-US" dirty="0" smtClean="0"/>
              <a:t>Cold Mass assembly in May, insertion into Cryostat during Summer</a:t>
            </a:r>
          </a:p>
          <a:p>
            <a:endParaRPr lang="en-US" dirty="0" smtClean="0"/>
          </a:p>
          <a:p>
            <a:r>
              <a:rPr lang="en-US" dirty="0" smtClean="0"/>
              <a:t>Delivery to JLab in September 2016 now expected; sets schedule for last detector installations</a:t>
            </a:r>
            <a:endParaRPr lang="en-US" dirty="0"/>
          </a:p>
        </p:txBody>
      </p:sp>
      <p:pic>
        <p:nvPicPr>
          <p:cNvPr id="5122" name="Picture 2" descr="M:\12GeVUpgrade\zHall Progress\Photos\Hall B\New Magnets\Solenoid at ETI February 2016\20160211_135134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8" y="914400"/>
            <a:ext cx="2794075" cy="49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young\AppData\Local\Temp\0218160916_HD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0526" y="1951765"/>
            <a:ext cx="4664105" cy="262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5" y="5877186"/>
            <a:ext cx="299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Coils and 1</a:t>
            </a:r>
            <a:r>
              <a:rPr lang="en-US" sz="1200" b="1" baseline="30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Inner Coil Preparing for Shrink Fit</a:t>
            </a:r>
            <a:endParaRPr lang="en-US" sz="1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1272" y="5716137"/>
            <a:ext cx="251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Turn on C5 Shield Coil</a:t>
            </a:r>
            <a:endParaRPr lang="en-US" sz="1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Cryogenics and I&amp;C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818"/>
            <a:ext cx="8229600" cy="1480857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n-US" dirty="0" smtClean="0"/>
              <a:t>Cryogenics (92%) and I&amp;C (89%) infrastructure for Torus is well along, entering final assembly stages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Cryogenics (62%) and I&amp;C (48%) infrastructure for Solenoid is advancing and builds on designs, firmware, controls being done for Torus</a:t>
            </a:r>
          </a:p>
        </p:txBody>
      </p:sp>
      <p:pic>
        <p:nvPicPr>
          <p:cNvPr id="4" name="Picture 2" descr="C:\Users\ballard\Downloads\IMG_03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V="1">
            <a:off x="5340674" y="2641935"/>
            <a:ext cx="1527483" cy="11660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allard\Downloads\IMG_03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V="1">
            <a:off x="6686515" y="2502513"/>
            <a:ext cx="1527483" cy="1197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allard\Downloads\IMG_396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8111" y="3969190"/>
            <a:ext cx="1745889" cy="19312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J:\Hall_B\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130361"/>
            <a:ext cx="1407560" cy="14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M:\hallb_eng\CLAS12\Magnets\Team Meetings\2015_06_05\IMG_33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9045" y="4195737"/>
            <a:ext cx="2253288" cy="2009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gyoung\AppData\Local\Temp\image003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" y="3666958"/>
            <a:ext cx="1846120" cy="27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young\Documents\DOE Monthly Report Drafts\Photos for January 2016 Draft\100_45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14" y="2088444"/>
            <a:ext cx="347472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gyoung\Documents\DOE Monthly Report Drafts\Photos for December 2015 Draft\100_44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38" y="4544523"/>
            <a:ext cx="1400772" cy="1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Project</a:t>
            </a:r>
          </a:p>
        </p:txBody>
      </p:sp>
      <p:grpSp>
        <p:nvGrpSpPr>
          <p:cNvPr id="2" name="Group 341"/>
          <p:cNvGrpSpPr/>
          <p:nvPr/>
        </p:nvGrpSpPr>
        <p:grpSpPr>
          <a:xfrm>
            <a:off x="1674738" y="1546190"/>
            <a:ext cx="6747606" cy="4151461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defTabSz="457200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587626"/>
                <a:chOff x="558" y="1440"/>
                <a:chExt cx="2932" cy="1630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54" y="2382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5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457200"/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defTabSz="457200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172200" cy="3787779"/>
                <a:chOff x="125" y="1478"/>
                <a:chExt cx="3888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88" cy="2386"/>
                  <a:chOff x="125" y="1478"/>
                  <a:chExt cx="3888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457200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defTabSz="457200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defTabSz="457200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697"/>
                    <a:ext cx="864" cy="436"/>
                    <a:chOff x="2352" y="2649"/>
                    <a:chExt cx="864" cy="436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580" y="2649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579" y="2663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defTabSz="457200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130" cy="238"/>
                    <a:chOff x="2922" y="2438"/>
                    <a:chExt cx="1130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96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defTabSz="457200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457200"/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defTabSz="457200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92" y="863100"/>
            <a:ext cx="2326905" cy="286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0" name="Rectangle 339"/>
          <p:cNvSpPr/>
          <p:nvPr/>
        </p:nvSpPr>
        <p:spPr bwMode="auto">
          <a:xfrm>
            <a:off x="2515406" y="900386"/>
            <a:ext cx="2408327" cy="1167287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39" name="Text Box 3"/>
          <p:cNvSpPr txBox="1">
            <a:spLocks noChangeArrowheads="1"/>
          </p:cNvSpPr>
          <p:nvPr/>
        </p:nvSpPr>
        <p:spPr bwMode="auto">
          <a:xfrm>
            <a:off x="2458147" y="887698"/>
            <a:ext cx="242095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112713" indent="4763" algn="ctr" defTabSz="457200" eaLnBrk="0" hangingPunct="0">
              <a:defRPr/>
            </a:pPr>
            <a:r>
              <a:rPr lang="en-US" sz="1400" b="1" dirty="0">
                <a:solidFill>
                  <a:prstClr val="black"/>
                </a:solidFill>
                <a:latin typeface="Arial "/>
                <a:cs typeface="Arial" pitchFamily="34" charset="0"/>
              </a:rPr>
              <a:t>Completion of the </a:t>
            </a:r>
          </a:p>
          <a:p>
            <a:pPr marL="112713" indent="4763" algn="ctr" defTabSz="457200" eaLnBrk="0" hangingPunct="0">
              <a:defRPr/>
            </a:pPr>
            <a:r>
              <a:rPr lang="en-US" sz="1400" b="1" dirty="0">
                <a:solidFill>
                  <a:prstClr val="black"/>
                </a:solidFill>
                <a:latin typeface="Arial "/>
                <a:cs typeface="Arial" pitchFamily="34" charset="0"/>
              </a:rPr>
              <a:t>12 GeV CEBAF Upgrade was ranked the highest priority in the 2007   NSAC Long Range Plan.</a:t>
            </a:r>
          </a:p>
        </p:txBody>
      </p:sp>
      <p:sp>
        <p:nvSpPr>
          <p:cNvPr id="344" name="Rectangle 336"/>
          <p:cNvSpPr>
            <a:spLocks noChangeArrowheads="1"/>
          </p:cNvSpPr>
          <p:nvPr/>
        </p:nvSpPr>
        <p:spPr bwMode="auto">
          <a:xfrm>
            <a:off x="5127625" y="865646"/>
            <a:ext cx="3978275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>
              <a:lnSpc>
                <a:spcPct val="90000"/>
              </a:lnSpc>
              <a:buFontTx/>
              <a:buNone/>
            </a:pPr>
            <a:r>
              <a:rPr lang="en-US" altLang="en-US" sz="1400" i="1" dirty="0">
                <a:solidFill>
                  <a:srgbClr val="313EBD"/>
                </a:solidFill>
              </a:rPr>
              <a:t>Upgrade is designed to build on existing facility: vast majority of accelerator and experimental equipment have continued use.</a:t>
            </a:r>
          </a:p>
        </p:txBody>
      </p:sp>
      <p:sp>
        <p:nvSpPr>
          <p:cNvPr id="345" name="Text Box 30"/>
          <p:cNvSpPr txBox="1">
            <a:spLocks noChangeArrowheads="1"/>
          </p:cNvSpPr>
          <p:nvPr/>
        </p:nvSpPr>
        <p:spPr bwMode="auto">
          <a:xfrm>
            <a:off x="40337" y="5848773"/>
            <a:ext cx="336154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>
              <a:defRPr/>
            </a:pPr>
            <a:r>
              <a:rPr lang="en-US" sz="1400" b="1" i="1" dirty="0">
                <a:solidFill>
                  <a:srgbClr val="313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capability to deliver lower pass beam energies: 2.2, 4.4, 6.6….</a:t>
            </a:r>
          </a:p>
        </p:txBody>
      </p:sp>
      <p:grpSp>
        <p:nvGrpSpPr>
          <p:cNvPr id="347" name="Group 346"/>
          <p:cNvGrpSpPr/>
          <p:nvPr/>
        </p:nvGrpSpPr>
        <p:grpSpPr>
          <a:xfrm>
            <a:off x="4079872" y="4950259"/>
            <a:ext cx="4619748" cy="1446550"/>
            <a:chOff x="184346" y="1015590"/>
            <a:chExt cx="5064129" cy="1686796"/>
          </a:xfrm>
          <a:effectLst/>
        </p:grpSpPr>
        <p:sp>
          <p:nvSpPr>
            <p:cNvPr id="348" name="Rectangle 347"/>
            <p:cNvSpPr/>
            <p:nvPr/>
          </p:nvSpPr>
          <p:spPr bwMode="auto">
            <a:xfrm>
              <a:off x="194455" y="1192779"/>
              <a:ext cx="4979517" cy="1460176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/>
            <a:lstStyle/>
            <a:p>
              <a:pPr defTabSz="457200" eaLnBrk="0" hangingPunct="0"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9" name="Text Box 3"/>
            <p:cNvSpPr txBox="1">
              <a:spLocks noChangeArrowheads="1"/>
            </p:cNvSpPr>
            <p:nvPr/>
          </p:nvSpPr>
          <p:spPr bwMode="auto">
            <a:xfrm>
              <a:off x="184346" y="1015590"/>
              <a:ext cx="5064129" cy="1686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457200" eaLnBrk="0" hangingPunct="0">
                <a:defRPr/>
              </a:pPr>
              <a:r>
                <a:rPr lang="en-US" sz="24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Scope </a:t>
              </a:r>
              <a:r>
                <a:rPr lang="en-US" sz="1600" b="1" u="sng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(~</a:t>
              </a:r>
              <a:r>
                <a:rPr lang="en-US" sz="1600" b="1" u="sng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97% </a:t>
              </a:r>
              <a:r>
                <a:rPr lang="en-US" sz="1600" b="1" u="sng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</a:t>
              </a:r>
              <a:r>
                <a:rPr lang="en-US" sz="1600" b="1" u="sng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" indent="-274320" algn="l" defTabSz="457200" eaLnBrk="0" hangingPunct="0"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Doubling the accelerator beam energy -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algn="l" defTabSz="457200" eaLnBrk="0" hangingPunct="0"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experimental Hall D and beam line -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algn="l" defTabSz="457200" eaLnBrk="0" hangingPunct="0"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Civil construction including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Utilities</a:t>
              </a: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 </a:t>
              </a:r>
              <a:r>
                <a:rPr lang="en-US" sz="14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endPara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" indent="-274320" algn="l" defTabSz="457200" eaLnBrk="0" hangingPunct="0">
                <a:buFont typeface="Arial" pitchFamily="34" charset="0"/>
                <a:buChar char="•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Upgrades to Experimental 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 B &amp; C </a:t>
              </a: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4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~92% </a:t>
              </a:r>
              <a:endPara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0" name="TextBox 349"/>
          <p:cNvSpPr txBox="1"/>
          <p:nvPr/>
        </p:nvSpPr>
        <p:spPr>
          <a:xfrm>
            <a:off x="7577418" y="4026635"/>
            <a:ext cx="1298752" cy="523220"/>
          </a:xfrm>
          <a:prstGeom prst="rect">
            <a:avLst/>
          </a:prstGeom>
          <a:solidFill>
            <a:srgbClr val="FFEDC9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 = $338M</a:t>
            </a:r>
          </a:p>
          <a:p>
            <a:pPr defTabSz="457200"/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 = </a:t>
            </a:r>
            <a:r>
              <a:rPr lang="en-US" sz="1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$10M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Procurements Over $100K Remaining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105674"/>
              </p:ext>
            </p:extLst>
          </p:nvPr>
        </p:nvGraphicFramePr>
        <p:xfrm>
          <a:off x="546930" y="1196475"/>
          <a:ext cx="821250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492"/>
                <a:gridCol w="3691784"/>
                <a:gridCol w="1025495"/>
                <a:gridCol w="25637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Hall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Item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Cryogenic Distribution</a:t>
                      </a:r>
                      <a:r>
                        <a:rPr lang="en-US" baseline="0" dirty="0" smtClean="0"/>
                        <a:t> Can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405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Awarded,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ship Mar 2016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CTPs for DAQ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106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Awarded,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due Mar 2016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2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29" y="851617"/>
            <a:ext cx="6842902" cy="547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dirty="0" smtClean="0"/>
              <a:t>Hall B Schedule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757481" y="2445619"/>
            <a:ext cx="2682551" cy="760390"/>
            <a:chOff x="6844038" y="2527615"/>
            <a:chExt cx="2682551" cy="760390"/>
          </a:xfrm>
        </p:grpSpPr>
        <p:sp>
          <p:nvSpPr>
            <p:cNvPr id="7" name="Right Brace 6"/>
            <p:cNvSpPr/>
            <p:nvPr/>
          </p:nvSpPr>
          <p:spPr bwMode="auto">
            <a:xfrm>
              <a:off x="6844038" y="2527615"/>
              <a:ext cx="244696" cy="760390"/>
            </a:xfrm>
            <a:prstGeom prst="righ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61711" y="2720442"/>
              <a:ext cx="2364878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+mn-lt"/>
                </a:rPr>
                <a:t>Torus Assembly, Install + Test</a:t>
              </a:r>
              <a:endParaRPr lang="en-US" sz="12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35561" y="3789393"/>
            <a:ext cx="2064198" cy="283403"/>
            <a:chOff x="7353804" y="3973746"/>
            <a:chExt cx="2064198" cy="283403"/>
          </a:xfrm>
        </p:grpSpPr>
        <p:sp>
          <p:nvSpPr>
            <p:cNvPr id="10" name="Right Brace 9"/>
            <p:cNvSpPr/>
            <p:nvPr/>
          </p:nvSpPr>
          <p:spPr bwMode="auto">
            <a:xfrm>
              <a:off x="7353804" y="3973746"/>
              <a:ext cx="195328" cy="283336"/>
            </a:xfrm>
            <a:prstGeom prst="righ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11289" y="3980150"/>
              <a:ext cx="1806713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+mn-lt"/>
                </a:rPr>
                <a:t>Solenoid</a:t>
              </a:r>
              <a:r>
                <a:rPr lang="en-US" sz="1200" b="1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sz="1200" b="1" dirty="0">
                  <a:solidFill>
                    <a:srgbClr val="FF0000"/>
                  </a:solidFill>
                  <a:latin typeface="+mn-lt"/>
                </a:rPr>
                <a:t>Install</a:t>
              </a:r>
              <a:r>
                <a:rPr lang="en-US" sz="1200" b="1" dirty="0" smtClean="0">
                  <a:solidFill>
                    <a:srgbClr val="FF0000"/>
                  </a:solidFill>
                  <a:latin typeface="+mn-lt"/>
                </a:rPr>
                <a:t> + Test</a:t>
              </a:r>
              <a:endParaRPr lang="en-US" sz="12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6833225" y="5260580"/>
            <a:ext cx="691772" cy="3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42036" y="5060525"/>
            <a:ext cx="144462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8000"/>
                </a:solidFill>
                <a:latin typeface="Arial "/>
              </a:rPr>
              <a:t>5.5</a:t>
            </a:r>
            <a:r>
              <a:rPr lang="en-US" sz="1000" b="1" dirty="0" smtClean="0">
                <a:solidFill>
                  <a:srgbClr val="008000"/>
                </a:solidFill>
                <a:latin typeface="Arial "/>
              </a:rPr>
              <a:t> months to CD-4B</a:t>
            </a:r>
          </a:p>
          <a:p>
            <a:pPr algn="ctr"/>
            <a:r>
              <a:rPr lang="en-US" sz="1000" b="1" dirty="0" smtClean="0">
                <a:solidFill>
                  <a:srgbClr val="008000"/>
                </a:solidFill>
                <a:latin typeface="Arial "/>
              </a:rPr>
              <a:t>(as of 31-Jan-2016)</a:t>
            </a:r>
            <a:endParaRPr lang="en-US" sz="1000" b="1" dirty="0">
              <a:solidFill>
                <a:srgbClr val="008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3131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Upcoming Dates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529176"/>
              </p:ext>
            </p:extLst>
          </p:nvPr>
        </p:nvGraphicFramePr>
        <p:xfrm>
          <a:off x="457200" y="1188586"/>
          <a:ext cx="8229600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845"/>
                <a:gridCol w="4815555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Hall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Key Event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Torus 1</a:t>
                      </a:r>
                      <a:r>
                        <a:rPr lang="en-US" sz="1400" baseline="30000" dirty="0" smtClean="0"/>
                        <a:t>st</a:t>
                      </a:r>
                      <a:r>
                        <a:rPr lang="en-US" sz="1400" dirty="0" smtClean="0"/>
                        <a:t> CCM Arrives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November 2014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Torus</a:t>
                      </a:r>
                      <a:r>
                        <a:rPr lang="en-US" sz="1400" baseline="0" dirty="0" smtClean="0"/>
                        <a:t> 6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Cryostat Done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June 2015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Torus</a:t>
                      </a:r>
                      <a:r>
                        <a:rPr lang="en-US" sz="1400" baseline="0" dirty="0" smtClean="0"/>
                        <a:t> Installation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October 2014 </a:t>
                      </a:r>
                      <a:r>
                        <a:rPr lang="en-US" sz="1400" dirty="0" smtClean="0"/>
                        <a:t>– May</a:t>
                      </a:r>
                      <a:r>
                        <a:rPr lang="en-US" sz="1400" baseline="0" dirty="0" smtClean="0"/>
                        <a:t> 2016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Solenoid Coil Winding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December 2014 </a:t>
                      </a:r>
                      <a:r>
                        <a:rPr lang="en-US" sz="1400" baseline="0" dirty="0" smtClean="0"/>
                        <a:t>– April 2016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Solenoid</a:t>
                      </a:r>
                      <a:r>
                        <a:rPr lang="en-US" sz="1400" baseline="0" dirty="0" smtClean="0"/>
                        <a:t> Cryostated Coil Delivered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September </a:t>
                      </a:r>
                      <a:r>
                        <a:rPr lang="en-US" sz="1400" dirty="0" smtClean="0"/>
                        <a:t>2016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Detector Commission with Beam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April 2017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r>
                        <a:rPr lang="en-US" sz="1400" baseline="30000" dirty="0" smtClean="0"/>
                        <a:t>st</a:t>
                      </a:r>
                      <a:r>
                        <a:rPr lang="en-US" sz="1400" dirty="0" smtClean="0"/>
                        <a:t> Magnet</a:t>
                      </a:r>
                      <a:r>
                        <a:rPr lang="en-US" sz="1400" baseline="0" dirty="0" smtClean="0"/>
                        <a:t> Arrives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January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2015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r>
                        <a:rPr lang="en-US" sz="1400" baseline="30000" dirty="0" smtClean="0"/>
                        <a:t>nd</a:t>
                      </a:r>
                      <a:r>
                        <a:rPr lang="en-US" sz="1400" dirty="0" smtClean="0"/>
                        <a:t> Magnet Arrives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February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2015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Last</a:t>
                      </a:r>
                      <a:r>
                        <a:rPr lang="en-US" sz="1400" baseline="0" dirty="0" smtClean="0"/>
                        <a:t> Magnet Arrives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June </a:t>
                      </a:r>
                      <a:r>
                        <a:rPr lang="en-US" sz="1400" dirty="0" smtClean="0"/>
                        <a:t>2016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Last Magnet Tested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September </a:t>
                      </a:r>
                      <a:r>
                        <a:rPr lang="en-US" sz="1400" dirty="0" smtClean="0"/>
                        <a:t>2016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Detector Commission with Beam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November 2016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4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87338" y="0"/>
            <a:ext cx="8640762" cy="6397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Key Activities: Path to CD-4B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49225" y="818039"/>
            <a:ext cx="8709025" cy="5441950"/>
          </a:xfrm>
        </p:spPr>
        <p:txBody>
          <a:bodyPr/>
          <a:lstStyle/>
          <a:p>
            <a:pPr marL="457200" lvl="1" indent="0" eaLnBrk="1" hangingPunct="1">
              <a:spcBef>
                <a:spcPts val="600"/>
              </a:spcBef>
              <a:spcAft>
                <a:spcPts val="413"/>
              </a:spcAft>
              <a:buNone/>
            </a:pPr>
            <a:r>
              <a:rPr lang="en-US" altLang="en-US" sz="1800" b="1" dirty="0" smtClean="0">
                <a:solidFill>
                  <a:srgbClr val="009900"/>
                </a:solidFill>
              </a:rPr>
              <a:t>Level 2 Milestones (PEP)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27807"/>
              </p:ext>
            </p:extLst>
          </p:nvPr>
        </p:nvGraphicFramePr>
        <p:xfrm>
          <a:off x="381000" y="1295406"/>
          <a:ext cx="7924801" cy="4648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7578"/>
                <a:gridCol w="3684299"/>
                <a:gridCol w="903041"/>
                <a:gridCol w="907603"/>
                <a:gridCol w="820964"/>
                <a:gridCol w="731316"/>
              </a:tblGrid>
              <a:tr h="4305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Number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Milestone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Description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Baseline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Projected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Actual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Status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/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2-12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D Equipment Installation Completed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Sep-14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</a:rPr>
                        <a:t>Oct-14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2-13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D Beam Commissioning Completed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Dec-14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</a:rPr>
                        <a:t>Dec-14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2-27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Q1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Oct-14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Jan-15</a:t>
                      </a: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2-28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HB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Mar-15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</a:rPr>
                        <a:t>Mar-15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B Torus Cold Mass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Apr-15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</a:rPr>
                        <a:t>Apr-15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Conventional Facilities Complete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Dec-15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</a:rPr>
                        <a:t>Nov-15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rgbClr val="CCFFCC"/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2-29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Dipole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Dec-15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Apr-16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Q2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Dec-15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Jun-16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C Q3 Magnet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Mar-16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Jun-16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B Solenoid </a:t>
                      </a:r>
                      <a:r>
                        <a:rPr lang="en-US" sz="1200" b="1" dirty="0" err="1">
                          <a:effectLst/>
                        </a:rPr>
                        <a:t>Cryostated</a:t>
                      </a:r>
                      <a:r>
                        <a:rPr lang="en-US" sz="1200" b="1" dirty="0">
                          <a:effectLst/>
                        </a:rPr>
                        <a:t> Coil Delivered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Mar-16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Sep-16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Hall C Equipment Installation Complete</a:t>
                      </a:r>
                      <a:endParaRPr lang="en-US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Jul-16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Nov-16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Hall C Beam Commissioning Complete</a:t>
                      </a:r>
                      <a:endParaRPr lang="en-US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Aug-16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Jan-17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Hall B Equipment Installation Complete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Oct-16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Mar-17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2-37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Hall B Beam Commissioning Complete</a:t>
                      </a:r>
                      <a:endParaRPr lang="en-US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Dec-16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Apr-17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Times New Roman"/>
                        </a:rPr>
                        <a:t>CD-4B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3809" marR="3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5-Point Star 1"/>
          <p:cNvSpPr/>
          <p:nvPr/>
        </p:nvSpPr>
        <p:spPr>
          <a:xfrm>
            <a:off x="7034614" y="4452359"/>
            <a:ext cx="247828" cy="222191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7021795" y="5356788"/>
            <a:ext cx="247828" cy="222191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021795" y="5663012"/>
            <a:ext cx="247828" cy="222191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14388" y="-104775"/>
            <a:ext cx="7772400" cy="914400"/>
          </a:xfrm>
        </p:spPr>
        <p:txBody>
          <a:bodyPr/>
          <a:lstStyle/>
          <a:p>
            <a:r>
              <a:rPr lang="en-US" altLang="en-US" dirty="0" smtClean="0"/>
              <a:t>Scope Remaining: Path to CD-4B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781301"/>
              </p:ext>
            </p:extLst>
          </p:nvPr>
        </p:nvGraphicFramePr>
        <p:xfrm>
          <a:off x="518450" y="1430708"/>
          <a:ext cx="7924800" cy="1889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40"/>
                <a:gridCol w="894968"/>
                <a:gridCol w="5279208"/>
                <a:gridCol w="1365784"/>
              </a:tblGrid>
              <a:tr h="33536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Technical Definition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PEP Date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</a:tr>
              <a:tr h="3709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Hall B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Detector operational: events recorded with a &gt; 2 </a:t>
                      </a:r>
                      <a:r>
                        <a:rPr lang="en-US" sz="1400" dirty="0" err="1" smtClean="0"/>
                        <a:t>nA</a:t>
                      </a:r>
                      <a:r>
                        <a:rPr lang="en-US" sz="1400" dirty="0" smtClean="0"/>
                        <a:t> electron beam at &gt; 6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beam energy (3 pass)</a:t>
                      </a:r>
                      <a:endParaRPr lang="en-US" sz="1400" dirty="0"/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 2017</a:t>
                      </a:r>
                      <a:endParaRPr lang="en-US" sz="1400" dirty="0"/>
                    </a:p>
                  </a:txBody>
                  <a:tcPr marT="45732" marB="45732" anchor="ctr"/>
                </a:tc>
              </a:tr>
              <a:tr h="37034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Hall C</a:t>
                      </a:r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Detector operational: events recorded with a &gt; 2 </a:t>
                      </a:r>
                      <a:r>
                        <a:rPr lang="en-US" sz="1400" dirty="0" err="1" smtClean="0"/>
                        <a:t>nA</a:t>
                      </a:r>
                      <a:r>
                        <a:rPr lang="en-US" sz="1400" dirty="0" smtClean="0"/>
                        <a:t> electron beam at &gt; 6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beam energy (3 pass)</a:t>
                      </a:r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 2017</a:t>
                      </a:r>
                      <a:endParaRPr lang="en-US" sz="1400" dirty="0"/>
                    </a:p>
                  </a:txBody>
                  <a:tcPr marT="45732" marB="45732" anchor="ctr"/>
                </a:tc>
              </a:tr>
              <a:tr h="3709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Hall D</a:t>
                      </a:r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Detector operational: events recorded with a &gt; 2 </a:t>
                      </a:r>
                      <a:r>
                        <a:rPr lang="en-US" sz="1400" dirty="0" err="1" smtClean="0"/>
                        <a:t>nA</a:t>
                      </a:r>
                      <a:r>
                        <a:rPr lang="en-US" sz="1400" dirty="0" smtClean="0"/>
                        <a:t> electron beam at &gt; 10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beam energy (5.5 pass)</a:t>
                      </a:r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 2017</a:t>
                      </a:r>
                    </a:p>
                    <a:p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Dec 2014 (A)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marT="45732" marB="45732" anchor="ctr"/>
                </a:tc>
              </a:tr>
            </a:tbl>
          </a:graphicData>
        </a:graphic>
      </p:graphicFrame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533400" y="4084064"/>
            <a:ext cx="2375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>
                <a:solidFill>
                  <a:srgbClr val="008000"/>
                </a:solidFill>
              </a:rPr>
              <a:t>Hall D </a:t>
            </a:r>
            <a:r>
              <a:rPr lang="en-US" altLang="en-US" sz="1600" b="1" u="sng" dirty="0" smtClean="0">
                <a:solidFill>
                  <a:srgbClr val="008000"/>
                </a:solidFill>
              </a:rPr>
              <a:t>100% </a:t>
            </a:r>
            <a:r>
              <a:rPr lang="en-US" altLang="en-US" sz="1600" b="1" u="sng" dirty="0">
                <a:solidFill>
                  <a:srgbClr val="008000"/>
                </a:solidFill>
              </a:rPr>
              <a:t>complete</a:t>
            </a:r>
            <a:r>
              <a:rPr lang="en-US" altLang="en-US" sz="1600" b="1" dirty="0" smtClean="0">
                <a:solidFill>
                  <a:srgbClr val="008000"/>
                </a:solidFill>
              </a:rPr>
              <a:t>:</a:t>
            </a:r>
            <a:endParaRPr lang="en-US" altLang="en-US" sz="1600" b="1" dirty="0">
              <a:solidFill>
                <a:srgbClr val="008000"/>
              </a:solidFill>
            </a:endParaRPr>
          </a:p>
        </p:txBody>
      </p:sp>
      <p:pic>
        <p:nvPicPr>
          <p:cNvPr id="8" name="Picture 2" descr="M:\PhyCoord\cameras\halldcam3\201404\halldcam3-20140425-14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" y="4545423"/>
            <a:ext cx="3012816" cy="169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3572485" y="4081046"/>
            <a:ext cx="22621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>
                <a:solidFill>
                  <a:srgbClr val="008000"/>
                </a:solidFill>
              </a:rPr>
              <a:t>Hall C </a:t>
            </a:r>
            <a:r>
              <a:rPr lang="en-US" altLang="en-US" sz="1600" u="sng" dirty="0" smtClean="0">
                <a:solidFill>
                  <a:srgbClr val="008000"/>
                </a:solidFill>
              </a:rPr>
              <a:t>91</a:t>
            </a:r>
            <a:r>
              <a:rPr lang="en-US" altLang="en-US" sz="1600" b="1" u="sng" dirty="0" smtClean="0">
                <a:solidFill>
                  <a:srgbClr val="008000"/>
                </a:solidFill>
              </a:rPr>
              <a:t>% </a:t>
            </a:r>
            <a:r>
              <a:rPr lang="en-US" altLang="en-US" sz="1600" b="1" u="sng" dirty="0">
                <a:solidFill>
                  <a:srgbClr val="008000"/>
                </a:solidFill>
              </a:rPr>
              <a:t>complete</a:t>
            </a:r>
            <a:r>
              <a:rPr lang="en-US" altLang="en-US" sz="1600" b="1" dirty="0" smtClean="0">
                <a:solidFill>
                  <a:srgbClr val="008000"/>
                </a:solidFill>
              </a:rPr>
              <a:t>:</a:t>
            </a:r>
            <a:endParaRPr lang="en-US" altLang="en-US" sz="1600" b="1" dirty="0">
              <a:solidFill>
                <a:srgbClr val="008000"/>
              </a:solidFill>
            </a:endParaRP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6424641" y="4081046"/>
            <a:ext cx="22621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>
                <a:solidFill>
                  <a:srgbClr val="008000"/>
                </a:solidFill>
              </a:rPr>
              <a:t>Hall B </a:t>
            </a:r>
            <a:r>
              <a:rPr lang="en-US" altLang="en-US" sz="1600" b="1" u="sng" dirty="0" smtClean="0">
                <a:solidFill>
                  <a:srgbClr val="008000"/>
                </a:solidFill>
              </a:rPr>
              <a:t>95% </a:t>
            </a:r>
            <a:r>
              <a:rPr lang="en-US" altLang="en-US" sz="1600" b="1" u="sng" dirty="0">
                <a:solidFill>
                  <a:srgbClr val="008000"/>
                </a:solidFill>
              </a:rPr>
              <a:t>complete</a:t>
            </a:r>
            <a:r>
              <a:rPr lang="en-US" altLang="en-US" sz="1600" b="1" dirty="0" smtClean="0">
                <a:solidFill>
                  <a:srgbClr val="008000"/>
                </a:solidFill>
              </a:rPr>
              <a:t>:</a:t>
            </a:r>
            <a:endParaRPr lang="en-US" altLang="en-US" sz="1600" b="1" dirty="0">
              <a:solidFill>
                <a:srgbClr val="008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8047290" y="1894317"/>
            <a:ext cx="247828" cy="222191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513" y="4545423"/>
            <a:ext cx="2541109" cy="1695090"/>
          </a:xfrm>
          <a:prstGeom prst="rect">
            <a:avLst/>
          </a:prstGeom>
        </p:spPr>
      </p:pic>
      <p:pic>
        <p:nvPicPr>
          <p:cNvPr id="15" name="Picture 2" descr="https://www.jlab.org/Hall-B/ltcc/s4/ltcc-s4-2-22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27" y="4545422"/>
            <a:ext cx="2259491" cy="16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1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92"/>
            <a:ext cx="9144000" cy="662186"/>
          </a:xfrm>
        </p:spPr>
        <p:txBody>
          <a:bodyPr>
            <a:noAutofit/>
          </a:bodyPr>
          <a:lstStyle/>
          <a:p>
            <a:r>
              <a:rPr lang="en-US" b="1" dirty="0" smtClean="0"/>
              <a:t>HALL B Key Performance Parameter </a:t>
            </a:r>
            <a:r>
              <a:rPr lang="en-US" b="1" dirty="0" smtClean="0">
                <a:solidFill>
                  <a:srgbClr val="FF0000"/>
                </a:solidFill>
              </a:rPr>
              <a:t>(Draft)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828800"/>
            <a:ext cx="8543925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u="sng" dirty="0" smtClean="0">
                <a:solidFill>
                  <a:srgbClr val="2685FF"/>
                </a:solidFill>
              </a:rPr>
              <a:t>KPP Demonstration:</a:t>
            </a:r>
          </a:p>
          <a:p>
            <a:pPr>
              <a:buNone/>
            </a:pPr>
            <a:r>
              <a:rPr lang="en-US" b="1" dirty="0"/>
              <a:t>1. Detector running for 8 hours recording data from all subsystems.</a:t>
            </a:r>
          </a:p>
          <a:p>
            <a:pPr>
              <a:buNone/>
            </a:pPr>
            <a:r>
              <a:rPr lang="en-US" b="1" dirty="0"/>
              <a:t>2. Screenshots of beam status and/or accelerator e-logs entries demonstrating electron beam current, beam energy, and beam profiles. </a:t>
            </a:r>
          </a:p>
          <a:p>
            <a:pPr>
              <a:buNone/>
            </a:pPr>
            <a:r>
              <a:rPr lang="en-US" b="1" dirty="0"/>
              <a:t>3. Plots showing relative timing of calorimetry, time-of-flight, and Cerenkov detectors.</a:t>
            </a:r>
          </a:p>
          <a:p>
            <a:pPr>
              <a:buNone/>
            </a:pPr>
            <a:r>
              <a:rPr lang="en-US" b="1" dirty="0"/>
              <a:t>4. Event displays showing correlated particle hits in the forward detectors. </a:t>
            </a:r>
          </a:p>
          <a:p>
            <a:pPr>
              <a:buNone/>
            </a:pPr>
            <a:r>
              <a:rPr lang="en-US" b="1" dirty="0"/>
              <a:t>5. Plots of particle trajectories showing target position.</a:t>
            </a:r>
          </a:p>
          <a:p>
            <a:pPr>
              <a:buNone/>
            </a:pPr>
            <a:r>
              <a:rPr lang="en-US" b="1" dirty="0"/>
              <a:t>6. Particle identification plots using signals from calorimetry and Cerenkov detectors.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9245" y="906244"/>
            <a:ext cx="7488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operational: events recorded with a &gt; 2nA electron beam at  &gt; 6 GeV beam energy  (3 pass).</a:t>
            </a:r>
            <a:endParaRPr lang="en-US" sz="20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242" y="5860073"/>
            <a:ext cx="848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Arial "/>
              </a:rPr>
              <a:t>Similar demonstration criteria led to Hall D KPP approval</a:t>
            </a:r>
            <a:endParaRPr lang="en-US" sz="2400" i="1" dirty="0">
              <a:solidFill>
                <a:srgbClr val="0000FF"/>
              </a:solidFill>
              <a:latin typeface="Arial 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14388" y="-104775"/>
            <a:ext cx="7772400" cy="914400"/>
          </a:xfrm>
        </p:spPr>
        <p:txBody>
          <a:bodyPr/>
          <a:lstStyle/>
          <a:p>
            <a:r>
              <a:rPr lang="en-US" altLang="en-US" dirty="0" smtClean="0"/>
              <a:t>Path to CD-4B: Hall D KPP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760670"/>
              </p:ext>
            </p:extLst>
          </p:nvPr>
        </p:nvGraphicFramePr>
        <p:xfrm>
          <a:off x="908696" y="1089852"/>
          <a:ext cx="7549504" cy="853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15"/>
                <a:gridCol w="1099845"/>
                <a:gridCol w="4949303"/>
                <a:gridCol w="1133741"/>
              </a:tblGrid>
              <a:tr h="33536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Technical Definition – Key Performance Parameter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PEP Date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9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Hall D </a:t>
                      </a:r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Detector operational: events recorded with a &gt; 2 </a:t>
                      </a:r>
                      <a:r>
                        <a:rPr lang="en-US" sz="1400" dirty="0" err="1" smtClean="0"/>
                        <a:t>nA</a:t>
                      </a:r>
                      <a:r>
                        <a:rPr lang="en-US" sz="1400" dirty="0" smtClean="0"/>
                        <a:t> electron beam at &gt; 10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beam energy (5.5 pass)</a:t>
                      </a:r>
                    </a:p>
                  </a:txBody>
                  <a:tcPr marL="91455" marR="91455" marT="45743" marB="45743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Dec 2014 (A)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T="45732" marB="45732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302158" y="762000"/>
            <a:ext cx="4023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90563" lvl="2" algn="ctr">
              <a:spcBef>
                <a:spcPts val="600"/>
              </a:spcBef>
              <a:spcAft>
                <a:spcPts val="413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Execution Plan: Table </a:t>
            </a:r>
            <a:r>
              <a:rPr lang="en-US" alt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5.1B</a:t>
            </a:r>
            <a:endParaRPr lang="en-US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M:\PhyCoord\cameras\halldcam3\201404\halldcam3-20140425-14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7" y="2133600"/>
            <a:ext cx="3845553" cy="216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3810000" y="2133600"/>
            <a:ext cx="5334000" cy="457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9600" b="1" u="sng" dirty="0" smtClean="0">
                <a:solidFill>
                  <a:srgbClr val="00B050"/>
                </a:solidFill>
              </a:rPr>
              <a:t>KPP achieved – December 2014</a:t>
            </a:r>
          </a:p>
        </p:txBody>
      </p:sp>
      <p:pic>
        <p:nvPicPr>
          <p:cNvPr id="22" name="Picture 4" descr="https://logbooks.jlab.org/files/2014/11/3309427/r1515_ev366_bcalvie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r="28845" b="7558"/>
          <a:stretch/>
        </p:blipFill>
        <p:spPr bwMode="auto">
          <a:xfrm>
            <a:off x="3581400" y="4481072"/>
            <a:ext cx="1934807" cy="19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32" y="4499763"/>
            <a:ext cx="4376030" cy="1951749"/>
            <a:chOff x="0" y="3949209"/>
            <a:chExt cx="4376030" cy="1951749"/>
          </a:xfrm>
        </p:grpSpPr>
        <p:pic>
          <p:nvPicPr>
            <p:cNvPr id="25" name="Picture 6" descr="https://logbooks.jlab.org/files/2014/11/3309427/r1515_ev366_sideview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0" y="3949209"/>
              <a:ext cx="3561669" cy="195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62506" y="4035071"/>
              <a:ext cx="1557464" cy="33855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1008B8"/>
                  </a:solidFill>
                  <a:latin typeface="+mj-lt"/>
                </a:rPr>
                <a:t>Event Display </a:t>
              </a:r>
              <a:endParaRPr lang="en-US" sz="1600" b="1" dirty="0">
                <a:solidFill>
                  <a:srgbClr val="1008B8"/>
                </a:solidFill>
                <a:latin typeface="Comic Sans MS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3048" y="5475638"/>
              <a:ext cx="2682092" cy="33855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C00000"/>
                  </a:solidFill>
                  <a:latin typeface="+mj-lt"/>
                </a:rPr>
                <a:t>Electromagnetic calorimeters </a:t>
              </a:r>
              <a:endParaRPr lang="en-US" sz="1600" b="1" i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2092568" y="5269271"/>
              <a:ext cx="317308" cy="332515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398935" y="5415256"/>
              <a:ext cx="736205" cy="169278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939170" y="5560277"/>
              <a:ext cx="885485" cy="84639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003999" y="4043333"/>
              <a:ext cx="1526076" cy="33855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C00000"/>
                  </a:solidFill>
                  <a:latin typeface="+mj-lt"/>
                </a:rPr>
                <a:t>Drift chambers </a:t>
              </a:r>
              <a:endParaRPr lang="en-US" sz="1600" b="1" i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1719970" y="4262898"/>
              <a:ext cx="642230" cy="713941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349694" y="4262898"/>
              <a:ext cx="2026336" cy="338554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453048" y="4262898"/>
              <a:ext cx="1896645" cy="512594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785746" y="2604153"/>
            <a:ext cx="3497529" cy="3396239"/>
            <a:chOff x="5785746" y="2667000"/>
            <a:chExt cx="3497529" cy="3396239"/>
          </a:xfrm>
        </p:grpSpPr>
        <p:grpSp>
          <p:nvGrpSpPr>
            <p:cNvPr id="37" name="Group 36"/>
            <p:cNvGrpSpPr/>
            <p:nvPr/>
          </p:nvGrpSpPr>
          <p:grpSpPr>
            <a:xfrm>
              <a:off x="7239000" y="3263247"/>
              <a:ext cx="2044275" cy="2799992"/>
              <a:chOff x="906580" y="952258"/>
              <a:chExt cx="2532696" cy="3321568"/>
            </a:xfrm>
          </p:grpSpPr>
          <p:pic>
            <p:nvPicPr>
              <p:cNvPr id="41" name="Picture 2" descr="https://logbooks.jlab.org/files/2014/11/3309411/vertex_z_r1505_rcut.gif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71" r="58278"/>
              <a:stretch/>
            </p:blipFill>
            <p:spPr bwMode="auto">
              <a:xfrm>
                <a:off x="906580" y="952258"/>
                <a:ext cx="2186212" cy="3291270"/>
              </a:xfrm>
              <a:prstGeom prst="rect">
                <a:avLst/>
              </a:prstGeom>
              <a:noFill/>
              <a:ln w="15875"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Straight Arrow Connector 24"/>
              <p:cNvCxnSpPr>
                <a:cxnSpLocks noChangeShapeType="1"/>
              </p:cNvCxnSpPr>
              <p:nvPr/>
            </p:nvCxnSpPr>
            <p:spPr bwMode="auto">
              <a:xfrm flipH="1">
                <a:off x="2133856" y="2760144"/>
                <a:ext cx="508334" cy="1026563"/>
              </a:xfrm>
              <a:prstGeom prst="straightConnector1">
                <a:avLst/>
              </a:prstGeom>
              <a:noFill/>
              <a:ln w="15875">
                <a:solidFill>
                  <a:srgbClr val="C0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1473015" y="2488961"/>
                <a:ext cx="1966261" cy="401619"/>
              </a:xfrm>
              <a:prstGeom prst="rect">
                <a:avLst/>
              </a:prstGeom>
              <a:noFill/>
              <a:ln w="15875"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rgbClr val="C00000"/>
                    </a:solidFill>
                    <a:latin typeface="+mj-lt"/>
                  </a:rPr>
                  <a:t>Target  location </a:t>
                </a:r>
                <a:endParaRPr lang="en-US" sz="1600" b="1" i="1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084342" y="3935272"/>
                <a:ext cx="762000" cy="338554"/>
              </a:xfrm>
              <a:prstGeom prst="rect">
                <a:avLst/>
              </a:prstGeom>
              <a:noFill/>
              <a:ln w="15875"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C00000"/>
                    </a:solidFill>
                    <a:latin typeface="+mj-lt"/>
                  </a:rPr>
                  <a:t>Z,cm</a:t>
                </a:r>
                <a:endParaRPr lang="en-US" sz="1600" b="1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746" y="3048000"/>
              <a:ext cx="1395286" cy="2638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5791200" y="2667000"/>
              <a:ext cx="1676400" cy="338453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3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91340" tIns="45670" rIns="91340" bIns="45670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Neutral particle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60581" y="2674304"/>
              <a:ext cx="1069287" cy="58467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7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91340" tIns="45670" rIns="91340" bIns="45670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Charged particle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353251" y="6078379"/>
            <a:ext cx="2499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(rough calibration; preliminary alignment)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4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9048" y="1151019"/>
            <a:ext cx="8796280" cy="478105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200" b="1" dirty="0"/>
              <a:t>Detector production </a:t>
            </a:r>
            <a:r>
              <a:rPr lang="en-US" sz="2200" b="1" dirty="0" smtClean="0"/>
              <a:t>in last stages, with Halls C, D complete</a:t>
            </a:r>
          </a:p>
          <a:p>
            <a:pPr>
              <a:lnSpc>
                <a:spcPct val="150000"/>
              </a:lnSpc>
            </a:pPr>
            <a:r>
              <a:rPr lang="en-US" sz="2200" b="1" dirty="0"/>
              <a:t>E</a:t>
            </a:r>
            <a:r>
              <a:rPr lang="en-US" sz="2200" b="1" dirty="0" smtClean="0"/>
              <a:t>lectronics complete</a:t>
            </a:r>
            <a:endParaRPr lang="en-US" sz="2200" b="1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200" b="1" dirty="0" smtClean="0"/>
              <a:t>Last trigger/DAQ procurement in process, for Hall B, will complete Spring 2016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200" b="1" dirty="0" smtClean="0"/>
              <a:t>Detector commissioning started, concomitant exercising of software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200" b="1" dirty="0" smtClean="0"/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Installation well along in Halls B &amp; C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9900"/>
                </a:solidFill>
              </a:rPr>
              <a:t>Plan being formed to transition to operations and demonstrate KPP</a:t>
            </a:r>
            <a:endParaRPr lang="en-US" sz="2200" b="1" dirty="0">
              <a:solidFill>
                <a:srgbClr val="009900"/>
              </a:solidFill>
            </a:endParaRPr>
          </a:p>
          <a:p>
            <a:endParaRPr lang="en-US" sz="2200" b="1" dirty="0" smtClean="0">
              <a:solidFill>
                <a:srgbClr val="009900"/>
              </a:solidFill>
            </a:endParaRPr>
          </a:p>
          <a:p>
            <a:pPr lvl="1"/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4379"/>
            <a:ext cx="9144000" cy="584791"/>
          </a:xfrm>
        </p:spPr>
        <p:txBody>
          <a:bodyPr/>
          <a:lstStyle/>
          <a:p>
            <a:r>
              <a:rPr lang="en-US" dirty="0" smtClean="0"/>
              <a:t>Civil Construction Progress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209800"/>
            <a:ext cx="314325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68" y="2217484"/>
            <a:ext cx="48768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5879068"/>
            <a:ext cx="4372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  <a:latin typeface="Arial Narrow" pitchFamily="34" charset="0"/>
              </a:rPr>
              <a:t>Installation of chilled beams in the tunnel arcs.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184" y="914400"/>
            <a:ext cx="7474416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200" b="1" u="sng" dirty="0" smtClean="0">
                <a:solidFill>
                  <a:srgbClr val="008000"/>
                </a:solidFill>
                <a:latin typeface="Arial Narrow" pitchFamily="34" charset="0"/>
              </a:rPr>
              <a:t>FY2015 Utilities Work: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8000"/>
                </a:solidFill>
                <a:latin typeface="Arial Narrow" pitchFamily="34" charset="0"/>
              </a:rPr>
              <a:t>Tunnel AC contract work started in January 2015 during the Accelerator shutdown.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8000"/>
                </a:solidFill>
                <a:latin typeface="Arial Narrow" pitchFamily="34" charset="0"/>
              </a:rPr>
              <a:t>Backup cooling towers were commissioned in February.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38724" y="910700"/>
            <a:ext cx="1119216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"/>
              </a:rPr>
              <a:t>Complete</a:t>
            </a:r>
            <a:endParaRPr lang="en-US" sz="16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405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69900" y="-73532"/>
            <a:ext cx="8369300" cy="914400"/>
          </a:xfrm>
        </p:spPr>
        <p:txBody>
          <a:bodyPr/>
          <a:lstStyle/>
          <a:p>
            <a:r>
              <a:rPr lang="en-US" altLang="en-US" dirty="0" smtClean="0"/>
              <a:t>Accelerator Construction: 100% Complete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0865"/>
            <a:ext cx="331152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M:\12GeVUpgrade\Posters\Pictures\Accelerator\March2012_Coldbox\IMG_1485 (LCBX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9" y="3115416"/>
            <a:ext cx="23034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39" descr="DSC009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1150" y="853568"/>
            <a:ext cx="2843213" cy="2132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436360"/>
            <a:ext cx="2921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4094904"/>
            <a:ext cx="223202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840"/>
            <a:ext cx="3340947" cy="22272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061502" y="1066800"/>
            <a:ext cx="204254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~$104M EAC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4928" y="5966582"/>
            <a:ext cx="359566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GeV Beam Achieved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58" y="2438400"/>
            <a:ext cx="2876091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0" y="3505200"/>
            <a:ext cx="16002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9900"/>
                </a:solidFill>
                <a:latin typeface="Arial "/>
              </a:rPr>
              <a:t>May 2014 </a:t>
            </a:r>
            <a:endParaRPr lang="en-US" sz="1800" b="1" dirty="0">
              <a:solidFill>
                <a:srgbClr val="009900"/>
              </a:solidFill>
              <a:latin typeface="Arial 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7716" y="2788789"/>
            <a:ext cx="2356684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C00000"/>
                </a:solidFill>
                <a:latin typeface="Arial "/>
              </a:rPr>
              <a:t>Hall D Tagger Dump</a:t>
            </a:r>
            <a:endParaRPr lang="en-US" sz="1800" b="1" dirty="0">
              <a:solidFill>
                <a:srgbClr val="C00000"/>
              </a:solidFill>
              <a:latin typeface="Arial "/>
            </a:endParaRPr>
          </a:p>
        </p:txBody>
      </p:sp>
      <p:sp>
        <p:nvSpPr>
          <p:cNvPr id="3" name="Rectangle 96"/>
          <p:cNvSpPr>
            <a:spLocks noChangeArrowheads="1"/>
          </p:cNvSpPr>
          <p:nvPr/>
        </p:nvSpPr>
        <p:spPr bwMode="auto">
          <a:xfrm>
            <a:off x="0" y="0"/>
            <a:ext cx="9144000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5.5 Pass: 10.5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to Hall D Tagger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data:image/jpeg;base64,/9j/4AAQSkZJRgABAQAAAQABAAD/2wCEAAkGBxQTBhQTExQVFhUWGRcbGRgYFxwYGRoeGx8YHyEgGhgfHyggIBolHR0cITIhJSksMS4uHx8zODMsNyg5LisBCgoKDg0OGxAQGzQlICIvNzQsNCwsLzcsLC0sLSwsLywsLDAtLCwsLCw0LDAsLCwsLywsLC80KzcsLCwsLCwsLP/AABEIALsAtAMBIgACEQEDEQH/xAAcAAEAAgMBAQEAAAAAAAAAAAAABgcEBQgDAQL/xABFEAABAwICBQcICAcAAQUBAAABAAIDBBEFIQYHEjFRExQiQWFxgTI2cnOCkaGyCBUXI1JUktFCQ2KTorHBgyUmM1PTJP/EABoBAAIDAQEAAAAAAAAAAAAAAAACAwQFAQb/xAA0EQACAQIEAwUGBQUAAAAAAAAAAQIDEQQSMUETIVEyM3GB8CJhkaGxwQUVI0JSYoKi4fH/2gAMAwEAAhEDEQA/ALxREQAWuxvHIKSmElRII2E7IJva+Zt8FsVWevzzVi9e35XqWjBTmovc5J2VyQ/aRhn5uP4/sn2kYZ+bj+P7LmVFp/l1PqyHis6a+0jDPzcfx/ZPtIwz83H8f2XMqI/LqfVhxWdNfaRhn5uP4/sthgultHV1Bjp6hkjwL7IOduwHeuVV7YdWyQ1rJonFkjHBzDwt/wAOfeCll+Hw0Tdzqqs6/RaPQvSJtfo7HUNFibte38L25OHd1jsIW8WU007MmC0mN6WUlJUhlRMI3EXAcDmOw2sVu1GdYOizcQ0efHkJW9KJ3Bw6u5249/YmpqLklLQ4725Hl9pGGfm4/j+yfaRhn5uP4/suZ5Iy2QtcLOaSCDvBGRHvX5Wr+X0+rIeKzpr7SMM/Nx/H9k+0jDPzcfx/Zcyoj8up9WHFZ019pGGfm4/j+y2mBaT0tY9wppmSFli4DeAdxsepcoq0fo/ecNV6lnzlQYjBwp03JNjRqNuxeiIiziUIiIAIiIAKs9fnmrF69vyvVmKs9fnmrF69vyvVjC99EWfZZQyIi3yqEREAfWMLnho3kge9fJnDaJG7q/0FmUcVqOWU9Q5NvpSXv4iMOy/qv1LFazol3UMvE3/5f3qJu7fw9ethiwNSukXN9JubuP3dT0e6QA7J9rNveWroNcdxyFsoc02LSCDwINx8QuqdDMcFbozDUDIvbZ44PaS1w/UD3ixWbj6VpZ1v9SWm+VjdoiLPJTn/AF2aOc30jFSwWjqbk9kg8r9Qs7vuq6XT2sjAOe6JSxAfeN+8j9NlzbxF2+K5hW5gquenZ6or1I2YREVsjCtH6P3nDVepZ85VXK0fo/ecNV6lnzlVcb3L9bj0+0XoiIsIshERABERABVnr881YvXt+V6sxVnr881YvXt+V6sYXvoiz7LKGREW+VQvhOS+rZaM4ZznSCCA+S593nqEbOk8n2AfeEs5KMXJ7HUrux6YzHyWH08BydscvJx25s2g+jEI/Fzlh1kWxBEw+UWiR3fJm0eEewewucFsXO5/pjc5MmlJN8g2Jt3G/ACJp9yxZH87x8ncJXkm+5rBdxvwDY2kk9igj7Ouyu/F+mM+ZrtnIcSAffu+Fj3kq29QWP2qJqJxycOVj7xYOA8Nk+B4KqKiTlKku3bRJ7h29w/0s7RrFjSY/BUj+U8E+ibtcP0khFam503De3zCLs7nWaL8Qyh8LXNNw4Ag8Qc1+1glkLmXWfgXNNMZmgWjlPKx8LPzI8HXHdZdNKs9euCcro4ypaOlTuG1x2H5H3O2T3XVvBVMlW3XkJUV0UMiItwrBWj9H7zhqvUs+cqrlaP0fvOGq9Sz5yquN7l+tx6faL0REWEWQiIgAiIgAqz1+easXr2/K9WYqz1+easXr2/K9WML30RZ9llDIiLfKoUq0dZyOh1dVnypQKOP27OlI9iwUUz6hc9Q4nqCmusNnNaCiw1ufIRcrLbe6aYknLiBu7HAdSr1neUYeb8EPHRs1uBxclotWVXW+1JH/wCSzpbcfuwB7RWJhsOxgFTUHe7Zp4+99nSH+2NnueVttO2c2w+joBvgi5Wbtmmu439FtgOwhYul8XN6Kko+uKLlZvWz9Mg+izYaDwUcHmt/U7+S0+x18vI00MH/AKfJKeLY2956Tvc0W7nFYq3OkEJhgp6Y+VHGJJRwkns/ZPox8m3vDuK0ysUndZuvpfIWXQ6L1NY1zjQtjHG76cmI+iM2f4EDwU6XP2o/GuR0sMDj0KlpA7Hsu5vvbtDv2V0CsTFU8lVosQd0FjYnRNnw+SF4uyRrmuHYRZZKKunYY5CxKidDiMsLvKie9h72kj/l1jqydeeCclpM2oaOjUNz9Nlgfe3Z9yrZejpVOJBS6lSSs7BWj9H7zhqvUs+cqrlaP0fvOGq9Sz5yocb3L9bjU+0XoiIsIshERABERABVnr881YvXt+V6sxVnr881YvXt+V6sYXvoiz7LKGREW+VSV6r8FFVpnCHD7uH76Th93YtB732y6wCs/AovrTWmZXZxCR0zz1cnERsDucQwW4ErP0ZjNFqorKs9GSsPIxHcdjyLg795kcO5p6146Lx801W1tZufVHm8R69jyCR7Rk/SFnTlmcmt3lX3JkrW+JrsJb9Z6zdt2cbpXTPPUIosx4GzW+0vDDGfWesXad/8ckrpXnhFH0s+F2ta3xC2Oi8fNdW1dWbn1JFNEf6dzyPe4XHW1eGjcPN9XlfWHJ89qWL0SRyhHgSO9q63fNl90V9zn/SL45iHOMZmn/8Ase5w7icvhZYSItBKysiIyMOrXQYhHMzyo3tePZINvHcutcOrGzUEcrDdsjGvaR1hwBH+1yEugdR+L8rohyJPSp3ub7Luk33XI8FnfiNO8VMmpPYsRERZJMQrW9gnOdC5CBd8BErPZuHDxYXeNlzcuxJYw6MtIuCCCOIK5O0mwo0ukM9Of5cjg3tac2HxYWlav4fUunAhqrc1qtH6P3nDVepZ85VXK0fo/ecNV6lnzlWMb3L9biU+0XoiIsIshERABERABVnr881YvXt+V6sxVnr881YvXt+V6sYXvoiz7LKGXtQ0jpq6OFnlyvaxve8gD/d14qxdR2C8tpS6ocOhTNuOG28ED3N2vetnEVOHTcivFXZm64HbNRQYTBujbHYDrc88mwW45ONv6gvHW7aJlBhUGYijblxe87DO2+Tie8LO0Kj+sdbFRWuzipy5zTvF82R59Y2Q53uXjonF9Za3pqp2cVO4vHDodCPwyL/ZCz0+H/Yv8mS6+Zha12ino6DC4s+RjDndr3ktF+0nbJ7wV4azpI6fB8Pw6F7XNhjL3lpBBe64OYNtonbcR/UOKjWneLc50rqZ79EvIb6LOiPCwupjjGHsw7VTFE9jedVh2nbTQXRtNnEN4Wbst73OPWplHh8Nb9PHV+Qt73KzREWgRBWBqSxjkdMeSJ6FQwt9pt3N+G0PEKv1kYbXOgxCOZnlRPa8duyb28d3ioq0M9NxGi7O516i8KCqbLQxysILZGte0jcQ4Ai3gV7rzpaCo/X5g+xisFUBlI0xu9JmY+BPuV4KJa0sF51oXM0C74wJWcdpl93e0ub4qxhamSqmLNXRzOrR+j95w1XqWfOVVoOStL6P3nDVepZ85Wrje5frcgp9ovRERYRZCIiACIiACrPX55qxevb8r1ZirPX55qxevb8r1YwvfRFn2WUKTkrrwmE4XqZllPRnqGl19xDpQGs/Syx7weKqrRTBzWaSU9MN0jxt9jG9J5/SCB2kK2NbR51pDh+ExZB7g+QD+FmY+DGyG3Y1X8XNOcYbLmyKC5XMfRqE4ZqanqD0ZqkOc3qLTIAyMDub07cSV5aHR/V2p+oqzlLUhxjvvAcOTi//AE8Vm63iZ8Qw/CYf5rmlwHUwdEE9gaHu9hYevbEGxYZS0LDZoG24cGsGy247Tc+yVWppzcYv9zu/D1cd8iEasNG+e6WRNcLww2ll7m+S32ngeAcvfWxjvOtMZA03jg+6Zwy8o+LrjuaFOdG6c4Rqqmqni1TUDaaD1F/Rjb4DpkcdpUqSSbkkk7yd57+1XaD4tWVXZckRy5KwREVwjCIiAOiNSuLctoUyMnpU7nRnu8pvwNu4Keqg9ROL8npRJTk9GeM29OPMe9pf7gr8WBioZKrRag7oL44XbY7ivqKuMco6X4SaXSeogO5kjtntY7pN/wASB3gqdfR+84ar1LPnK99f2EbOIU9UBlIDG49rek34bXuXh9H7zhqvUs+crXrVM+FzeH1IIq0y9ERFkE4REQAREQAVZ6/PNWL17flerMVZa/fNSK2Z5dthx6L1PhnarEWfZNJqAwW81RWOHk2hYe3JzyP8R71u9A4+eawcQxE5tidzeI9XRttW6twH6u1bJ7PqnVQQMpWQnxmk67em69uxfjD4RhGqcnISMhc8365ZBlfd/EQO4J5zc25fydvL1YErGv0Mi57rOrq85sp//wCeLhe1ie8AHd+IqLVdH9b643M3wQuG2RmOTh/h9uS48XcFOdHacYTqqdI4feCJ8z7/AMUrxkCe/YZfgAsLVXhYoNCpa6pyfMHTPJGYjaCWg9pzdbi63Uu57KUlv7K8PX1OWIxr3x3bxWKiZ5MLQ99vxO8keDc/aHBVYsvF8RdUYpLO/wAqVxcey+4eAsPBYi16NPhwUSCTu7hERSihERAGw0fxM02OQVA/lPa4+jfpf43XWcbw6MOG4gEeK47XS+qjFecaDU5Ju6Ick7/x9EeOzs/FZn4jDSfkTUnsS9ERZZMRPWlg/OtCp2gXewCVnG7M8u9u0PFVv9H0/wDuGq9Sz5yrze0FpBFwciFUOqfCjS6xMSpzujaA3taXktP6SFap1P0Jw8H8xGvaTLfREVUcIiIAIiIALX4xg0NS2MTN2hFIyVudrOYbjvHZ1rYIgDAxjB4qmnayZu01r2PAuR0mEEX4i43daY1hEVVRclM3aZtNda9s2kEeGSziclB9AtYAxDGKmEta3k3EwkE9OO9rkHrvncdThkLZvGMmnJbHLolOOYNFV4a6Cdu1G61xcjcb7wvuLYRFUYQ+mkb909uyQDbIWtYjdawWeiW7Olf/AGPYb+Gb+89Psew38M3956sBQ3WRpv8AVtNAWsbI+R+bSbHYb5RHbmADuuVNCdWcssW7+IrSRg/Y9hv4Zv7z0+x7Dfwzf3nqc0VU2WjZKw3a9rXNPYRcL3Scap/J/E7ZFf8A2PYb+Gb+89Psew38M3956sBfHuAYScgMyjjVP5P4hZEA+x7Dfwzf3nqS6LaLwUFK+OnDw17tohzy/O1sr7lotAdPxiGK1MBY1hjJdEQfLj2tm5B/iHRvbLpBThdquonlm2CtqgiKLac6bwYbStLwXyvvsRg2JA3kn+FvakjBydo6g3YlKwIsHibjT6oNtK9jY3G5sWtJIy3Xz3qq4dY+MzRcrBhoMJzB5GZ9x/S4ObtZdYat9oBrIkrcbdST03IyhrnXBO9pAIcxwDmnPiVK6E1Fu699mjmZFioiKAYIiIAIiIAIiIAiOtPGua6FzkGz5RyTON35EjtDblUTohiD8P0qpZnDZa7ky4cYZbAn9J2rcWhTfXJWOq9MaXDo8wCwG345jbPsYwXv2ngvfXpo21lDS1EY6MbRA70d7L9x2h7S0sPljFU5fvv/AKIpc+fQuVpu24zBX1Q/VTjvO9DYi43ki+6k72WsfFhafE8FMFnyi4txexKncLnPWpiL6zTScRjajpI7ZZgNaW7bv1vt3AcFe2leLik0cnqD/LYSBxccmjxcQFWGpPABPhVdPN0ucbUJv/ELEvPi59vBWcNLhp1X4L7/ACEkr8jf6jsa5bRUwON3U7i0cdh13N8Bct7gFYy531bV7sO1i83kNmvc6CS/EE7Dv1ADucV0QlxdPLUdtHzCDugofrWxzmuhkpabSS2iZ3v3nwbtHvspgqT1v1ZrdNabDYzk0tDrfiktfxEefilw8VKd3oub8jsnyIToViDqDSylmeCxrgwm/XFMMj3WIPh2LqEHJUxr10eaykpahjbNYBA627ZAJZ/pw8VO9VuNmq0Mhc43kjHJPPWSzIE9pbY991Nif1IRq+TFhybiS1c9axZWv1t2qLciySmadojZ5OzHG/Vs3c69+q66FVUa6NCnzgVtO0uexuzKwZksFyHNHWW53HDuSYSUVNqW6sdmnbkWqwAMFrW6rbrdijjdFgNPfrAOGcBiLLZ7V22df0QR7lVurbWgaZjaasJdAAAyXMuj7HfiZbd1jtG69IZWvha9jg5rgC1zTcEHMEEZEEdaSrSnRbT3+Z2MlI/aIigGCIiACIiAC8aupbHSPkebNY1znHgGgkn3Beyr/XVjfIaImIHp1B2AOvZGbz3WsPEJ6cM81HqcbsrlXaOUlfiOlc9bR7DJWuL9p7rBnKbTQ0dE3OxcKV4xotj9Rhzop5oJIzmW7YztmLfd71J9SmDchoW2Qjp1LjKfRyawd2yNrvcVP1ZqYp5/ZSstOXQVQ5cyhdRuNcjpK+lfcCdpsDlaSO5sRx2dr3K+lzhrFoXYfrEMseQL2VEdt3lXI/U0+/tXQeE4kyowqOdhBZIwOB7x/wA3IxkU2qi0kgh06FX6/cb2aOCjbm555R4GZs3Jot2uvb0SsPA9Fsfp8LZFBLBHGASG7eY2iXG/3e+5K1NOfrbXGDfahY/a4jkoN3g59t34iVfy7Um6UY00lpd3W7OJZuZzHp1gVdS4m2esLDLMdoSMO0Npmza/RADsge2xXQWh2Nis0agqBve3pDg9pLXDwcD35FaTW7gnOdC5S0XkhtK3jZvlAexteICh2oPHwHzUTjv+9j7dweB/iffwTVHxqCnvH6AvZlbqXBW1LYqN8jzZrGlxJ6gBcrnXRmjr8Q0qnraMsbK15eXvOyG8ptAAdE5huXYLKzdduNcjoiYWmz6hwZ7A6TveAG+JXvqWwjkNCWSEWfUOMp9E5M/wAPio6b4VJy3k7eSOvm7ETxvRXH6jDHxTywSRmxLdvM7J2ha0e+4Wu1F42YdI5KR+TZ2kgHqkj6vFtx7IV8rm/T+hfhusN0sQsC9tRF1DM3c2/Da2h2AhS0J8aMqT8V4iyWVpnSCLEwnEGVGFxTxm7JWNe09hF8+BG4jqKjOrzSh9ZNXMlcwmCpkYwAWdydzslw8CL9ioqDs30JSL6y9V7XxvqqJuzJm6SEeS/rJYOp/ZuPYd+r1HaVPFeaCQkxua50V97HDMt9Ei5t1EduV1SyBsRc4gNAJJJsAB1k8Fz/qxaJtazpIW/dh1TJ2NY5zg35gArsKjqUJRntoRtWkmjoNERUCQIiIAIiIAx8QZI6ieInBkhadhzm7QDuolvWFUuO6ssSrq3lKqshc4CzbNdsgcGtFgP+q4kUlOrKnzj9EcaT1I7oTh1XT4ZyNXJDIGbLYjG0tIaBazuo7h8VIkRI3d3OkD1l6ByYlNA6OZkfJB4s5hN9q3WM+oZLQ0Wr/FqfBn0sFfEIX3uNlwI2t+y7Mtv12PFW0ilWIqKKjfkvchcq1Kk0U1a1+H4s2aCppjcBrw6N1iy4JA928K20RJUqSqO8tTqVtDzqY9qnc0G20CL2va44KmqPU7WQV7ZoKyJj2G7HBjgRv7bbja27NXSianWnTTUXqDSepTmOascSrq3laqshc4Czeg6wHANFgFYWhOHVVPg4hqnwv5MNbEYmltmNAADurq6lIUROtOaUXovcgSSCgesvQKTEpoXRzMjMYcCHMve9jkRn1blPESwnKEs0dQavqVtopojitAGRR1dO+AOuWPjcbAnpBp3i+fXvWqxXVhWQ46+qw2pDXPc82cSxwDztFu0AQ5t+I6h3q3kUixFRNvrryXM5lRT1bobjtXHyVTVxNiPlWcTfva1jb+9TzQfQyDDaBzIyXyPsZJXW2nEbhYbmi5s3tO9SVEs6spKz09x1RSCIiiOhER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AutoShape 4" descr="data:image/jpeg;base64,/9j/4AAQSkZJRgABAQAAAQABAAD/2wCEAAkGBxQTBhQTExQVFhUWGRcbGRgYFxwYGRoeGx8YHyEgGhgfHyggIBolHR0cITIhJSksMS4uHx8zODMsNyg5LisBCgoKDg0OGxAQGzQlICIvNzQsNCwsLzcsLC0sLSwsLywsLDAtLCwsLCw0LDAsLCwsLywsLC80KzcsLCwsLCwsLP/AABEIALsAtAMBIgACEQEDEQH/xAAcAAEAAgMBAQEAAAAAAAAAAAAABgcEBQgDAQL/xABFEAABAwICBQcICAcAAQUBAAABAAIDBBEFIQYHEjFRExQiQWFxgTI2cnOCkaGyCBUXI1JUktFCQ2KTorHBgyUmM1PTJP/EABoBAAIDAQEAAAAAAAAAAAAAAAACAwQFAQb/xAA0EQACAQIEAwUGBQUAAAAAAAAAAQIDEQQSMUETIVEyM3GB8CJhkaGxwQUVI0JSYoKi4fH/2gAMAwEAAhEDEQA/ALxREQAWuxvHIKSmElRII2E7IJva+Zt8FsVWevzzVi9e35XqWjBTmovc5J2VyQ/aRhn5uP4/sn2kYZ+bj+P7LmVFp/l1PqyHis6a+0jDPzcfx/ZPtIwz83H8f2XMqI/LqfVhxWdNfaRhn5uP4/sthgultHV1Bjp6hkjwL7IOduwHeuVV7YdWyQ1rJonFkjHBzDwt/wAOfeCll+Hw0Tdzqqs6/RaPQvSJtfo7HUNFibte38L25OHd1jsIW8WU007MmC0mN6WUlJUhlRMI3EXAcDmOw2sVu1GdYOizcQ0efHkJW9KJ3Bw6u5249/YmpqLklLQ4725Hl9pGGfm4/j+yfaRhn5uP4/suZ5Iy2QtcLOaSCDvBGRHvX5Wr+X0+rIeKzpr7SMM/Nx/H9k+0jDPzcfx/Zcyoj8up9WHFZ019pGGfm4/j+y2mBaT0tY9wppmSFli4DeAdxsepcoq0fo/ecNV6lnzlQYjBwp03JNjRqNuxeiIiziUIiIAIiIAKs9fnmrF69vyvVmKs9fnmrF69vyvVjC99EWfZZQyIi3yqEREAfWMLnho3kge9fJnDaJG7q/0FmUcVqOWU9Q5NvpSXv4iMOy/qv1LFazol3UMvE3/5f3qJu7fw9ethiwNSukXN9JubuP3dT0e6QA7J9rNveWroNcdxyFsoc02LSCDwINx8QuqdDMcFbozDUDIvbZ44PaS1w/UD3ixWbj6VpZ1v9SWm+VjdoiLPJTn/AF2aOc30jFSwWjqbk9kg8r9Qs7vuq6XT2sjAOe6JSxAfeN+8j9NlzbxF2+K5hW5gquenZ6or1I2YREVsjCtH6P3nDVepZ85VXK0fo/ecNV6lnzlVcb3L9bj0+0XoiIsIshERABERABVnr881YvXt+V6sxVnr881YvXt+V6sYXvoiz7LKGREW+VQvhOS+rZaM4ZznSCCA+S593nqEbOk8n2AfeEs5KMXJ7HUrux6YzHyWH08BydscvJx25s2g+jEI/Fzlh1kWxBEw+UWiR3fJm0eEewewucFsXO5/pjc5MmlJN8g2Jt3G/ACJp9yxZH87x8ncJXkm+5rBdxvwDY2kk9igj7Ouyu/F+mM+ZrtnIcSAffu+Fj3kq29QWP2qJqJxycOVj7xYOA8Nk+B4KqKiTlKku3bRJ7h29w/0s7RrFjSY/BUj+U8E+ibtcP0khFam503De3zCLs7nWaL8Qyh8LXNNw4Ag8Qc1+1glkLmXWfgXNNMZmgWjlPKx8LPzI8HXHdZdNKs9euCcro4ypaOlTuG1x2H5H3O2T3XVvBVMlW3XkJUV0UMiItwrBWj9H7zhqvUs+cqrlaP0fvOGq9Sz5yquN7l+tx6faL0REWEWQiIgAiIgAqz1+easXr2/K9WYqz1+easXr2/K9WML30RZ9llDIiLfKoUq0dZyOh1dVnypQKOP27OlI9iwUUz6hc9Q4nqCmusNnNaCiw1ufIRcrLbe6aYknLiBu7HAdSr1neUYeb8EPHRs1uBxclotWVXW+1JH/wCSzpbcfuwB7RWJhsOxgFTUHe7Zp4+99nSH+2NnueVttO2c2w+joBvgi5Wbtmmu439FtgOwhYul8XN6Kko+uKLlZvWz9Mg+izYaDwUcHmt/U7+S0+x18vI00MH/AKfJKeLY2956Tvc0W7nFYq3OkEJhgp6Y+VHGJJRwkns/ZPox8m3vDuK0ysUndZuvpfIWXQ6L1NY1zjQtjHG76cmI+iM2f4EDwU6XP2o/GuR0sMDj0KlpA7Hsu5vvbtDv2V0CsTFU8lVosQd0FjYnRNnw+SF4uyRrmuHYRZZKKunYY5CxKidDiMsLvKie9h72kj/l1jqydeeCclpM2oaOjUNz9Nlgfe3Z9yrZejpVOJBS6lSSs7BWj9H7zhqvUs+cqrlaP0fvOGq9Sz5yocb3L9bjU+0XoiIsIshERABERABVnr881YvXt+V6sxVnr881YvXt+V6sYXvoiz7LKGREW+VSV6r8FFVpnCHD7uH76Th93YtB732y6wCs/AovrTWmZXZxCR0zz1cnERsDucQwW4ErP0ZjNFqorKs9GSsPIxHcdjyLg795kcO5p6146Lx801W1tZufVHm8R69jyCR7Rk/SFnTlmcmt3lX3JkrW+JrsJb9Z6zdt2cbpXTPPUIosx4GzW+0vDDGfWesXad/8ckrpXnhFH0s+F2ta3xC2Oi8fNdW1dWbn1JFNEf6dzyPe4XHW1eGjcPN9XlfWHJ89qWL0SRyhHgSO9q63fNl90V9zn/SL45iHOMZmn/8Ase5w7icvhZYSItBKysiIyMOrXQYhHMzyo3tePZINvHcutcOrGzUEcrDdsjGvaR1hwBH+1yEugdR+L8rohyJPSp3ub7Luk33XI8FnfiNO8VMmpPYsRERZJMQrW9gnOdC5CBd8BErPZuHDxYXeNlzcuxJYw6MtIuCCCOIK5O0mwo0ukM9Of5cjg3tac2HxYWlav4fUunAhqrc1qtH6P3nDVepZ85VXK0fo/ecNV6lnzlWMb3L9biU+0XoiIsIshERABERABVnr881YvXt+V6sxVnr881YvXt+V6sYXvoiz7LKGXtQ0jpq6OFnlyvaxve8gD/d14qxdR2C8tpS6ocOhTNuOG28ED3N2vetnEVOHTcivFXZm64HbNRQYTBujbHYDrc88mwW45ONv6gvHW7aJlBhUGYijblxe87DO2+Tie8LO0Kj+sdbFRWuzipy5zTvF82R59Y2Q53uXjonF9Za3pqp2cVO4vHDodCPwyL/ZCz0+H/Yv8mS6+Zha12ino6DC4s+RjDndr3ktF+0nbJ7wV4azpI6fB8Pw6F7XNhjL3lpBBe64OYNtonbcR/UOKjWneLc50rqZ79EvIb6LOiPCwupjjGHsw7VTFE9jedVh2nbTQXRtNnEN4Wbst73OPWplHh8Nb9PHV+Qt73KzREWgRBWBqSxjkdMeSJ6FQwt9pt3N+G0PEKv1kYbXOgxCOZnlRPa8duyb28d3ioq0M9NxGi7O516i8KCqbLQxysILZGte0jcQ4Ai3gV7rzpaCo/X5g+xisFUBlI0xu9JmY+BPuV4KJa0sF51oXM0C74wJWcdpl93e0ub4qxhamSqmLNXRzOrR+j95w1XqWfOVVoOStL6P3nDVepZ85Wrje5frcgp9ovRERYRZCIiACIiACrPX55qxevb8r1ZirPX55qxevb8r1YwvfRFn2WUKTkrrwmE4XqZllPRnqGl19xDpQGs/Syx7weKqrRTBzWaSU9MN0jxt9jG9J5/SCB2kK2NbR51pDh+ExZB7g+QD+FmY+DGyG3Y1X8XNOcYbLmyKC5XMfRqE4ZqanqD0ZqkOc3qLTIAyMDub07cSV5aHR/V2p+oqzlLUhxjvvAcOTi//AE8Vm63iZ8Qw/CYf5rmlwHUwdEE9gaHu9hYevbEGxYZS0LDZoG24cGsGy247Tc+yVWppzcYv9zu/D1cd8iEasNG+e6WRNcLww2ll7m+S32ngeAcvfWxjvOtMZA03jg+6Zwy8o+LrjuaFOdG6c4Rqqmqni1TUDaaD1F/Rjb4DpkcdpUqSSbkkk7yd57+1XaD4tWVXZckRy5KwREVwjCIiAOiNSuLctoUyMnpU7nRnu8pvwNu4Keqg9ROL8npRJTk9GeM29OPMe9pf7gr8WBioZKrRag7oL44XbY7ivqKuMco6X4SaXSeogO5kjtntY7pN/wASB3gqdfR+84ar1LPnK99f2EbOIU9UBlIDG49rek34bXuXh9H7zhqvUs+crXrVM+FzeH1IIq0y9ERFkE4REQAREQAVZ6/PNWL17flerMVZa/fNSK2Z5dthx6L1PhnarEWfZNJqAwW81RWOHk2hYe3JzyP8R71u9A4+eawcQxE5tidzeI9XRttW6twH6u1bJ7PqnVQQMpWQnxmk67em69uxfjD4RhGqcnISMhc8365ZBlfd/EQO4J5zc25fydvL1YErGv0Mi57rOrq85sp//wCeLhe1ie8AHd+IqLVdH9b643M3wQuG2RmOTh/h9uS48XcFOdHacYTqqdI4feCJ8z7/AMUrxkCe/YZfgAsLVXhYoNCpa6pyfMHTPJGYjaCWg9pzdbi63Uu57KUlv7K8PX1OWIxr3x3bxWKiZ5MLQ99vxO8keDc/aHBVYsvF8RdUYpLO/wAqVxcey+4eAsPBYi16NPhwUSCTu7hERSihERAGw0fxM02OQVA/lPa4+jfpf43XWcbw6MOG4gEeK47XS+qjFecaDU5Ju6Ick7/x9EeOzs/FZn4jDSfkTUnsS9ERZZMRPWlg/OtCp2gXewCVnG7M8u9u0PFVv9H0/wDuGq9Sz5yrze0FpBFwciFUOqfCjS6xMSpzujaA3taXktP6SFap1P0Jw8H8xGvaTLfREVUcIiIAIiIALX4xg0NS2MTN2hFIyVudrOYbjvHZ1rYIgDAxjB4qmnayZu01r2PAuR0mEEX4i43daY1hEVVRclM3aZtNda9s2kEeGSziclB9AtYAxDGKmEta3k3EwkE9OO9rkHrvncdThkLZvGMmnJbHLolOOYNFV4a6Cdu1G61xcjcb7wvuLYRFUYQ+mkb909uyQDbIWtYjdawWeiW7Olf/AGPYb+Gb+89Psew38M3956sBQ3WRpv8AVtNAWsbI+R+bSbHYb5RHbmADuuVNCdWcssW7+IrSRg/Y9hv4Zv7z0+x7Dfwzf3nqc0VU2WjZKw3a9rXNPYRcL3Scap/J/E7ZFf8A2PYb+Gb+89Psew38M3956sBfHuAYScgMyjjVP5P4hZEA+x7Dfwzf3nqS6LaLwUFK+OnDw17tohzy/O1sr7lotAdPxiGK1MBY1hjJdEQfLj2tm5B/iHRvbLpBThdquonlm2CtqgiKLac6bwYbStLwXyvvsRg2JA3kn+FvakjBydo6g3YlKwIsHibjT6oNtK9jY3G5sWtJIy3Xz3qq4dY+MzRcrBhoMJzB5GZ9x/S4ObtZdYat9oBrIkrcbdST03IyhrnXBO9pAIcxwDmnPiVK6E1Fu699mjmZFioiKAYIiIAIiIAIiIAiOtPGua6FzkGz5RyTON35EjtDblUTohiD8P0qpZnDZa7ky4cYZbAn9J2rcWhTfXJWOq9MaXDo8wCwG345jbPsYwXv2ngvfXpo21lDS1EY6MbRA70d7L9x2h7S0sPljFU5fvv/AKIpc+fQuVpu24zBX1Q/VTjvO9DYi43ki+6k72WsfFhafE8FMFnyi4txexKncLnPWpiL6zTScRjajpI7ZZgNaW7bv1vt3AcFe2leLik0cnqD/LYSBxccmjxcQFWGpPABPhVdPN0ucbUJv/ELEvPi59vBWcNLhp1X4L7/ACEkr8jf6jsa5bRUwON3U7i0cdh13N8Bct7gFYy531bV7sO1i83kNmvc6CS/EE7Dv1ADucV0QlxdPLUdtHzCDugofrWxzmuhkpabSS2iZ3v3nwbtHvspgqT1v1ZrdNabDYzk0tDrfiktfxEefilw8VKd3oub8jsnyIToViDqDSylmeCxrgwm/XFMMj3WIPh2LqEHJUxr10eaykpahjbNYBA627ZAJZ/pw8VO9VuNmq0Mhc43kjHJPPWSzIE9pbY991Nif1IRq+TFhybiS1c9axZWv1t2qLciySmadojZ5OzHG/Vs3c69+q66FVUa6NCnzgVtO0uexuzKwZksFyHNHWW53HDuSYSUVNqW6sdmnbkWqwAMFrW6rbrdijjdFgNPfrAOGcBiLLZ7V22df0QR7lVurbWgaZjaasJdAAAyXMuj7HfiZbd1jtG69IZWvha9jg5rgC1zTcEHMEEZEEdaSrSnRbT3+Z2MlI/aIigGCIiACIiAC8aupbHSPkebNY1znHgGgkn3Beyr/XVjfIaImIHp1B2AOvZGbz3WsPEJ6cM81HqcbsrlXaOUlfiOlc9bR7DJWuL9p7rBnKbTQ0dE3OxcKV4xotj9Rhzop5oJIzmW7YztmLfd71J9SmDchoW2Qjp1LjKfRyawd2yNrvcVP1ZqYp5/ZSstOXQVQ5cyhdRuNcjpK+lfcCdpsDlaSO5sRx2dr3K+lzhrFoXYfrEMseQL2VEdt3lXI/U0+/tXQeE4kyowqOdhBZIwOB7x/wA3IxkU2qi0kgh06FX6/cb2aOCjbm555R4GZs3Jot2uvb0SsPA9Fsfp8LZFBLBHGASG7eY2iXG/3e+5K1NOfrbXGDfahY/a4jkoN3g59t34iVfy7Um6UY00lpd3W7OJZuZzHp1gVdS4m2esLDLMdoSMO0Npmza/RADsge2xXQWh2Nis0agqBve3pDg9pLXDwcD35FaTW7gnOdC5S0XkhtK3jZvlAexteICh2oPHwHzUTjv+9j7dweB/iffwTVHxqCnvH6AvZlbqXBW1LYqN8jzZrGlxJ6gBcrnXRmjr8Q0qnraMsbK15eXvOyG8ptAAdE5huXYLKzdduNcjoiYWmz6hwZ7A6TveAG+JXvqWwjkNCWSEWfUOMp9E5M/wAPio6b4VJy3k7eSOvm7ETxvRXH6jDHxTywSRmxLdvM7J2ha0e+4Wu1F42YdI5KR+TZ2kgHqkj6vFtx7IV8rm/T+hfhusN0sQsC9tRF1DM3c2/Da2h2AhS0J8aMqT8V4iyWVpnSCLEwnEGVGFxTxm7JWNe09hF8+BG4jqKjOrzSh9ZNXMlcwmCpkYwAWdydzslw8CL9ioqDs30JSL6y9V7XxvqqJuzJm6SEeS/rJYOp/ZuPYd+r1HaVPFeaCQkxua50V97HDMt9Ei5t1EduV1SyBsRc4gNAJJJsAB1k8Fz/qxaJtazpIW/dh1TJ2NY5zg35gArsKjqUJRntoRtWkmjoNERUCQIiIAIiIAx8QZI6ieInBkhadhzm7QDuolvWFUuO6ssSrq3lKqshc4CzbNdsgcGtFgP+q4kUlOrKnzj9EcaT1I7oTh1XT4ZyNXJDIGbLYjG0tIaBazuo7h8VIkRI3d3OkD1l6ByYlNA6OZkfJB4s5hN9q3WM+oZLQ0Wr/FqfBn0sFfEIX3uNlwI2t+y7Mtv12PFW0ilWIqKKjfkvchcq1Kk0U1a1+H4s2aCppjcBrw6N1iy4JA928K20RJUqSqO8tTqVtDzqY9qnc0G20CL2va44KmqPU7WQV7ZoKyJj2G7HBjgRv7bbja27NXSianWnTTUXqDSepTmOascSrq3laqshc4Czeg6wHANFgFYWhOHVVPg4hqnwv5MNbEYmltmNAADurq6lIUROtOaUXovcgSSCgesvQKTEpoXRzMjMYcCHMve9jkRn1blPESwnKEs0dQavqVtopojitAGRR1dO+AOuWPjcbAnpBp3i+fXvWqxXVhWQ46+qw2pDXPc82cSxwDztFu0AQ5t+I6h3q3kUixFRNvrryXM5lRT1bobjtXHyVTVxNiPlWcTfva1jb+9TzQfQyDDaBzIyXyPsZJXW2nEbhYbmi5s3tO9SVEs6spKz09x1RSCIiiOhERA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AutoShape 6" descr="data:image/jpeg;base64,/9j/4AAQSkZJRgABAQAAAQABAAD/2wCEAAkGBxQTBhQTExQVFhUWGRcbGRgYFxwYGRoeGx8YHyEgGhgfHyggIBolHR0cITIhJSksMS4uHx8zODMsNyg5LisBCgoKDg0OGxAQGzQlICIvNzQsNCwsLzcsLC0sLSwsLywsLDAtLCwsLCw0LDAsLCwsLywsLC80KzcsLCwsLCwsLP/AABEIALsAtAMBIgACEQEDEQH/xAAcAAEAAgMBAQEAAAAAAAAAAAAABgcEBQgDAQL/xABFEAABAwICBQcICAcAAQUBAAABAAIDBBEFIQYHEjFRExQiQWFxgTI2cnOCkaGyCBUXI1JUktFCQ2KTorHBgyUmM1PTJP/EABoBAAIDAQEAAAAAAAAAAAAAAAACAwQFAQb/xAA0EQACAQIEAwUGBQUAAAAAAAAAAQIDEQQSMUETIVEyM3GB8CJhkaGxwQUVI0JSYoKi4fH/2gAMAwEAAhEDEQA/ALxREQAWuxvHIKSmElRII2E7IJva+Zt8FsVWevzzVi9e35XqWjBTmovc5J2VyQ/aRhn5uP4/sn2kYZ+bj+P7LmVFp/l1PqyHis6a+0jDPzcfx/ZPtIwz83H8f2XMqI/LqfVhxWdNfaRhn5uP4/sthgultHV1Bjp6hkjwL7IOduwHeuVV7YdWyQ1rJonFkjHBzDwt/wAOfeCll+Hw0Tdzqqs6/RaPQvSJtfo7HUNFibte38L25OHd1jsIW8WU007MmC0mN6WUlJUhlRMI3EXAcDmOw2sVu1GdYOizcQ0efHkJW9KJ3Bw6u5249/YmpqLklLQ4725Hl9pGGfm4/j+yfaRhn5uP4/suZ5Iy2QtcLOaSCDvBGRHvX5Wr+X0+rIeKzpr7SMM/Nx/H9k+0jDPzcfx/Zcyoj8up9WHFZ019pGGfm4/j+y2mBaT0tY9wppmSFli4DeAdxsepcoq0fo/ecNV6lnzlQYjBwp03JNjRqNuxeiIiziUIiIAIiIAKs9fnmrF69vyvVmKs9fnmrF69vyvVjC99EWfZZQyIi3yqEREAfWMLnho3kge9fJnDaJG7q/0FmUcVqOWU9Q5NvpSXv4iMOy/qv1LFazol3UMvE3/5f3qJu7fw9ethiwNSukXN9JubuP3dT0e6QA7J9rNveWroNcdxyFsoc02LSCDwINx8QuqdDMcFbozDUDIvbZ44PaS1w/UD3ixWbj6VpZ1v9SWm+VjdoiLPJTn/AF2aOc30jFSwWjqbk9kg8r9Qs7vuq6XT2sjAOe6JSxAfeN+8j9NlzbxF2+K5hW5gquenZ6or1I2YREVsjCtH6P3nDVepZ85VXK0fo/ecNV6lnzlVcb3L9bj0+0XoiIsIshERABERABVnr881YvXt+V6sxVnr881YvXt+V6sYXvoiz7LKGREW+VQvhOS+rZaM4ZznSCCA+S593nqEbOk8n2AfeEs5KMXJ7HUrux6YzHyWH08BydscvJx25s2g+jEI/Fzlh1kWxBEw+UWiR3fJm0eEewewucFsXO5/pjc5MmlJN8g2Jt3G/ACJp9yxZH87x8ncJXkm+5rBdxvwDY2kk9igj7Ouyu/F+mM+ZrtnIcSAffu+Fj3kq29QWP2qJqJxycOVj7xYOA8Nk+B4KqKiTlKku3bRJ7h29w/0s7RrFjSY/BUj+U8E+ibtcP0khFam503De3zCLs7nWaL8Qyh8LXNNw4Ag8Qc1+1glkLmXWfgXNNMZmgWjlPKx8LPzI8HXHdZdNKs9euCcro4ypaOlTuG1x2H5H3O2T3XVvBVMlW3XkJUV0UMiItwrBWj9H7zhqvUs+cqrlaP0fvOGq9Sz5yquN7l+tx6faL0REWEWQiIgAiIgAqz1+easXr2/K9WYqz1+easXr2/K9WML30RZ9llDIiLfKoUq0dZyOh1dVnypQKOP27OlI9iwUUz6hc9Q4nqCmusNnNaCiw1ufIRcrLbe6aYknLiBu7HAdSr1neUYeb8EPHRs1uBxclotWVXW+1JH/wCSzpbcfuwB7RWJhsOxgFTUHe7Zp4+99nSH+2NnueVttO2c2w+joBvgi5Wbtmmu439FtgOwhYul8XN6Kko+uKLlZvWz9Mg+izYaDwUcHmt/U7+S0+x18vI00MH/AKfJKeLY2956Tvc0W7nFYq3OkEJhgp6Y+VHGJJRwkns/ZPox8m3vDuK0ysUndZuvpfIWXQ6L1NY1zjQtjHG76cmI+iM2f4EDwU6XP2o/GuR0sMDj0KlpA7Hsu5vvbtDv2V0CsTFU8lVosQd0FjYnRNnw+SF4uyRrmuHYRZZKKunYY5CxKidDiMsLvKie9h72kj/l1jqydeeCclpM2oaOjUNz9Nlgfe3Z9yrZejpVOJBS6lSSs7BWj9H7zhqvUs+cqrlaP0fvOGq9Sz5yocb3L9bjU+0XoiIsIshERABERABVnr881YvXt+V6sxVnr881YvXt+V6sYXvoiz7LKGREW+VSV6r8FFVpnCHD7uH76Th93YtB732y6wCs/AovrTWmZXZxCR0zz1cnERsDucQwW4ErP0ZjNFqorKs9GSsPIxHcdjyLg795kcO5p6146Lx801W1tZufVHm8R69jyCR7Rk/SFnTlmcmt3lX3JkrW+JrsJb9Z6zdt2cbpXTPPUIosx4GzW+0vDDGfWesXad/8ckrpXnhFH0s+F2ta3xC2Oi8fNdW1dWbn1JFNEf6dzyPe4XHW1eGjcPN9XlfWHJ89qWL0SRyhHgSO9q63fNl90V9zn/SL45iHOMZmn/8Ase5w7icvhZYSItBKysiIyMOrXQYhHMzyo3tePZINvHcutcOrGzUEcrDdsjGvaR1hwBH+1yEugdR+L8rohyJPSp3ub7Luk33XI8FnfiNO8VMmpPYsRERZJMQrW9gnOdC5CBd8BErPZuHDxYXeNlzcuxJYw6MtIuCCCOIK5O0mwo0ukM9Of5cjg3tac2HxYWlav4fUunAhqrc1qtH6P3nDVepZ85VXK0fo/ecNV6lnzlWMb3L9biU+0XoiIsIshERABERABVnr881YvXt+V6sxVnr881YvXt+V6sYXvoiz7LKGXtQ0jpq6OFnlyvaxve8gD/d14qxdR2C8tpS6ocOhTNuOG28ED3N2vetnEVOHTcivFXZm64HbNRQYTBujbHYDrc88mwW45ONv6gvHW7aJlBhUGYijblxe87DO2+Tie8LO0Kj+sdbFRWuzipy5zTvF82R59Y2Q53uXjonF9Za3pqp2cVO4vHDodCPwyL/ZCz0+H/Yv8mS6+Zha12ino6DC4s+RjDndr3ktF+0nbJ7wV4azpI6fB8Pw6F7XNhjL3lpBBe64OYNtonbcR/UOKjWneLc50rqZ79EvIb6LOiPCwupjjGHsw7VTFE9jedVh2nbTQXRtNnEN4Wbst73OPWplHh8Nb9PHV+Qt73KzREWgRBWBqSxjkdMeSJ6FQwt9pt3N+G0PEKv1kYbXOgxCOZnlRPa8duyb28d3ioq0M9NxGi7O516i8KCqbLQxysILZGte0jcQ4Ai3gV7rzpaCo/X5g+xisFUBlI0xu9JmY+BPuV4KJa0sF51oXM0C74wJWcdpl93e0ub4qxhamSqmLNXRzOrR+j95w1XqWfOVVoOStL6P3nDVepZ85Wrje5frcgp9ovRERYRZCIiACIiACrPX55qxevb8r1ZirPX55qxevb8r1YwvfRFn2WUKTkrrwmE4XqZllPRnqGl19xDpQGs/Syx7weKqrRTBzWaSU9MN0jxt9jG9J5/SCB2kK2NbR51pDh+ExZB7g+QD+FmY+DGyG3Y1X8XNOcYbLmyKC5XMfRqE4ZqanqD0ZqkOc3qLTIAyMDub07cSV5aHR/V2p+oqzlLUhxjvvAcOTi//AE8Vm63iZ8Qw/CYf5rmlwHUwdEE9gaHu9hYevbEGxYZS0LDZoG24cGsGy247Tc+yVWppzcYv9zu/D1cd8iEasNG+e6WRNcLww2ll7m+S32ngeAcvfWxjvOtMZA03jg+6Zwy8o+LrjuaFOdG6c4Rqqmqni1TUDaaD1F/Rjb4DpkcdpUqSSbkkk7yd57+1XaD4tWVXZckRy5KwREVwjCIiAOiNSuLctoUyMnpU7nRnu8pvwNu4Keqg9ROL8npRJTk9GeM29OPMe9pf7gr8WBioZKrRag7oL44XbY7ivqKuMco6X4SaXSeogO5kjtntY7pN/wASB3gqdfR+84ar1LPnK99f2EbOIU9UBlIDG49rek34bXuXh9H7zhqvUs+crXrVM+FzeH1IIq0y9ERFkE4REQAREQAVZ6/PNWL17flerMVZa/fNSK2Z5dthx6L1PhnarEWfZNJqAwW81RWOHk2hYe3JzyP8R71u9A4+eawcQxE5tidzeI9XRttW6twH6u1bJ7PqnVQQMpWQnxmk67em69uxfjD4RhGqcnISMhc8365ZBlfd/EQO4J5zc25fydvL1YErGv0Mi57rOrq85sp//wCeLhe1ie8AHd+IqLVdH9b643M3wQuG2RmOTh/h9uS48XcFOdHacYTqqdI4feCJ8z7/AMUrxkCe/YZfgAsLVXhYoNCpa6pyfMHTPJGYjaCWg9pzdbi63Uu57KUlv7K8PX1OWIxr3x3bxWKiZ5MLQ99vxO8keDc/aHBVYsvF8RdUYpLO/wAqVxcey+4eAsPBYi16NPhwUSCTu7hERSihERAGw0fxM02OQVA/lPa4+jfpf43XWcbw6MOG4gEeK47XS+qjFecaDU5Ju6Ick7/x9EeOzs/FZn4jDSfkTUnsS9ERZZMRPWlg/OtCp2gXewCVnG7M8u9u0PFVv9H0/wDuGq9Sz5yrze0FpBFwciFUOqfCjS6xMSpzujaA3taXktP6SFap1P0Jw8H8xGvaTLfREVUcIiIAIiIALX4xg0NS2MTN2hFIyVudrOYbjvHZ1rYIgDAxjB4qmnayZu01r2PAuR0mEEX4i43daY1hEVVRclM3aZtNda9s2kEeGSziclB9AtYAxDGKmEta3k3EwkE9OO9rkHrvncdThkLZvGMmnJbHLolOOYNFV4a6Cdu1G61xcjcb7wvuLYRFUYQ+mkb909uyQDbIWtYjdawWeiW7Olf/AGPYb+Gb+89Psew38M3956sBQ3WRpv8AVtNAWsbI+R+bSbHYb5RHbmADuuVNCdWcssW7+IrSRg/Y9hv4Zv7z0+x7Dfwzf3nqc0VU2WjZKw3a9rXNPYRcL3Scap/J/E7ZFf8A2PYb+Gb+89Psew38M3956sBfHuAYScgMyjjVP5P4hZEA+x7Dfwzf3nqS6LaLwUFK+OnDw17tohzy/O1sr7lotAdPxiGK1MBY1hjJdEQfLj2tm5B/iHRvbLpBThdquonlm2CtqgiKLac6bwYbStLwXyvvsRg2JA3kn+FvakjBydo6g3YlKwIsHibjT6oNtK9jY3G5sWtJIy3Xz3qq4dY+MzRcrBhoMJzB5GZ9x/S4ObtZdYat9oBrIkrcbdST03IyhrnXBO9pAIcxwDmnPiVK6E1Fu699mjmZFioiKAYIiIAIiIAIiIAiOtPGua6FzkGz5RyTON35EjtDblUTohiD8P0qpZnDZa7ky4cYZbAn9J2rcWhTfXJWOq9MaXDo8wCwG345jbPsYwXv2ngvfXpo21lDS1EY6MbRA70d7L9x2h7S0sPljFU5fvv/AKIpc+fQuVpu24zBX1Q/VTjvO9DYi43ki+6k72WsfFhafE8FMFnyi4txexKncLnPWpiL6zTScRjajpI7ZZgNaW7bv1vt3AcFe2leLik0cnqD/LYSBxccmjxcQFWGpPABPhVdPN0ucbUJv/ELEvPi59vBWcNLhp1X4L7/ACEkr8jf6jsa5bRUwON3U7i0cdh13N8Bct7gFYy531bV7sO1i83kNmvc6CS/EE7Dv1ADucV0QlxdPLUdtHzCDugofrWxzmuhkpabSS2iZ3v3nwbtHvspgqT1v1ZrdNabDYzk0tDrfiktfxEefilw8VKd3oub8jsnyIToViDqDSylmeCxrgwm/XFMMj3WIPh2LqEHJUxr10eaykpahjbNYBA627ZAJZ/pw8VO9VuNmq0Mhc43kjHJPPWSzIE9pbY991Nif1IRq+TFhybiS1c9axZWv1t2qLciySmadojZ5OzHG/Vs3c69+q66FVUa6NCnzgVtO0uexuzKwZksFyHNHWW53HDuSYSUVNqW6sdmnbkWqwAMFrW6rbrdijjdFgNPfrAOGcBiLLZ7V22df0QR7lVurbWgaZjaasJdAAAyXMuj7HfiZbd1jtG69IZWvha9jg5rgC1zTcEHMEEZEEdaSrSnRbT3+Z2MlI/aIigGCIiACIiAC8aupbHSPkebNY1znHgGgkn3Beyr/XVjfIaImIHp1B2AOvZGbz3WsPEJ6cM81HqcbsrlXaOUlfiOlc9bR7DJWuL9p7rBnKbTQ0dE3OxcKV4xotj9Rhzop5oJIzmW7YztmLfd71J9SmDchoW2Qjp1LjKfRyawd2yNrvcVP1ZqYp5/ZSstOXQVQ5cyhdRuNcjpK+lfcCdpsDlaSO5sRx2dr3K+lzhrFoXYfrEMseQL2VEdt3lXI/U0+/tXQeE4kyowqOdhBZIwOB7x/wA3IxkU2qi0kgh06FX6/cb2aOCjbm555R4GZs3Jot2uvb0SsPA9Fsfp8LZFBLBHGASG7eY2iXG/3e+5K1NOfrbXGDfahY/a4jkoN3g59t34iVfy7Um6UY00lpd3W7OJZuZzHp1gVdS4m2esLDLMdoSMO0Npmza/RADsge2xXQWh2Nis0agqBve3pDg9pLXDwcD35FaTW7gnOdC5S0XkhtK3jZvlAexteICh2oPHwHzUTjv+9j7dweB/iffwTVHxqCnvH6AvZlbqXBW1LYqN8jzZrGlxJ6gBcrnXRmjr8Q0qnraMsbK15eXvOyG8ptAAdE5huXYLKzdduNcjoiYWmz6hwZ7A6TveAG+JXvqWwjkNCWSEWfUOMp9E5M/wAPio6b4VJy3k7eSOvm7ETxvRXH6jDHxTywSRmxLdvM7J2ha0e+4Wu1F42YdI5KR+TZ2kgHqkj6vFtx7IV8rm/T+hfhusN0sQsC9tRF1DM3c2/Da2h2AhS0J8aMqT8V4iyWVpnSCLEwnEGVGFxTxm7JWNe09hF8+BG4jqKjOrzSh9ZNXMlcwmCpkYwAWdydzslw8CL9ioqDs30JSL6y9V7XxvqqJuzJm6SEeS/rJYOp/ZuPYd+r1HaVPFeaCQkxua50V97HDMt9Ei5t1EduV1SyBsRc4gNAJJJsAB1k8Fz/qxaJtazpIW/dh1TJ2NY5zg35gArsKjqUJRntoRtWkmjoNERUCQIiIAIiIAx8QZI6ieInBkhadhzm7QDuolvWFUuO6ssSrq3lKqshc4CzbNdsgcGtFgP+q4kUlOrKnzj9EcaT1I7oTh1XT4ZyNXJDIGbLYjG0tIaBazuo7h8VIkRI3d3OkD1l6ByYlNA6OZkfJB4s5hN9q3WM+oZLQ0Wr/FqfBn0sFfEIX3uNlwI2t+y7Mtv12PFW0ilWIqKKjfkvchcq1Kk0U1a1+H4s2aCppjcBrw6N1iy4JA928K20RJUqSqO8tTqVtDzqY9qnc0G20CL2va44KmqPU7WQV7ZoKyJj2G7HBjgRv7bbja27NXSianWnTTUXqDSepTmOascSrq3laqshc4Czeg6wHANFgFYWhOHVVPg4hqnwv5MNbEYmltmNAADurq6lIUROtOaUXovcgSSCgesvQKTEpoXRzMjMYcCHMve9jkRn1blPESwnKEs0dQavqVtopojitAGRR1dO+AOuWPjcbAnpBp3i+fXvWqxXVhWQ46+qw2pDXPc82cSxwDztFu0AQ5t+I6h3q3kUixFRNvrryXM5lRT1bobjtXHyVTVxNiPlWcTfva1jb+9TzQfQyDDaBzIyXyPsZJXW2nEbhYbmi5s3tO9SVEs6spKz09x1RSCIiiOhERA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90944" y="1371600"/>
            <a:ext cx="2557256" cy="2366897"/>
            <a:chOff x="2169902" y="1580526"/>
            <a:chExt cx="2557256" cy="236689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902" y="2209800"/>
              <a:ext cx="2557256" cy="1737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403387" y="1580526"/>
              <a:ext cx="1143000" cy="58477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 "/>
                </a:rPr>
                <a:t>5.5 pass</a:t>
              </a:r>
            </a:p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Arial "/>
                </a:rPr>
                <a:t>10.5 </a:t>
              </a:r>
              <a:r>
                <a:rPr lang="en-US" sz="1600" b="1" dirty="0" err="1" smtClean="0">
                  <a:solidFill>
                    <a:srgbClr val="C00000"/>
                  </a:solidFill>
                  <a:latin typeface="Arial "/>
                </a:rPr>
                <a:t>GeV</a:t>
              </a:r>
              <a:endParaRPr lang="en-US" sz="1600" b="1" dirty="0">
                <a:solidFill>
                  <a:srgbClr val="C00000"/>
                </a:solidFill>
                <a:latin typeface="Arial 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4" y="3805460"/>
            <a:ext cx="3931077" cy="221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4442" y="3502223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 "/>
              </a:rPr>
              <a:t>Hall D </a:t>
            </a:r>
            <a:r>
              <a:rPr lang="en-US" sz="1400" b="1" dirty="0" err="1" smtClean="0">
                <a:solidFill>
                  <a:srgbClr val="C00000"/>
                </a:solidFill>
                <a:latin typeface="Arial "/>
              </a:rPr>
              <a:t>Beamline</a:t>
            </a:r>
            <a:endParaRPr lang="en-US" sz="1400" b="1" dirty="0">
              <a:solidFill>
                <a:srgbClr val="C00000"/>
              </a:solidFill>
              <a:latin typeface="Arial 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68" y="838200"/>
            <a:ext cx="3420632" cy="191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" y="830702"/>
            <a:ext cx="2624285" cy="176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76400" y="1078468"/>
            <a:ext cx="838200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 "/>
              </a:rPr>
              <a:t>Arc 10</a:t>
            </a:r>
            <a:endParaRPr lang="en-US" sz="1600" b="1" dirty="0">
              <a:solidFill>
                <a:srgbClr val="C00000"/>
              </a:solidFill>
              <a:latin typeface="Arial 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997537" y="5088072"/>
            <a:ext cx="6024270" cy="1349711"/>
            <a:chOff x="914400" y="3634221"/>
            <a:chExt cx="7700670" cy="1725301"/>
          </a:xfrm>
          <a:solidFill>
            <a:schemeClr val="bg1"/>
          </a:solidFill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" t="22076" b="6641"/>
            <a:stretch/>
          </p:blipFill>
          <p:spPr>
            <a:xfrm>
              <a:off x="914400" y="3962400"/>
              <a:ext cx="7700670" cy="1397122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>
              <a:off x="1600201" y="3634221"/>
              <a:ext cx="6096941" cy="3934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2-day running period: 50-100nA, 10.08 </a:t>
              </a:r>
              <a:r>
                <a:rPr lang="en-US" sz="14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GeV</a:t>
              </a:r>
              <a:r>
                <a:rPr lang="en-US" sz="1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electrons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395821" y="4674513"/>
            <a:ext cx="16002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9900"/>
                </a:solidFill>
                <a:latin typeface="Arial "/>
              </a:rPr>
              <a:t>Nov 2014 </a:t>
            </a:r>
            <a:endParaRPr lang="en-US" sz="1800" b="1" dirty="0">
              <a:solidFill>
                <a:srgbClr val="0099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7227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Detectors Progress Overall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82" y="1290918"/>
            <a:ext cx="8673982" cy="48352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Detectors and electronics at 99.7% complete</a:t>
            </a:r>
          </a:p>
          <a:p>
            <a:pPr lvl="1">
              <a:spcAft>
                <a:spcPts val="400"/>
              </a:spcAft>
            </a:pPr>
            <a:r>
              <a:rPr lang="en-US" dirty="0" smtClean="0">
                <a:solidFill>
                  <a:srgbClr val="00B050"/>
                </a:solidFill>
              </a:rPr>
              <a:t>Halls C, D </a:t>
            </a:r>
            <a:r>
              <a:rPr lang="en-US" dirty="0">
                <a:solidFill>
                  <a:srgbClr val="00B050"/>
                </a:solidFill>
              </a:rPr>
              <a:t>complete</a:t>
            </a:r>
          </a:p>
          <a:p>
            <a:r>
              <a:rPr lang="en-US" dirty="0" smtClean="0"/>
              <a:t>DAQ/Computing (software/firmware) at 97%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Halls C, D complete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Hall B last procurement underway</a:t>
            </a:r>
          </a:p>
          <a:p>
            <a:r>
              <a:rPr lang="en-US" dirty="0" smtClean="0"/>
              <a:t>Beamline at 97%</a:t>
            </a:r>
          </a:p>
          <a:p>
            <a:pPr lvl="1"/>
            <a:r>
              <a:rPr lang="en-US" dirty="0" smtClean="0"/>
              <a:t>Hall C at 91%, </a:t>
            </a:r>
            <a:r>
              <a:rPr lang="en-US" dirty="0" smtClean="0">
                <a:solidFill>
                  <a:srgbClr val="00B050"/>
                </a:solidFill>
              </a:rPr>
              <a:t>Hall D complete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Hall B at 60%</a:t>
            </a:r>
          </a:p>
          <a:p>
            <a:r>
              <a:rPr lang="en-US" dirty="0" smtClean="0"/>
              <a:t>Infrastructure at 93%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Hall D complete</a:t>
            </a:r>
          </a:p>
          <a:p>
            <a:pPr lvl="1"/>
            <a:r>
              <a:rPr lang="en-US" dirty="0" smtClean="0"/>
              <a:t>Hall B &amp; C remaining detector installations follow final magnet installations</a:t>
            </a:r>
          </a:p>
          <a:p>
            <a:pPr lvl="2"/>
            <a:r>
              <a:rPr lang="en-US" dirty="0" smtClean="0"/>
              <a:t>C: Dipole, then Drift Chambers, NGC</a:t>
            </a:r>
          </a:p>
          <a:p>
            <a:pPr lvl="2"/>
            <a:r>
              <a:rPr lang="en-US" dirty="0" smtClean="0"/>
              <a:t>B: Torus, then Drift Chambers, HTCC</a:t>
            </a:r>
          </a:p>
          <a:p>
            <a:pPr lvl="2"/>
            <a:r>
              <a:rPr lang="en-US" dirty="0" smtClean="0"/>
              <a:t>B: Solenoid, then CTOF, SVT, HTCC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C: SHMS Progress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9" y="5756082"/>
            <a:ext cx="7306654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HB and Q1 magnets installed, operated, accepted</a:t>
            </a:r>
          </a:p>
          <a:p>
            <a:r>
              <a:rPr lang="en-US" sz="2000" dirty="0" smtClean="0">
                <a:latin typeface="+mn-lt"/>
              </a:rPr>
              <a:t>Yokes ready for final three magnet cryostated cold masses</a:t>
            </a:r>
            <a:endParaRPr lang="en-US" sz="2000" b="1" dirty="0" smtClean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9" y="822654"/>
            <a:ext cx="7306654" cy="487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4000A in HB Magnet in Hall 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6710377" cy="547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168"/>
          </a:xfrm>
        </p:spPr>
        <p:txBody>
          <a:bodyPr/>
          <a:lstStyle/>
          <a:p>
            <a:r>
              <a:rPr lang="en-US" dirty="0" smtClean="0"/>
              <a:t>  Hall C Dipole: Lots of 2016 Progress!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5216" y="863124"/>
            <a:ext cx="2171344" cy="2913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031" y="4539129"/>
            <a:ext cx="1841431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096" y="863124"/>
            <a:ext cx="2196478" cy="2435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294" y="3723611"/>
            <a:ext cx="2324100" cy="23432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3274890"/>
            <a:ext cx="251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MLI and Outer Screen</a:t>
            </a:r>
            <a:endParaRPr lang="en-US" sz="16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4657" y="3740703"/>
            <a:ext cx="2358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Vacuum </a:t>
            </a:r>
            <a:r>
              <a:rPr lang="en-US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(!!)</a:t>
            </a:r>
            <a:endParaRPr lang="en-US" sz="16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Chimney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144" y="6066813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16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  <a:endParaRPr lang="en-US" sz="16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2304" y="5916709"/>
            <a:ext cx="179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CCR Interfaces</a:t>
            </a:r>
          </a:p>
        </p:txBody>
      </p:sp>
      <p:pic>
        <p:nvPicPr>
          <p:cNvPr id="1026" name="Picture 2" descr="C:\Users\gyoung\AppData\Local\Temp\IMG_00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3067" y="1479490"/>
            <a:ext cx="4930924" cy="36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41471" y="5774425"/>
            <a:ext cx="2204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Checking Dipole LN2 Circuit</a:t>
            </a:r>
            <a:endParaRPr lang="en-US" sz="16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14452</TotalTime>
  <Pages>1</Pages>
  <Words>1494</Words>
  <Application>Microsoft Office PowerPoint</Application>
  <PresentationFormat>Letter Paper (8.5x11 in)</PresentationFormat>
  <Paragraphs>361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JLabPowerpointMain</vt:lpstr>
      <vt:lpstr>12 GeV Project Status</vt:lpstr>
      <vt:lpstr>12 GeV Upgrade Project</vt:lpstr>
      <vt:lpstr>Civil Construction Progress</vt:lpstr>
      <vt:lpstr>Accelerator Construction: 100% Complete</vt:lpstr>
      <vt:lpstr>PowerPoint Presentation</vt:lpstr>
      <vt:lpstr>Physics Detectors Progress Overall</vt:lpstr>
      <vt:lpstr>Hall C: SHMS Progress</vt:lpstr>
      <vt:lpstr>4000A in HB Magnet in Hall C</vt:lpstr>
      <vt:lpstr>  Hall C Dipole: Lots of 2016 Progress!</vt:lpstr>
      <vt:lpstr>Hall C Q2 and Q3 Progress</vt:lpstr>
      <vt:lpstr>Hall C: Detector Progress</vt:lpstr>
      <vt:lpstr>Hall C Detector Progress</vt:lpstr>
      <vt:lpstr>SHMS work in the Hall</vt:lpstr>
      <vt:lpstr> Hall C: Installation Progress</vt:lpstr>
      <vt:lpstr>Hall C Schedule</vt:lpstr>
      <vt:lpstr>Hall B: Detector Progress</vt:lpstr>
      <vt:lpstr>Torus Magnet Progress</vt:lpstr>
      <vt:lpstr>Solenoid Magnet Progress</vt:lpstr>
      <vt:lpstr>Magnet Cryogenics and I&amp;C Progress</vt:lpstr>
      <vt:lpstr>Procurements Over $100K Remaining</vt:lpstr>
      <vt:lpstr>Hall B Schedule</vt:lpstr>
      <vt:lpstr>Key Upcoming Dates</vt:lpstr>
      <vt:lpstr>Key Activities: Path to CD-4B</vt:lpstr>
      <vt:lpstr>Scope Remaining: Path to CD-4B</vt:lpstr>
      <vt:lpstr>HALL B Key Performance Parameter (Draft)</vt:lpstr>
      <vt:lpstr>Path to CD-4B: Hall D KPP</vt:lpstr>
      <vt:lpstr>Summary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[Enter Presentation Name Here]</dc:title>
  <dc:subject>BESAC</dc:subject>
  <dc:creator>Julie J. Oyer</dc:creator>
  <cp:keywords>Presentation Generic</cp:keywords>
  <cp:lastModifiedBy>Gerry Gilfoyle</cp:lastModifiedBy>
  <cp:revision>1132</cp:revision>
  <cp:lastPrinted>2015-10-20T17:36:12Z</cp:lastPrinted>
  <dcterms:created xsi:type="dcterms:W3CDTF">2005-02-01T21:25:50Z</dcterms:created>
  <dcterms:modified xsi:type="dcterms:W3CDTF">2016-02-24T16:21:40Z</dcterms:modified>
</cp:coreProperties>
</file>