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oleObject2.bin" ContentType="application/vnd.openxmlformats-officedocument.oleObject"/>
  <Override PartName="/ppt/embeddings/Microsoft_Equation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8.bin" ContentType="application/vnd.openxmlformats-officedocument.oleObject"/>
  <Override PartName="/ppt/embeddings/Microsoft_Equation5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9.bin" ContentType="application/vnd.openxmlformats-officedocument.oleObject"/>
  <Override PartName="/ppt/embeddings/Microsoft_Equation6.bin" ContentType="application/vnd.openxmlformats-officedocument.oleObject"/>
  <Override PartName="/ppt/embeddings/oleObject10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0" r:id="rId1"/>
  </p:sldMasterIdLst>
  <p:notesMasterIdLst>
    <p:notesMasterId r:id="rId35"/>
  </p:notesMasterIdLst>
  <p:sldIdLst>
    <p:sldId id="256" r:id="rId2"/>
    <p:sldId id="259" r:id="rId3"/>
    <p:sldId id="261" r:id="rId4"/>
    <p:sldId id="309" r:id="rId5"/>
    <p:sldId id="287" r:id="rId6"/>
    <p:sldId id="310" r:id="rId7"/>
    <p:sldId id="311" r:id="rId8"/>
    <p:sldId id="307" r:id="rId9"/>
    <p:sldId id="314" r:id="rId10"/>
    <p:sldId id="315" r:id="rId11"/>
    <p:sldId id="312" r:id="rId12"/>
    <p:sldId id="316" r:id="rId13"/>
    <p:sldId id="317" r:id="rId14"/>
    <p:sldId id="324" r:id="rId15"/>
    <p:sldId id="318" r:id="rId16"/>
    <p:sldId id="320" r:id="rId17"/>
    <p:sldId id="321" r:id="rId18"/>
    <p:sldId id="322" r:id="rId19"/>
    <p:sldId id="323" r:id="rId20"/>
    <p:sldId id="325" r:id="rId21"/>
    <p:sldId id="326" r:id="rId22"/>
    <p:sldId id="328" r:id="rId23"/>
    <p:sldId id="327" r:id="rId24"/>
    <p:sldId id="329" r:id="rId25"/>
    <p:sldId id="331" r:id="rId26"/>
    <p:sldId id="332" r:id="rId27"/>
    <p:sldId id="333" r:id="rId28"/>
    <p:sldId id="334" r:id="rId29"/>
    <p:sldId id="338" r:id="rId30"/>
    <p:sldId id="330" r:id="rId31"/>
    <p:sldId id="336" r:id="rId32"/>
    <p:sldId id="335" r:id="rId33"/>
    <p:sldId id="33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4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986F5-FBBD-794D-A74A-ADF7BC3CF150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8106F-0A2D-2D43-9C3F-0FC5E051301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Compton Form Factors</a:t>
          </a:r>
          <a:endParaRPr lang="en-US" dirty="0">
            <a:solidFill>
              <a:srgbClr val="FF0000"/>
            </a:solidFill>
          </a:endParaRPr>
        </a:p>
      </dgm:t>
    </dgm:pt>
    <dgm:pt modelId="{3CE80CA5-556A-2F48-812D-038CC6FC9A4B}" type="parTrans" cxnId="{BCB9F7A8-7AB8-E847-BA09-1FF6977DE695}">
      <dgm:prSet/>
      <dgm:spPr/>
      <dgm:t>
        <a:bodyPr/>
        <a:lstStyle/>
        <a:p>
          <a:endParaRPr lang="en-US"/>
        </a:p>
      </dgm:t>
    </dgm:pt>
    <dgm:pt modelId="{DC9D1F8F-6CD8-314F-A20D-6D206BDB577B}" type="sibTrans" cxnId="{BCB9F7A8-7AB8-E847-BA09-1FF6977DE695}">
      <dgm:prSet/>
      <dgm:spPr/>
      <dgm:t>
        <a:bodyPr/>
        <a:lstStyle/>
        <a:p>
          <a:endParaRPr lang="en-US"/>
        </a:p>
      </dgm:t>
    </dgm:pt>
    <dgm:pt modelId="{B29D0AAA-2805-F545-BB37-ABB00C5486E5}" type="asst">
      <dgm:prSet phldrT="[Text]"/>
      <dgm:spPr>
        <a:solidFill>
          <a:srgbClr val="FCD5B5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Helicity</a:t>
          </a:r>
          <a:r>
            <a:rPr lang="en-US" dirty="0" smtClean="0">
              <a:solidFill>
                <a:srgbClr val="FF0000"/>
              </a:solidFill>
            </a:rPr>
            <a:t> Amplitudes</a:t>
          </a:r>
          <a:endParaRPr lang="en-US" dirty="0">
            <a:solidFill>
              <a:srgbClr val="FF0000"/>
            </a:solidFill>
          </a:endParaRPr>
        </a:p>
      </dgm:t>
    </dgm:pt>
    <dgm:pt modelId="{C9A465E9-7394-FB46-9509-9F71B5AFBBEA}" type="parTrans" cxnId="{A9B2E46B-910B-DE4E-B29D-E16235C3D57E}">
      <dgm:prSet/>
      <dgm:spPr/>
      <dgm:t>
        <a:bodyPr/>
        <a:lstStyle/>
        <a:p>
          <a:endParaRPr lang="en-US"/>
        </a:p>
      </dgm:t>
    </dgm:pt>
    <dgm:pt modelId="{9A222C68-AF79-594C-88CE-AC91B255097F}" type="sibTrans" cxnId="{A9B2E46B-910B-DE4E-B29D-E16235C3D57E}">
      <dgm:prSet/>
      <dgm:spPr/>
      <dgm:t>
        <a:bodyPr/>
        <a:lstStyle/>
        <a:p>
          <a:endParaRPr lang="en-US"/>
        </a:p>
      </dgm:t>
    </dgm:pt>
    <dgm:pt modelId="{CE71268D-C805-424A-939C-CDBC4DF2D1A2}">
      <dgm:prSet phldrT="[Text]"/>
      <dgm:spPr>
        <a:solidFill>
          <a:srgbClr val="FCD5B5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LU</a:t>
          </a:r>
          <a:endParaRPr lang="en-US" dirty="0">
            <a:solidFill>
              <a:srgbClr val="FF0000"/>
            </a:solidFill>
          </a:endParaRPr>
        </a:p>
      </dgm:t>
    </dgm:pt>
    <dgm:pt modelId="{E7AB9555-BE3A-0649-8845-B7C61DD5019B}" type="parTrans" cxnId="{34A9F069-7E0F-3445-BDDF-9C7BB08C3800}">
      <dgm:prSet/>
      <dgm:spPr/>
      <dgm:t>
        <a:bodyPr/>
        <a:lstStyle/>
        <a:p>
          <a:endParaRPr lang="en-US"/>
        </a:p>
      </dgm:t>
    </dgm:pt>
    <dgm:pt modelId="{696CA429-F583-0646-B8D6-8390B258DCF7}" type="sibTrans" cxnId="{34A9F069-7E0F-3445-BDDF-9C7BB08C3800}">
      <dgm:prSet/>
      <dgm:spPr/>
      <dgm:t>
        <a:bodyPr/>
        <a:lstStyle/>
        <a:p>
          <a:endParaRPr lang="en-US"/>
        </a:p>
      </dgm:t>
    </dgm:pt>
    <dgm:pt modelId="{A7BE33AD-0EA3-7943-81E2-0399262F380D}">
      <dgm:prSet phldrT="[Text]"/>
      <dgm:spPr>
        <a:solidFill>
          <a:srgbClr val="FCD5B5"/>
        </a:solidFill>
      </dgm:spPr>
      <dgm:t>
        <a:bodyPr/>
        <a:lstStyle/>
        <a:p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UL, </a:t>
          </a:r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LL</a:t>
          </a:r>
          <a:endParaRPr lang="en-US" dirty="0">
            <a:solidFill>
              <a:srgbClr val="FF0000"/>
            </a:solidFill>
          </a:endParaRPr>
        </a:p>
      </dgm:t>
    </dgm:pt>
    <dgm:pt modelId="{8F38C810-2E99-5A44-89A7-1C8BA8597C2C}" type="parTrans" cxnId="{38909965-9FC0-2C48-9E42-EFEC64EA6737}">
      <dgm:prSet/>
      <dgm:spPr/>
      <dgm:t>
        <a:bodyPr/>
        <a:lstStyle/>
        <a:p>
          <a:endParaRPr lang="en-US"/>
        </a:p>
      </dgm:t>
    </dgm:pt>
    <dgm:pt modelId="{7CECD53F-A726-9B48-8094-824E7471A6A8}" type="sibTrans" cxnId="{38909965-9FC0-2C48-9E42-EFEC64EA6737}">
      <dgm:prSet/>
      <dgm:spPr/>
      <dgm:t>
        <a:bodyPr/>
        <a:lstStyle/>
        <a:p>
          <a:endParaRPr lang="en-US"/>
        </a:p>
      </dgm:t>
    </dgm:pt>
    <dgm:pt modelId="{FC9F703B-39F1-B641-B987-3C8AFAC0E104}">
      <dgm:prSet phldrT="[Text]"/>
      <dgm:spPr>
        <a:solidFill>
          <a:srgbClr val="FCD5B5"/>
        </a:solidFill>
      </dgm:spPr>
      <dgm:t>
        <a:bodyPr/>
        <a:lstStyle/>
        <a:p>
          <a:r>
            <a:rPr lang="en-US" baseline="0" dirty="0" smtClean="0">
              <a:solidFill>
                <a:srgbClr val="FF0000"/>
              </a:solidFill>
            </a:rPr>
            <a:t>A</a:t>
          </a:r>
          <a:r>
            <a:rPr lang="en-US" baseline="-25000" dirty="0" smtClean="0">
              <a:solidFill>
                <a:srgbClr val="FF0000"/>
              </a:solidFill>
            </a:rPr>
            <a:t>UT</a:t>
          </a:r>
          <a:endParaRPr lang="en-US" dirty="0">
            <a:solidFill>
              <a:srgbClr val="FF0000"/>
            </a:solidFill>
          </a:endParaRPr>
        </a:p>
      </dgm:t>
    </dgm:pt>
    <dgm:pt modelId="{3030D903-5B6C-DF4E-BB60-CB835CD5483B}" type="parTrans" cxnId="{5CC1E205-3319-B94F-94D6-25F15CA633CC}">
      <dgm:prSet/>
      <dgm:spPr/>
      <dgm:t>
        <a:bodyPr/>
        <a:lstStyle/>
        <a:p>
          <a:endParaRPr lang="en-US"/>
        </a:p>
      </dgm:t>
    </dgm:pt>
    <dgm:pt modelId="{0F08693C-6815-464A-9AB0-BB09265F11D1}" type="sibTrans" cxnId="{5CC1E205-3319-B94F-94D6-25F15CA633CC}">
      <dgm:prSet/>
      <dgm:spPr/>
      <dgm:t>
        <a:bodyPr/>
        <a:lstStyle/>
        <a:p>
          <a:endParaRPr lang="en-US"/>
        </a:p>
      </dgm:t>
    </dgm:pt>
    <dgm:pt modelId="{719CC98B-B241-6C4C-9FDD-4CBF61662604}">
      <dgm:prSet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Generalized Parton Distributions</a:t>
          </a:r>
          <a:endParaRPr lang="en-US" dirty="0">
            <a:solidFill>
              <a:srgbClr val="FF0000"/>
            </a:solidFill>
          </a:endParaRPr>
        </a:p>
      </dgm:t>
    </dgm:pt>
    <dgm:pt modelId="{40DDE5B7-2866-1443-BF0D-AA8E0E569589}" type="parTrans" cxnId="{51ADD321-5355-D14F-A339-93DB078D0A76}">
      <dgm:prSet/>
      <dgm:spPr/>
      <dgm:t>
        <a:bodyPr/>
        <a:lstStyle/>
        <a:p>
          <a:endParaRPr lang="en-US"/>
        </a:p>
      </dgm:t>
    </dgm:pt>
    <dgm:pt modelId="{C0EB6D68-1978-4145-BFEC-A2A4E21EED24}" type="sibTrans" cxnId="{51ADD321-5355-D14F-A339-93DB078D0A76}">
      <dgm:prSet/>
      <dgm:spPr/>
      <dgm:t>
        <a:bodyPr/>
        <a:lstStyle/>
        <a:p>
          <a:endParaRPr lang="en-US"/>
        </a:p>
      </dgm:t>
    </dgm:pt>
    <dgm:pt modelId="{D3846C00-FAD7-DC42-8A75-236A69F6FBEC}" type="pres">
      <dgm:prSet presAssocID="{AFB986F5-FBBD-794D-A74A-ADF7BC3CF1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90A913-8244-824E-870C-366DAEE35A04}" type="pres">
      <dgm:prSet presAssocID="{5198106F-0A2D-2D43-9C3F-0FC5E0513011}" presName="hierRoot1" presStyleCnt="0">
        <dgm:presLayoutVars>
          <dgm:hierBranch val="init"/>
        </dgm:presLayoutVars>
      </dgm:prSet>
      <dgm:spPr/>
    </dgm:pt>
    <dgm:pt modelId="{647DDD61-7FC0-B84F-A61D-227F2A455338}" type="pres">
      <dgm:prSet presAssocID="{5198106F-0A2D-2D43-9C3F-0FC5E0513011}" presName="rootComposite1" presStyleCnt="0"/>
      <dgm:spPr/>
    </dgm:pt>
    <dgm:pt modelId="{0D4C3B60-E3A6-7446-8847-3F89DD188214}" type="pres">
      <dgm:prSet presAssocID="{5198106F-0A2D-2D43-9C3F-0FC5E0513011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193D9-EDC7-394D-8216-6232955FF95D}" type="pres">
      <dgm:prSet presAssocID="{5198106F-0A2D-2D43-9C3F-0FC5E051301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817C897-A94B-1743-944F-9C9FB4CDE969}" type="pres">
      <dgm:prSet presAssocID="{5198106F-0A2D-2D43-9C3F-0FC5E0513011}" presName="hierChild2" presStyleCnt="0"/>
      <dgm:spPr/>
    </dgm:pt>
    <dgm:pt modelId="{3CB1BCF9-0CAA-A144-9E76-BDAD3666C186}" type="pres">
      <dgm:prSet presAssocID="{E7AB9555-BE3A-0649-8845-B7C61DD5019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E37E80-E8B6-7745-A073-9BF1EBFD2720}" type="pres">
      <dgm:prSet presAssocID="{CE71268D-C805-424A-939C-CDBC4DF2D1A2}" presName="hierRoot2" presStyleCnt="0">
        <dgm:presLayoutVars>
          <dgm:hierBranch val="init"/>
        </dgm:presLayoutVars>
      </dgm:prSet>
      <dgm:spPr/>
    </dgm:pt>
    <dgm:pt modelId="{66FBFC40-C2D5-CB4E-B01F-C06BE8343783}" type="pres">
      <dgm:prSet presAssocID="{CE71268D-C805-424A-939C-CDBC4DF2D1A2}" presName="rootComposite" presStyleCnt="0"/>
      <dgm:spPr/>
    </dgm:pt>
    <dgm:pt modelId="{0A0E0547-EAFC-1D46-A0B8-02440F2FD098}" type="pres">
      <dgm:prSet presAssocID="{CE71268D-C805-424A-939C-CDBC4DF2D1A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FD99F-1D73-5145-8A03-2FDE9870A5B4}" type="pres">
      <dgm:prSet presAssocID="{CE71268D-C805-424A-939C-CDBC4DF2D1A2}" presName="rootConnector" presStyleLbl="node2" presStyleIdx="0" presStyleCnt="3"/>
      <dgm:spPr/>
      <dgm:t>
        <a:bodyPr/>
        <a:lstStyle/>
        <a:p>
          <a:endParaRPr lang="en-US"/>
        </a:p>
      </dgm:t>
    </dgm:pt>
    <dgm:pt modelId="{C85BF6A5-ADF6-BE4D-AA66-A64956E123EE}" type="pres">
      <dgm:prSet presAssocID="{CE71268D-C805-424A-939C-CDBC4DF2D1A2}" presName="hierChild4" presStyleCnt="0"/>
      <dgm:spPr/>
    </dgm:pt>
    <dgm:pt modelId="{87CB9542-BFDF-074F-86CF-CEF7EE23A76A}" type="pres">
      <dgm:prSet presAssocID="{CE71268D-C805-424A-939C-CDBC4DF2D1A2}" presName="hierChild5" presStyleCnt="0"/>
      <dgm:spPr/>
    </dgm:pt>
    <dgm:pt modelId="{474AFAFD-2810-9A4E-9B9E-697DEA079913}" type="pres">
      <dgm:prSet presAssocID="{8F38C810-2E99-5A44-89A7-1C8BA8597C2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376B33FB-E46D-6542-A7BE-69AD8956192F}" type="pres">
      <dgm:prSet presAssocID="{A7BE33AD-0EA3-7943-81E2-0399262F380D}" presName="hierRoot2" presStyleCnt="0">
        <dgm:presLayoutVars>
          <dgm:hierBranch val="init"/>
        </dgm:presLayoutVars>
      </dgm:prSet>
      <dgm:spPr/>
    </dgm:pt>
    <dgm:pt modelId="{7F5D0510-1045-6847-9FA0-0086ECEB058E}" type="pres">
      <dgm:prSet presAssocID="{A7BE33AD-0EA3-7943-81E2-0399262F380D}" presName="rootComposite" presStyleCnt="0"/>
      <dgm:spPr/>
    </dgm:pt>
    <dgm:pt modelId="{F28A2E8D-FACA-3D4B-B100-72DB401AD80D}" type="pres">
      <dgm:prSet presAssocID="{A7BE33AD-0EA3-7943-81E2-0399262F380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EE1EA-D965-8A4E-8F10-ED2A1B5D00A8}" type="pres">
      <dgm:prSet presAssocID="{A7BE33AD-0EA3-7943-81E2-0399262F380D}" presName="rootConnector" presStyleLbl="node2" presStyleIdx="1" presStyleCnt="3"/>
      <dgm:spPr/>
      <dgm:t>
        <a:bodyPr/>
        <a:lstStyle/>
        <a:p>
          <a:endParaRPr lang="en-US"/>
        </a:p>
      </dgm:t>
    </dgm:pt>
    <dgm:pt modelId="{37D341C6-C589-5744-B2E2-07CFE3FC8989}" type="pres">
      <dgm:prSet presAssocID="{A7BE33AD-0EA3-7943-81E2-0399262F380D}" presName="hierChild4" presStyleCnt="0"/>
      <dgm:spPr/>
    </dgm:pt>
    <dgm:pt modelId="{EBAD615B-6519-DE44-8FE3-EF4FCA19F2FD}" type="pres">
      <dgm:prSet presAssocID="{A7BE33AD-0EA3-7943-81E2-0399262F380D}" presName="hierChild5" presStyleCnt="0"/>
      <dgm:spPr/>
    </dgm:pt>
    <dgm:pt modelId="{01983773-A1DF-F14D-8E01-81DB7170A3EC}" type="pres">
      <dgm:prSet presAssocID="{3030D903-5B6C-DF4E-BB60-CB835CD5483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CB55FDD-07DE-D74E-8C33-17C6AC587569}" type="pres">
      <dgm:prSet presAssocID="{FC9F703B-39F1-B641-B987-3C8AFAC0E104}" presName="hierRoot2" presStyleCnt="0">
        <dgm:presLayoutVars>
          <dgm:hierBranch val="init"/>
        </dgm:presLayoutVars>
      </dgm:prSet>
      <dgm:spPr/>
    </dgm:pt>
    <dgm:pt modelId="{82E6BB8B-6201-E340-8F58-F421FCCE52FF}" type="pres">
      <dgm:prSet presAssocID="{FC9F703B-39F1-B641-B987-3C8AFAC0E104}" presName="rootComposite" presStyleCnt="0"/>
      <dgm:spPr/>
    </dgm:pt>
    <dgm:pt modelId="{11CDE630-C790-544C-B62B-824306CECBEE}" type="pres">
      <dgm:prSet presAssocID="{FC9F703B-39F1-B641-B987-3C8AFAC0E1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F32FC-D08F-674C-A3A3-9441AFB458A9}" type="pres">
      <dgm:prSet presAssocID="{FC9F703B-39F1-B641-B987-3C8AFAC0E1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F20EE808-A2E1-7E42-89A9-4D4DF9455C96}" type="pres">
      <dgm:prSet presAssocID="{FC9F703B-39F1-B641-B987-3C8AFAC0E104}" presName="hierChild4" presStyleCnt="0"/>
      <dgm:spPr/>
    </dgm:pt>
    <dgm:pt modelId="{284DE982-8BA6-0D43-B8FE-C20467D967AC}" type="pres">
      <dgm:prSet presAssocID="{FC9F703B-39F1-B641-B987-3C8AFAC0E104}" presName="hierChild5" presStyleCnt="0"/>
      <dgm:spPr/>
    </dgm:pt>
    <dgm:pt modelId="{9A9AC046-96B7-DF44-A38D-164B5C1B4C99}" type="pres">
      <dgm:prSet presAssocID="{5198106F-0A2D-2D43-9C3F-0FC5E0513011}" presName="hierChild3" presStyleCnt="0"/>
      <dgm:spPr/>
    </dgm:pt>
    <dgm:pt modelId="{7952D741-2F02-2E46-B548-90241B3D50C3}" type="pres">
      <dgm:prSet presAssocID="{C9A465E9-7394-FB46-9509-9F71B5AFBBEA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F6F20F90-4709-4A47-BBB9-584CBB73D2E8}" type="pres">
      <dgm:prSet presAssocID="{B29D0AAA-2805-F545-BB37-ABB00C5486E5}" presName="hierRoot3" presStyleCnt="0">
        <dgm:presLayoutVars>
          <dgm:hierBranch val="init"/>
        </dgm:presLayoutVars>
      </dgm:prSet>
      <dgm:spPr/>
    </dgm:pt>
    <dgm:pt modelId="{FC986EAE-8C26-E348-A649-17D0E71D8920}" type="pres">
      <dgm:prSet presAssocID="{B29D0AAA-2805-F545-BB37-ABB00C5486E5}" presName="rootComposite3" presStyleCnt="0"/>
      <dgm:spPr/>
    </dgm:pt>
    <dgm:pt modelId="{D1120AD7-6039-6A47-9A06-53831A42BC24}" type="pres">
      <dgm:prSet presAssocID="{B29D0AAA-2805-F545-BB37-ABB00C5486E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A7C79-A816-7E41-BDB1-5EEAB07990D3}" type="pres">
      <dgm:prSet presAssocID="{B29D0AAA-2805-F545-BB37-ABB00C5486E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E906415-071D-704C-8978-87BC1FA4B4AD}" type="pres">
      <dgm:prSet presAssocID="{B29D0AAA-2805-F545-BB37-ABB00C5486E5}" presName="hierChild6" presStyleCnt="0"/>
      <dgm:spPr/>
    </dgm:pt>
    <dgm:pt modelId="{7C8D7496-191F-5E48-A591-0B0E5F3F4E95}" type="pres">
      <dgm:prSet presAssocID="{B29D0AAA-2805-F545-BB37-ABB00C5486E5}" presName="hierChild7" presStyleCnt="0"/>
      <dgm:spPr/>
    </dgm:pt>
    <dgm:pt modelId="{F8132D2B-0A32-7E48-B0DA-6B0ACE479A5F}" type="pres">
      <dgm:prSet presAssocID="{719CC98B-B241-6C4C-9FDD-4CBF61662604}" presName="hierRoot1" presStyleCnt="0">
        <dgm:presLayoutVars>
          <dgm:hierBranch val="init"/>
        </dgm:presLayoutVars>
      </dgm:prSet>
      <dgm:spPr/>
    </dgm:pt>
    <dgm:pt modelId="{F4E63CAA-5846-D042-BBE7-E3E150760921}" type="pres">
      <dgm:prSet presAssocID="{719CC98B-B241-6C4C-9FDD-4CBF61662604}" presName="rootComposite1" presStyleCnt="0"/>
      <dgm:spPr/>
    </dgm:pt>
    <dgm:pt modelId="{5E4D8D4D-09A1-6445-A42C-4202F133F34C}" type="pres">
      <dgm:prSet presAssocID="{719CC98B-B241-6C4C-9FDD-4CBF61662604}" presName="rootText1" presStyleLbl="node0" presStyleIdx="1" presStyleCnt="2" custLinFactX="-22307" custLinFactY="-3864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BC5B13-4C9F-AA49-BFD6-A87B6AADDD19}" type="pres">
      <dgm:prSet presAssocID="{719CC98B-B241-6C4C-9FDD-4CBF6166260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6BBBF0-1865-244C-A25D-295C9430A3A9}" type="pres">
      <dgm:prSet presAssocID="{719CC98B-B241-6C4C-9FDD-4CBF61662604}" presName="hierChild2" presStyleCnt="0"/>
      <dgm:spPr/>
    </dgm:pt>
    <dgm:pt modelId="{13F9605B-475A-A644-A34A-2D38177FC145}" type="pres">
      <dgm:prSet presAssocID="{719CC98B-B241-6C4C-9FDD-4CBF61662604}" presName="hierChild3" presStyleCnt="0"/>
      <dgm:spPr/>
    </dgm:pt>
  </dgm:ptLst>
  <dgm:cxnLst>
    <dgm:cxn modelId="{38909965-9FC0-2C48-9E42-EFEC64EA6737}" srcId="{5198106F-0A2D-2D43-9C3F-0FC5E0513011}" destId="{A7BE33AD-0EA3-7943-81E2-0399262F380D}" srcOrd="2" destOrd="0" parTransId="{8F38C810-2E99-5A44-89A7-1C8BA8597C2C}" sibTransId="{7CECD53F-A726-9B48-8094-824E7471A6A8}"/>
    <dgm:cxn modelId="{23909513-448A-6D42-B7A0-F409094BAB87}" type="presOf" srcId="{C9A465E9-7394-FB46-9509-9F71B5AFBBEA}" destId="{7952D741-2F02-2E46-B548-90241B3D50C3}" srcOrd="0" destOrd="0" presId="urn:microsoft.com/office/officeart/2005/8/layout/orgChart1"/>
    <dgm:cxn modelId="{95901610-05D9-C442-AEEA-916C38E4FC6F}" type="presOf" srcId="{FC9F703B-39F1-B641-B987-3C8AFAC0E104}" destId="{11CDE630-C790-544C-B62B-824306CECBEE}" srcOrd="0" destOrd="0" presId="urn:microsoft.com/office/officeart/2005/8/layout/orgChart1"/>
    <dgm:cxn modelId="{192951DF-B454-5342-B5E2-FAC024A9371B}" type="presOf" srcId="{CE71268D-C805-424A-939C-CDBC4DF2D1A2}" destId="{C94FD99F-1D73-5145-8A03-2FDE9870A5B4}" srcOrd="1" destOrd="0" presId="urn:microsoft.com/office/officeart/2005/8/layout/orgChart1"/>
    <dgm:cxn modelId="{8AF66292-617B-3E41-9BEC-E1395FDDAA4B}" type="presOf" srcId="{CE71268D-C805-424A-939C-CDBC4DF2D1A2}" destId="{0A0E0547-EAFC-1D46-A0B8-02440F2FD098}" srcOrd="0" destOrd="0" presId="urn:microsoft.com/office/officeart/2005/8/layout/orgChart1"/>
    <dgm:cxn modelId="{00AB4A6D-710F-784A-B285-E487DECE52AD}" type="presOf" srcId="{A7BE33AD-0EA3-7943-81E2-0399262F380D}" destId="{F28A2E8D-FACA-3D4B-B100-72DB401AD80D}" srcOrd="0" destOrd="0" presId="urn:microsoft.com/office/officeart/2005/8/layout/orgChart1"/>
    <dgm:cxn modelId="{19309366-402C-4945-A9DB-9542DF513C91}" type="presOf" srcId="{B29D0AAA-2805-F545-BB37-ABB00C5486E5}" destId="{66AA7C79-A816-7E41-BDB1-5EEAB07990D3}" srcOrd="1" destOrd="0" presId="urn:microsoft.com/office/officeart/2005/8/layout/orgChart1"/>
    <dgm:cxn modelId="{C03F033A-8CF2-C442-9ADA-964D10AAC504}" type="presOf" srcId="{FC9F703B-39F1-B641-B987-3C8AFAC0E104}" destId="{A47F32FC-D08F-674C-A3A3-9441AFB458A9}" srcOrd="1" destOrd="0" presId="urn:microsoft.com/office/officeart/2005/8/layout/orgChart1"/>
    <dgm:cxn modelId="{4911F198-549F-B249-BFD1-75CFA0282BC7}" type="presOf" srcId="{A7BE33AD-0EA3-7943-81E2-0399262F380D}" destId="{40DEE1EA-D965-8A4E-8F10-ED2A1B5D00A8}" srcOrd="1" destOrd="0" presId="urn:microsoft.com/office/officeart/2005/8/layout/orgChart1"/>
    <dgm:cxn modelId="{EF4DF249-4E9C-9945-A139-F2225C9C77E5}" type="presOf" srcId="{E7AB9555-BE3A-0649-8845-B7C61DD5019B}" destId="{3CB1BCF9-0CAA-A144-9E76-BDAD3666C186}" srcOrd="0" destOrd="0" presId="urn:microsoft.com/office/officeart/2005/8/layout/orgChart1"/>
    <dgm:cxn modelId="{5CC1E205-3319-B94F-94D6-25F15CA633CC}" srcId="{5198106F-0A2D-2D43-9C3F-0FC5E0513011}" destId="{FC9F703B-39F1-B641-B987-3C8AFAC0E104}" srcOrd="3" destOrd="0" parTransId="{3030D903-5B6C-DF4E-BB60-CB835CD5483B}" sibTransId="{0F08693C-6815-464A-9AB0-BB09265F11D1}"/>
    <dgm:cxn modelId="{A756CE71-8EB1-9C43-8593-9564C1F544F7}" type="presOf" srcId="{5198106F-0A2D-2D43-9C3F-0FC5E0513011}" destId="{3F3193D9-EDC7-394D-8216-6232955FF95D}" srcOrd="1" destOrd="0" presId="urn:microsoft.com/office/officeart/2005/8/layout/orgChart1"/>
    <dgm:cxn modelId="{A9B2E46B-910B-DE4E-B29D-E16235C3D57E}" srcId="{5198106F-0A2D-2D43-9C3F-0FC5E0513011}" destId="{B29D0AAA-2805-F545-BB37-ABB00C5486E5}" srcOrd="0" destOrd="0" parTransId="{C9A465E9-7394-FB46-9509-9F71B5AFBBEA}" sibTransId="{9A222C68-AF79-594C-88CE-AC91B255097F}"/>
    <dgm:cxn modelId="{529CCBF4-EE13-FF41-BDCD-9AFEB966B011}" type="presOf" srcId="{B29D0AAA-2805-F545-BB37-ABB00C5486E5}" destId="{D1120AD7-6039-6A47-9A06-53831A42BC24}" srcOrd="0" destOrd="0" presId="urn:microsoft.com/office/officeart/2005/8/layout/orgChart1"/>
    <dgm:cxn modelId="{46FC08E1-2479-114E-89C8-71C0F1A62193}" type="presOf" srcId="{5198106F-0A2D-2D43-9C3F-0FC5E0513011}" destId="{0D4C3B60-E3A6-7446-8847-3F89DD188214}" srcOrd="0" destOrd="0" presId="urn:microsoft.com/office/officeart/2005/8/layout/orgChart1"/>
    <dgm:cxn modelId="{51ADD321-5355-D14F-A339-93DB078D0A76}" srcId="{AFB986F5-FBBD-794D-A74A-ADF7BC3CF150}" destId="{719CC98B-B241-6C4C-9FDD-4CBF61662604}" srcOrd="1" destOrd="0" parTransId="{40DDE5B7-2866-1443-BF0D-AA8E0E569589}" sibTransId="{C0EB6D68-1978-4145-BFEC-A2A4E21EED24}"/>
    <dgm:cxn modelId="{1A7CC5FB-2116-894E-B037-24988AF99160}" type="presOf" srcId="{719CC98B-B241-6C4C-9FDD-4CBF61662604}" destId="{B8BC5B13-4C9F-AA49-BFD6-A87B6AADDD19}" srcOrd="1" destOrd="0" presId="urn:microsoft.com/office/officeart/2005/8/layout/orgChart1"/>
    <dgm:cxn modelId="{DAA41C8E-B14E-8440-BA14-3569C2AC84BA}" type="presOf" srcId="{AFB986F5-FBBD-794D-A74A-ADF7BC3CF150}" destId="{D3846C00-FAD7-DC42-8A75-236A69F6FBEC}" srcOrd="0" destOrd="0" presId="urn:microsoft.com/office/officeart/2005/8/layout/orgChart1"/>
    <dgm:cxn modelId="{34A9F069-7E0F-3445-BDDF-9C7BB08C3800}" srcId="{5198106F-0A2D-2D43-9C3F-0FC5E0513011}" destId="{CE71268D-C805-424A-939C-CDBC4DF2D1A2}" srcOrd="1" destOrd="0" parTransId="{E7AB9555-BE3A-0649-8845-B7C61DD5019B}" sibTransId="{696CA429-F583-0646-B8D6-8390B258DCF7}"/>
    <dgm:cxn modelId="{BCB9F7A8-7AB8-E847-BA09-1FF6977DE695}" srcId="{AFB986F5-FBBD-794D-A74A-ADF7BC3CF150}" destId="{5198106F-0A2D-2D43-9C3F-0FC5E0513011}" srcOrd="0" destOrd="0" parTransId="{3CE80CA5-556A-2F48-812D-038CC6FC9A4B}" sibTransId="{DC9D1F8F-6CD8-314F-A20D-6D206BDB577B}"/>
    <dgm:cxn modelId="{8E9E68C0-3E72-8740-B0C1-7F3BE3D1C509}" type="presOf" srcId="{3030D903-5B6C-DF4E-BB60-CB835CD5483B}" destId="{01983773-A1DF-F14D-8E01-81DB7170A3EC}" srcOrd="0" destOrd="0" presId="urn:microsoft.com/office/officeart/2005/8/layout/orgChart1"/>
    <dgm:cxn modelId="{5793A483-FF93-F541-88E5-CD917A124EC2}" type="presOf" srcId="{8F38C810-2E99-5A44-89A7-1C8BA8597C2C}" destId="{474AFAFD-2810-9A4E-9B9E-697DEA079913}" srcOrd="0" destOrd="0" presId="urn:microsoft.com/office/officeart/2005/8/layout/orgChart1"/>
    <dgm:cxn modelId="{6CB9613E-BFE6-9C4D-B3C5-B3868374FDCE}" type="presOf" srcId="{719CC98B-B241-6C4C-9FDD-4CBF61662604}" destId="{5E4D8D4D-09A1-6445-A42C-4202F133F34C}" srcOrd="0" destOrd="0" presId="urn:microsoft.com/office/officeart/2005/8/layout/orgChart1"/>
    <dgm:cxn modelId="{B2CDD9AB-A09D-2144-A606-5F6CDDD23CD0}" type="presParOf" srcId="{D3846C00-FAD7-DC42-8A75-236A69F6FBEC}" destId="{2090A913-8244-824E-870C-366DAEE35A04}" srcOrd="0" destOrd="0" presId="urn:microsoft.com/office/officeart/2005/8/layout/orgChart1"/>
    <dgm:cxn modelId="{7A6072D2-2D11-F149-A31F-92425024D487}" type="presParOf" srcId="{2090A913-8244-824E-870C-366DAEE35A04}" destId="{647DDD61-7FC0-B84F-A61D-227F2A455338}" srcOrd="0" destOrd="0" presId="urn:microsoft.com/office/officeart/2005/8/layout/orgChart1"/>
    <dgm:cxn modelId="{2CBEC3B5-C743-D94E-BDD6-926AEC2AADEC}" type="presParOf" srcId="{647DDD61-7FC0-B84F-A61D-227F2A455338}" destId="{0D4C3B60-E3A6-7446-8847-3F89DD188214}" srcOrd="0" destOrd="0" presId="urn:microsoft.com/office/officeart/2005/8/layout/orgChart1"/>
    <dgm:cxn modelId="{520F83EF-9327-D646-899E-F43639AC8EFD}" type="presParOf" srcId="{647DDD61-7FC0-B84F-A61D-227F2A455338}" destId="{3F3193D9-EDC7-394D-8216-6232955FF95D}" srcOrd="1" destOrd="0" presId="urn:microsoft.com/office/officeart/2005/8/layout/orgChart1"/>
    <dgm:cxn modelId="{B910865B-EB4D-D948-9A80-B124642A8FEF}" type="presParOf" srcId="{2090A913-8244-824E-870C-366DAEE35A04}" destId="{5817C897-A94B-1743-944F-9C9FB4CDE969}" srcOrd="1" destOrd="0" presId="urn:microsoft.com/office/officeart/2005/8/layout/orgChart1"/>
    <dgm:cxn modelId="{74536C1A-13BC-4B4A-A39B-8B6DBB5FD2AE}" type="presParOf" srcId="{5817C897-A94B-1743-944F-9C9FB4CDE969}" destId="{3CB1BCF9-0CAA-A144-9E76-BDAD3666C186}" srcOrd="0" destOrd="0" presId="urn:microsoft.com/office/officeart/2005/8/layout/orgChart1"/>
    <dgm:cxn modelId="{151CBD11-64B7-F747-92E1-79CBB61A18C1}" type="presParOf" srcId="{5817C897-A94B-1743-944F-9C9FB4CDE969}" destId="{2DE37E80-E8B6-7745-A073-9BF1EBFD2720}" srcOrd="1" destOrd="0" presId="urn:microsoft.com/office/officeart/2005/8/layout/orgChart1"/>
    <dgm:cxn modelId="{88E39631-0C00-A24B-8FD2-CC46DD81FE25}" type="presParOf" srcId="{2DE37E80-E8B6-7745-A073-9BF1EBFD2720}" destId="{66FBFC40-C2D5-CB4E-B01F-C06BE8343783}" srcOrd="0" destOrd="0" presId="urn:microsoft.com/office/officeart/2005/8/layout/orgChart1"/>
    <dgm:cxn modelId="{67BA14D1-7714-B540-976D-FD6FE74320AC}" type="presParOf" srcId="{66FBFC40-C2D5-CB4E-B01F-C06BE8343783}" destId="{0A0E0547-EAFC-1D46-A0B8-02440F2FD098}" srcOrd="0" destOrd="0" presId="urn:microsoft.com/office/officeart/2005/8/layout/orgChart1"/>
    <dgm:cxn modelId="{170A0894-29D5-C640-9C6F-9558C672B6DB}" type="presParOf" srcId="{66FBFC40-C2D5-CB4E-B01F-C06BE8343783}" destId="{C94FD99F-1D73-5145-8A03-2FDE9870A5B4}" srcOrd="1" destOrd="0" presId="urn:microsoft.com/office/officeart/2005/8/layout/orgChart1"/>
    <dgm:cxn modelId="{82568847-1238-8043-86A6-3FFC8D200421}" type="presParOf" srcId="{2DE37E80-E8B6-7745-A073-9BF1EBFD2720}" destId="{C85BF6A5-ADF6-BE4D-AA66-A64956E123EE}" srcOrd="1" destOrd="0" presId="urn:microsoft.com/office/officeart/2005/8/layout/orgChart1"/>
    <dgm:cxn modelId="{F9D0D0CA-00CA-074B-8E2A-D43B33967845}" type="presParOf" srcId="{2DE37E80-E8B6-7745-A073-9BF1EBFD2720}" destId="{87CB9542-BFDF-074F-86CF-CEF7EE23A76A}" srcOrd="2" destOrd="0" presId="urn:microsoft.com/office/officeart/2005/8/layout/orgChart1"/>
    <dgm:cxn modelId="{91D44FF3-8E33-1742-8318-0927385A4736}" type="presParOf" srcId="{5817C897-A94B-1743-944F-9C9FB4CDE969}" destId="{474AFAFD-2810-9A4E-9B9E-697DEA079913}" srcOrd="2" destOrd="0" presId="urn:microsoft.com/office/officeart/2005/8/layout/orgChart1"/>
    <dgm:cxn modelId="{30CF18DB-917C-DD4F-8C35-1275C43EB4F8}" type="presParOf" srcId="{5817C897-A94B-1743-944F-9C9FB4CDE969}" destId="{376B33FB-E46D-6542-A7BE-69AD8956192F}" srcOrd="3" destOrd="0" presId="urn:microsoft.com/office/officeart/2005/8/layout/orgChart1"/>
    <dgm:cxn modelId="{D62102FE-63FC-2645-8F1F-4257009794B1}" type="presParOf" srcId="{376B33FB-E46D-6542-A7BE-69AD8956192F}" destId="{7F5D0510-1045-6847-9FA0-0086ECEB058E}" srcOrd="0" destOrd="0" presId="urn:microsoft.com/office/officeart/2005/8/layout/orgChart1"/>
    <dgm:cxn modelId="{B59B5392-C425-1E4A-A9AD-CCD182E7D7F3}" type="presParOf" srcId="{7F5D0510-1045-6847-9FA0-0086ECEB058E}" destId="{F28A2E8D-FACA-3D4B-B100-72DB401AD80D}" srcOrd="0" destOrd="0" presId="urn:microsoft.com/office/officeart/2005/8/layout/orgChart1"/>
    <dgm:cxn modelId="{51748005-3648-FE47-847A-D41BF48B6BAA}" type="presParOf" srcId="{7F5D0510-1045-6847-9FA0-0086ECEB058E}" destId="{40DEE1EA-D965-8A4E-8F10-ED2A1B5D00A8}" srcOrd="1" destOrd="0" presId="urn:microsoft.com/office/officeart/2005/8/layout/orgChart1"/>
    <dgm:cxn modelId="{2C1F051E-06A7-E24D-9E5D-269310AD4E0E}" type="presParOf" srcId="{376B33FB-E46D-6542-A7BE-69AD8956192F}" destId="{37D341C6-C589-5744-B2E2-07CFE3FC8989}" srcOrd="1" destOrd="0" presId="urn:microsoft.com/office/officeart/2005/8/layout/orgChart1"/>
    <dgm:cxn modelId="{C0E1FCAA-57FB-E040-9C12-E0641F47FFF8}" type="presParOf" srcId="{376B33FB-E46D-6542-A7BE-69AD8956192F}" destId="{EBAD615B-6519-DE44-8FE3-EF4FCA19F2FD}" srcOrd="2" destOrd="0" presId="urn:microsoft.com/office/officeart/2005/8/layout/orgChart1"/>
    <dgm:cxn modelId="{969BDAFC-62C1-FC4A-BF85-A8EEEB0215E7}" type="presParOf" srcId="{5817C897-A94B-1743-944F-9C9FB4CDE969}" destId="{01983773-A1DF-F14D-8E01-81DB7170A3EC}" srcOrd="4" destOrd="0" presId="urn:microsoft.com/office/officeart/2005/8/layout/orgChart1"/>
    <dgm:cxn modelId="{E8B58E49-F6C8-DC48-8226-6F48DA96F235}" type="presParOf" srcId="{5817C897-A94B-1743-944F-9C9FB4CDE969}" destId="{8CB55FDD-07DE-D74E-8C33-17C6AC587569}" srcOrd="5" destOrd="0" presId="urn:microsoft.com/office/officeart/2005/8/layout/orgChart1"/>
    <dgm:cxn modelId="{03725D92-87A2-464C-B732-7F8FC9D9828C}" type="presParOf" srcId="{8CB55FDD-07DE-D74E-8C33-17C6AC587569}" destId="{82E6BB8B-6201-E340-8F58-F421FCCE52FF}" srcOrd="0" destOrd="0" presId="urn:microsoft.com/office/officeart/2005/8/layout/orgChart1"/>
    <dgm:cxn modelId="{226CAF39-880C-1E47-AFF1-63DAD4D5621F}" type="presParOf" srcId="{82E6BB8B-6201-E340-8F58-F421FCCE52FF}" destId="{11CDE630-C790-544C-B62B-824306CECBEE}" srcOrd="0" destOrd="0" presId="urn:microsoft.com/office/officeart/2005/8/layout/orgChart1"/>
    <dgm:cxn modelId="{FF42D2F3-EAAB-8744-BAED-FDBB159701AB}" type="presParOf" srcId="{82E6BB8B-6201-E340-8F58-F421FCCE52FF}" destId="{A47F32FC-D08F-674C-A3A3-9441AFB458A9}" srcOrd="1" destOrd="0" presId="urn:microsoft.com/office/officeart/2005/8/layout/orgChart1"/>
    <dgm:cxn modelId="{D265FC64-B175-7E41-8925-8AE4CBCBE99B}" type="presParOf" srcId="{8CB55FDD-07DE-D74E-8C33-17C6AC587569}" destId="{F20EE808-A2E1-7E42-89A9-4D4DF9455C96}" srcOrd="1" destOrd="0" presId="urn:microsoft.com/office/officeart/2005/8/layout/orgChart1"/>
    <dgm:cxn modelId="{92687D8E-98E8-5F48-AC5C-DC9DED5BD24C}" type="presParOf" srcId="{8CB55FDD-07DE-D74E-8C33-17C6AC587569}" destId="{284DE982-8BA6-0D43-B8FE-C20467D967AC}" srcOrd="2" destOrd="0" presId="urn:microsoft.com/office/officeart/2005/8/layout/orgChart1"/>
    <dgm:cxn modelId="{96C36E2D-7D35-8648-9AED-86A161F6493C}" type="presParOf" srcId="{2090A913-8244-824E-870C-366DAEE35A04}" destId="{9A9AC046-96B7-DF44-A38D-164B5C1B4C99}" srcOrd="2" destOrd="0" presId="urn:microsoft.com/office/officeart/2005/8/layout/orgChart1"/>
    <dgm:cxn modelId="{7AF5E720-D05B-A649-9007-BB617BE1768B}" type="presParOf" srcId="{9A9AC046-96B7-DF44-A38D-164B5C1B4C99}" destId="{7952D741-2F02-2E46-B548-90241B3D50C3}" srcOrd="0" destOrd="0" presId="urn:microsoft.com/office/officeart/2005/8/layout/orgChart1"/>
    <dgm:cxn modelId="{512E4E85-F80D-3E47-BC5C-0A777B836A62}" type="presParOf" srcId="{9A9AC046-96B7-DF44-A38D-164B5C1B4C99}" destId="{F6F20F90-4709-4A47-BBB9-584CBB73D2E8}" srcOrd="1" destOrd="0" presId="urn:microsoft.com/office/officeart/2005/8/layout/orgChart1"/>
    <dgm:cxn modelId="{70902C2A-02B1-F74D-A77D-50AD72223857}" type="presParOf" srcId="{F6F20F90-4709-4A47-BBB9-584CBB73D2E8}" destId="{FC986EAE-8C26-E348-A649-17D0E71D8920}" srcOrd="0" destOrd="0" presId="urn:microsoft.com/office/officeart/2005/8/layout/orgChart1"/>
    <dgm:cxn modelId="{3EF8C01B-452E-4740-A530-CD3A187A5C87}" type="presParOf" srcId="{FC986EAE-8C26-E348-A649-17D0E71D8920}" destId="{D1120AD7-6039-6A47-9A06-53831A42BC24}" srcOrd="0" destOrd="0" presId="urn:microsoft.com/office/officeart/2005/8/layout/orgChart1"/>
    <dgm:cxn modelId="{3F13C347-2BF9-4240-820D-33BA55A4A04B}" type="presParOf" srcId="{FC986EAE-8C26-E348-A649-17D0E71D8920}" destId="{66AA7C79-A816-7E41-BDB1-5EEAB07990D3}" srcOrd="1" destOrd="0" presId="urn:microsoft.com/office/officeart/2005/8/layout/orgChart1"/>
    <dgm:cxn modelId="{279E61C8-9529-7647-9759-9DB1A9F9E706}" type="presParOf" srcId="{F6F20F90-4709-4A47-BBB9-584CBB73D2E8}" destId="{4E906415-071D-704C-8978-87BC1FA4B4AD}" srcOrd="1" destOrd="0" presId="urn:microsoft.com/office/officeart/2005/8/layout/orgChart1"/>
    <dgm:cxn modelId="{F8FDED6E-727C-0A48-BE69-3A2ED97C3DC8}" type="presParOf" srcId="{F6F20F90-4709-4A47-BBB9-584CBB73D2E8}" destId="{7C8D7496-191F-5E48-A591-0B0E5F3F4E95}" srcOrd="2" destOrd="0" presId="urn:microsoft.com/office/officeart/2005/8/layout/orgChart1"/>
    <dgm:cxn modelId="{569B8108-DD2B-4246-86C0-3A5002EE17AD}" type="presParOf" srcId="{D3846C00-FAD7-DC42-8A75-236A69F6FBEC}" destId="{F8132D2B-0A32-7E48-B0DA-6B0ACE479A5F}" srcOrd="1" destOrd="0" presId="urn:microsoft.com/office/officeart/2005/8/layout/orgChart1"/>
    <dgm:cxn modelId="{8FEC8D8F-D5FD-4F4B-A15F-6B7BC6FAC893}" type="presParOf" srcId="{F8132D2B-0A32-7E48-B0DA-6B0ACE479A5F}" destId="{F4E63CAA-5846-D042-BBE7-E3E150760921}" srcOrd="0" destOrd="0" presId="urn:microsoft.com/office/officeart/2005/8/layout/orgChart1"/>
    <dgm:cxn modelId="{27B91F49-21A7-CD42-BBBF-00D1FF59CC59}" type="presParOf" srcId="{F4E63CAA-5846-D042-BBE7-E3E150760921}" destId="{5E4D8D4D-09A1-6445-A42C-4202F133F34C}" srcOrd="0" destOrd="0" presId="urn:microsoft.com/office/officeart/2005/8/layout/orgChart1"/>
    <dgm:cxn modelId="{1269AD91-E12C-F343-A226-6E004D222DA3}" type="presParOf" srcId="{F4E63CAA-5846-D042-BBE7-E3E150760921}" destId="{B8BC5B13-4C9F-AA49-BFD6-A87B6AADDD19}" srcOrd="1" destOrd="0" presId="urn:microsoft.com/office/officeart/2005/8/layout/orgChart1"/>
    <dgm:cxn modelId="{E66A71AC-C8FF-E54B-93E7-5DA9370007DF}" type="presParOf" srcId="{F8132D2B-0A32-7E48-B0DA-6B0ACE479A5F}" destId="{FD6BBBF0-1865-244C-A25D-295C9430A3A9}" srcOrd="1" destOrd="0" presId="urn:microsoft.com/office/officeart/2005/8/layout/orgChart1"/>
    <dgm:cxn modelId="{A3D84227-0EC0-704A-8AAA-3DFEBF691260}" type="presParOf" srcId="{F8132D2B-0A32-7E48-B0DA-6B0ACE479A5F}" destId="{13F9605B-475A-A644-A34A-2D38177FC1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741-2F02-2E46-B548-90241B3D50C3}">
      <dsp:nvSpPr>
        <dsp:cNvPr id="0" name=""/>
        <dsp:cNvSpPr/>
      </dsp:nvSpPr>
      <dsp:spPr>
        <a:xfrm>
          <a:off x="2932388" y="2093384"/>
          <a:ext cx="191811" cy="840315"/>
        </a:xfrm>
        <a:custGeom>
          <a:avLst/>
          <a:gdLst/>
          <a:ahLst/>
          <a:cxnLst/>
          <a:rect l="0" t="0" r="0" b="0"/>
          <a:pathLst>
            <a:path>
              <a:moveTo>
                <a:pt x="191811" y="0"/>
              </a:moveTo>
              <a:lnTo>
                <a:pt x="191811" y="840315"/>
              </a:lnTo>
              <a:lnTo>
                <a:pt x="0" y="840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83773-A1DF-F14D-8E01-81DB7170A3EC}">
      <dsp:nvSpPr>
        <dsp:cNvPr id="0" name=""/>
        <dsp:cNvSpPr/>
      </dsp:nvSpPr>
      <dsp:spPr>
        <a:xfrm>
          <a:off x="3124200" y="2093384"/>
          <a:ext cx="2210394" cy="1680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819"/>
              </a:lnTo>
              <a:lnTo>
                <a:pt x="2210394" y="1488819"/>
              </a:lnTo>
              <a:lnTo>
                <a:pt x="2210394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AFAFD-2810-9A4E-9B9E-697DEA079913}">
      <dsp:nvSpPr>
        <dsp:cNvPr id="0" name=""/>
        <dsp:cNvSpPr/>
      </dsp:nvSpPr>
      <dsp:spPr>
        <a:xfrm>
          <a:off x="3078480" y="2093384"/>
          <a:ext cx="91440" cy="1680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1BCF9-0CAA-A144-9E76-BDAD3666C186}">
      <dsp:nvSpPr>
        <dsp:cNvPr id="0" name=""/>
        <dsp:cNvSpPr/>
      </dsp:nvSpPr>
      <dsp:spPr>
        <a:xfrm>
          <a:off x="913805" y="2093384"/>
          <a:ext cx="2210394" cy="1680630"/>
        </a:xfrm>
        <a:custGeom>
          <a:avLst/>
          <a:gdLst/>
          <a:ahLst/>
          <a:cxnLst/>
          <a:rect l="0" t="0" r="0" b="0"/>
          <a:pathLst>
            <a:path>
              <a:moveTo>
                <a:pt x="2210394" y="0"/>
              </a:moveTo>
              <a:lnTo>
                <a:pt x="2210394" y="1488819"/>
              </a:lnTo>
              <a:lnTo>
                <a:pt x="0" y="1488819"/>
              </a:lnTo>
              <a:lnTo>
                <a:pt x="0" y="16806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C3B60-E3A6-7446-8847-3F89DD188214}">
      <dsp:nvSpPr>
        <dsp:cNvPr id="0" name=""/>
        <dsp:cNvSpPr/>
      </dsp:nvSpPr>
      <dsp:spPr>
        <a:xfrm>
          <a:off x="2210813" y="1179998"/>
          <a:ext cx="1826772" cy="91338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Compton Form Factors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210813" y="1179998"/>
        <a:ext cx="1826772" cy="913386"/>
      </dsp:txXfrm>
    </dsp:sp>
    <dsp:sp modelId="{0A0E0547-EAFC-1D46-A0B8-02440F2FD098}">
      <dsp:nvSpPr>
        <dsp:cNvPr id="0" name=""/>
        <dsp:cNvSpPr/>
      </dsp:nvSpPr>
      <dsp:spPr>
        <a:xfrm>
          <a:off x="419" y="3774015"/>
          <a:ext cx="1826772" cy="913386"/>
        </a:xfrm>
        <a:prstGeom prst="rect">
          <a:avLst/>
        </a:prstGeom>
        <a:solidFill>
          <a:srgbClr val="FCD5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LU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19" y="3774015"/>
        <a:ext cx="1826772" cy="913386"/>
      </dsp:txXfrm>
    </dsp:sp>
    <dsp:sp modelId="{F28A2E8D-FACA-3D4B-B100-72DB401AD80D}">
      <dsp:nvSpPr>
        <dsp:cNvPr id="0" name=""/>
        <dsp:cNvSpPr/>
      </dsp:nvSpPr>
      <dsp:spPr>
        <a:xfrm>
          <a:off x="2210813" y="3774015"/>
          <a:ext cx="1826772" cy="913386"/>
        </a:xfrm>
        <a:prstGeom prst="rect">
          <a:avLst/>
        </a:prstGeom>
        <a:solidFill>
          <a:srgbClr val="FCD5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UL, </a:t>
          </a: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LL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210813" y="3774015"/>
        <a:ext cx="1826772" cy="913386"/>
      </dsp:txXfrm>
    </dsp:sp>
    <dsp:sp modelId="{11CDE630-C790-544C-B62B-824306CECBEE}">
      <dsp:nvSpPr>
        <dsp:cNvPr id="0" name=""/>
        <dsp:cNvSpPr/>
      </dsp:nvSpPr>
      <dsp:spPr>
        <a:xfrm>
          <a:off x="4421208" y="3774015"/>
          <a:ext cx="1826772" cy="913386"/>
        </a:xfrm>
        <a:prstGeom prst="rect">
          <a:avLst/>
        </a:prstGeom>
        <a:solidFill>
          <a:srgbClr val="FCD5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rgbClr val="FF0000"/>
              </a:solidFill>
            </a:rPr>
            <a:t>A</a:t>
          </a:r>
          <a:r>
            <a:rPr lang="en-US" sz="2100" kern="1200" baseline="-25000" dirty="0" smtClean="0">
              <a:solidFill>
                <a:srgbClr val="FF0000"/>
              </a:solidFill>
            </a:rPr>
            <a:t>UT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421208" y="3774015"/>
        <a:ext cx="1826772" cy="913386"/>
      </dsp:txXfrm>
    </dsp:sp>
    <dsp:sp modelId="{D1120AD7-6039-6A47-9A06-53831A42BC24}">
      <dsp:nvSpPr>
        <dsp:cNvPr id="0" name=""/>
        <dsp:cNvSpPr/>
      </dsp:nvSpPr>
      <dsp:spPr>
        <a:xfrm>
          <a:off x="1105616" y="2477006"/>
          <a:ext cx="1826772" cy="913386"/>
        </a:xfrm>
        <a:prstGeom prst="rect">
          <a:avLst/>
        </a:prstGeom>
        <a:solidFill>
          <a:srgbClr val="FCD5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FF0000"/>
              </a:solidFill>
            </a:rPr>
            <a:t>Helicity</a:t>
          </a:r>
          <a:r>
            <a:rPr lang="en-US" sz="2100" kern="1200" dirty="0" smtClean="0">
              <a:solidFill>
                <a:srgbClr val="FF0000"/>
              </a:solidFill>
            </a:rPr>
            <a:t> Amplitudes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1105616" y="2477006"/>
        <a:ext cx="1826772" cy="913386"/>
      </dsp:txXfrm>
    </dsp:sp>
    <dsp:sp modelId="{5E4D8D4D-09A1-6445-A42C-4202F133F34C}">
      <dsp:nvSpPr>
        <dsp:cNvPr id="0" name=""/>
        <dsp:cNvSpPr/>
      </dsp:nvSpPr>
      <dsp:spPr>
        <a:xfrm>
          <a:off x="2186937" y="0"/>
          <a:ext cx="1826772" cy="91338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Generalized Parton Distributions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186937" y="0"/>
        <a:ext cx="1826772" cy="91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3.emf"/><Relationship Id="rId3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E6FCE-134E-6449-A49E-99FA6BD9EAF5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8B362-30AB-3943-BAB5-55ACBDEC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FF5307-3F35-7448-B295-8588D0FDB8F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DA94F-E595-F148-8A31-B304AC254FED}" type="datetime1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5B4-BD14-6D49-ACBD-C20E3E4C0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2D646-0444-1240-B810-482E90E90A99}" type="datetime1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79E6-CCA3-1D43-B60A-245EE9C2F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F2F13-98B0-9041-889E-498B3456C7DE}" type="datetime1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58590-7E71-F944-B966-AE07B1FDD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8FC6-5B21-6A4D-AAEB-4EA4623E738D}" type="datetime1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6EAD6-AC91-6A49-82CC-1990C5A3C36D}" type="datetime1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EBBA-5034-1E49-BE19-F858B95A2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C9BE1-90F0-574F-AF24-3D0837E1CF3F}" type="datetime1">
              <a:rPr lang="en-US" smtClean="0"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546D-ACD8-FF49-A6F7-F09E7EE91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3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6D463-05A4-AA4C-92DA-B698799EF2A6}" type="datetime1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E3673-FC72-D548-A49A-B2D505CAC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BAD9A-9981-F94D-93D6-D629B1A6432D}" type="datetime1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24575-1ECD-A64C-B627-3EC5551A38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bg2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100DA0-549C-8946-B4E7-EA5D4968111A}" type="datetime1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B18804-3BDE-E845-8EA7-A36EB0401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3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23.emf"/><Relationship Id="rId5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3.emf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1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5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77000" y="1295400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14478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0" y="25146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Right Arrow 6"/>
          <p:cNvSpPr/>
          <p:nvPr/>
        </p:nvSpPr>
        <p:spPr>
          <a:xfrm rot="11684550">
            <a:off x="7772400" y="1853327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6553200" y="2286000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16002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2800" y="20574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27432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3400" y="27432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Right Arrow 12"/>
          <p:cNvSpPr/>
          <p:nvPr/>
        </p:nvSpPr>
        <p:spPr>
          <a:xfrm rot="11679805">
            <a:off x="7872870" y="2968846"/>
            <a:ext cx="613523" cy="270690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01000" y="30480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Right Arrow 14"/>
          <p:cNvSpPr/>
          <p:nvPr/>
        </p:nvSpPr>
        <p:spPr>
          <a:xfrm rot="20012043">
            <a:off x="6937855" y="1859254"/>
            <a:ext cx="545418" cy="284038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1676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077200" y="27432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24800" y="2895600"/>
            <a:ext cx="0" cy="457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1676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239000" y="17526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239000" y="13716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229600" y="2438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>
            <a:off x="7315200" y="12954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001000" y="22860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68" y="306582"/>
            <a:ext cx="9017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Helicity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Formalism and the Extraction of Orbital Angular Momentum from Experiment 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858" y="2457507"/>
            <a:ext cx="32248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  <a:latin typeface="+mn-lt"/>
              </a:rPr>
              <a:t>Simonetta</a:t>
            </a:r>
            <a:r>
              <a:rPr lang="en-US" sz="28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  <a:latin typeface="+mn-lt"/>
              </a:rPr>
              <a:t>Liuti</a:t>
            </a:r>
            <a:endParaRPr lang="en-US" sz="2800" dirty="0" smtClean="0">
              <a:solidFill>
                <a:srgbClr val="000090"/>
              </a:solidFill>
              <a:latin typeface="+mn-lt"/>
            </a:endParaRPr>
          </a:p>
          <a:p>
            <a:r>
              <a:rPr lang="en-US" sz="2800" dirty="0" smtClean="0">
                <a:solidFill>
                  <a:srgbClr val="000090"/>
                </a:solidFill>
                <a:latin typeface="+mn-lt"/>
              </a:rPr>
              <a:t>University of Virginia</a:t>
            </a:r>
            <a:endParaRPr lang="en-US" sz="2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487" y="3999403"/>
            <a:ext cx="5231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Hall B Collaboration meeting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Jefferson Lab, </a:t>
            </a:r>
            <a:r>
              <a:rPr lang="en-US" sz="2800" dirty="0" smtClean="0">
                <a:latin typeface="+mn-lt"/>
              </a:rPr>
              <a:t>February </a:t>
            </a:r>
            <a:r>
              <a:rPr lang="en-US" sz="2800" dirty="0" smtClean="0">
                <a:latin typeface="+mn-lt"/>
              </a:rPr>
              <a:t>25</a:t>
            </a:r>
            <a:r>
              <a:rPr lang="en-US" sz="2800" baseline="30000" dirty="0" smtClean="0">
                <a:latin typeface="+mn-lt"/>
              </a:rPr>
              <a:t>th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2016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86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6A94A18-66C2-A54B-A167-329473CCEBB7}" type="datetime1">
              <a:rPr lang="en-US" smtClean="0"/>
              <a:pPr>
                <a:defRPr/>
              </a:pPr>
              <a:t>2/25/16</a:t>
            </a:fld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7515" y="1065116"/>
            <a:ext cx="836928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OAM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Parity even: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its corresponding matrix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element </a:t>
            </a:r>
            <a:endParaRPr lang="en-US" sz="2000" dirty="0" smtClean="0">
              <a:solidFill>
                <a:srgbClr val="0000FF"/>
              </a:solidFill>
              <a:latin typeface="+mn-lt"/>
              <a:cs typeface="Comic Sans MS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transforms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like:              </a:t>
            </a:r>
          </a:p>
          <a:p>
            <a:endParaRPr lang="en-US" sz="2000" dirty="0" smtClean="0">
              <a:solidFill>
                <a:srgbClr val="0000FF"/>
              </a:solidFill>
              <a:latin typeface="+mn-lt"/>
              <a:cs typeface="Comic Sans MS"/>
            </a:endParaRPr>
          </a:p>
          <a:p>
            <a:endParaRPr lang="en-US" sz="2000" dirty="0" smtClean="0">
              <a:solidFill>
                <a:srgbClr val="0000FF"/>
              </a:solidFill>
              <a:latin typeface="+mn-lt"/>
              <a:cs typeface="Comic Sans MS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         </a:t>
            </a:r>
            <a:endParaRPr lang="en-US" sz="2000" dirty="0">
              <a:solidFill>
                <a:srgbClr val="0000FF"/>
              </a:solidFill>
              <a:latin typeface="+mn-lt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86949"/>
              </p:ext>
            </p:extLst>
          </p:nvPr>
        </p:nvGraphicFramePr>
        <p:xfrm>
          <a:off x="3124200" y="1677133"/>
          <a:ext cx="1423993" cy="53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3" imgW="571500" imgH="215900" progId="Equation.3">
                  <p:embed/>
                </p:oleObj>
              </mc:Choice>
              <mc:Fallback>
                <p:oleObj name="Equation" r:id="rId3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677133"/>
                        <a:ext cx="1423993" cy="53795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38775" y="2976703"/>
            <a:ext cx="9153186" cy="707886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latin typeface="+mn-lt"/>
                <a:cs typeface="Comic Sans MS"/>
              </a:rPr>
              <a:t>However, because 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cs typeface="Comic Sans MS"/>
              </a:rPr>
              <a:t>it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cs typeface="Comic Sans MS"/>
              </a:rPr>
              <a:t> 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cs typeface="Comic Sans MS"/>
              </a:rPr>
              <a:t>transforms opposite to </a:t>
            </a:r>
            <a:r>
              <a:rPr lang="en-US" sz="2000" dirty="0" err="1" smtClean="0">
                <a:solidFill>
                  <a:srgbClr val="660066"/>
                </a:solidFill>
                <a:latin typeface="+mn-lt"/>
                <a:cs typeface="Comic Sans MS"/>
              </a:rPr>
              <a:t>helicity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cs typeface="Comic Sans MS"/>
              </a:rPr>
              <a:t>, it can only correspond to a twist three object</a:t>
            </a:r>
            <a:endParaRPr lang="en-US" sz="1800" dirty="0">
              <a:solidFill>
                <a:srgbClr val="660066"/>
              </a:solidFill>
              <a:latin typeface="+mn-lt"/>
              <a:cs typeface="Comic Sans M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34200" y="1215468"/>
            <a:ext cx="0" cy="990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34200" y="2206068"/>
            <a:ext cx="99060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800" y="2053668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x</a:t>
            </a:r>
            <a:endParaRPr lang="en-US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34200" y="1367868"/>
            <a:ext cx="533400" cy="8382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>
            <a:off x="6629400" y="1781933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16480" y="84877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672668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endParaRPr lang="en-US" dirty="0">
              <a:latin typeface="+mn-lt"/>
            </a:endParaRPr>
          </a:p>
        </p:txBody>
      </p:sp>
      <p:sp>
        <p:nvSpPr>
          <p:cNvPr id="20" name="Right Arrow 19"/>
          <p:cNvSpPr/>
          <p:nvPr/>
        </p:nvSpPr>
        <p:spPr>
          <a:xfrm rot="18243661">
            <a:off x="6773966" y="1781933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2400" y="76200"/>
            <a:ext cx="492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Direct measurement of UL correlation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740027" y="665703"/>
            <a:ext cx="6096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15512" y="457200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820576" y="648062"/>
            <a:ext cx="5334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135153" y="457200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 flipH="1">
            <a:off x="7431006" y="556872"/>
            <a:ext cx="359088" cy="215685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 flipV="1">
            <a:off x="8289888" y="604874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 flipV="1">
            <a:off x="6770247" y="622515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625880" y="-76200"/>
            <a:ext cx="1908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UL correlation</a:t>
            </a:r>
            <a:endParaRPr lang="en-US" sz="20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27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5" y="4683938"/>
            <a:ext cx="435740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79" y="4683938"/>
            <a:ext cx="4410879" cy="15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316132" y="4226738"/>
            <a:ext cx="100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GPDs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7332" y="4226738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TMDs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82315" y="3862671"/>
            <a:ext cx="5346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Parity predicts a lack of UL correlation at twist 2</a:t>
            </a:r>
          </a:p>
          <a:p>
            <a:endParaRPr lang="en-US" sz="2000" dirty="0">
              <a:solidFill>
                <a:srgbClr val="0000FF"/>
              </a:solidFill>
              <a:latin typeface="+mn-lt"/>
              <a:cs typeface="Comic Sans MS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29732" y="5852339"/>
            <a:ext cx="507999" cy="406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8686800" y="5005672"/>
            <a:ext cx="507999" cy="406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3860800" y="5005672"/>
            <a:ext cx="507999" cy="406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5198533" y="5852339"/>
            <a:ext cx="507999" cy="406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396" y="1552423"/>
            <a:ext cx="8590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In order to understand how twist three GPDs can be measured one needs to develop the appropriate formalism  </a:t>
            </a:r>
            <a:endParaRPr lang="en-US" sz="2000" b="1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6396" y="2671422"/>
            <a:ext cx="839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+mn-lt"/>
                <a:cs typeface="Candara"/>
              </a:rPr>
              <a:t>We are developing the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Candara"/>
              </a:rPr>
              <a:t>framework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cs typeface="Candara"/>
              </a:rPr>
              <a:t> 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cs typeface="Candara"/>
              </a:rPr>
              <a:t>for 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cs typeface="Candara"/>
              </a:rPr>
              <a:t>extracting OAM and the 3D 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cs typeface="Candara"/>
              </a:rPr>
              <a:t>Structure of the 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cs typeface="Candara"/>
              </a:rPr>
              <a:t>nucleon 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cs typeface="Candara"/>
              </a:rPr>
              <a:t>from 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cs typeface="Candara"/>
              </a:rPr>
              <a:t>experimental </a:t>
            </a:r>
            <a:r>
              <a:rPr lang="en-US" sz="2000" b="1" dirty="0">
                <a:solidFill>
                  <a:srgbClr val="660066"/>
                </a:solidFill>
                <a:latin typeface="+mn-lt"/>
                <a:cs typeface="Candara"/>
              </a:rPr>
              <a:t>d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cs typeface="Candara"/>
              </a:rPr>
              <a:t>ata</a:t>
            </a:r>
            <a:endParaRPr lang="en-US" sz="2000" b="1" dirty="0">
              <a:solidFill>
                <a:srgbClr val="660066"/>
              </a:solidFill>
              <a:latin typeface="+mn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6397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304800"/>
            <a:ext cx="864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Increased </a:t>
            </a:r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Complexity compared to PDFs (restrict to GPD sector)</a:t>
            </a:r>
            <a:endParaRPr lang="en-US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1" y="935772"/>
            <a:ext cx="73532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Theoretical Framework: 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Candara"/>
                <a:cs typeface="Candara"/>
              </a:rPr>
              <a:t>Observables in terms of GPDs satisfy more complex constraints</a:t>
            </a:r>
          </a:p>
          <a:p>
            <a:r>
              <a:rPr lang="en-US" sz="2000" dirty="0" smtClean="0">
                <a:latin typeface="Candara"/>
                <a:cs typeface="Candara"/>
              </a:rPr>
              <a:t>(</a:t>
            </a:r>
            <a:r>
              <a:rPr lang="en-US" sz="2000" dirty="0" err="1" smtClean="0">
                <a:latin typeface="Candara"/>
                <a:cs typeface="Candara"/>
              </a:rPr>
              <a:t>polynomiality</a:t>
            </a:r>
            <a:r>
              <a:rPr lang="en-US" sz="2000" dirty="0" smtClean="0">
                <a:latin typeface="Candara"/>
                <a:cs typeface="Candara"/>
              </a:rPr>
              <a:t>, positivity)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85508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Global Fit: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>
                <a:latin typeface="Candara"/>
                <a:cs typeface="Candara"/>
              </a:rPr>
              <a:t>Increase in number of observables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	</a:t>
            </a:r>
            <a:r>
              <a:rPr lang="en-US" sz="2000" dirty="0" err="1">
                <a:latin typeface="Candara"/>
                <a:cs typeface="Candara"/>
              </a:rPr>
              <a:t>unpolarized</a:t>
            </a:r>
            <a:r>
              <a:rPr lang="en-US" sz="2000" dirty="0">
                <a:latin typeface="Candara"/>
                <a:cs typeface="Candara"/>
              </a:rPr>
              <a:t> and polarized observables, together!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	processes, DVCS, various DVMP, TCS, Recoil Polarization CS (RPCS)…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	more kinematical variables</a:t>
            </a:r>
          </a:p>
          <a:p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1053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2170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852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Theoretical Framework: Cross section for semi-inclusive/exclusive processes 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143000"/>
            <a:ext cx="2971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32131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6400"/>
            <a:ext cx="6083300" cy="889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71" y="5676900"/>
            <a:ext cx="8615829" cy="723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7000" y="685800"/>
            <a:ext cx="1828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1143000"/>
            <a:ext cx="2971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733800" y="1600200"/>
            <a:ext cx="60960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91200" y="1600200"/>
            <a:ext cx="914400" cy="403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76600" y="1143000"/>
            <a:ext cx="35814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51560" y="3007082"/>
            <a:ext cx="5449003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This framework was fully developed for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TMDs and SIDIS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: we are working out a similar, unified approach for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GPDs and Exclusive processes </a:t>
            </a:r>
            <a:r>
              <a:rPr lang="en-US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Supersedes BKM  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136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43" y="2159000"/>
            <a:ext cx="6308257" cy="210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767" y="228600"/>
            <a:ext cx="914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It is important to write each component of the cross section in terms of </a:t>
            </a:r>
            <a:r>
              <a:rPr lang="en-US" dirty="0" err="1" smtClean="0">
                <a:solidFill>
                  <a:srgbClr val="FF0000"/>
                </a:solidFill>
                <a:latin typeface="Candara"/>
                <a:cs typeface="Candara"/>
              </a:rPr>
              <a:t>helicity</a:t>
            </a:r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 amplitudes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(missing in BKM formalism)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Work in progress with Gary </a:t>
            </a:r>
            <a:r>
              <a:rPr lang="en-US" sz="2000" dirty="0" smtClean="0">
                <a:latin typeface="Candara"/>
                <a:cs typeface="Candara"/>
              </a:rPr>
              <a:t>Goldstein and </a:t>
            </a:r>
            <a:r>
              <a:rPr lang="en-US" sz="2000" dirty="0" err="1" smtClean="0">
                <a:latin typeface="Candara"/>
                <a:cs typeface="Candara"/>
              </a:rPr>
              <a:t>Abha</a:t>
            </a: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Rajan</a:t>
            </a:r>
            <a:r>
              <a:rPr lang="en-US" sz="2000" dirty="0" smtClean="0">
                <a:latin typeface="Candara"/>
                <a:cs typeface="Candara"/>
              </a:rPr>
              <a:t> + Jefferson Lab GPD Analysis group  </a:t>
            </a:r>
            <a:r>
              <a:rPr lang="en-US" sz="2000" dirty="0" smtClean="0">
                <a:latin typeface="Candara"/>
                <a:cs typeface="Candara"/>
              </a:rPr>
              <a:t>extending the </a:t>
            </a:r>
            <a:r>
              <a:rPr lang="en-US" sz="2000" dirty="0" err="1" smtClean="0">
                <a:latin typeface="Candara"/>
                <a:cs typeface="Candara"/>
              </a:rPr>
              <a:t>helicity</a:t>
            </a:r>
            <a:r>
              <a:rPr lang="en-US" sz="2000" dirty="0" smtClean="0">
                <a:latin typeface="Candara"/>
                <a:cs typeface="Candara"/>
              </a:rPr>
              <a:t> amplitudes formalism to DVCS, TCS, and RPCS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219200"/>
            <a:ext cx="489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Candara"/>
                <a:cs typeface="Candara"/>
              </a:rPr>
              <a:t>E</a:t>
            </a:r>
            <a:r>
              <a:rPr lang="en-US" dirty="0" smtClean="0">
                <a:solidFill>
                  <a:srgbClr val="660066"/>
                </a:solidFill>
                <a:latin typeface="Candara"/>
                <a:cs typeface="Candara"/>
              </a:rPr>
              <a:t>xample from upcoming manuscript</a:t>
            </a:r>
            <a:endParaRPr lang="en-US" dirty="0">
              <a:solidFill>
                <a:srgbClr val="660066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5571" y="1752600"/>
            <a:ext cx="2139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Candara"/>
                <a:cs typeface="Candara"/>
              </a:rPr>
              <a:t>Unpolarized</a:t>
            </a:r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 DVCS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4464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28600" y="1371600"/>
            <a:ext cx="9525000" cy="312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26482" y="2015915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1752600" y="2589213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1524000" y="28194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152400" y="3232150"/>
            <a:ext cx="1371600" cy="6080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685800" y="3475038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0850" y="20875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3419475" y="324485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rot="14522146" flipH="1">
            <a:off x="3913981" y="34361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114675" y="25606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5400000" flipV="1">
            <a:off x="3154362" y="26733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 rot="17476761" flipV="1">
            <a:off x="1296193" y="1904207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1323068" y="25876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 descr="Light upward diagonal"/>
          <p:cNvSpPr>
            <a:spLocks noChangeArrowheads="1"/>
          </p:cNvSpPr>
          <p:nvPr/>
        </p:nvSpPr>
        <p:spPr bwMode="auto">
          <a:xfrm>
            <a:off x="1219200" y="3049588"/>
            <a:ext cx="2438400" cy="37782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2963672" y="2424975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676400" y="2513013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990975" y="3503613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077287"/>
              </p:ext>
            </p:extLst>
          </p:nvPr>
        </p:nvGraphicFramePr>
        <p:xfrm>
          <a:off x="3156326" y="36036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6326" y="36036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542268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708007" y="1985752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ine 2"/>
          <p:cNvSpPr>
            <a:spLocks noChangeShapeType="1"/>
          </p:cNvSpPr>
          <p:nvPr/>
        </p:nvSpPr>
        <p:spPr bwMode="auto">
          <a:xfrm flipH="1">
            <a:off x="6334125" y="2559050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 flipV="1">
            <a:off x="6105525" y="2789237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4733925" y="3201987"/>
            <a:ext cx="1371600" cy="6080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V="1">
            <a:off x="5267325" y="3444875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032375" y="2057400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H="1" flipV="1">
            <a:off x="8001000" y="3214687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rot="14522146" flipH="1">
            <a:off x="8495506" y="3405981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7696200" y="2530475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rot="5400000" flipV="1">
            <a:off x="7735887" y="2643188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5"/>
          <p:cNvSpPr>
            <a:spLocks/>
          </p:cNvSpPr>
          <p:nvPr/>
        </p:nvSpPr>
        <p:spPr bwMode="auto">
          <a:xfrm rot="17476761" flipV="1">
            <a:off x="5877718" y="1874044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>
            <a:off x="5904593" y="2557462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8" descr="Light upward diagonal"/>
          <p:cNvSpPr>
            <a:spLocks noChangeArrowheads="1"/>
          </p:cNvSpPr>
          <p:nvPr/>
        </p:nvSpPr>
        <p:spPr bwMode="auto">
          <a:xfrm>
            <a:off x="5800725" y="3019425"/>
            <a:ext cx="2438400" cy="37782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>
            <a:off x="7545197" y="2394812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21"/>
          <p:cNvSpPr>
            <a:spLocks noChangeArrowheads="1"/>
          </p:cNvSpPr>
          <p:nvPr/>
        </p:nvSpPr>
        <p:spPr bwMode="auto">
          <a:xfrm>
            <a:off x="6257925" y="2482850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8572500" y="3473450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28463"/>
              </p:ext>
            </p:extLst>
          </p:nvPr>
        </p:nvGraphicFramePr>
        <p:xfrm>
          <a:off x="7737851" y="3573462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5" imgW="127000" imgH="190500" progId="Equation.3">
                  <p:embed/>
                </p:oleObj>
              </mc:Choice>
              <mc:Fallback>
                <p:oleObj name="Equation" r:id="rId5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7851" y="3573462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123793" y="157003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Double Bracket 51"/>
          <p:cNvSpPr/>
          <p:nvPr/>
        </p:nvSpPr>
        <p:spPr>
          <a:xfrm>
            <a:off x="4724400" y="1752600"/>
            <a:ext cx="4419600" cy="23622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419600" y="1563469"/>
            <a:ext cx="36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*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4" name="Double Bracket 53"/>
          <p:cNvSpPr/>
          <p:nvPr/>
        </p:nvSpPr>
        <p:spPr>
          <a:xfrm>
            <a:off x="0" y="1752600"/>
            <a:ext cx="4572000" cy="23622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30480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81600" y="17526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24800" y="1524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53133" y="2895600"/>
            <a:ext cx="46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Λ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000" y="1828800"/>
            <a:ext cx="53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+1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36427" y="3043535"/>
            <a:ext cx="46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Λ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48365" y="30480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22027" y="1676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201" y="528497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n-lt"/>
                <a:cs typeface="Candara"/>
              </a:rPr>
              <a:t>General structure of structure function (for example a chiral odd term in DVMP) constructed in terms of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  <a:cs typeface="Candara"/>
              </a:rPr>
              <a:t>helicity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Candara"/>
              </a:rPr>
              <a:t> amplitudes </a:t>
            </a:r>
            <a:endParaRPr lang="en-US" sz="2000" b="1" dirty="0">
              <a:solidFill>
                <a:srgbClr val="FF0000"/>
              </a:solidFill>
              <a:latin typeface="+mn-lt"/>
              <a:cs typeface="Candara"/>
            </a:endParaRPr>
          </a:p>
        </p:txBody>
      </p:sp>
      <p:pic>
        <p:nvPicPr>
          <p:cNvPr id="9" name="Picture 8" descr="FUU2phi_latexi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105400"/>
            <a:ext cx="5600700" cy="6882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/>
          <p:cNvSpPr txBox="1"/>
          <p:nvPr/>
        </p:nvSpPr>
        <p:spPr>
          <a:xfrm>
            <a:off x="76200" y="4648200"/>
            <a:ext cx="271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Example of observable: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8207"/>
            <a:ext cx="192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A few details: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866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838200"/>
            <a:ext cx="6324600" cy="312420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Callout 7"/>
          <p:cNvSpPr/>
          <p:nvPr/>
        </p:nvSpPr>
        <p:spPr>
          <a:xfrm>
            <a:off x="7620000" y="22860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008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Left Arrow Callout 47"/>
          <p:cNvSpPr/>
          <p:nvPr/>
        </p:nvSpPr>
        <p:spPr>
          <a:xfrm>
            <a:off x="7620000" y="14478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13300"/>
            <a:ext cx="7492642" cy="977900"/>
          </a:xfrm>
          <a:prstGeom prst="rect">
            <a:avLst/>
          </a:prstGeom>
        </p:spPr>
      </p:pic>
      <p:graphicFrame>
        <p:nvGraphicFramePr>
          <p:cNvPr id="71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03083"/>
              </p:ext>
            </p:extLst>
          </p:nvPr>
        </p:nvGraphicFramePr>
        <p:xfrm>
          <a:off x="6044842" y="3733800"/>
          <a:ext cx="765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842" y="3733800"/>
                        <a:ext cx="765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5080014" y="1558715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Line 2"/>
          <p:cNvSpPr>
            <a:spLocks noChangeShapeType="1"/>
          </p:cNvSpPr>
          <p:nvPr/>
        </p:nvSpPr>
        <p:spPr bwMode="auto">
          <a:xfrm flipH="1">
            <a:off x="3706132" y="2132013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"/>
          <p:cNvSpPr>
            <a:spLocks noChangeShapeType="1"/>
          </p:cNvSpPr>
          <p:nvPr/>
        </p:nvSpPr>
        <p:spPr bwMode="auto">
          <a:xfrm flipV="1">
            <a:off x="3477532" y="23622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861487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latin typeface="Times" charset="0"/>
              </a:rPr>
              <a:t>q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 flipV="1">
            <a:off x="2105932" y="2774950"/>
            <a:ext cx="1371600" cy="6080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 flipV="1">
            <a:off x="2639332" y="3017838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-76200" y="3114675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2404382" y="16303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 flipH="1" flipV="1">
            <a:off x="5373007" y="278765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rot="14522146" flipH="1">
            <a:off x="5867513" y="29789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>
            <a:off x="5068207" y="21034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 rot="5400000" flipV="1">
            <a:off x="5107894" y="22161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5542893" y="2414838"/>
            <a:ext cx="1772307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1" name="Freeform 15"/>
          <p:cNvSpPr>
            <a:spLocks/>
          </p:cNvSpPr>
          <p:nvPr/>
        </p:nvSpPr>
        <p:spPr bwMode="auto">
          <a:xfrm rot="17476761" flipV="1">
            <a:off x="3249725" y="1447007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 flipH="1">
            <a:off x="3276600" y="21304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8" descr="Light upward diagonal"/>
          <p:cNvSpPr>
            <a:spLocks noChangeArrowheads="1"/>
          </p:cNvSpPr>
          <p:nvPr/>
        </p:nvSpPr>
        <p:spPr bwMode="auto">
          <a:xfrm>
            <a:off x="3172732" y="2592388"/>
            <a:ext cx="2438400" cy="377825"/>
          </a:xfrm>
          <a:prstGeom prst="ellipse">
            <a:avLst/>
          </a:prstGeom>
          <a:solidFill>
            <a:srgbClr val="D99694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5656800" y="1219200"/>
            <a:ext cx="1779456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" charset="0"/>
              </a:rPr>
              <a:t>q'=</a:t>
            </a:r>
            <a:r>
              <a:rPr lang="en-US" sz="2500" dirty="0" err="1">
                <a:solidFill>
                  <a:srgbClr val="000000"/>
                </a:solidFill>
                <a:latin typeface="Times" charset="0"/>
              </a:rPr>
              <a:t>q+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  <a:endParaRPr lang="en-US" sz="2500" dirty="0">
              <a:solidFill>
                <a:srgbClr val="FF0000"/>
              </a:solidFill>
              <a:latin typeface="Times" charset="0"/>
            </a:endParaRPr>
          </a:p>
          <a:p>
            <a:endParaRPr lang="en-US" sz="25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4917204" y="1967775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21"/>
          <p:cNvSpPr>
            <a:spLocks noChangeArrowheads="1"/>
          </p:cNvSpPr>
          <p:nvPr/>
        </p:nvSpPr>
        <p:spPr bwMode="auto">
          <a:xfrm>
            <a:off x="3629932" y="2055813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/>
        </p:nvSpPr>
        <p:spPr bwMode="auto">
          <a:xfrm>
            <a:off x="2209800" y="2266158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6019800" y="3276600"/>
            <a:ext cx="1843848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P’= P-Δ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9" name="Rectangle 24"/>
          <p:cNvSpPr>
            <a:spLocks noChangeArrowheads="1"/>
          </p:cNvSpPr>
          <p:nvPr/>
        </p:nvSpPr>
        <p:spPr bwMode="auto">
          <a:xfrm>
            <a:off x="1371600" y="3180558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>
            <a:off x="5944507" y="3046413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99871"/>
              </p:ext>
            </p:extLst>
          </p:nvPr>
        </p:nvGraphicFramePr>
        <p:xfrm>
          <a:off x="5109858" y="31464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Equation" r:id="rId7" imgW="127000" imgH="190500" progId="Equation.3">
                  <p:embed/>
                </p:oleObj>
              </mc:Choice>
              <mc:Fallback>
                <p:oleObj name="Equation" r:id="rId7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9858" y="31464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76200"/>
            <a:ext cx="883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Factorization in exclusive processes (DVCS, DVMP…)  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graphicFrame>
        <p:nvGraphicFramePr>
          <p:cNvPr id="3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284862"/>
              </p:ext>
            </p:extLst>
          </p:nvPr>
        </p:nvGraphicFramePr>
        <p:xfrm>
          <a:off x="1441755" y="762000"/>
          <a:ext cx="2368245" cy="544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Equation" r:id="rId9" imgW="990600" imgH="228600" progId="Equation.3">
                  <p:embed/>
                </p:oleObj>
              </mc:Choice>
              <mc:Fallback>
                <p:oleObj name="Equation" r:id="rId9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755" y="762000"/>
                        <a:ext cx="2368245" cy="544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90451"/>
              </p:ext>
            </p:extLst>
          </p:nvPr>
        </p:nvGraphicFramePr>
        <p:xfrm>
          <a:off x="6999856" y="5456237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856" y="5456237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25400"/>
              </p:ext>
            </p:extLst>
          </p:nvPr>
        </p:nvGraphicFramePr>
        <p:xfrm>
          <a:off x="6044842" y="3746500"/>
          <a:ext cx="765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12" imgW="114300" imgH="165100" progId="Equation.3">
                  <p:embed/>
                </p:oleObj>
              </mc:Choice>
              <mc:Fallback>
                <p:oleObj name="Equation" r:id="rId12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842" y="3746500"/>
                        <a:ext cx="765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5968642" y="4889500"/>
            <a:ext cx="2362200" cy="76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20642" y="4889500"/>
            <a:ext cx="2743200" cy="762000"/>
          </a:xfrm>
          <a:prstGeom prst="rect">
            <a:avLst/>
          </a:prstGeom>
          <a:noFill/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5800" y="2286000"/>
            <a:ext cx="7239000" cy="76200"/>
          </a:xfrm>
          <a:prstGeom prst="line">
            <a:avLst/>
          </a:prstGeom>
          <a:ln>
            <a:solidFill>
              <a:srgbClr val="660066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2209800" y="1828800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562600" y="1857278"/>
            <a:ext cx="1772307" cy="73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983" y="4248090"/>
            <a:ext cx="651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Convolution of “hard part” with quark-proton amplitudes 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43400" y="1143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143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92850"/>
            <a:ext cx="2133600" cy="365125"/>
          </a:xfrm>
        </p:spPr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838200"/>
            <a:ext cx="6172200" cy="213360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7620000" y="16002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80014" y="1558715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ine 2"/>
          <p:cNvSpPr>
            <a:spLocks noChangeShapeType="1"/>
          </p:cNvSpPr>
          <p:nvPr/>
        </p:nvSpPr>
        <p:spPr bwMode="auto">
          <a:xfrm flipH="1">
            <a:off x="3706132" y="2132013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3477532" y="23622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861487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" charset="0"/>
              </a:rPr>
              <a:t>q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404382" y="16303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rot="14522146" flipH="1">
            <a:off x="5867513" y="29789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68207" y="21034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5400000" flipV="1">
            <a:off x="5107894" y="22161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542893" y="2414838"/>
            <a:ext cx="1772307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17476761" flipV="1">
            <a:off x="3249725" y="1447007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3276600" y="21304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56800" y="1219200"/>
            <a:ext cx="1779456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" charset="0"/>
              </a:rPr>
              <a:t>q'=</a:t>
            </a:r>
            <a:r>
              <a:rPr lang="en-US" sz="2500" dirty="0" err="1">
                <a:solidFill>
                  <a:srgbClr val="000000"/>
                </a:solidFill>
                <a:latin typeface="Times" charset="0"/>
              </a:rPr>
              <a:t>q+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  <a:endParaRPr lang="en-US" sz="2500" dirty="0">
              <a:solidFill>
                <a:srgbClr val="FF0000"/>
              </a:solidFill>
              <a:latin typeface="Times" charset="0"/>
            </a:endParaRPr>
          </a:p>
          <a:p>
            <a:endParaRPr lang="en-US" sz="25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917204" y="1967775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629932" y="2055813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209800" y="2266158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412857"/>
              </p:ext>
            </p:extLst>
          </p:nvPr>
        </p:nvGraphicFramePr>
        <p:xfrm>
          <a:off x="5109858" y="31464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9858" y="31464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796" y="3581400"/>
            <a:ext cx="5588804" cy="1079500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1447800" y="3975100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124200" y="3594100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4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371600" y="1676400"/>
            <a:ext cx="6324600" cy="213360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2/25/16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Left Arrow Callout 5"/>
          <p:cNvSpPr/>
          <p:nvPr/>
        </p:nvSpPr>
        <p:spPr>
          <a:xfrm>
            <a:off x="7620000" y="22860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008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3477532" y="23622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105932" y="2774950"/>
            <a:ext cx="1371600" cy="6080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639332" y="3017838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04382" y="16303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5373007" y="278765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rot="14522146" flipH="1">
            <a:off x="5867513" y="29789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068207" y="21034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5400000" flipV="1">
            <a:off x="5107894" y="22161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542893" y="2414838"/>
            <a:ext cx="1772307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3276600" y="21304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 descr="Light upward diagonal"/>
          <p:cNvSpPr>
            <a:spLocks noChangeArrowheads="1"/>
          </p:cNvSpPr>
          <p:nvPr/>
        </p:nvSpPr>
        <p:spPr bwMode="auto">
          <a:xfrm>
            <a:off x="3172732" y="2592388"/>
            <a:ext cx="2438400" cy="37782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209800" y="2266158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019800" y="3276600"/>
            <a:ext cx="1843848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P’= P-Δ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371600" y="3180558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944507" y="3046413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21117"/>
              </p:ext>
            </p:extLst>
          </p:nvPr>
        </p:nvGraphicFramePr>
        <p:xfrm>
          <a:off x="5109858" y="31464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9858" y="31464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33400" y="1066800"/>
            <a:ext cx="459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Quark-proton </a:t>
            </a:r>
            <a:r>
              <a:rPr lang="en-US" dirty="0" err="1" smtClean="0">
                <a:latin typeface="Candara"/>
                <a:cs typeface="Candara"/>
              </a:rPr>
              <a:t>helicity</a:t>
            </a:r>
            <a:r>
              <a:rPr lang="en-US" dirty="0" smtClean="0">
                <a:latin typeface="Candara"/>
                <a:cs typeface="Candara"/>
              </a:rPr>
              <a:t> amplitudes</a:t>
            </a:r>
            <a:endParaRPr lang="en-US" dirty="0">
              <a:latin typeface="Candara"/>
              <a:cs typeface="Candara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18074"/>
            <a:ext cx="3594100" cy="22811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495800"/>
            <a:ext cx="4152900" cy="1231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1" name="Rectangle 40"/>
          <p:cNvSpPr/>
          <p:nvPr/>
        </p:nvSpPr>
        <p:spPr>
          <a:xfrm>
            <a:off x="609600" y="5410200"/>
            <a:ext cx="3810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33400" y="2667000"/>
            <a:ext cx="76200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5400" y="990600"/>
            <a:ext cx="3200400" cy="762000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09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Write observables in terms of GPDs: convolution analogous to PDF sector 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155383"/>
              </p:ext>
            </p:extLst>
          </p:nvPr>
        </p:nvGraphicFramePr>
        <p:xfrm>
          <a:off x="5181600" y="1066800"/>
          <a:ext cx="293169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3" imgW="1295400" imgH="241300" progId="Equation.3">
                  <p:embed/>
                </p:oleObj>
              </mc:Choice>
              <mc:Fallback>
                <p:oleObj name="Equation" r:id="rId3" imgW="129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1066800"/>
                        <a:ext cx="293169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87110"/>
              </p:ext>
            </p:extLst>
          </p:nvPr>
        </p:nvGraphicFramePr>
        <p:xfrm>
          <a:off x="914400" y="2971800"/>
          <a:ext cx="71183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5" imgW="3632200" imgH="952500" progId="Equation.3">
                  <p:embed/>
                </p:oleObj>
              </mc:Choice>
              <mc:Fallback>
                <p:oleObj name="Equation" r:id="rId5" imgW="36322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971800"/>
                        <a:ext cx="711835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5105400"/>
            <a:ext cx="604877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Compton Form Factors: both Real and Imaginary parts</a:t>
            </a:r>
            <a:endParaRPr lang="en-US" sz="2000" dirty="0">
              <a:latin typeface="Candara"/>
              <a:cs typeface="Candar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19800" y="1524000"/>
            <a:ext cx="304800" cy="1447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Left Arrow Callout 23"/>
          <p:cNvSpPr/>
          <p:nvPr/>
        </p:nvSpPr>
        <p:spPr>
          <a:xfrm rot="16200000">
            <a:off x="3505200" y="2133600"/>
            <a:ext cx="9144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21291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2/24/16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4144" y="199639"/>
            <a:ext cx="113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Outline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8513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640" y="1738304"/>
            <a:ext cx="9036360" cy="25237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charset="2"/>
              <a:buChar char="ü"/>
            </a:pPr>
            <a:endParaRPr lang="en-US" sz="2000" dirty="0" smtClean="0">
              <a:solidFill>
                <a:srgbClr val="000000"/>
              </a:solidFill>
              <a:cs typeface="Comic Sans MS" charset="0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cs typeface="Comic Sans MS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cs typeface="Comic Sans MS" charset="0"/>
              </a:rPr>
              <a:t>ccessing </a:t>
            </a:r>
            <a:r>
              <a:rPr lang="en-US" sz="2000" dirty="0" smtClean="0">
                <a:solidFill>
                  <a:srgbClr val="000000"/>
                </a:solidFill>
                <a:cs typeface="Comic Sans MS" charset="0"/>
              </a:rPr>
              <a:t>Angular Momentum and Orbital Angular Momentum </a:t>
            </a:r>
            <a:r>
              <a:rPr lang="en-US" sz="2000" dirty="0" smtClean="0">
                <a:solidFill>
                  <a:srgbClr val="000000"/>
                </a:solidFill>
                <a:cs typeface="Comic Sans MS" charset="0"/>
              </a:rPr>
              <a:t>in the Proton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endParaRPr lang="en-US" sz="2000" dirty="0">
              <a:solidFill>
                <a:srgbClr val="000000"/>
              </a:solidFill>
              <a:cs typeface="Comic Sans MS" charset="0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rgbClr val="000000"/>
                </a:solidFill>
                <a:cs typeface="Comic Sans MS" charset="0"/>
              </a:rPr>
              <a:t>Helicity</a:t>
            </a:r>
            <a:r>
              <a:rPr lang="en-US" sz="2000" dirty="0" smtClean="0">
                <a:solidFill>
                  <a:srgbClr val="000000"/>
                </a:solidFill>
                <a:cs typeface="Comic Sans MS" charset="0"/>
              </a:rPr>
              <a:t> Amplitude Formalism</a:t>
            </a:r>
            <a:endParaRPr lang="en-US" sz="2000" dirty="0" smtClean="0">
              <a:solidFill>
                <a:srgbClr val="000000"/>
              </a:solidFill>
              <a:cs typeface="Comic Sans MS" charset="0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endParaRPr lang="en-US" sz="2000" dirty="0" smtClean="0">
              <a:solidFill>
                <a:srgbClr val="000000"/>
              </a:solidFill>
              <a:cs typeface="Comic Sans MS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solidFill>
                <a:srgbClr val="000000"/>
              </a:solidFill>
              <a:cs typeface="Comic Sans MS" charset="0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endParaRPr lang="en-GB" sz="2000" dirty="0" smtClean="0">
              <a:solidFill>
                <a:srgbClr val="000000"/>
              </a:solidFill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7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2433935"/>
            <a:ext cx="3331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Global Fitting Procedure</a:t>
            </a:r>
            <a:endParaRPr lang="en-US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2113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2458809"/>
              </p:ext>
            </p:extLst>
          </p:nvPr>
        </p:nvGraphicFramePr>
        <p:xfrm>
          <a:off x="1524000" y="609600"/>
          <a:ext cx="6248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58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120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  <a:cs typeface="Candara"/>
              </a:rPr>
              <a:t>1</a:t>
            </a:r>
            <a:r>
              <a:rPr lang="en-US" b="1" baseline="30000" dirty="0" smtClean="0">
                <a:latin typeface="+mn-lt"/>
                <a:cs typeface="Candara"/>
              </a:rPr>
              <a:t>st</a:t>
            </a:r>
            <a:r>
              <a:rPr lang="en-US" b="1" dirty="0" smtClean="0">
                <a:latin typeface="+mn-lt"/>
                <a:cs typeface="Candara"/>
              </a:rPr>
              <a:t> practical problem: Finding </a:t>
            </a:r>
            <a:r>
              <a:rPr lang="en-US" b="1" dirty="0" smtClean="0">
                <a:latin typeface="+mn-lt"/>
                <a:cs typeface="Candara"/>
              </a:rPr>
              <a:t>a parametric functional form </a:t>
            </a:r>
            <a:r>
              <a:rPr lang="en-US" b="1" dirty="0">
                <a:latin typeface="+mn-lt"/>
                <a:cs typeface="Candara"/>
              </a:rPr>
              <a:t>g</a:t>
            </a:r>
            <a:r>
              <a:rPr lang="en-US" b="1" dirty="0" smtClean="0">
                <a:latin typeface="+mn-lt"/>
                <a:cs typeface="Candara"/>
              </a:rPr>
              <a:t>iven the enhanced complexity</a:t>
            </a:r>
            <a:endParaRPr lang="en-US" b="1" dirty="0">
              <a:latin typeface="+mn-lt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134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  <a:cs typeface="Candara"/>
              </a:rPr>
              <a:t>From DIS</a:t>
            </a:r>
            <a:endParaRPr lang="en-US" b="1" dirty="0">
              <a:solidFill>
                <a:srgbClr val="0000FF"/>
              </a:solidFill>
              <a:latin typeface="+mn-lt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24200"/>
            <a:ext cx="219803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  <a:cs typeface="Candara"/>
              </a:rPr>
              <a:t>to DVCS, DVMP</a:t>
            </a:r>
          </a:p>
          <a:p>
            <a:endParaRPr lang="en-US" b="1" dirty="0">
              <a:solidFill>
                <a:srgbClr val="0000FF"/>
              </a:solidFill>
              <a:latin typeface="+mn-lt"/>
              <a:cs typeface="Candara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+mn-lt"/>
                <a:cs typeface="Candara"/>
              </a:rPr>
              <a:t> </a:t>
            </a:r>
            <a:endParaRPr lang="en-US" b="1" dirty="0">
              <a:solidFill>
                <a:srgbClr val="0000FF"/>
              </a:solidFill>
              <a:latin typeface="+mn-lt"/>
              <a:cs typeface="Candara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24061"/>
              </p:ext>
            </p:extLst>
          </p:nvPr>
        </p:nvGraphicFramePr>
        <p:xfrm>
          <a:off x="1974850" y="1744972"/>
          <a:ext cx="4806950" cy="54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3" imgW="2374900" imgH="266700" progId="Equation.3">
                  <p:embed/>
                </p:oleObj>
              </mc:Choice>
              <mc:Fallback>
                <p:oleObj name="Equation" r:id="rId3" imgW="2374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4850" y="1744972"/>
                        <a:ext cx="4806950" cy="54102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71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4419600" y="2590800"/>
            <a:ext cx="3810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11250"/>
              </p:ext>
            </p:extLst>
          </p:nvPr>
        </p:nvGraphicFramePr>
        <p:xfrm>
          <a:off x="2667779" y="4114800"/>
          <a:ext cx="2209021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Equation" r:id="rId5" imgW="977900" imgH="254000" progId="Equation.3">
                  <p:embed/>
                </p:oleObj>
              </mc:Choice>
              <mc:Fallback>
                <p:oleObj name="Equation" r:id="rId5" imgW="977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779" y="4114800"/>
                        <a:ext cx="2209021" cy="574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71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3810000"/>
            <a:ext cx="456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andara"/>
                <a:cs typeface="Candara"/>
              </a:rPr>
              <a:t>?</a:t>
            </a:r>
            <a:endParaRPr lang="en-US" sz="6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8314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89178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GPD </a:t>
            </a:r>
            <a:r>
              <a:rPr lang="en-US" sz="2000" dirty="0" err="1" smtClean="0">
                <a:solidFill>
                  <a:srgbClr val="FF0000"/>
                </a:solidFill>
                <a:latin typeface="Candara"/>
                <a:cs typeface="Candara"/>
              </a:rPr>
              <a:t>Parametrizations</a:t>
            </a:r>
            <a:endParaRPr lang="en-US" sz="2000" dirty="0" smtClean="0">
              <a:solidFill>
                <a:srgbClr val="FF0000"/>
              </a:solidFill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Double distributions </a:t>
            </a:r>
            <a:r>
              <a:rPr lang="en-US" sz="2000" dirty="0" smtClean="0">
                <a:latin typeface="Candara"/>
                <a:cs typeface="Candara"/>
              </a:rPr>
              <a:t>(</a:t>
            </a:r>
            <a:r>
              <a:rPr lang="en-US" sz="2000" dirty="0" err="1" smtClean="0">
                <a:latin typeface="Candara"/>
                <a:cs typeface="Candara"/>
              </a:rPr>
              <a:t>Radyushkin</a:t>
            </a:r>
            <a:r>
              <a:rPr lang="en-US" sz="2000" dirty="0" smtClean="0">
                <a:latin typeface="Candara"/>
                <a:cs typeface="Candara"/>
              </a:rPr>
              <a:t>, Kroll, </a:t>
            </a:r>
            <a:r>
              <a:rPr lang="en-US" sz="2000" dirty="0" err="1" smtClean="0">
                <a:latin typeface="Candara"/>
                <a:cs typeface="Candara"/>
              </a:rPr>
              <a:t>Goloskokov</a:t>
            </a:r>
            <a:r>
              <a:rPr lang="en-US" sz="2000" dirty="0" smtClean="0">
                <a:latin typeface="Candara"/>
                <a:cs typeface="Candara"/>
              </a:rPr>
              <a:t>, VGG, </a:t>
            </a:r>
            <a:r>
              <a:rPr lang="en-US" sz="2000" dirty="0" err="1" smtClean="0">
                <a:latin typeface="Candara"/>
                <a:cs typeface="Candara"/>
              </a:rPr>
              <a:t>Moutarde</a:t>
            </a:r>
            <a:r>
              <a:rPr lang="en-US" sz="2000" dirty="0" smtClean="0">
                <a:latin typeface="Candara"/>
                <a:cs typeface="Candara"/>
              </a:rPr>
              <a:t>, </a:t>
            </a:r>
            <a:r>
              <a:rPr lang="en-US" sz="2000" dirty="0" err="1" smtClean="0">
                <a:latin typeface="Candara"/>
                <a:cs typeface="Candara"/>
              </a:rPr>
              <a:t>Sabatie</a:t>
            </a:r>
            <a:r>
              <a:rPr lang="en-US" sz="2000" dirty="0" smtClean="0">
                <a:latin typeface="Candara"/>
                <a:cs typeface="Candara"/>
              </a:rPr>
              <a:t>)</a:t>
            </a:r>
            <a:endParaRPr lang="en-US" sz="20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LF Wave Function Overlap </a:t>
            </a:r>
            <a:r>
              <a:rPr lang="en-US" sz="2000" dirty="0" smtClean="0">
                <a:latin typeface="Candara"/>
                <a:cs typeface="Candara"/>
              </a:rPr>
              <a:t>(</a:t>
            </a:r>
            <a:r>
              <a:rPr lang="en-US" sz="2000" dirty="0" err="1" smtClean="0">
                <a:latin typeface="Candara"/>
                <a:cs typeface="Candara"/>
              </a:rPr>
              <a:t>Diehl,Kroll</a:t>
            </a:r>
            <a:r>
              <a:rPr lang="en-US" sz="2000" dirty="0" smtClean="0">
                <a:latin typeface="Candara"/>
                <a:cs typeface="Candara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Conformal Moments </a:t>
            </a:r>
            <a:r>
              <a:rPr lang="en-US" sz="2000" dirty="0" smtClean="0">
                <a:latin typeface="Candara"/>
                <a:cs typeface="Candara"/>
              </a:rPr>
              <a:t>(</a:t>
            </a:r>
            <a:r>
              <a:rPr lang="en-US" sz="2000" dirty="0" err="1" smtClean="0">
                <a:latin typeface="Candara"/>
                <a:cs typeface="Candara"/>
              </a:rPr>
              <a:t>Kumericki</a:t>
            </a:r>
            <a:r>
              <a:rPr lang="en-US" sz="2000" dirty="0" smtClean="0">
                <a:latin typeface="Candara"/>
                <a:cs typeface="Candara"/>
              </a:rPr>
              <a:t>, Muller)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Covariant Scattering Matrix </a:t>
            </a:r>
            <a:r>
              <a:rPr lang="en-US" sz="2000" dirty="0" smtClean="0">
                <a:latin typeface="Candara"/>
                <a:cs typeface="Candara"/>
              </a:rPr>
              <a:t>(Brodsky, </a:t>
            </a:r>
            <a:r>
              <a:rPr lang="en-US" sz="2000" dirty="0" err="1" smtClean="0">
                <a:latin typeface="Candara"/>
                <a:cs typeface="Candara"/>
              </a:rPr>
              <a:t>Llanes</a:t>
            </a:r>
            <a:r>
              <a:rPr lang="en-US" sz="2000" dirty="0" smtClean="0">
                <a:latin typeface="Candara"/>
                <a:cs typeface="Candara"/>
              </a:rPr>
              <a:t>-Estrada, </a:t>
            </a:r>
            <a:r>
              <a:rPr lang="en-US" sz="2000" dirty="0" err="1" smtClean="0">
                <a:latin typeface="Candara"/>
                <a:cs typeface="Candara"/>
              </a:rPr>
              <a:t>Sczcepaniak</a:t>
            </a:r>
            <a:r>
              <a:rPr lang="en-US" sz="2000" dirty="0" smtClean="0">
                <a:latin typeface="Candara"/>
                <a:cs typeface="Candara"/>
              </a:rPr>
              <a:t>, </a:t>
            </a:r>
          </a:p>
          <a:p>
            <a:r>
              <a:rPr lang="en-US" sz="2000" dirty="0" smtClean="0">
                <a:latin typeface="Candara"/>
                <a:cs typeface="Candara"/>
              </a:rPr>
              <a:t>      Goldstein, Gonzalez Hernandez, </a:t>
            </a:r>
            <a:r>
              <a:rPr lang="en-US" sz="2000" dirty="0" err="1" smtClean="0">
                <a:latin typeface="Candara"/>
                <a:cs typeface="Candara"/>
              </a:rPr>
              <a:t>Liuti</a:t>
            </a:r>
            <a:r>
              <a:rPr lang="en-US" sz="2000" dirty="0" smtClean="0">
                <a:latin typeface="Candara"/>
                <a:cs typeface="Candara"/>
              </a:rPr>
              <a:t>)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956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State of the art in a nutshell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latin typeface="Candara"/>
                <a:cs typeface="Candara"/>
              </a:rPr>
              <a:t>Double distributions</a:t>
            </a:r>
            <a:r>
              <a:rPr lang="en-US" sz="2000" dirty="0" smtClean="0">
                <a:latin typeface="Candara"/>
                <a:cs typeface="Candara"/>
              </a:rPr>
              <a:t>, Conformal Moments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aim at getting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ξ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dependence correctly </a:t>
            </a:r>
            <a:r>
              <a:rPr lang="en-US" sz="2000" dirty="0" smtClean="0">
                <a:latin typeface="Candara"/>
                <a:cs typeface="Candara"/>
              </a:rPr>
              <a:t>(</a:t>
            </a:r>
            <a:r>
              <a:rPr lang="en-US" sz="2000" dirty="0" err="1" smtClean="0">
                <a:latin typeface="Candara"/>
                <a:cs typeface="Candara"/>
              </a:rPr>
              <a:t>polynomiality</a:t>
            </a:r>
            <a:r>
              <a:rPr lang="en-US" sz="2000" dirty="0" smtClean="0">
                <a:latin typeface="Candara"/>
                <a:cs typeface="Candara"/>
              </a:rPr>
              <a:t> and positivity can be satisfied a priori) but introduce </a:t>
            </a:r>
            <a:r>
              <a:rPr lang="en-US" sz="2000" dirty="0" smtClean="0">
                <a:solidFill>
                  <a:srgbClr val="660066"/>
                </a:solidFill>
                <a:latin typeface="Candara"/>
                <a:cs typeface="Candara"/>
              </a:rPr>
              <a:t>t</a:t>
            </a:r>
            <a:r>
              <a:rPr lang="en-US" sz="2000" dirty="0" smtClean="0">
                <a:latin typeface="Candara"/>
                <a:cs typeface="Candara"/>
              </a:rPr>
              <a:t> dependence empirically</a:t>
            </a:r>
          </a:p>
          <a:p>
            <a:endParaRPr lang="en-US" sz="2000" dirty="0" smtClean="0">
              <a:latin typeface="Candara"/>
              <a:cs typeface="Candara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b="1" dirty="0" err="1" smtClean="0">
                <a:latin typeface="Candara"/>
                <a:cs typeface="Candara"/>
              </a:rPr>
              <a:t>Partonic</a:t>
            </a:r>
            <a:r>
              <a:rPr lang="en-US" sz="2000" b="1" dirty="0" smtClean="0">
                <a:latin typeface="Candara"/>
                <a:cs typeface="Candara"/>
              </a:rPr>
              <a:t> picture based </a:t>
            </a:r>
            <a:r>
              <a:rPr lang="en-US" sz="2000" dirty="0" smtClean="0">
                <a:latin typeface="Candara"/>
                <a:cs typeface="Candara"/>
              </a:rPr>
              <a:t>have to implement </a:t>
            </a:r>
            <a:r>
              <a:rPr lang="en-US" sz="2000" dirty="0" err="1" smtClean="0">
                <a:latin typeface="Candara"/>
                <a:cs typeface="Candara"/>
              </a:rPr>
              <a:t>polynomiality</a:t>
            </a:r>
            <a:r>
              <a:rPr lang="en-US" sz="2000" dirty="0" smtClean="0">
                <a:latin typeface="Candara"/>
                <a:cs typeface="Candara"/>
              </a:rPr>
              <a:t> order by order, but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dependence is built in from the beginning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  <a:p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9576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610613"/>
              </p:ext>
            </p:extLst>
          </p:nvPr>
        </p:nvGraphicFramePr>
        <p:xfrm>
          <a:off x="955675" y="3821113"/>
          <a:ext cx="69691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Equation" r:id="rId3" imgW="3556000" imgH="304800" progId="Equation.3">
                  <p:embed/>
                </p:oleObj>
              </mc:Choice>
              <mc:Fallback>
                <p:oleObj name="Equation" r:id="rId3" imgW="3556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675" y="3821113"/>
                        <a:ext cx="6969125" cy="5984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71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3124200"/>
            <a:ext cx="552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Covariant Scattering Matrix Framework </a:t>
            </a:r>
            <a:endParaRPr lang="en-US" dirty="0"/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6A94A18-66C2-A54B-A167-329473CCEBB7}" type="datetime1">
              <a:rPr lang="en-US" smtClean="0"/>
              <a:pPr>
                <a:defRPr/>
              </a:pPr>
              <a:t>2/25/16</a:t>
            </a:fld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838200"/>
            <a:ext cx="1375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From DIS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09800"/>
            <a:ext cx="21736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to DVCS, DVMP</a:t>
            </a:r>
          </a:p>
          <a:p>
            <a:endParaRPr lang="en-US" dirty="0">
              <a:latin typeface="Candara"/>
              <a:cs typeface="Candara"/>
            </a:endParaRPr>
          </a:p>
          <a:p>
            <a:r>
              <a:rPr lang="en-US" dirty="0" smtClean="0">
                <a:latin typeface="Candara"/>
                <a:cs typeface="Candara"/>
              </a:rPr>
              <a:t> </a:t>
            </a:r>
            <a:endParaRPr lang="en-US" dirty="0">
              <a:latin typeface="Candara"/>
              <a:cs typeface="Candara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736261"/>
              </p:ext>
            </p:extLst>
          </p:nvPr>
        </p:nvGraphicFramePr>
        <p:xfrm>
          <a:off x="2133600" y="762000"/>
          <a:ext cx="4806950" cy="54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5" imgW="2374900" imgH="266700" progId="Equation.3">
                  <p:embed/>
                </p:oleObj>
              </mc:Choice>
              <mc:Fallback>
                <p:oleObj name="Equation" r:id="rId5" imgW="2374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762000"/>
                        <a:ext cx="4806950" cy="54102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71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4191000" y="1600200"/>
            <a:ext cx="3810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rot="10800000">
            <a:off x="4876800" y="4343400"/>
            <a:ext cx="1371600" cy="1143000"/>
          </a:xfrm>
          <a:prstGeom prst="curvedConnector3">
            <a:avLst/>
          </a:prstGeom>
          <a:ln w="28575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5400" y="5562600"/>
            <a:ext cx="349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</a:rPr>
              <a:t>Reggeized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Candara"/>
                <a:cs typeface="Candara"/>
              </a:rPr>
              <a:t>diquark</a:t>
            </a:r>
            <a:r>
              <a:rPr lang="en-US" dirty="0" smtClean="0">
                <a:solidFill>
                  <a:srgbClr val="000090"/>
                </a:solidFill>
                <a:latin typeface="Candara"/>
                <a:cs typeface="Candara"/>
              </a:rPr>
              <a:t> model</a:t>
            </a:r>
            <a:endParaRPr lang="en-US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6954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 descr="gpd_even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505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GPDs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(with error, Hessian, not shown)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85800"/>
            <a:ext cx="27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9906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2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 descr="gpd_od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223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Chiral odd GPDs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4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 descr="cff_odd_che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029200" cy="502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2820633" y="181313"/>
            <a:ext cx="370916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Compton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actors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70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6A94A18-66C2-A54B-A167-329473CCEBB7}" type="datetime1">
              <a:rPr lang="en-US" smtClean="0"/>
              <a:pPr>
                <a:defRPr/>
              </a:pPr>
              <a:t>2/25/16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 descr="param_flowchart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81000"/>
            <a:ext cx="8597900" cy="420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942384"/>
            <a:ext cx="2832100" cy="1153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315" y="376535"/>
            <a:ext cx="186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  <a:cs typeface="Candara"/>
              </a:rPr>
              <a:t>Recursive Fit</a:t>
            </a:r>
            <a:endParaRPr lang="en-US" b="1" dirty="0">
              <a:solidFill>
                <a:srgbClr val="FF0000"/>
              </a:solidFill>
              <a:latin typeface="+mn-lt"/>
              <a:cs typeface="Canda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76400"/>
            <a:ext cx="5638800" cy="1447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43000" y="3429000"/>
            <a:ext cx="0" cy="144780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3867090"/>
            <a:ext cx="112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“model”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257800"/>
            <a:ext cx="72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S=0,1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12" descr="Untitled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181600"/>
            <a:ext cx="3543300" cy="13671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124200" y="5638800"/>
            <a:ext cx="990600" cy="762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3600" y="15240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14478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 flipV="1">
            <a:off x="5334000" y="1447800"/>
            <a:ext cx="2514600" cy="6096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xplosion 2 23"/>
          <p:cNvSpPr/>
          <p:nvPr/>
        </p:nvSpPr>
        <p:spPr>
          <a:xfrm>
            <a:off x="6477000" y="1371600"/>
            <a:ext cx="2057400" cy="914400"/>
          </a:xfrm>
          <a:prstGeom prst="irregularSeal2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81800" y="167640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readjust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27124" y="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+mn-lt"/>
              </a:rPr>
              <a:t>O. Gonzalez Hernandez et al., Phys. Rev. C88; arXiv:1206.1876</a:t>
            </a:r>
          </a:p>
        </p:txBody>
      </p:sp>
    </p:spTree>
    <p:extLst>
      <p:ext uri="{BB962C8B-B14F-4D97-AF65-F5344CB8AC3E}">
        <p14:creationId xmlns:p14="http://schemas.microsoft.com/office/powerpoint/2010/main" val="232672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3" descr="hallb_alu_si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51054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5701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Comparison with Hall B DVCS data (</a:t>
            </a:r>
            <a:r>
              <a:rPr lang="en-US" sz="2000" dirty="0" err="1" smtClean="0">
                <a:solidFill>
                  <a:srgbClr val="FF0000"/>
                </a:solidFill>
              </a:rPr>
              <a:t>Girod</a:t>
            </a:r>
            <a:r>
              <a:rPr lang="en-US" sz="2000" dirty="0" smtClean="0">
                <a:solidFill>
                  <a:srgbClr val="FF0000"/>
                </a:solidFill>
              </a:rPr>
              <a:t> et al.)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57800" y="12954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1" y="2838272"/>
            <a:ext cx="2133600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After fit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34000" y="1981200"/>
            <a:ext cx="16002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0401" y="1066800"/>
            <a:ext cx="2133600" cy="120032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Before fitting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additional parameters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3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976792" y="4299733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671617" y="4271158"/>
            <a:ext cx="228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5563" y="7715279"/>
            <a:ext cx="2133600" cy="365125"/>
          </a:xfrm>
        </p:spPr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2/24/16</a:t>
            </a:fld>
            <a:endParaRPr lang="en-US"/>
          </a:p>
        </p:txBody>
      </p:sp>
      <p:sp>
        <p:nvSpPr>
          <p:cNvPr id="8" name="Freeform 15"/>
          <p:cNvSpPr>
            <a:spLocks/>
          </p:cNvSpPr>
          <p:nvPr/>
        </p:nvSpPr>
        <p:spPr bwMode="auto">
          <a:xfrm rot="17777107" flipV="1">
            <a:off x="3310632" y="2653654"/>
            <a:ext cx="441961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3738417" y="3385333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3433617" y="3582183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900217" y="2818595"/>
            <a:ext cx="36418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" charset="0"/>
              </a:rPr>
              <a:t>q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138217" y="4028270"/>
            <a:ext cx="1371600" cy="6080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985817" y="4180670"/>
            <a:ext cx="184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solidFill>
                <a:srgbClr val="000000"/>
              </a:solidFill>
              <a:latin typeface="Nimbus Roman No9 L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5405292" y="404097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100492" y="3356758"/>
            <a:ext cx="457200" cy="671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 rot="1321762" flipV="1">
            <a:off x="5241373" y="2653653"/>
            <a:ext cx="441961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352679" y="3385333"/>
            <a:ext cx="385738" cy="642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8" descr="Light upward diagonal"/>
          <p:cNvSpPr>
            <a:spLocks noChangeArrowheads="1"/>
          </p:cNvSpPr>
          <p:nvPr/>
        </p:nvSpPr>
        <p:spPr bwMode="auto">
          <a:xfrm>
            <a:off x="3281217" y="3885395"/>
            <a:ext cx="2438400" cy="377825"/>
          </a:xfrm>
          <a:prstGeom prst="ellipse">
            <a:avLst/>
          </a:prstGeom>
          <a:solidFill>
            <a:srgbClr val="C050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693061" y="2676387"/>
            <a:ext cx="140292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" charset="0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Times" charset="0"/>
              </a:rPr>
              <a:t>’= </a:t>
            </a:r>
            <a:r>
              <a:rPr lang="en-US" sz="2800" dirty="0" err="1" smtClean="0">
                <a:solidFill>
                  <a:srgbClr val="000000"/>
                </a:solidFill>
                <a:latin typeface="Times" charset="0"/>
              </a:rPr>
              <a:t>q+</a:t>
            </a:r>
            <a:r>
              <a:rPr lang="en-US" sz="2800" dirty="0" err="1"/>
              <a:t>Δ</a:t>
            </a:r>
            <a:endParaRPr lang="en-US" sz="28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4949489" y="3221095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662217" y="3309133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146708" y="3290073"/>
            <a:ext cx="54566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1800" dirty="0" err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1800" dirty="0" err="1" smtClean="0">
                <a:solidFill>
                  <a:srgbClr val="000000"/>
                </a:solidFill>
                <a:latin typeface="Times" charset="0"/>
              </a:rPr>
              <a:t>+q</a:t>
            </a:r>
            <a:endParaRPr lang="en-US" sz="1800" baseline="30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04524" y="3787059"/>
            <a:ext cx="2708569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800" dirty="0">
                <a:solidFill>
                  <a:srgbClr val="000000"/>
                </a:solidFill>
                <a:latin typeface="Times" charset="0"/>
              </a:rPr>
              <a:t>p’ </a:t>
            </a:r>
            <a:r>
              <a:rPr lang="en-US" sz="2800" dirty="0" smtClean="0">
                <a:solidFill>
                  <a:srgbClr val="000000"/>
                </a:solidFill>
                <a:latin typeface="Times" charset="0"/>
              </a:rPr>
              <a:t>= p-</a:t>
            </a:r>
            <a:r>
              <a:rPr lang="en-US" sz="2800" dirty="0" err="1" smtClean="0"/>
              <a:t>Δ</a:t>
            </a:r>
            <a:endParaRPr lang="en-US" sz="2800" baseline="30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405915" y="2666195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3320315" y="2132795"/>
            <a:ext cx="9906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3299577" y="3457516"/>
            <a:ext cx="300062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1800" dirty="0">
                <a:solidFill>
                  <a:srgbClr val="000000"/>
                </a:solidFill>
                <a:latin typeface="Times" charset="0"/>
              </a:rPr>
              <a:t>k</a:t>
            </a:r>
            <a:endParaRPr lang="en-US" sz="1800" baseline="30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1909617" y="4037795"/>
            <a:ext cx="5334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800" dirty="0">
                <a:solidFill>
                  <a:srgbClr val="000000"/>
                </a:solidFill>
                <a:latin typeface="Times" charset="0"/>
              </a:rPr>
              <a:t>p</a:t>
            </a:r>
            <a:endParaRPr lang="en-US" sz="2800" baseline="30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1290" y="3804730"/>
            <a:ext cx="8995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H,E</a:t>
            </a:r>
            <a:endParaRPr lang="en-US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5980" y="1675595"/>
            <a:ext cx="412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6817" y="2132795"/>
            <a:ext cx="35583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7" name="Curved Up Arrow 36"/>
          <p:cNvSpPr/>
          <p:nvPr/>
        </p:nvSpPr>
        <p:spPr>
          <a:xfrm>
            <a:off x="3622539" y="4777748"/>
            <a:ext cx="1743074" cy="588505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23799" y="4664931"/>
            <a:ext cx="76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t=Δ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11567" y="1679280"/>
            <a:ext cx="6631710" cy="41402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50137" y="3132257"/>
            <a:ext cx="2505459" cy="1494561"/>
          </a:xfrm>
          <a:prstGeom prst="ellipse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79793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  <a:latin typeface="+mn-lt"/>
              </a:rPr>
              <a:t>DVCS, DVMP, TCS and related processes were originally introduced to access Orbital Angular Momentum (OAM) in the proton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   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X. </a:t>
            </a:r>
            <a:r>
              <a:rPr lang="en-US" dirty="0" err="1" smtClean="0">
                <a:solidFill>
                  <a:srgbClr val="660066"/>
                </a:solidFill>
                <a:latin typeface="+mn-lt"/>
              </a:rPr>
              <a:t>Ji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, PRL78 (1997)  </a:t>
            </a:r>
            <a:endParaRPr lang="en-US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328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457200"/>
            <a:ext cx="186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3962" y="5940851"/>
            <a:ext cx="261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sl4y@virginia.edu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18865"/>
            <a:ext cx="8286470" cy="747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discussed </a:t>
            </a:r>
            <a:r>
              <a:rPr lang="en-US" dirty="0" smtClean="0"/>
              <a:t>how OAM is directly obtained from LONGITUDINAL spin correlations, not transverse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 outlined </a:t>
            </a:r>
            <a:r>
              <a:rPr lang="en-US" dirty="0" smtClean="0"/>
              <a:t>a framework to extract 3D </a:t>
            </a:r>
            <a:r>
              <a:rPr lang="en-US" dirty="0" smtClean="0"/>
              <a:t>functions (in particular GPDs)  </a:t>
            </a:r>
            <a:r>
              <a:rPr lang="en-US" dirty="0" smtClean="0"/>
              <a:t>from data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establishing benchmarks attention must be paid to: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 err="1" smtClean="0"/>
              <a:t>helicity</a:t>
            </a:r>
            <a:r>
              <a:rPr lang="en-US" dirty="0" smtClean="0"/>
              <a:t> structure and twist expansion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kinematical dependence in both models and </a:t>
            </a:r>
            <a:r>
              <a:rPr lang="en-US" smtClean="0"/>
              <a:t>general formalism, </a:t>
            </a:r>
            <a:r>
              <a:rPr lang="en-US" dirty="0" smtClean="0"/>
              <a:t>in particular t-dependence and interference with the twist expansion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7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27830" y="2893150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3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8FC6-5B21-6A4D-AAEB-4EA4623E738D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 descr="Hu_momen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35" y="1054575"/>
            <a:ext cx="4817609" cy="48176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1865741" y="131960"/>
            <a:ext cx="5853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Polynomiality</a:t>
            </a:r>
            <a:r>
              <a:rPr lang="en-US" sz="2000" dirty="0" smtClean="0"/>
              <a:t> in the </a:t>
            </a:r>
            <a:r>
              <a:rPr lang="en-US" sz="2000" dirty="0" err="1" smtClean="0"/>
              <a:t>reggeized</a:t>
            </a:r>
            <a:r>
              <a:rPr lang="en-US" sz="2000" dirty="0" smtClean="0"/>
              <a:t> quark-</a:t>
            </a:r>
            <a:r>
              <a:rPr lang="en-US" sz="2000" dirty="0" err="1" smtClean="0"/>
              <a:t>diquark</a:t>
            </a:r>
            <a:r>
              <a:rPr lang="en-US" sz="2000" dirty="0" smtClean="0"/>
              <a:t> approach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/>
              <a:t>arXiv:1012.3776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6836" y="5608459"/>
            <a:ext cx="112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=0.7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6498733" y="5443504"/>
            <a:ext cx="1138103" cy="3957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8466" y="1719883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0464" y="2541937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>
                <a:solidFill>
                  <a:srgbClr val="FF0000"/>
                </a:solidFill>
              </a:rPr>
              <a:t>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8466" y="2711214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>
                <a:solidFill>
                  <a:srgbClr val="FF0000"/>
                </a:solidFill>
              </a:rPr>
              <a:t>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0748" y="3037584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>
                <a:solidFill>
                  <a:srgbClr val="FF0000"/>
                </a:solidFill>
              </a:rPr>
              <a:t>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4157" y="2202565"/>
            <a:ext cx="35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ξ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066493"/>
              </p:ext>
            </p:extLst>
          </p:nvPr>
        </p:nvGraphicFramePr>
        <p:xfrm>
          <a:off x="-23558" y="1719883"/>
          <a:ext cx="2841957" cy="82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Equation" r:id="rId4" imgW="1536700" imgH="444500" progId="Equation.3">
                  <p:embed/>
                </p:oleObj>
              </mc:Choice>
              <mc:Fallback>
                <p:oleObj name="Equation" r:id="rId4" imgW="1536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558" y="1719883"/>
                        <a:ext cx="2841957" cy="8220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64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3" descr="d_bary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9" y="1515526"/>
            <a:ext cx="4478874" cy="4478874"/>
          </a:xfrm>
          <a:prstGeom prst="rect">
            <a:avLst/>
          </a:prstGeom>
          <a:solidFill>
            <a:srgbClr val="DDD9C3"/>
          </a:solidFill>
        </p:spPr>
      </p:pic>
      <p:sp>
        <p:nvSpPr>
          <p:cNvPr id="5" name="TextBox 4"/>
          <p:cNvSpPr txBox="1"/>
          <p:nvPr/>
        </p:nvSpPr>
        <p:spPr>
          <a:xfrm>
            <a:off x="7" y="728125"/>
            <a:ext cx="8609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extent to which baryon number is conserved by PDF </a:t>
            </a:r>
            <a:r>
              <a:rPr lang="en-US" sz="2000" dirty="0" err="1" smtClean="0"/>
              <a:t>parametrizations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09800" y="215661"/>
            <a:ext cx="427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Compare to constraint for PDFs</a:t>
            </a:r>
            <a:endParaRPr lang="en-US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3493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 descr="Ji_SR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2" y="907658"/>
            <a:ext cx="5778500" cy="83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6" name="Picture 5" descr="Jq_Ji_poet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90" y="4487857"/>
            <a:ext cx="2663823" cy="755260"/>
          </a:xfrm>
          <a:prstGeom prst="rect">
            <a:avLst/>
          </a:prstGeom>
          <a:solidFill>
            <a:srgbClr val="DCE6F2"/>
          </a:solidFill>
          <a:ln>
            <a:solidFill>
              <a:srgbClr val="4F81BD"/>
            </a:solidFill>
          </a:ln>
        </p:spPr>
      </p:pic>
      <p:sp>
        <p:nvSpPr>
          <p:cNvPr id="13" name="Explosion 1 12"/>
          <p:cNvSpPr/>
          <p:nvPr/>
        </p:nvSpPr>
        <p:spPr>
          <a:xfrm>
            <a:off x="3545541" y="4254484"/>
            <a:ext cx="970200" cy="144914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75001" y="4466176"/>
            <a:ext cx="67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6" descr="DeltaSigma_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09" y="2707040"/>
            <a:ext cx="3061233" cy="842541"/>
          </a:xfrm>
          <a:prstGeom prst="rect">
            <a:avLst/>
          </a:prstGeom>
          <a:solidFill>
            <a:srgbClr val="DCE6F2"/>
          </a:solidFill>
          <a:ln>
            <a:solidFill>
              <a:srgbClr val="4F81B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3898665"/>
            <a:ext cx="7812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The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orbital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contribution can be obtained indirectly through: 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7542"/>
            <a:ext cx="753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Ji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 Sum Rule relates GPDs to the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total angular momentum</a:t>
            </a:r>
            <a:r>
              <a:rPr lang="en-US" b="1" dirty="0" smtClean="0">
                <a:latin typeface="+mn-lt"/>
              </a:rPr>
              <a:t>:</a:t>
            </a:r>
            <a:endParaRPr lang="en-US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81642"/>
            <a:ext cx="739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Helicity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 distribution singles out the contribution of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spin</a:t>
            </a:r>
            <a:r>
              <a:rPr lang="en-US" b="1" dirty="0" smtClean="0">
                <a:latin typeface="+mn-lt"/>
              </a:rPr>
              <a:t>:</a:t>
            </a:r>
            <a:endParaRPr lang="en-US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08939"/>
            <a:ext cx="909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  <a:cs typeface="Comic Sans MS"/>
              </a:rPr>
              <a:t>However, to verify the  (quark part of)  the spin sum rule one needs to perform </a:t>
            </a:r>
            <a:r>
              <a:rPr lang="en-US" b="1" dirty="0" smtClean="0">
                <a:solidFill>
                  <a:srgbClr val="660066"/>
                </a:solidFill>
                <a:latin typeface="+mn-lt"/>
                <a:cs typeface="Comic Sans MS"/>
              </a:rPr>
              <a:t>three </a:t>
            </a:r>
            <a:r>
              <a:rPr lang="en-US" b="1" dirty="0" smtClean="0">
                <a:solidFill>
                  <a:srgbClr val="660066"/>
                </a:solidFill>
                <a:latin typeface="+mn-lt"/>
                <a:cs typeface="Comic Sans MS"/>
              </a:rPr>
              <a:t>independent</a:t>
            </a:r>
            <a:r>
              <a:rPr lang="en-US" b="1" dirty="0" smtClean="0">
                <a:solidFill>
                  <a:srgbClr val="660066"/>
                </a:solidFill>
                <a:latin typeface="+mn-lt"/>
                <a:cs typeface="Comic Sans MS"/>
              </a:rPr>
              <a:t> measurements</a:t>
            </a:r>
            <a:endParaRPr lang="en-US" b="1" baseline="-25000" dirty="0">
              <a:solidFill>
                <a:srgbClr val="660066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9682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16" y="2667000"/>
            <a:ext cx="5309616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379" y="2743200"/>
            <a:ext cx="3735421" cy="914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73152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5105400" y="3124200"/>
            <a:ext cx="838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3429000" y="3276600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628430" y="4114800"/>
            <a:ext cx="133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F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  <a:r>
              <a:rPr lang="en-US" sz="2000" dirty="0" smtClean="0">
                <a:latin typeface="Comic Sans MS"/>
                <a:cs typeface="Comic Sans MS"/>
              </a:rPr>
              <a:t>+F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  <a:r>
              <a:rPr lang="en-US" sz="2000" dirty="0" smtClean="0">
                <a:latin typeface="Comic Sans MS"/>
                <a:cs typeface="Comic Sans MS"/>
              </a:rPr>
              <a:t>= G</a:t>
            </a:r>
            <a:r>
              <a:rPr lang="en-US" sz="2000" baseline="-25000" dirty="0" smtClean="0">
                <a:latin typeface="Comic Sans MS"/>
                <a:cs typeface="Comic Sans MS"/>
              </a:rPr>
              <a:t>M</a:t>
            </a:r>
            <a:endParaRPr lang="en-US" sz="2000" baseline="-250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0058" y="4114800"/>
            <a:ext cx="509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G</a:t>
            </a:r>
            <a:r>
              <a:rPr lang="en-US" sz="2000" baseline="-25000" dirty="0" smtClean="0">
                <a:latin typeface="Comic Sans MS"/>
                <a:cs typeface="Comic Sans MS"/>
              </a:rPr>
              <a:t>M</a:t>
            </a:r>
            <a:endParaRPr lang="en-US" sz="2000" baseline="-25000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3413" y="2081656"/>
            <a:ext cx="115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28699" y="2064015"/>
            <a:ext cx="141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1/2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76752" y="4835447"/>
            <a:ext cx="6136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S.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Taneja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, K.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Kathuria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, S.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Liuti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, G. Goldstein, PRD86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(2012)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1789" y="4514910"/>
            <a:ext cx="533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Deuteron Angular Momentum Sum Rule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042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corr_jaxo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45" y="3246328"/>
            <a:ext cx="6442349" cy="833715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21440" y="7979322"/>
            <a:ext cx="2133600" cy="365125"/>
          </a:xfrm>
        </p:spPr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17440" y="7979322"/>
            <a:ext cx="2133600" cy="365125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1022" y="70553"/>
            <a:ext cx="194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What gives L?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07" y="437649"/>
            <a:ext cx="7314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77165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OAM is measured through a Wigner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Distribution/GTMD 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625698"/>
              </p:ext>
            </p:extLst>
          </p:nvPr>
        </p:nvGraphicFramePr>
        <p:xfrm>
          <a:off x="352792" y="1177840"/>
          <a:ext cx="6399183" cy="704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4" imgW="2755900" imgH="304800" progId="Equation.3">
                  <p:embed/>
                </p:oleObj>
              </mc:Choice>
              <mc:Fallback>
                <p:oleObj name="Equation" r:id="rId4" imgW="2755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92" y="1177840"/>
                        <a:ext cx="6399183" cy="704897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755057" y="1935662"/>
            <a:ext cx="0" cy="428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ate Placeholder 1"/>
          <p:cNvSpPr txBox="1">
            <a:spLocks/>
          </p:cNvSpPr>
          <p:nvPr/>
        </p:nvSpPr>
        <p:spPr>
          <a:xfrm>
            <a:off x="1621440" y="79793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6A94A18-66C2-A54B-A167-329473CCEBB7}" type="datetime1">
              <a:rPr lang="en-US" smtClean="0"/>
              <a:pPr>
                <a:defRPr/>
              </a:pPr>
              <a:t>2/25/16</a:t>
            </a:fld>
            <a:endParaRPr lang="en-US"/>
          </a:p>
        </p:txBody>
      </p:sp>
      <p:sp>
        <p:nvSpPr>
          <p:cNvPr id="51" name="Slide Number Placeholder 2"/>
          <p:cNvSpPr txBox="1">
            <a:spLocks/>
          </p:cNvSpPr>
          <p:nvPr/>
        </p:nvSpPr>
        <p:spPr>
          <a:xfrm>
            <a:off x="7717440" y="79793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2" name="Freeform 15"/>
          <p:cNvSpPr>
            <a:spLocks/>
          </p:cNvSpPr>
          <p:nvPr/>
        </p:nvSpPr>
        <p:spPr bwMode="auto">
          <a:xfrm rot="1439739" flipV="1">
            <a:off x="6411053" y="3787218"/>
            <a:ext cx="652044" cy="1144266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15"/>
          <p:cNvSpPr>
            <a:spLocks/>
          </p:cNvSpPr>
          <p:nvPr/>
        </p:nvSpPr>
        <p:spPr bwMode="auto">
          <a:xfrm rot="17846601" flipV="1">
            <a:off x="4688573" y="3287008"/>
            <a:ext cx="569545" cy="981571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157104" y="4519223"/>
            <a:ext cx="44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P’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737169" y="4047164"/>
            <a:ext cx="46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/>
              <a:t>T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3755040" y="5079675"/>
            <a:ext cx="598589" cy="8830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282863" y="5014986"/>
            <a:ext cx="429588" cy="6567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25711" y="5446691"/>
            <a:ext cx="220497" cy="2425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549452" y="510319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b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353626" y="5014621"/>
            <a:ext cx="1186519" cy="212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371266" y="3828729"/>
            <a:ext cx="0" cy="1224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856221" y="4552953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273412" y="5997296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P-P’=</a:t>
            </a:r>
            <a:r>
              <a:rPr lang="en-US" dirty="0" err="1" smtClean="0"/>
              <a:t>Δ</a:t>
            </a:r>
            <a:endParaRPr lang="en-US" dirty="0"/>
          </a:p>
        </p:txBody>
      </p:sp>
      <p:sp>
        <p:nvSpPr>
          <p:cNvPr id="67" name="Curved Right Arrow 66"/>
          <p:cNvSpPr/>
          <p:nvPr/>
        </p:nvSpPr>
        <p:spPr>
          <a:xfrm rot="16200000">
            <a:off x="5448035" y="4781227"/>
            <a:ext cx="866862" cy="289253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3966543" y="5014986"/>
            <a:ext cx="429588" cy="6567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944671" y="5446691"/>
            <a:ext cx="220497" cy="2425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268412" y="510319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25303" y="716900"/>
            <a:ext cx="520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Lorce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Pasquini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Hatta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Meissner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>,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 Metz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, Schlegel</a:t>
            </a:r>
            <a:endParaRPr lang="en-US" sz="2000" dirty="0">
              <a:solidFill>
                <a:srgbClr val="660066"/>
              </a:solidFill>
              <a:latin typeface="+mn-lt"/>
            </a:endParaRPr>
          </a:p>
        </p:txBody>
      </p:sp>
      <p:pic>
        <p:nvPicPr>
          <p:cNvPr id="73" name="Picture 72" descr="corr_H_latexi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247"/>
            <a:ext cx="9144000" cy="709587"/>
          </a:xfrm>
          <a:prstGeom prst="rect">
            <a:avLst/>
          </a:prstGeom>
          <a:solidFill>
            <a:srgbClr val="DCE6F2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7597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2" grpId="0" animBg="1"/>
      <p:bldP spid="54" grpId="0" animBg="1"/>
      <p:bldP spid="55" grpId="0"/>
      <p:bldP spid="56" grpId="0"/>
      <p:bldP spid="60" grpId="0" animBg="1"/>
      <p:bldP spid="61" grpId="0"/>
      <p:bldP spid="65" grpId="0"/>
      <p:bldP spid="66" grpId="0"/>
      <p:bldP spid="67" grpId="0" animBg="1"/>
      <p:bldP spid="69" grpId="0" animBg="1"/>
      <p:bldP spid="70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polyakov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39" y="1095798"/>
            <a:ext cx="6099494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607" y="118611"/>
            <a:ext cx="6330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77165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OAM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is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also obtained through a twist three GPD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7256" y="42262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Polyakov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 et al.</a:t>
            </a:r>
            <a:endParaRPr lang="en-US" sz="2000" dirty="0">
              <a:solidFill>
                <a:srgbClr val="660066"/>
              </a:solidFill>
              <a:latin typeface="+mn-lt"/>
            </a:endParaRPr>
          </a:p>
        </p:txBody>
      </p:sp>
      <p:pic>
        <p:nvPicPr>
          <p:cNvPr id="12" name="Picture 11" descr="Jq_Ji_poet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30" y="2449905"/>
            <a:ext cx="2347868" cy="665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3633786" y="1764116"/>
            <a:ext cx="1333470" cy="846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56518" y="2028733"/>
            <a:ext cx="921368" cy="582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4967" y="1764116"/>
            <a:ext cx="2028570" cy="846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7607" y="3140127"/>
            <a:ext cx="8996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To understand how it is possible that the same quantity is given by two different observables one needs to derive a relation at the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unintegrated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in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k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level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2" name="Picture 21" descr="LIR_F14_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78" y="4248906"/>
            <a:ext cx="3294743" cy="7340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24937" y="3819894"/>
            <a:ext cx="5837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A.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Rajan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, A.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Courtoy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, M.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Engelhardt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, 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S.L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1800" dirty="0"/>
              <a:t>arXiv:1602.00160</a:t>
            </a:r>
          </a:p>
          <a:p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1732" y="4358879"/>
            <a:ext cx="57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LIR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66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jujd_3_engel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85" y="1360466"/>
            <a:ext cx="5682447" cy="43180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pPr>
              <a:defRPr/>
            </a:pPr>
            <a:fld id="{4B702178-3629-284A-9C8C-215BB63C67D8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000642"/>
            <a:ext cx="22931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Model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Calculation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O. Gonzalez Hernandez et al.</a:t>
            </a:r>
            <a:r>
              <a:rPr lang="en-US" sz="1600" dirty="0">
                <a:solidFill>
                  <a:srgbClr val="000090"/>
                </a:solidFill>
                <a:latin typeface="+mn-lt"/>
              </a:rPr>
              <a:t>, </a:t>
            </a:r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Phys</a:t>
            </a:r>
            <a:r>
              <a:rPr lang="en-US" sz="1600" dirty="0">
                <a:solidFill>
                  <a:srgbClr val="000090"/>
                </a:solidFill>
                <a:latin typeface="+mn-lt"/>
              </a:rPr>
              <a:t>. Rev. </a:t>
            </a:r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C88; </a:t>
            </a:r>
            <a:r>
              <a:rPr lang="en-US" sz="1600" dirty="0">
                <a:solidFill>
                  <a:srgbClr val="000090"/>
                </a:solidFill>
                <a:latin typeface="+mn-lt"/>
              </a:rPr>
              <a:t>arXiv:</a:t>
            </a:r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1206.1876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M. Diehl and P. Kroll, </a:t>
            </a:r>
            <a:r>
              <a:rPr lang="tr-TR" sz="1600" dirty="0" err="1">
                <a:solidFill>
                  <a:srgbClr val="000090"/>
                </a:solidFill>
                <a:latin typeface="+mn-lt"/>
              </a:rPr>
              <a:t>Eur</a:t>
            </a:r>
            <a:r>
              <a:rPr lang="tr-TR" sz="1600" dirty="0" smtClean="0">
                <a:solidFill>
                  <a:srgbClr val="000090"/>
                </a:solidFill>
                <a:latin typeface="+mn-lt"/>
              </a:rPr>
              <a:t>. </a:t>
            </a:r>
            <a:r>
              <a:rPr lang="tr-TR" sz="1600" dirty="0" err="1" smtClean="0">
                <a:solidFill>
                  <a:srgbClr val="000090"/>
                </a:solidFill>
                <a:latin typeface="+mn-lt"/>
              </a:rPr>
              <a:t>Phys</a:t>
            </a:r>
            <a:r>
              <a:rPr lang="tr-TR" sz="1600" dirty="0" smtClean="0">
                <a:solidFill>
                  <a:srgbClr val="000090"/>
                </a:solidFill>
                <a:latin typeface="+mn-lt"/>
              </a:rPr>
              <a:t>.</a:t>
            </a:r>
            <a:r>
              <a:rPr lang="tr-TR" sz="1600" dirty="0">
                <a:solidFill>
                  <a:srgbClr val="000090"/>
                </a:solidFill>
                <a:latin typeface="+mn-lt"/>
              </a:rPr>
              <a:t> </a:t>
            </a:r>
            <a:r>
              <a:rPr lang="tr-TR" sz="1600" dirty="0" smtClean="0">
                <a:solidFill>
                  <a:srgbClr val="000090"/>
                </a:solidFill>
                <a:latin typeface="+mn-lt"/>
              </a:rPr>
              <a:t>J.</a:t>
            </a:r>
            <a:r>
              <a:rPr lang="tr-TR" sz="1600" dirty="0">
                <a:solidFill>
                  <a:srgbClr val="000090"/>
                </a:solidFill>
                <a:latin typeface="+mn-lt"/>
              </a:rPr>
              <a:t> </a:t>
            </a:r>
            <a:r>
              <a:rPr lang="tr-TR" sz="1600" dirty="0" smtClean="0">
                <a:solidFill>
                  <a:srgbClr val="000090"/>
                </a:solidFill>
                <a:latin typeface="+mn-lt"/>
              </a:rPr>
              <a:t>C73; arXiv</a:t>
            </a:r>
            <a:r>
              <a:rPr lang="tr-TR" sz="1600" dirty="0">
                <a:solidFill>
                  <a:srgbClr val="000090"/>
                </a:solidFill>
                <a:latin typeface="+mn-lt"/>
              </a:rPr>
              <a:t>:1302.4604 </a:t>
            </a:r>
            <a:endParaRPr lang="en-US" sz="1600" dirty="0">
              <a:solidFill>
                <a:srgbClr val="000090"/>
              </a:solidFill>
              <a:latin typeface="+mn-lt"/>
            </a:endParaRPr>
          </a:p>
          <a:p>
            <a:endParaRPr lang="en-US" sz="1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36749" y="2184914"/>
            <a:ext cx="223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90"/>
                </a:solidFill>
                <a:latin typeface="+mn-lt"/>
              </a:rPr>
              <a:t>Mazous</a:t>
            </a:r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 et al. PRL (2007)</a:t>
            </a:r>
            <a:endParaRPr lang="en-US" sz="1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9371" y="2506613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DVCS + VGG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899589" y="2218668"/>
            <a:ext cx="274319" cy="1295400"/>
          </a:xfrm>
          <a:prstGeom prst="rightBrace">
            <a:avLst>
              <a:gd name="adj1" fmla="val 8333"/>
              <a:gd name="adj2" fmla="val 47807"/>
            </a:avLst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5526" y="630048"/>
            <a:ext cx="5837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A. 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Rajan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, A. 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Courtoy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, M. 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Engelhardt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S.L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1800" dirty="0"/>
              <a:t>arXiv:1602.00160</a:t>
            </a:r>
          </a:p>
          <a:p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460" y="4613134"/>
            <a:ext cx="1540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from SLAC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5848"/>
            <a:ext cx="802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We now know how to access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L</a:t>
            </a:r>
            <a:r>
              <a:rPr lang="en-US" b="1" baseline="-25000" dirty="0" err="1" smtClean="0">
                <a:solidFill>
                  <a:srgbClr val="FF0000"/>
                </a:solidFill>
                <a:latin typeface="+mn-lt"/>
              </a:rPr>
              <a:t>q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experimentally (in principle…)</a:t>
            </a:r>
            <a:endParaRPr lang="en-US" b="1" dirty="0">
              <a:latin typeface="+mn-lt"/>
            </a:endParaRPr>
          </a:p>
        </p:txBody>
      </p:sp>
      <p:pic>
        <p:nvPicPr>
          <p:cNvPr id="17" name="Picture 16" descr="Jq_Ji_poet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32" y="773995"/>
            <a:ext cx="2347868" cy="66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LIR_F14_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00" y="5678483"/>
            <a:ext cx="3294743" cy="734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3774904" y="4613134"/>
            <a:ext cx="1622856" cy="10653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8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5804864-5B5A-E24C-834B-B1A499712CA5}" type="datetime1">
              <a:rPr lang="en-US" smtClean="0"/>
              <a:pPr>
                <a:defRPr/>
              </a:pPr>
              <a:t>2/25/16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4490" y="2191925"/>
            <a:ext cx="182579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UL </a:t>
            </a:r>
            <a:r>
              <a:rPr lang="en-US" sz="2000" dirty="0" smtClean="0"/>
              <a:t>correlation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84725"/>
            <a:ext cx="6793876" cy="14078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162800" y="1806760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763000" y="1730561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1501961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1730561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077200" y="1806761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534400" y="1501961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7696200" y="1654361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763000" y="1730561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00" y="687097"/>
            <a:ext cx="495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 smtClean="0">
                <a:solidFill>
                  <a:srgbClr val="000090"/>
                </a:solidFill>
              </a:rPr>
              <a:t>A.Courtoy</a:t>
            </a:r>
            <a:r>
              <a:rPr lang="en-US" sz="1400" dirty="0">
                <a:solidFill>
                  <a:srgbClr val="000090"/>
                </a:solidFill>
              </a:rPr>
              <a:t>, </a:t>
            </a:r>
            <a:r>
              <a:rPr lang="en-US" sz="1400" dirty="0" err="1" smtClean="0">
                <a:solidFill>
                  <a:srgbClr val="000090"/>
                </a:solidFill>
              </a:rPr>
              <a:t>G.Goldstein</a:t>
            </a:r>
            <a:r>
              <a:rPr lang="en-US" sz="1400" dirty="0">
                <a:solidFill>
                  <a:srgbClr val="000090"/>
                </a:solidFill>
              </a:rPr>
              <a:t>, </a:t>
            </a:r>
            <a:r>
              <a:rPr lang="en-US" sz="1400" dirty="0" err="1" smtClean="0">
                <a:solidFill>
                  <a:srgbClr val="000090"/>
                </a:solidFill>
              </a:rPr>
              <a:t>O.Gonzalez</a:t>
            </a:r>
            <a:r>
              <a:rPr lang="en-US" sz="1400" dirty="0" smtClean="0">
                <a:solidFill>
                  <a:srgbClr val="000090"/>
                </a:solidFill>
              </a:rPr>
              <a:t> Hernandez</a:t>
            </a:r>
            <a:r>
              <a:rPr lang="en-US" sz="1400" dirty="0">
                <a:solidFill>
                  <a:srgbClr val="000090"/>
                </a:solidFill>
              </a:rPr>
              <a:t>, </a:t>
            </a:r>
            <a:r>
              <a:rPr lang="en-US" sz="1400" dirty="0" err="1" smtClean="0">
                <a:solidFill>
                  <a:srgbClr val="000090"/>
                </a:solidFill>
              </a:rPr>
              <a:t>S.Liuti</a:t>
            </a:r>
            <a:r>
              <a:rPr lang="en-US" sz="1400" dirty="0" smtClean="0">
                <a:solidFill>
                  <a:srgbClr val="000090"/>
                </a:solidFill>
              </a:rPr>
              <a:t> </a:t>
            </a:r>
            <a:r>
              <a:rPr lang="en-US" sz="1400" dirty="0">
                <a:solidFill>
                  <a:srgbClr val="000090"/>
                </a:solidFill>
              </a:rPr>
              <a:t>and </a:t>
            </a:r>
            <a:r>
              <a:rPr lang="en-US" sz="1400" dirty="0" err="1" smtClean="0">
                <a:solidFill>
                  <a:srgbClr val="000090"/>
                </a:solidFill>
              </a:rPr>
              <a:t>A.Rajan</a:t>
            </a:r>
            <a:r>
              <a:rPr lang="en-US" sz="1400" dirty="0" smtClean="0">
                <a:solidFill>
                  <a:srgbClr val="000090"/>
                </a:solidFill>
              </a:rPr>
              <a:t>,  PLB 731(</a:t>
            </a:r>
            <a:r>
              <a:rPr lang="en-US" sz="1400" dirty="0">
                <a:solidFill>
                  <a:srgbClr val="000090"/>
                </a:solidFill>
              </a:rPr>
              <a:t>2014)</a:t>
            </a:r>
          </a:p>
          <a:p>
            <a:r>
              <a:rPr lang="en-US" sz="1400" dirty="0">
                <a:solidFill>
                  <a:srgbClr val="000090"/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1730561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2662" y="5555467"/>
            <a:ext cx="540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l-GR" baseline="-25000" dirty="0" smtClean="0"/>
              <a:t>Λ</a:t>
            </a:r>
            <a:r>
              <a:rPr lang="en-US" baseline="-25000" dirty="0" smtClean="0"/>
              <a:t>’</a:t>
            </a:r>
            <a:r>
              <a:rPr lang="en-US" baseline="-25000" dirty="0" err="1" smtClean="0"/>
              <a:t>λ</a:t>
            </a:r>
            <a:r>
              <a:rPr lang="en-US" baseline="-25000" dirty="0" smtClean="0"/>
              <a:t>’,</a:t>
            </a:r>
            <a:r>
              <a:rPr lang="en-US" baseline="-25000" dirty="0" err="1" smtClean="0"/>
              <a:t>Λλ</a:t>
            </a:r>
            <a:r>
              <a:rPr lang="en-US" dirty="0" smtClean="0"/>
              <a:t>=quark-proton </a:t>
            </a:r>
            <a:r>
              <a:rPr lang="en-US" dirty="0" err="1" smtClean="0"/>
              <a:t>helicity</a:t>
            </a:r>
            <a:r>
              <a:rPr lang="en-US" dirty="0" smtClean="0"/>
              <a:t> </a:t>
            </a:r>
            <a:r>
              <a:rPr lang="en-US" dirty="0" err="1" smtClean="0"/>
              <a:t>ampltidue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13442" y="33077"/>
            <a:ext cx="695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We identified the quark-proton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</a:rPr>
              <a:t>helicity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 amplitudes combinations</a:t>
            </a:r>
            <a:endParaRPr lang="en-US" sz="2000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0" y="3505200"/>
            <a:ext cx="10944693" cy="13894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6401" y="4342131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67401" y="3980241"/>
            <a:ext cx="304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4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9517</TotalTime>
  <Words>1223</Words>
  <Application>Microsoft Macintosh PowerPoint</Application>
  <PresentationFormat>On-screen Show (4:3)</PresentationFormat>
  <Paragraphs>285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Default Theme</vt:lpstr>
      <vt:lpstr>Microsoft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 Department University of Virginia</dc:creator>
  <cp:lastModifiedBy>Physics Department University of Virginia</cp:lastModifiedBy>
  <cp:revision>141</cp:revision>
  <dcterms:created xsi:type="dcterms:W3CDTF">2015-06-06T21:06:35Z</dcterms:created>
  <dcterms:modified xsi:type="dcterms:W3CDTF">2016-02-25T15:07:35Z</dcterms:modified>
</cp:coreProperties>
</file>