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945" r:id="rId2"/>
    <p:sldId id="1258" r:id="rId3"/>
    <p:sldId id="1259" r:id="rId4"/>
    <p:sldId id="1376" r:id="rId5"/>
    <p:sldId id="1351" r:id="rId6"/>
    <p:sldId id="1352" r:id="rId7"/>
    <p:sldId id="1377" r:id="rId8"/>
    <p:sldId id="1353" r:id="rId9"/>
    <p:sldId id="1378" r:id="rId10"/>
    <p:sldId id="1381" r:id="rId11"/>
    <p:sldId id="1379" r:id="rId12"/>
    <p:sldId id="1357" r:id="rId13"/>
    <p:sldId id="1358" r:id="rId14"/>
    <p:sldId id="1390" r:id="rId15"/>
    <p:sldId id="1359" r:id="rId16"/>
    <p:sldId id="1383" r:id="rId17"/>
    <p:sldId id="1360" r:id="rId18"/>
    <p:sldId id="1384" r:id="rId19"/>
    <p:sldId id="1395" r:id="rId20"/>
    <p:sldId id="1396" r:id="rId21"/>
    <p:sldId id="1397" r:id="rId22"/>
    <p:sldId id="1394" r:id="rId23"/>
    <p:sldId id="1391" r:id="rId24"/>
    <p:sldId id="1392" r:id="rId25"/>
    <p:sldId id="1366" r:id="rId26"/>
    <p:sldId id="1255" r:id="rId27"/>
    <p:sldId id="1316" r:id="rId28"/>
    <p:sldId id="1370" r:id="rId29"/>
  </p:sldIdLst>
  <p:sldSz cx="9144000" cy="6858000" type="screen4x3"/>
  <p:notesSz cx="7099300" cy="10234613"/>
  <p:embeddedFontLst>
    <p:embeddedFont>
      <p:font typeface="CMSY7" panose="020B0604020202020204" charset="0"/>
      <p:regular r:id="rId32"/>
    </p:embeddedFont>
    <p:embeddedFont>
      <p:font typeface="CMEX10" panose="020B0604020202020204" charset="0"/>
      <p:regular r:id="rId33"/>
    </p:embeddedFont>
    <p:embeddedFont>
      <p:font typeface="CMMI10" panose="020B0604020202020204" charset="0"/>
      <p:regular r:id="rId34"/>
    </p:embeddedFont>
    <p:embeddedFont>
      <p:font typeface="CMMI5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msy10orig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MR10" panose="020B0604020202020204" charset="0"/>
      <p:regular r:id="rId43"/>
    </p:embeddedFont>
    <p:embeddedFont>
      <p:font typeface="CMR5" panose="020B0604020202020204" charset="0"/>
      <p:regular r:id="rId44"/>
    </p:embeddedFont>
    <p:embeddedFont>
      <p:font typeface="CMR7" panose="020B0604020202020204" charset="0"/>
      <p:regular r:id="rId45"/>
    </p:embeddedFont>
    <p:embeddedFont>
      <p:font typeface="CMMI7" panose="020B0604020202020204" charset="0"/>
      <p:regular r:id="rId46"/>
    </p:embeddedFont>
  </p:embeddedFontLst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50"/>
    <a:srgbClr val="EBFEFF"/>
    <a:srgbClr val="F4FFFF"/>
    <a:srgbClr val="E5FEFF"/>
    <a:srgbClr val="FF0000"/>
    <a:srgbClr val="47959F"/>
    <a:srgbClr val="6B6BCF"/>
    <a:srgbClr val="74CFFC"/>
    <a:srgbClr val="DBDDE9"/>
    <a:srgbClr val="F9F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4" autoAdjust="0"/>
    <p:restoredTop sz="95289" autoAdjust="0"/>
  </p:normalViewPr>
  <p:slideViewPr>
    <p:cSldViewPr snapToGrid="0">
      <p:cViewPr varScale="1">
        <p:scale>
          <a:sx n="93" d="100"/>
          <a:sy n="93" d="100"/>
        </p:scale>
        <p:origin x="1291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1887"/>
    </p:cViewPr>
  </p:sorterViewPr>
  <p:notesViewPr>
    <p:cSldViewPr snapToGrid="0">
      <p:cViewPr varScale="1">
        <p:scale>
          <a:sx n="86" d="100"/>
          <a:sy n="86" d="100"/>
        </p:scale>
        <p:origin x="-1584" y="-78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04A419-801A-4ECE-8A3C-A303691AD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62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3E580B-4EF5-4EEF-AC81-F6F387ED6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00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C0AE7-D24B-430E-B406-3DCCC6FDFD2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0553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B35CDC-CD9F-47EA-A804-F1B642EDDC9A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824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BE9AE-3CC5-411A-BCF5-2FBA761654A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0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Daten vom 2010-06-11</a:t>
            </a:r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880C8-1A39-404B-8FC2-3280C8592AEC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796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3E580B-4EF5-4EEF-AC81-F6F387ED63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BE9AE-3CC5-411A-BCF5-2FBA761654A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60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BE9AE-3CC5-411A-BCF5-2FBA761654A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55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BE9AE-3CC5-411A-BCF5-2FBA761654A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90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BE9AE-3CC5-411A-BCF5-2FBA761654A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what is the result?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BE9AE-3CC5-411A-BCF5-2FBA761654A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5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gi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4454896" y="6596389"/>
            <a:ext cx="468910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i="1" baseline="0" smtClean="0">
                <a:latin typeface="Calibri" pitchFamily="34" charset="0"/>
                <a:cs typeface="Calibri" pitchFamily="34" charset="0"/>
              </a:rPr>
              <a:t>- </a:t>
            </a:r>
            <a:fld id="{42E07B16-4FDA-4784-929C-13EEF43FFAD8}" type="slidenum">
              <a:rPr lang="en-US" sz="1100" i="1" baseline="0" smtClean="0">
                <a:latin typeface="Calibri" pitchFamily="34" charset="0"/>
                <a:cs typeface="Calibri" pitchFamily="34" charset="0"/>
              </a:rPr>
              <a:pPr>
                <a:defRPr/>
              </a:pPr>
              <a:t>‹#›</a:t>
            </a:fld>
            <a:r>
              <a:rPr lang="en-US" sz="1100" i="1" baseline="0" smtClean="0">
                <a:latin typeface="Calibri" pitchFamily="34" charset="0"/>
                <a:cs typeface="Calibri" pitchFamily="34" charset="0"/>
              </a:rPr>
              <a:t> -   </a:t>
            </a:r>
            <a:r>
              <a:rPr lang="cs-CZ" sz="1100" i="1" baseline="0" smtClean="0">
                <a:latin typeface="Calibri" pitchFamily="34" charset="0"/>
                <a:cs typeface="Calibri" pitchFamily="34" charset="0"/>
              </a:rPr>
              <a:t>Martin Kozák, Photocathode Physics for Photoinjectors (P3), 19.10.2016</a:t>
            </a:r>
            <a:endParaRPr lang="en-US" sz="11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5" name="Picture 3" descr="C:\Users\PHommelhoff\Präsentationen\Vorlagen\friedrich-alexander-universitaet-logofamilie_NatFak2.gif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782"/>
            <a:ext cx="1522014" cy="3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PHommelhoff\Präsentationen\mpq-logo_120dpi.tif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615" y="6359856"/>
            <a:ext cx="341342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A"/>
          </a:solidFill>
          <a:effectLst>
            <a:outerShdw blurRad="76200" dist="25400" dir="2400000" algn="tl">
              <a:srgbClr val="000000">
                <a:alpha val="43137"/>
              </a:srgbClr>
            </a:outerShdw>
          </a:effectLst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A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A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A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A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10.tiff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8.xml"/><Relationship Id="rId21" Type="http://schemas.openxmlformats.org/officeDocument/2006/relationships/image" Target="../media/image61.png"/><Relationship Id="rId7" Type="http://schemas.openxmlformats.org/officeDocument/2006/relationships/tags" Target="../tags/tag12.xm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57.png"/><Relationship Id="rId2" Type="http://schemas.openxmlformats.org/officeDocument/2006/relationships/tags" Target="../tags/tag7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tags" Target="../tags/tag15.xml"/><Relationship Id="rId19" Type="http://schemas.openxmlformats.org/officeDocument/2006/relationships/image" Target="../media/image59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20.png"/><Relationship Id="rId5" Type="http://schemas.openxmlformats.org/officeDocument/2006/relationships/image" Target="../media/image66.png"/><Relationship Id="rId10" Type="http://schemas.openxmlformats.org/officeDocument/2006/relationships/image" Target="../media/image19.png"/><Relationship Id="rId4" Type="http://schemas.openxmlformats.org/officeDocument/2006/relationships/image" Target="../media/image65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emf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" Type="http://schemas.openxmlformats.org/officeDocument/2006/relationships/tags" Target="../tags/tag22.xml"/><Relationship Id="rId21" Type="http://schemas.openxmlformats.org/officeDocument/2006/relationships/image" Target="../media/image103.png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tags" Target="../tags/tag21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106.png"/><Relationship Id="rId5" Type="http://schemas.openxmlformats.org/officeDocument/2006/relationships/tags" Target="../tags/tag24.xml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10" Type="http://schemas.openxmlformats.org/officeDocument/2006/relationships/tags" Target="../tags/tag29.xml"/><Relationship Id="rId19" Type="http://schemas.openxmlformats.org/officeDocument/2006/relationships/image" Target="../media/image101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8.png"/><Relationship Id="rId3" Type="http://schemas.microsoft.com/office/2007/relationships/hdphoto" Target="../media/hdphoto1.wdp"/><Relationship Id="rId7" Type="http://schemas.openxmlformats.org/officeDocument/2006/relationships/image" Target="../media/image123.png"/><Relationship Id="rId12" Type="http://schemas.openxmlformats.org/officeDocument/2006/relationships/image" Target="../media/image127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6.tiff"/><Relationship Id="rId5" Type="http://schemas.openxmlformats.org/officeDocument/2006/relationships/image" Target="../media/image121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1.gif"/><Relationship Id="rId1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76.png"/><Relationship Id="rId12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6.png"/><Relationship Id="rId5" Type="http://schemas.openxmlformats.org/officeDocument/2006/relationships/image" Target="../media/image135.jpeg"/><Relationship Id="rId15" Type="http://schemas.openxmlformats.org/officeDocument/2006/relationships/image" Target="../media/image91.jpeg"/><Relationship Id="rId10" Type="http://schemas.openxmlformats.org/officeDocument/2006/relationships/image" Target="../media/image79.png"/><Relationship Id="rId4" Type="http://schemas.openxmlformats.org/officeDocument/2006/relationships/image" Target="../media/image134.png"/><Relationship Id="rId9" Type="http://schemas.openxmlformats.org/officeDocument/2006/relationships/image" Target="../media/image9.png"/><Relationship Id="rId1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feld 1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/>
              <a:t>TexPoint</a:t>
            </a:r>
            <a:r>
              <a:rPr lang="en-US"/>
              <a:t>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R10" pitchFamily="34" charset="2"/>
              </a:rPr>
              <a:t>A</a:t>
            </a:r>
            <a:r>
              <a:rPr lang="en-US">
                <a:latin typeface="CMMI10" pitchFamily="34" charset="2"/>
              </a:rPr>
              <a:t>A</a:t>
            </a:r>
            <a:r>
              <a:rPr lang="en-US">
                <a:latin typeface="CMR7" pitchFamily="34" charset="2"/>
              </a:rPr>
              <a:t>A</a:t>
            </a:r>
            <a:r>
              <a:rPr lang="en-US">
                <a:latin typeface="CMMI7" pitchFamily="34" charset="2"/>
              </a:rPr>
              <a:t>A</a:t>
            </a:r>
            <a:r>
              <a:rPr lang="en-US">
                <a:latin typeface="CMEX10" pitchFamily="34" charset="2"/>
              </a:rPr>
              <a:t>A</a:t>
            </a:r>
            <a:r>
              <a:rPr lang="en-US">
                <a:latin typeface="CMSY7" pitchFamily="34" charset="2"/>
              </a:rPr>
              <a:t>A</a:t>
            </a:r>
            <a:r>
              <a:rPr lang="en-US">
                <a:latin typeface="CMMI5" pitchFamily="34" charset="2"/>
              </a:rPr>
              <a:t>A</a:t>
            </a:r>
            <a:r>
              <a:rPr lang="en-US">
                <a:latin typeface="CMR5" pitchFamily="34" charset="2"/>
              </a:rPr>
              <a:t>A</a:t>
            </a:r>
            <a:r>
              <a:rPr lang="en-US">
                <a:latin typeface="cmsy10orig" pitchFamily="34" charset="0"/>
              </a:rPr>
              <a:t>A</a:t>
            </a: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-1" y="5851525"/>
            <a:ext cx="9144001" cy="1006475"/>
          </a:xfrm>
          <a:prstGeom prst="rect">
            <a:avLst/>
          </a:prstGeom>
          <a:solidFill>
            <a:srgbClr val="DBD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feld 14"/>
          <p:cNvSpPr txBox="1">
            <a:spLocks noChangeArrowheads="1"/>
          </p:cNvSpPr>
          <p:nvPr/>
        </p:nvSpPr>
        <p:spPr bwMode="auto">
          <a:xfrm>
            <a:off x="-9391449" y="1834379"/>
            <a:ext cx="8315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Lehrstuhl</a:t>
            </a:r>
            <a:r>
              <a:rPr lang="en-US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für</a:t>
            </a:r>
            <a:r>
              <a:rPr lang="en-US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Laserphysik</a:t>
            </a:r>
            <a:r>
              <a:rPr lang="en-US" sz="20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, IPKM, FAU</a:t>
            </a:r>
          </a:p>
        </p:txBody>
      </p:sp>
      <p:sp>
        <p:nvSpPr>
          <p:cNvPr id="19" name="Textfeld 14"/>
          <p:cNvSpPr txBox="1">
            <a:spLocks noChangeArrowheads="1"/>
          </p:cNvSpPr>
          <p:nvPr/>
        </p:nvSpPr>
        <p:spPr bwMode="auto">
          <a:xfrm>
            <a:off x="-16425480" y="-3834976"/>
            <a:ext cx="9144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J. Breuer, M. Förster, J. Hammer, J.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Hoffrogge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M. Krüger, L. Maisenbacher, S. Thomas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Peter Hommelhoff</a:t>
            </a:r>
          </a:p>
          <a:p>
            <a:pPr algn="ctr">
              <a:defRPr/>
            </a:pPr>
            <a:endParaRPr lang="en-US" sz="900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Max-Planck-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Institut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für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Quantenoptik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Garching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bei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München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5416915" y="5952635"/>
            <a:ext cx="348804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cs-CZ" sz="1400" i="1">
                <a:latin typeface="Calibri" pitchFamily="34" charset="0"/>
                <a:cs typeface="Calibri" pitchFamily="34" charset="0"/>
              </a:rPr>
              <a:t>Photocathode Physics for Photoinjectors (P3), 19.10.2016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-9518539" y="58779"/>
            <a:ext cx="873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Attosecond physics at a nanoscale metal tip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907" y="3276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Photoemission of electrons from sharp needle </a:t>
            </a:r>
            <a:r>
              <a:rPr lang="en-US" sz="2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tips</a:t>
            </a:r>
          </a:p>
          <a:p>
            <a:pPr algn="ctr"/>
            <a:r>
              <a:rPr lang="en-US" sz="2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driven </a:t>
            </a:r>
            <a:r>
              <a:rPr lang="en-US" sz="28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by femtosecond laser </a:t>
            </a:r>
            <a:r>
              <a:rPr lang="en-US" sz="2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pulses: a tutorial</a:t>
            </a:r>
            <a:endParaRPr lang="en-US" sz="2800" b="1" i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9557583" y="5726274"/>
            <a:ext cx="9144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Peter Hommelhoff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Friedrich-Alexander-</a:t>
            </a:r>
            <a:r>
              <a:rPr lang="en-US" sz="1400" b="1" dirty="0" err="1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Universität</a:t>
            </a:r>
            <a:r>
              <a:rPr lang="en-US" sz="14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 Erlangen-</a:t>
            </a:r>
            <a:r>
              <a:rPr lang="en-US" sz="1400" b="1" dirty="0" err="1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Nürnberg</a:t>
            </a:r>
            <a:r>
              <a:rPr lang="en-US" sz="14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 (FAU), Erlangen, Germany</a:t>
            </a:r>
          </a:p>
          <a:p>
            <a:pPr algn="ctr">
              <a:defRPr/>
            </a:pPr>
            <a:endParaRPr lang="en-US" sz="1400" b="1" dirty="0" smtClean="0">
              <a:solidFill>
                <a:srgbClr val="00005F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500" dirty="0" smtClean="0">
              <a:solidFill>
                <a:srgbClr val="00005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feld 14"/>
          <p:cNvSpPr txBox="1">
            <a:spLocks noChangeArrowheads="1"/>
          </p:cNvSpPr>
          <p:nvPr/>
        </p:nvSpPr>
        <p:spPr bwMode="auto">
          <a:xfrm>
            <a:off x="9144000" y="3109759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M. Krüger, J. Hoffrogge, J. Breuer, M. Förster, J. Hammer, L. Maisenbacher, 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D. Ehberger, S. Thomas, P. Dombi, </a:t>
            </a:r>
            <a:r>
              <a:rPr lang="en-US" sz="20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P. Hommelhoff</a:t>
            </a:r>
            <a:endParaRPr lang="en-US" sz="2000" i="1" dirty="0">
              <a:solidFill>
                <a:srgbClr val="00005F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1400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University of Erlangen-Nuremberg, Erlangen, Germany, EU</a:t>
            </a:r>
          </a:p>
          <a:p>
            <a:pPr algn="ctr">
              <a:defRPr/>
            </a:pPr>
            <a:r>
              <a:rPr lang="en-US" sz="1400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Max Planck Institute of Quantum Optics, Garching / Munich, Germany, </a:t>
            </a:r>
            <a:r>
              <a:rPr lang="en-US" sz="1400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EU</a:t>
            </a:r>
            <a:endParaRPr lang="en-US" sz="1400" dirty="0">
              <a:solidFill>
                <a:srgbClr val="00005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 descr="C:\Users\PHommelhoff\Labor\Photos\Thorsten_Jan_2010\UltrafastQuantumOptics12_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48093" y="2593493"/>
            <a:ext cx="3145883" cy="324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278559" y="1343347"/>
            <a:ext cx="863284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	Martin </a:t>
            </a:r>
            <a:r>
              <a:rPr lang="de-DE" sz="24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Kozák</a:t>
            </a:r>
            <a:r>
              <a:rPr lang="de-DE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1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(on behalf </a:t>
            </a:r>
            <a:r>
              <a:rPr lang="de-DE" sz="12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de-DE" sz="1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Peter Hommelhoff)</a:t>
            </a:r>
            <a:endParaRPr lang="de-DE" sz="20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de-DE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Friedrich-Alexander-Universität Erlangen-Nürnberg (FAU), Erlangen, Germany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557583" y="3680496"/>
            <a:ext cx="4864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From </a:t>
            </a:r>
            <a:r>
              <a:rPr lang="en-US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attosecond physics at </a:t>
            </a:r>
            <a:r>
              <a:rPr lang="en-US" sz="2400" b="1" dirty="0" err="1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nanotips</a:t>
            </a:r>
            <a:r>
              <a:rPr lang="en-US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955258" y="5025000"/>
            <a:ext cx="4886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to   dielectric  laser accelerators</a:t>
            </a:r>
            <a:endParaRPr lang="en-US" sz="2800" dirty="0"/>
          </a:p>
        </p:txBody>
      </p:sp>
      <p:sp>
        <p:nvSpPr>
          <p:cNvPr id="18" name="Textfeld 17"/>
          <p:cNvSpPr txBox="1"/>
          <p:nvPr/>
        </p:nvSpPr>
        <p:spPr>
          <a:xfrm>
            <a:off x="9589330" y="-312050"/>
            <a:ext cx="8736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Ultrashort laser oscillator pulses meet nano-structures:</a:t>
            </a:r>
          </a:p>
          <a:p>
            <a:pPr algn="ctr"/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from attosecond physics at metal tips to</a:t>
            </a:r>
          </a:p>
          <a:p>
            <a:pPr algn="ctr"/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dielectric laser </a:t>
            </a:r>
            <a:r>
              <a:rPr lang="en-US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accelerators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Inhaltsplatzhalt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303" y="9715878"/>
            <a:ext cx="3578772" cy="227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feld 21"/>
          <p:cNvSpPr txBox="1"/>
          <p:nvPr/>
        </p:nvSpPr>
        <p:spPr>
          <a:xfrm>
            <a:off x="14571021" y="3680496"/>
            <a:ext cx="337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via photonic accelerators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191226" y="8295497"/>
            <a:ext cx="2466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… and a 2d-Paul</a:t>
            </a:r>
          </a:p>
          <a:p>
            <a:r>
              <a:rPr lang="en-US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trap for electrons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5725054" y="6964154"/>
            <a:ext cx="2562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to quantum-</a:t>
            </a:r>
          </a:p>
          <a:p>
            <a:r>
              <a:rPr lang="en-US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enhanced electron</a:t>
            </a:r>
          </a:p>
          <a:p>
            <a:r>
              <a:rPr lang="en-US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microscopy</a:t>
            </a:r>
            <a:endParaRPr lang="en-US" sz="2400" dirty="0">
              <a:solidFill>
                <a:srgbClr val="006600"/>
              </a:solidFill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7953" y="6634215"/>
            <a:ext cx="7318424" cy="162751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8596" r="18237"/>
          <a:stretch/>
        </p:blipFill>
        <p:spPr>
          <a:xfrm>
            <a:off x="-5233237" y="-3856597"/>
            <a:ext cx="2929212" cy="225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Grafik 26" descr="Nature_Hommelhoff_violle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39915" y="9047944"/>
            <a:ext cx="3231106" cy="322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5721" y="8641893"/>
            <a:ext cx="2685471" cy="201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3" t="3974" r="51479" b="70737"/>
          <a:stretch/>
        </p:blipFill>
        <p:spPr bwMode="auto">
          <a:xfrm rot="1637827">
            <a:off x="11232187" y="7324798"/>
            <a:ext cx="861579" cy="8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572478" y="-3588889"/>
            <a:ext cx="79727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Peter Hommelhoff</a:t>
            </a:r>
            <a:endParaRPr lang="de-DE" sz="20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de-DE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Department </a:t>
            </a:r>
            <a:r>
              <a:rPr lang="de-DE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de-DE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Physics</a:t>
            </a:r>
            <a:endParaRPr lang="de-DE" sz="20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de-DE" sz="20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Friedrich-Alexander-Universität Erlangen-Nürnberg (FAU), Erlangen</a:t>
            </a:r>
          </a:p>
        </p:txBody>
      </p:sp>
      <p:grpSp>
        <p:nvGrpSpPr>
          <p:cNvPr id="5" name="Gruppieren 4"/>
          <p:cNvGrpSpPr/>
          <p:nvPr/>
        </p:nvGrpSpPr>
        <p:grpSpPr>
          <a:xfrm rot="21330571">
            <a:off x="12369638" y="9913955"/>
            <a:ext cx="2884136" cy="3036601"/>
            <a:chOff x="3986172" y="3768308"/>
            <a:chExt cx="2884136" cy="3036601"/>
          </a:xfrm>
        </p:grpSpPr>
        <p:pic>
          <p:nvPicPr>
            <p:cNvPr id="31" name="Picture 4" descr="C:\Users\PHommelhoff\Desktop\Tip.tif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19333">
              <a:off x="3909939" y="3844541"/>
              <a:ext cx="3036601" cy="288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 3"/>
            <p:cNvSpPr/>
            <p:nvPr/>
          </p:nvSpPr>
          <p:spPr>
            <a:xfrm rot="2456211">
              <a:off x="5911236" y="5066671"/>
              <a:ext cx="542683" cy="1174452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9349399" y="1155378"/>
            <a:ext cx="914400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T. Higuchi, M. </a:t>
            </a:r>
            <a:r>
              <a:rPr lang="en-US" sz="2000" b="1" dirty="0" err="1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Förster</a:t>
            </a:r>
            <a:r>
              <a:rPr lang="en-US" sz="2000" b="1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, T. </a:t>
            </a:r>
            <a:r>
              <a:rPr lang="en-US" sz="2000" b="1" dirty="0" err="1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Paschen</a:t>
            </a:r>
            <a:r>
              <a:rPr lang="en-US" sz="2000" b="1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, Chr. </a:t>
            </a:r>
            <a:r>
              <a:rPr lang="en-US" sz="2000" b="1" dirty="0" err="1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Heide</a:t>
            </a:r>
            <a:r>
              <a:rPr lang="en-US" sz="2000" b="1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, P. </a:t>
            </a:r>
            <a:r>
              <a:rPr lang="en-US" sz="2000" b="1" dirty="0" err="1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Yousefi</a:t>
            </a:r>
            <a:r>
              <a:rPr lang="en-US" sz="2000" b="1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u="sng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P. </a:t>
            </a:r>
            <a:r>
              <a:rPr lang="en-US" sz="2000" b="1" u="sng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Hommelhoff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Friedrich-Alexander-</a:t>
            </a:r>
            <a:r>
              <a:rPr lang="en-US" sz="1400" b="1" dirty="0" err="1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Universität</a:t>
            </a:r>
            <a:r>
              <a:rPr lang="en-US" sz="14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 Erlangen-</a:t>
            </a:r>
            <a:r>
              <a:rPr lang="en-US" sz="1400" b="1" dirty="0" err="1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Nürnberg</a:t>
            </a:r>
            <a:r>
              <a:rPr lang="en-US" sz="14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 (FAU), Erlangen, Germany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Max </a:t>
            </a:r>
            <a:r>
              <a:rPr lang="en-US" sz="1400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Planck Institute of Quantum Optics, Garching / Munich, </a:t>
            </a:r>
            <a:r>
              <a:rPr lang="en-US" sz="1400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Germany</a:t>
            </a:r>
          </a:p>
          <a:p>
            <a:pPr algn="ctr">
              <a:defRPr/>
            </a:pPr>
            <a:r>
              <a:rPr lang="en-US" sz="1400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Max Planck Institute for the Science of Light, Erlangen, Germany</a:t>
            </a:r>
            <a:endParaRPr lang="en-US" sz="1400" dirty="0">
              <a:solidFill>
                <a:srgbClr val="00005F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500" dirty="0" smtClean="0">
              <a:solidFill>
                <a:srgbClr val="00005F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G. Wachter, Chr. Lemell, J</a:t>
            </a:r>
            <a:r>
              <a:rPr lang="en-US" sz="2000" b="1" dirty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Burgdörfer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00005F"/>
                </a:solidFill>
                <a:latin typeface="Calibri" pitchFamily="34" charset="0"/>
                <a:cs typeface="Calibri" pitchFamily="34" charset="0"/>
              </a:rPr>
              <a:t>TU Wien, Vienna, Austria</a:t>
            </a:r>
          </a:p>
        </p:txBody>
      </p:sp>
      <p:pic>
        <p:nvPicPr>
          <p:cNvPr id="35" name="Grafik 34" descr="Nature_Hommelhoff_violle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9304" y="2847778"/>
            <a:ext cx="2740905" cy="273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9684290" y="-1879873"/>
            <a:ext cx="3112009" cy="1162693"/>
            <a:chOff x="2862071" y="3149516"/>
            <a:chExt cx="3112009" cy="1162693"/>
          </a:xfrm>
        </p:grpSpPr>
        <p:grpSp>
          <p:nvGrpSpPr>
            <p:cNvPr id="36" name="Group 13"/>
            <p:cNvGrpSpPr/>
            <p:nvPr/>
          </p:nvGrpSpPr>
          <p:grpSpPr>
            <a:xfrm>
              <a:off x="2862072" y="3150871"/>
              <a:ext cx="1518764" cy="1141079"/>
              <a:chOff x="5851026" y="1345200"/>
              <a:chExt cx="2874938" cy="2160001"/>
            </a:xfrm>
          </p:grpSpPr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1026" y="1345200"/>
                <a:ext cx="2874937" cy="21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ectangle 1"/>
              <p:cNvSpPr/>
              <p:nvPr/>
            </p:nvSpPr>
            <p:spPr>
              <a:xfrm>
                <a:off x="5851028" y="1345201"/>
                <a:ext cx="2874936" cy="2160000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9" name="Group 14"/>
            <p:cNvGrpSpPr/>
            <p:nvPr/>
          </p:nvGrpSpPr>
          <p:grpSpPr>
            <a:xfrm>
              <a:off x="4455318" y="3149516"/>
              <a:ext cx="1518762" cy="1145070"/>
              <a:chOff x="5851027" y="4268461"/>
              <a:chExt cx="2874937" cy="2167556"/>
            </a:xfrm>
          </p:grpSpPr>
          <p:pic>
            <p:nvPicPr>
              <p:cNvPr id="40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1027" y="4276017"/>
                <a:ext cx="2874937" cy="21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angle 9"/>
              <p:cNvSpPr/>
              <p:nvPr/>
            </p:nvSpPr>
            <p:spPr>
              <a:xfrm>
                <a:off x="5851028" y="4268461"/>
                <a:ext cx="2874936" cy="2160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6" name="Textfeld 15"/>
            <p:cNvSpPr txBox="1"/>
            <p:nvPr/>
          </p:nvSpPr>
          <p:spPr>
            <a:xfrm>
              <a:off x="2862071" y="4004432"/>
              <a:ext cx="391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DC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447363" y="4004432"/>
              <a:ext cx="535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laser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7" t="30099" r="25998" b="32808"/>
          <a:stretch/>
        </p:blipFill>
        <p:spPr>
          <a:xfrm rot="10800000">
            <a:off x="-8640517" y="-1492937"/>
            <a:ext cx="1671596" cy="679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4" descr="C:\Users\PHommelhoff\Präsentationen\2013_06_ICOLS_Berkeley\EnvisionedDLA2_v0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673" y="3761755"/>
            <a:ext cx="3993223" cy="173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15" y="8012113"/>
            <a:ext cx="1372688" cy="110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Plateau and high-energy cutoff</a:t>
            </a:r>
            <a:endParaRPr lang="en-US" dirty="0">
              <a:ea typeface="+mj-ea"/>
            </a:endParaRPr>
          </a:p>
        </p:txBody>
      </p:sp>
      <p:pic>
        <p:nvPicPr>
          <p:cNvPr id="15373" name="Picture 13" descr="SmoothedSpectra_CutOff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289" y="1027187"/>
            <a:ext cx="6291410" cy="4411553"/>
          </a:xfrm>
          <a:prstGeom prst="rect">
            <a:avLst/>
          </a:prstGeom>
          <a:noFill/>
        </p:spPr>
      </p:pic>
      <p:pic>
        <p:nvPicPr>
          <p:cNvPr id="15372" name="Picture 12" descr="SmoothedSpectra_CutOff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289" y="1027187"/>
            <a:ext cx="6291410" cy="4411553"/>
          </a:xfrm>
          <a:prstGeom prst="rect">
            <a:avLst/>
          </a:prstGeom>
          <a:noFill/>
        </p:spPr>
      </p:pic>
      <p:pic>
        <p:nvPicPr>
          <p:cNvPr id="15369" name="Picture 9" descr="CutOff_vs_Intensit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215" y="1311276"/>
            <a:ext cx="3934346" cy="27583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5367" name="Textfeld 20"/>
          <p:cNvSpPr txBox="1">
            <a:spLocks noChangeArrowheads="1"/>
          </p:cNvSpPr>
          <p:nvPr/>
        </p:nvSpPr>
        <p:spPr bwMode="auto">
          <a:xfrm>
            <a:off x="215900" y="587077"/>
            <a:ext cx="533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  <a:latin typeface="Calibri" pitchFamily="34" charset="0"/>
              </a:rPr>
              <a:t>Indicative of (elastic) electronic recollision</a:t>
            </a: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493383" y="5428452"/>
            <a:ext cx="3754009" cy="1323439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M. Krüger, M. Schenk, P. Hommelhoff, Nature 78, 475 (2011)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G. Wachter, Chr. Lemell, J. Burgdörfer, M. Schenk, M. Krüger, P. Hommelhoff, 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Phys. Rev. B 86, 035402 (2012)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08604" y="5184052"/>
            <a:ext cx="5063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Related work: 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Plateau first observed in atoms: Paulus et al., PRL 1994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Zherebtsov et al., Nature Physics 2011 (clusters)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Herink et al., Nature 2012 (tips)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Park et al.  PRL 2012 (tips)</a:t>
            </a:r>
          </a:p>
          <a:p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Piglosiewicz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et al., Nat. Phys. (2013)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79952" y="4581311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DC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0.7 GV/m  (50V)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Strong-field effects: elastic rescattering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4725116" y="1997284"/>
            <a:ext cx="4134148" cy="383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8"/>
          <p:cNvSpPr txBox="1">
            <a:spLocks noChangeArrowheads="1"/>
          </p:cNvSpPr>
          <p:nvPr/>
        </p:nvSpPr>
        <p:spPr bwMode="auto">
          <a:xfrm>
            <a:off x="5280020" y="5812796"/>
            <a:ext cx="3587136" cy="584775"/>
          </a:xfrm>
          <a:prstGeom prst="rect">
            <a:avLst/>
          </a:prstGeom>
          <a:solidFill>
            <a:srgbClr val="DBDDE9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ATI spectrum of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Xe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7 x 10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13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W/cm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50 fs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from G.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Paulus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et al., Phys. Scr. 2004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feld 8"/>
          <p:cNvSpPr txBox="1">
            <a:spLocks noChangeArrowheads="1"/>
          </p:cNvSpPr>
          <p:nvPr/>
        </p:nvSpPr>
        <p:spPr bwMode="auto">
          <a:xfrm>
            <a:off x="96256" y="5981209"/>
            <a:ext cx="3976473" cy="830997"/>
          </a:xfrm>
          <a:prstGeom prst="rect">
            <a:avLst/>
          </a:prstGeom>
          <a:solidFill>
            <a:srgbClr val="DBDDE9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Corkum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1993,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Paulus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et al. 1994,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W. Becker et al., Adv. At. Mol. Opt. Phys. 2002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D.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Milošević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et al. J. Phys. B. 2006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33134" y="637660"/>
            <a:ext cx="670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Liberated electron’s motion governed by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light field’s vector potential (and binding potential). Classically: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91118" y="3894216"/>
            <a:ext cx="306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Electron scatters elastically: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Grafik 3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932" y="1361560"/>
            <a:ext cx="1955295" cy="583694"/>
          </a:xfrm>
          <a:prstGeom prst="rect">
            <a:avLst/>
          </a:prstGeom>
        </p:spPr>
      </p:pic>
      <p:pic>
        <p:nvPicPr>
          <p:cNvPr id="19" name="Grafik 1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3" y="1350827"/>
            <a:ext cx="4038608" cy="329184"/>
          </a:xfrm>
          <a:prstGeom prst="rect">
            <a:avLst/>
          </a:prstGeom>
          <a:noFill/>
        </p:spPr>
      </p:pic>
      <p:pic>
        <p:nvPicPr>
          <p:cNvPr id="20" name="Grafik 19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67" y="1758622"/>
            <a:ext cx="4317500" cy="685802"/>
          </a:xfrm>
          <a:prstGeom prst="rect">
            <a:avLst/>
          </a:prstGeom>
          <a:noFill/>
        </p:spPr>
      </p:pic>
      <p:pic>
        <p:nvPicPr>
          <p:cNvPr id="24" name="Grafik 23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4" y="2592093"/>
            <a:ext cx="2971806" cy="582170"/>
          </a:xfrm>
          <a:prstGeom prst="rect">
            <a:avLst/>
          </a:prstGeom>
          <a:noFill/>
        </p:spPr>
      </p:pic>
      <p:pic>
        <p:nvPicPr>
          <p:cNvPr id="27" name="Grafik 26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25" y="3289177"/>
            <a:ext cx="2005585" cy="277368"/>
          </a:xfrm>
          <a:prstGeom prst="rect">
            <a:avLst/>
          </a:prstGeom>
          <a:noFill/>
        </p:spPr>
      </p:pic>
      <p:pic>
        <p:nvPicPr>
          <p:cNvPr id="29" name="Grafik 28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55" y="3614659"/>
            <a:ext cx="2278768" cy="228378"/>
          </a:xfrm>
          <a:prstGeom prst="rect">
            <a:avLst/>
          </a:prstGeom>
          <a:noFill/>
        </p:spPr>
      </p:pic>
      <p:pic>
        <p:nvPicPr>
          <p:cNvPr id="31" name="Grafik 30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4" y="4277369"/>
            <a:ext cx="3048007" cy="582170"/>
          </a:xfrm>
          <a:prstGeom prst="rect">
            <a:avLst/>
          </a:prstGeom>
          <a:noFill/>
        </p:spPr>
      </p:pic>
      <p:pic>
        <p:nvPicPr>
          <p:cNvPr id="34" name="Grafik 33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0" y="4904757"/>
            <a:ext cx="2278768" cy="228378"/>
          </a:xfrm>
          <a:prstGeom prst="rect">
            <a:avLst/>
          </a:prstGeom>
          <a:noFill/>
        </p:spPr>
      </p:pic>
      <p:pic>
        <p:nvPicPr>
          <p:cNvPr id="36" name="Grafik 35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7" y="5287640"/>
            <a:ext cx="2209802" cy="277368"/>
          </a:xfrm>
          <a:prstGeom prst="rect">
            <a:avLst/>
          </a:prstGeom>
          <a:noFill/>
        </p:spPr>
      </p:pic>
      <p:pic>
        <p:nvPicPr>
          <p:cNvPr id="37" name="Grafik 36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15" y="5718789"/>
            <a:ext cx="3352805" cy="277368"/>
          </a:xfrm>
          <a:prstGeom prst="rect">
            <a:avLst/>
          </a:prstGeom>
          <a:noFill/>
        </p:spPr>
      </p:pic>
      <p:sp>
        <p:nvSpPr>
          <p:cNvPr id="26" name="Pfeil nach rechts 25"/>
          <p:cNvSpPr/>
          <p:nvPr/>
        </p:nvSpPr>
        <p:spPr>
          <a:xfrm rot="17792773">
            <a:off x="7178499" y="4200471"/>
            <a:ext cx="391886" cy="149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feil nach rechts 31"/>
          <p:cNvSpPr/>
          <p:nvPr/>
        </p:nvSpPr>
        <p:spPr>
          <a:xfrm rot="7989616">
            <a:off x="8017138" y="3883106"/>
            <a:ext cx="391886" cy="149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feld 29"/>
          <p:cNvSpPr txBox="1"/>
          <p:nvPr/>
        </p:nvSpPr>
        <p:spPr>
          <a:xfrm>
            <a:off x="7887166" y="3483310"/>
            <a:ext cx="8312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Cut-off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979298" y="4413382"/>
            <a:ext cx="8971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Plateau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99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42416"/>
            <a:ext cx="5623777" cy="5022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Hommelhoff_fig2_talk3-01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1042416"/>
            <a:ext cx="5587200" cy="5035182"/>
          </a:xfrm>
          <a:prstGeom prst="rect">
            <a:avLst/>
          </a:prstGeom>
        </p:spPr>
      </p:pic>
      <p:pic>
        <p:nvPicPr>
          <p:cNvPr id="14" name="Grafik 13" descr="Hommelhoff_fig2_talk3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" y="1042416"/>
            <a:ext cx="5586984" cy="503518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03511" y="3157540"/>
            <a:ext cx="930514" cy="278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9" name="Picture 5" descr="D:\MPQ\VorträgePoster\2012_09_Ringberg\Vortrag\src\nature-log2-sm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26" y="3143251"/>
            <a:ext cx="5009921" cy="22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0340" y="3143251"/>
            <a:ext cx="5009860" cy="22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CEP effects:  Cut-off and peak contrast</a:t>
            </a:r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>
            <a:off x="2287724" y="1781483"/>
            <a:ext cx="111293" cy="330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2675964" y="1872103"/>
            <a:ext cx="111293" cy="330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3065766" y="1946678"/>
            <a:ext cx="111293" cy="330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3491440" y="2037324"/>
            <a:ext cx="111293" cy="330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968" y="1456782"/>
            <a:ext cx="484745" cy="24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7563" y="1752596"/>
            <a:ext cx="458203" cy="27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3571150" y="1905874"/>
            <a:ext cx="742126" cy="507655"/>
            <a:chOff x="3787421" y="2021317"/>
            <a:chExt cx="742126" cy="507655"/>
          </a:xfrm>
        </p:grpSpPr>
        <p:cxnSp>
          <p:nvCxnSpPr>
            <p:cNvPr id="15" name="Gerade Verbindung mit Pfeil 14"/>
            <p:cNvCxnSpPr/>
            <p:nvPr/>
          </p:nvCxnSpPr>
          <p:spPr>
            <a:xfrm>
              <a:off x="4158483" y="2325200"/>
              <a:ext cx="1" cy="20377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/>
            <p:cNvSpPr/>
            <p:nvPr/>
          </p:nvSpPr>
          <p:spPr>
            <a:xfrm>
              <a:off x="3787421" y="2021317"/>
              <a:ext cx="74212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Calibri" pitchFamily="34" charset="0"/>
                </a:rPr>
                <a:t>cut-off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400340" y="5630779"/>
            <a:ext cx="2721072" cy="433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1694435" y="5438775"/>
            <a:ext cx="133857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4341656" y="5592327"/>
            <a:ext cx="851984" cy="339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030665" y="3100388"/>
            <a:ext cx="593112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683937" y="1133021"/>
            <a:ext cx="353342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Calibri" pitchFamily="34" charset="0"/>
              </a:rPr>
              <a:t>Cut-off position varies</a:t>
            </a:r>
            <a:br>
              <a:rPr lang="en-US" sz="1900" dirty="0" smtClean="0">
                <a:latin typeface="Calibri" pitchFamily="34" charset="0"/>
              </a:rPr>
            </a:br>
            <a:r>
              <a:rPr lang="en-US" sz="1900" dirty="0" smtClean="0">
                <a:latin typeface="Calibri" pitchFamily="34" charset="0"/>
              </a:rPr>
              <a:t>– switching behavior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Calibri" pitchFamily="34" charset="0"/>
              </a:rPr>
              <a:t>Peak contrast in the plateau</a:t>
            </a:r>
            <a:br>
              <a:rPr lang="en-US" sz="1900" dirty="0" smtClean="0">
                <a:latin typeface="Calibri" pitchFamily="34" charset="0"/>
              </a:rPr>
            </a:br>
            <a:r>
              <a:rPr lang="en-US" sz="1900" dirty="0" smtClean="0">
                <a:latin typeface="Calibri" pitchFamily="34" charset="0"/>
              </a:rPr>
              <a:t>varies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Calibri" pitchFamily="34" charset="0"/>
              </a:rPr>
              <a:t>Highest peak contrast at lowest cut-off position and vice versa</a:t>
            </a:r>
          </a:p>
        </p:txBody>
      </p:sp>
      <p:sp>
        <p:nvSpPr>
          <p:cNvPr id="24" name="Rechteck 23"/>
          <p:cNvSpPr/>
          <p:nvPr/>
        </p:nvSpPr>
        <p:spPr>
          <a:xfrm>
            <a:off x="3326770" y="5446791"/>
            <a:ext cx="1014885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237219" y="5450259"/>
            <a:ext cx="113204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Arial" pitchFamily="34" charset="0"/>
                <a:cs typeface="Arial" pitchFamily="34" charset="0"/>
              </a:rPr>
              <a:t>Cut-off </a:t>
            </a:r>
            <a:r>
              <a:rPr lang="de-DE" sz="1100" dirty="0" err="1" smtClean="0">
                <a:latin typeface="Arial" pitchFamily="34" charset="0"/>
                <a:cs typeface="Arial" pitchFamily="34" charset="0"/>
              </a:rPr>
              <a:t>position</a:t>
            </a:r>
            <a:endParaRPr lang="de-DE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C:\Users\PHommelhoff\Maths\fs_pulses\6point5fspulse_Pi.pn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33084" y="5117224"/>
            <a:ext cx="2081617" cy="128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" descr="C:\Users\PHommelhoff\Maths\fs_pulses\6point5fspulse_Piover2.pn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8510" y="4195722"/>
            <a:ext cx="2081617" cy="128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4" descr="C:\Users\PHommelhoff\Maths\fs_pulses\6point5fspulse_0.pn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3937" y="3274219"/>
            <a:ext cx="2081617" cy="128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feld 8"/>
          <p:cNvSpPr txBox="1">
            <a:spLocks noChangeArrowheads="1"/>
          </p:cNvSpPr>
          <p:nvPr/>
        </p:nvSpPr>
        <p:spPr bwMode="auto">
          <a:xfrm>
            <a:off x="-5715247" y="6404983"/>
            <a:ext cx="5149168" cy="338554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Krüger, M. Schenk,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P. Hommelhoff, Nature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78, 475 (2011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12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3" grpId="0" animBg="1"/>
      <p:bldP spid="5" grpId="0" animBg="1"/>
      <p:bldP spid="27" grpId="0" animBg="1"/>
      <p:bldP spid="28" grpId="0" animBg="1"/>
      <p:bldP spid="4" grpId="0" animBg="1"/>
      <p:bldP spid="8" grpId="0"/>
      <p:bldP spid="24" grpId="0" animBg="1"/>
      <p:bldP spid="7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C-E phase </a:t>
            </a:r>
            <a:r>
              <a:rPr lang="en-US" dirty="0" smtClean="0"/>
              <a:t>effects moving: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cutoff and peak visibility at plateau energies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9385689" y="1246352"/>
            <a:ext cx="3539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highest peak contrast at lowest cutoff-position and vice versa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strong modulation in high energy part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98766" y="1670879"/>
            <a:ext cx="159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(CEP-0 from theory)</a:t>
            </a:r>
          </a:p>
        </p:txBody>
      </p:sp>
      <p:pic>
        <p:nvPicPr>
          <p:cNvPr id="7" name="Picture 2" descr="SpectralInterf_CEP_Ze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236" y="1345740"/>
            <a:ext cx="4913313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4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step model (TSM)</a:t>
            </a:r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>
            <a:off x="598311" y="698291"/>
            <a:ext cx="4572000" cy="4801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Separate process into steps: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u="sng" dirty="0" smtClean="0">
                <a:latin typeface="Calibri" pitchFamily="34" charset="0"/>
                <a:cs typeface="Calibri" pitchFamily="34" charset="0"/>
              </a:rPr>
              <a:t>Emission at t</a:t>
            </a:r>
            <a:r>
              <a:rPr lang="en-US" u="sng" baseline="-2500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(emission probability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follows, e.g., ADK rate, follows electric field)</a:t>
            </a:r>
          </a:p>
          <a:p>
            <a:pPr marL="457200" indent="-457200">
              <a:buAutoNum type="arabicPeriod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u="sng" dirty="0" smtClean="0">
                <a:latin typeface="Calibri" pitchFamily="34" charset="0"/>
                <a:cs typeface="Calibri" pitchFamily="34" charset="0"/>
              </a:rPr>
              <a:t>Classical propagation in light field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(Newtonian equation of motion) + </a:t>
            </a:r>
            <a:r>
              <a:rPr lang="en-US" u="sng" dirty="0" smtClean="0">
                <a:latin typeface="Calibri" pitchFamily="34" charset="0"/>
                <a:cs typeface="Calibri" pitchFamily="34" charset="0"/>
              </a:rPr>
              <a:t>accumulation of quantum-mechanical phase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during propagation</a:t>
            </a:r>
          </a:p>
          <a:p>
            <a:pPr marL="457200" indent="-457200">
              <a:buAutoNum type="arabicPeriod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Fully elastic collision with the metal and further propagation in light field =&gt; Final kinetic energy</a:t>
            </a:r>
          </a:p>
          <a:p>
            <a:pPr marL="457200" indent="-457200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457200" indent="-457200"/>
            <a:r>
              <a:rPr lang="en-US" dirty="0" smtClean="0">
                <a:latin typeface="Calibri" pitchFamily="34" charset="0"/>
                <a:cs typeface="Calibri" pitchFamily="34" charset="0"/>
              </a:rPr>
              <a:t>4.	</a:t>
            </a:r>
            <a:r>
              <a:rPr lang="en-US" u="sng" dirty="0" smtClean="0">
                <a:latin typeface="Calibri" pitchFamily="34" charset="0"/>
                <a:cs typeface="Calibri" pitchFamily="34" charset="0"/>
              </a:rPr>
              <a:t>Sum coherently all trajectories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that lead to a given final energy</a:t>
            </a:r>
          </a:p>
        </p:txBody>
      </p:sp>
      <p:pic>
        <p:nvPicPr>
          <p:cNvPr id="5" name="Grafik 4" descr="Figure3-v2_ElectricField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938933" y="1481121"/>
            <a:ext cx="2399554" cy="3960000"/>
          </a:xfrm>
          <a:prstGeom prst="rect">
            <a:avLst/>
          </a:prstGeom>
        </p:spPr>
      </p:pic>
      <p:pic>
        <p:nvPicPr>
          <p:cNvPr id="6" name="Grafik 4" descr="Figure3-v2_ElectricField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938932" y="1481121"/>
            <a:ext cx="2399555" cy="3960000"/>
          </a:xfrm>
          <a:prstGeom prst="rect">
            <a:avLst/>
          </a:prstGeom>
        </p:spPr>
      </p:pic>
      <p:pic>
        <p:nvPicPr>
          <p:cNvPr id="7" name="Grafik 4" descr="Figure3-v2_ElectricField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512019" y="1481121"/>
            <a:ext cx="2826468" cy="3960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789861" y="6453062"/>
            <a:ext cx="26087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libri" pitchFamily="34" charset="0"/>
              </a:rPr>
              <a:t>P. </a:t>
            </a:r>
            <a:r>
              <a:rPr lang="en-US" sz="1500" dirty="0" err="1" smtClean="0">
                <a:latin typeface="Calibri" pitchFamily="34" charset="0"/>
              </a:rPr>
              <a:t>Corkum</a:t>
            </a:r>
            <a:r>
              <a:rPr lang="en-US" sz="1500" dirty="0" smtClean="0">
                <a:latin typeface="Calibri" pitchFamily="34" charset="0"/>
              </a:rPr>
              <a:t>, PRL </a:t>
            </a:r>
            <a:r>
              <a:rPr lang="en-US" sz="1500" b="1" dirty="0" smtClean="0">
                <a:latin typeface="Calibri" pitchFamily="34" charset="0"/>
              </a:rPr>
              <a:t>71</a:t>
            </a:r>
            <a:r>
              <a:rPr lang="en-US" sz="1500" dirty="0" smtClean="0">
                <a:latin typeface="Calibri" pitchFamily="34" charset="0"/>
              </a:rPr>
              <a:t>, 1994 (1993)</a:t>
            </a:r>
            <a:endParaRPr lang="de-DE" sz="1500" dirty="0"/>
          </a:p>
        </p:txBody>
      </p:sp>
      <p:sp>
        <p:nvSpPr>
          <p:cNvPr id="9" name="Rechteck 8"/>
          <p:cNvSpPr/>
          <p:nvPr/>
        </p:nvSpPr>
        <p:spPr>
          <a:xfrm>
            <a:off x="5989998" y="5899064"/>
            <a:ext cx="24804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Calibri" pitchFamily="34" charset="0"/>
              </a:rPr>
              <a:t>For details: D. Milosevic et al.</a:t>
            </a:r>
          </a:p>
          <a:p>
            <a:r>
              <a:rPr lang="en-US" sz="1500" dirty="0" smtClean="0">
                <a:latin typeface="Calibri" pitchFamily="34" charset="0"/>
              </a:rPr>
              <a:t> J. </a:t>
            </a:r>
            <a:r>
              <a:rPr lang="en-US" sz="1500" dirty="0" err="1" smtClean="0">
                <a:latin typeface="Calibri" pitchFamily="34" charset="0"/>
              </a:rPr>
              <a:t>Phys.B</a:t>
            </a:r>
            <a:r>
              <a:rPr lang="en-US" sz="1500" dirty="0" smtClean="0">
                <a:latin typeface="Calibri" pitchFamily="34" charset="0"/>
              </a:rPr>
              <a:t> </a:t>
            </a:r>
            <a:r>
              <a:rPr lang="en-US" sz="1500" b="1" dirty="0" smtClean="0">
                <a:latin typeface="Calibri" pitchFamily="34" charset="0"/>
              </a:rPr>
              <a:t>39</a:t>
            </a:r>
            <a:r>
              <a:rPr lang="en-US" sz="1500" dirty="0" smtClean="0">
                <a:latin typeface="Calibri" pitchFamily="34" charset="0"/>
              </a:rPr>
              <a:t>, R203 (2006)</a:t>
            </a:r>
          </a:p>
        </p:txBody>
      </p:sp>
      <p:pic>
        <p:nvPicPr>
          <p:cNvPr id="10" name="Grafik 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802417" y="5423532"/>
            <a:ext cx="4800351" cy="922326"/>
          </a:xfrm>
          <a:prstGeom prst="rect">
            <a:avLst/>
          </a:prstGeom>
        </p:spPr>
      </p:pic>
      <p:pic>
        <p:nvPicPr>
          <p:cNvPr id="11" name="Grafik 10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850727" y="5592044"/>
            <a:ext cx="2362202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5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step model (TSM): matter wave interference</a:t>
            </a:r>
            <a:endParaRPr lang="en-US" dirty="0"/>
          </a:p>
        </p:txBody>
      </p:sp>
      <p:pic>
        <p:nvPicPr>
          <p:cNvPr id="4" name="Grafik 3" descr="Figure3-v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82125" y="650118"/>
            <a:ext cx="2695875" cy="377703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6240" y="3003270"/>
            <a:ext cx="55845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Single-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-double slit:  quantum interference; explains behavior of cutoff-position and peak contrast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Matter-wave control through C-E phase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Fully coherent matter wave control at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soild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Classical electron excursion ≈3Å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Electron emission duration: 450 as (Fourier limit of cut-off part)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118374" y="936578"/>
            <a:ext cx="2673605" cy="2095042"/>
            <a:chOff x="4005572" y="1113107"/>
            <a:chExt cx="3666165" cy="2872814"/>
          </a:xfrm>
        </p:grpSpPr>
        <p:pic>
          <p:nvPicPr>
            <p:cNvPr id="5" name="Grafik 4" descr="Figure3-v2_SMM_bigScal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5572" y="1113107"/>
              <a:ext cx="3666165" cy="2872814"/>
            </a:xfrm>
            <a:prstGeom prst="rect">
              <a:avLst/>
            </a:prstGeom>
          </p:spPr>
        </p:pic>
        <p:cxnSp>
          <p:nvCxnSpPr>
            <p:cNvPr id="7" name="Gerade Verbindung 6"/>
            <p:cNvCxnSpPr/>
            <p:nvPr/>
          </p:nvCxnSpPr>
          <p:spPr>
            <a:xfrm>
              <a:off x="4418410" y="2993731"/>
              <a:ext cx="268941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4387926" y="2317808"/>
              <a:ext cx="268941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4330700" y="3585308"/>
              <a:ext cx="3302000" cy="400110"/>
            </a:xfrm>
            <a:prstGeom prst="rect">
              <a:avLst/>
            </a:prstGeom>
            <a:solidFill>
              <a:srgbClr val="DBDDE9"/>
            </a:solidFill>
          </p:spPr>
          <p:txBody>
            <a:bodyPr wrap="square" rtlCol="0">
              <a:spAutoFit/>
            </a:bodyPr>
            <a:lstStyle/>
            <a:p>
              <a:endParaRPr lang="de-DE" sz="2000"/>
            </a:p>
          </p:txBody>
        </p:sp>
        <p:pic>
          <p:nvPicPr>
            <p:cNvPr id="13" name="Grafik 12" descr="Skala_neu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0133" y="3597153"/>
              <a:ext cx="3165964" cy="316077"/>
            </a:xfrm>
            <a:prstGeom prst="rect">
              <a:avLst/>
            </a:prstGeom>
          </p:spPr>
        </p:pic>
      </p:grpSp>
      <p:sp>
        <p:nvSpPr>
          <p:cNvPr id="21" name="Rechteck 20"/>
          <p:cNvSpPr/>
          <p:nvPr/>
        </p:nvSpPr>
        <p:spPr>
          <a:xfrm>
            <a:off x="6607352" y="941022"/>
            <a:ext cx="2253396" cy="13676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5000"/>
                </a:schemeClr>
              </a:gs>
              <a:gs pos="80000">
                <a:schemeClr val="accent1">
                  <a:shade val="93000"/>
                  <a:satMod val="130000"/>
                  <a:alpha val="25000"/>
                </a:schemeClr>
              </a:gs>
              <a:gs pos="100000">
                <a:schemeClr val="accent1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6607352" y="2614911"/>
            <a:ext cx="2253396" cy="13676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5000"/>
                </a:schemeClr>
              </a:gs>
              <a:gs pos="80000">
                <a:schemeClr val="accent1">
                  <a:shade val="93000"/>
                  <a:satMod val="130000"/>
                  <a:alpha val="25000"/>
                </a:schemeClr>
              </a:gs>
              <a:gs pos="100000">
                <a:schemeClr val="accent1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8"/>
          <p:cNvSpPr/>
          <p:nvPr/>
        </p:nvSpPr>
        <p:spPr>
          <a:xfrm>
            <a:off x="7268944" y="650118"/>
            <a:ext cx="360405" cy="354182"/>
          </a:xfrm>
          <a:prstGeom prst="ellips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1"/>
          <p:cNvSpPr/>
          <p:nvPr/>
        </p:nvSpPr>
        <p:spPr>
          <a:xfrm>
            <a:off x="6864796" y="2389721"/>
            <a:ext cx="360405" cy="354182"/>
          </a:xfrm>
          <a:prstGeom prst="ellips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2"/>
          <p:cNvSpPr/>
          <p:nvPr/>
        </p:nvSpPr>
        <p:spPr>
          <a:xfrm>
            <a:off x="7666386" y="2389721"/>
            <a:ext cx="360405" cy="354182"/>
          </a:xfrm>
          <a:prstGeom prst="ellips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8"/>
          <p:cNvSpPr txBox="1">
            <a:spLocks noChangeArrowheads="1"/>
          </p:cNvSpPr>
          <p:nvPr/>
        </p:nvSpPr>
        <p:spPr bwMode="auto">
          <a:xfrm>
            <a:off x="384404" y="5486197"/>
            <a:ext cx="4577210" cy="954107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. Krüger, M. Schenk,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P. Hommelhoff, Nature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78, 475 (2011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M. Krüger, M. Schenk, M. Förster, P. Hommelhoff, </a:t>
            </a:r>
            <a:r>
              <a:rPr lang="en-US" sz="1400" dirty="0">
                <a:latin typeface="Calibri" panose="020F0502020204030204" pitchFamily="34" charset="0"/>
              </a:rPr>
              <a:t>J. Phys. </a:t>
            </a:r>
            <a:r>
              <a:rPr lang="en-US" sz="1400" dirty="0" smtClean="0">
                <a:latin typeface="Calibri" panose="020F0502020204030204" pitchFamily="34" charset="0"/>
              </a:rPr>
              <a:t>B 45, 074006 </a:t>
            </a:r>
            <a:r>
              <a:rPr lang="en-US" sz="1400" dirty="0">
                <a:latin typeface="Calibri" panose="020F0502020204030204" pitchFamily="34" charset="0"/>
              </a:rPr>
              <a:t>(2012</a:t>
            </a:r>
            <a:r>
              <a:rPr lang="en-US" sz="1400" dirty="0" smtClean="0">
                <a:latin typeface="Calibri" panose="020F0502020204030204" pitchFamily="34" charset="0"/>
              </a:rPr>
              <a:t>)</a:t>
            </a:r>
          </a:p>
          <a:p>
            <a:pPr>
              <a:defRPr/>
            </a:pPr>
            <a:r>
              <a:rPr lang="en-US" sz="1400" dirty="0" smtClean="0">
                <a:latin typeface="Calibri" panose="020F0502020204030204" pitchFamily="34" charset="0"/>
                <a:cs typeface="Calibri" pitchFamily="34" charset="0"/>
              </a:rPr>
              <a:t>M. Krüger et al., J. Phys. B 47</a:t>
            </a:r>
            <a:r>
              <a:rPr lang="en-US" sz="1400" dirty="0">
                <a:latin typeface="Calibri" panose="020F0502020204030204" pitchFamily="34" charset="0"/>
                <a:cs typeface="Calibri" pitchFamily="34" charset="0"/>
              </a:rPr>
              <a:t>, </a:t>
            </a:r>
            <a:r>
              <a:rPr lang="en-US" sz="1400" dirty="0" smtClean="0">
                <a:latin typeface="Calibri" panose="020F0502020204030204" pitchFamily="34" charset="0"/>
                <a:cs typeface="Calibri" pitchFamily="34" charset="0"/>
              </a:rPr>
              <a:t>124022 (2014)</a:t>
            </a:r>
          </a:p>
        </p:txBody>
      </p:sp>
      <p:pic>
        <p:nvPicPr>
          <p:cNvPr id="27" name="Grafik 26" descr="Figure2-v4_PlateauSpectrum_Date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55" y="885352"/>
            <a:ext cx="2557220" cy="2007565"/>
          </a:xfrm>
          <a:prstGeom prst="rect">
            <a:avLst/>
          </a:prstGeom>
        </p:spPr>
      </p:pic>
      <p:sp>
        <p:nvSpPr>
          <p:cNvPr id="29" name="Textfeld 8"/>
          <p:cNvSpPr txBox="1">
            <a:spLocks noChangeArrowheads="1"/>
          </p:cNvSpPr>
          <p:nvPr/>
        </p:nvSpPr>
        <p:spPr bwMode="auto">
          <a:xfrm>
            <a:off x="384403" y="5002302"/>
            <a:ext cx="4348563" cy="338554"/>
          </a:xfrm>
          <a:prstGeom prst="rect">
            <a:avLst/>
          </a:prstGeom>
          <a:solidFill>
            <a:srgbClr val="DBDDE9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Three-step model: P.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Corkum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PRL 71, 1994 (1993)</a:t>
            </a:r>
          </a:p>
        </p:txBody>
      </p:sp>
      <p:pic>
        <p:nvPicPr>
          <p:cNvPr id="19" name="Grafik 1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509801" y="4980005"/>
            <a:ext cx="2944372" cy="658370"/>
          </a:xfrm>
          <a:prstGeom prst="rect">
            <a:avLst/>
          </a:prstGeom>
          <a:solidFill>
            <a:srgbClr val="F9FDD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" name="Picture 4" descr="C:\Users\PHommelhoff\AppData\Local\Microsoft\Windows\Temporary Internet Files\Content.IE5\7XHEL4BA\MC900423567[1].wmf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785498">
            <a:off x="8349118" y="4856208"/>
            <a:ext cx="546827" cy="1015899"/>
          </a:xfrm>
          <a:prstGeom prst="rect">
            <a:avLst/>
          </a:prstGeom>
          <a:noFill/>
        </p:spPr>
      </p:pic>
      <p:sp>
        <p:nvSpPr>
          <p:cNvPr id="28" name="Textfeld 27"/>
          <p:cNvSpPr txBox="1"/>
          <p:nvPr/>
        </p:nvSpPr>
        <p:spPr>
          <a:xfrm>
            <a:off x="5492254" y="5609931"/>
            <a:ext cx="244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Matches photon picture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314689" y="7221912"/>
            <a:ext cx="50637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Related work:</a:t>
            </a:r>
          </a:p>
          <a:p>
            <a:r>
              <a:rPr lang="en-US" sz="1400" dirty="0" err="1">
                <a:latin typeface="Calibri" pitchFamily="34" charset="0"/>
                <a:cs typeface="Calibri" pitchFamily="34" charset="0"/>
              </a:rPr>
              <a:t>Z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herebtsov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et al., Nature Physics 2011 (clusters)</a:t>
            </a:r>
          </a:p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Herink et al., Nature 2012 (tips)</a:t>
            </a:r>
          </a:p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Park et al.  PRL 2012 (tips)</a:t>
            </a:r>
          </a:p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Piglosiewicz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et al., Nat. Phys. (2013)</a:t>
            </a:r>
          </a:p>
        </p:txBody>
      </p:sp>
    </p:spTree>
    <p:extLst>
      <p:ext uri="{BB962C8B-B14F-4D97-AF65-F5344CB8AC3E}">
        <p14:creationId xmlns:p14="http://schemas.microsoft.com/office/powerpoint/2010/main" val="15420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51520" y="1052736"/>
            <a:ext cx="669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length scale </a:t>
            </a:r>
            <a:r>
              <a:rPr lang="en-US" sz="2400" dirty="0" err="1" smtClean="0"/>
              <a:t>λ</a:t>
            </a:r>
            <a:r>
              <a:rPr lang="en-US" sz="2400" baseline="-25000" dirty="0" err="1" smtClean="0"/>
              <a:t>Fermi</a:t>
            </a:r>
            <a:r>
              <a:rPr lang="en-US" sz="2400" dirty="0" smtClean="0"/>
              <a:t> =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0.1 nm &lt;&lt; tip radius: </a:t>
            </a:r>
            <a:r>
              <a:rPr lang="en-US" sz="24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1D ok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356992"/>
            <a:ext cx="3486919" cy="28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/>
          <p:nvPr/>
        </p:nvSpPr>
        <p:spPr>
          <a:xfrm>
            <a:off x="251520" y="1527175"/>
            <a:ext cx="6555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u="sng" dirty="0" smtClean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r>
              <a:rPr lang="en-US" sz="2400" u="sng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Time-dependent density functional theory (TDDFT)</a:t>
            </a:r>
            <a:endParaRPr lang="en-US" sz="2400" u="sng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2691383"/>
            <a:ext cx="32670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00" y="2475359"/>
            <a:ext cx="31146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4572000" y="3451536"/>
            <a:ext cx="4132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conduction band  with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occ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=50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u="sng" dirty="0" smtClean="0">
                <a:latin typeface="Calibri" pitchFamily="34" charset="0"/>
                <a:cs typeface="Calibri" pitchFamily="34" charset="0"/>
              </a:rPr>
              <a:t>Surface potential: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Jellium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model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+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soft-core Coulomb potential at first layer (to enable backscattering)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emission modeled with TDDFT</a:t>
            </a:r>
            <a:endParaRPr lang="en-US" dirty="0"/>
          </a:p>
        </p:txBody>
      </p:sp>
      <p:pic>
        <p:nvPicPr>
          <p:cNvPr id="20" name="Grafik 1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4753244" y="5578614"/>
            <a:ext cx="286969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02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5" y="749399"/>
            <a:ext cx="4846134" cy="388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272902" y="802955"/>
            <a:ext cx="49307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feld 12"/>
          <p:cNvSpPr txBox="1">
            <a:spLocks noChangeArrowheads="1"/>
          </p:cNvSpPr>
          <p:nvPr/>
        </p:nvSpPr>
        <p:spPr bwMode="auto">
          <a:xfrm>
            <a:off x="357874" y="4764909"/>
            <a:ext cx="4003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Change in electron density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slope corresponds to momentum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plateau builds up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interference visible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64960" y="643951"/>
            <a:ext cx="3805238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feld 15"/>
          <p:cNvSpPr txBox="1">
            <a:spLocks noChangeArrowheads="1"/>
          </p:cNvSpPr>
          <p:nvPr/>
        </p:nvSpPr>
        <p:spPr bwMode="auto">
          <a:xfrm>
            <a:off x="4986963" y="4764909"/>
            <a:ext cx="4275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overall shape reproduced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plateau and photon orders visible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electric field strength can be extracted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feld 8"/>
          <p:cNvSpPr txBox="1">
            <a:spLocks noChangeArrowheads="1"/>
          </p:cNvSpPr>
          <p:nvPr/>
        </p:nvSpPr>
        <p:spPr bwMode="auto">
          <a:xfrm>
            <a:off x="5677233" y="5796416"/>
            <a:ext cx="3427012" cy="830997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G. Wachter, Chr. Lemell, J. Burgdörfer, M. Schenk, M. Krüger, P. Hommelhoff,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Phys. Rev. B 86, 035402 (2012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359" y="696158"/>
            <a:ext cx="4450741" cy="345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1506492" y="5886659"/>
            <a:ext cx="4320803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TDSE calculations: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S.V. </a:t>
            </a:r>
            <a:r>
              <a:rPr lang="en-US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Yalunin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et al., PRB 84, 195426 (2011) </a:t>
            </a:r>
            <a:endParaRPr lang="en-US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S.V.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Yalunin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et al., Ann. Phys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525, L12 (2013)</a:t>
            </a:r>
            <a:endParaRPr lang="en-US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base"/>
            <a:r>
              <a:rPr lang="en-US" sz="2800" dirty="0" err="1" smtClean="0">
                <a:solidFill>
                  <a:srgbClr val="00589A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Rescattering</a:t>
            </a:r>
            <a:r>
              <a:rPr lang="en-US" sz="2800" dirty="0" smtClean="0">
                <a:solidFill>
                  <a:srgbClr val="00589A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results of TDDFT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model system for strong-field physics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t="1239" b="3535"/>
          <a:stretch>
            <a:fillRect/>
          </a:stretch>
        </p:blipFill>
        <p:spPr bwMode="auto">
          <a:xfrm>
            <a:off x="2201259" y="620486"/>
            <a:ext cx="6942741" cy="623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-2426493" y="4441418"/>
            <a:ext cx="185477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Tip surface breaks symmetry: fewer trajectory classes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2399" y="4441418"/>
            <a:ext cx="1850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Slightly extended simple man’s model: Gaussian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wavepacket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laser field.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152399" y="5993355"/>
            <a:ext cx="3427012" cy="830997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M.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Krüger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M. Schenk, P. Hommelhoff, G. Wachter, Chr. Lemell, J. Burgdörfer, New J. Phys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14, 085019 (2012)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laser-triggered electrons </a:t>
            </a:r>
            <a:r>
              <a:rPr lang="en-US" i="1" dirty="0" smtClean="0"/>
              <a:t>spatially</a:t>
            </a:r>
            <a:r>
              <a:rPr lang="en-US" dirty="0" smtClean="0"/>
              <a:t> coherent?</a:t>
            </a:r>
            <a:endParaRPr lang="en-US" dirty="0"/>
          </a:p>
        </p:txBody>
      </p:sp>
      <p:pic>
        <p:nvPicPr>
          <p:cNvPr id="26626" name="Picture 2" descr="C:\Users\PHommelhoff\Papers\Own\SpatialCoherence_2014\figures\140818_diffractionSetupPul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" r="1" b="35412"/>
          <a:stretch/>
        </p:blipFill>
        <p:spPr bwMode="auto">
          <a:xfrm>
            <a:off x="2138765" y="1456840"/>
            <a:ext cx="6741763" cy="51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701814"/>
            <a:ext cx="3205082" cy="318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63471" y="4138047"/>
            <a:ext cx="1634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394nm and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405nm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sz="1200" dirty="0" smtClean="0">
                <a:latin typeface="Calibri" panose="020F0502020204030204" pitchFamily="34" charset="0"/>
              </a:rPr>
              <a:t>~</a:t>
            </a:r>
            <a:r>
              <a:rPr lang="en-US" dirty="0" smtClean="0">
                <a:latin typeface="Calibri" panose="020F0502020204030204" pitchFamily="34" charset="0"/>
              </a:rPr>
              <a:t>3.2eV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photon energy)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4773478" y="5036949"/>
            <a:ext cx="2045776" cy="1534332"/>
          </a:xfrm>
          <a:custGeom>
            <a:avLst/>
            <a:gdLst>
              <a:gd name="connsiteX0" fmla="*/ 61993 w 2045776"/>
              <a:gd name="connsiteY0" fmla="*/ 1100380 h 1534332"/>
              <a:gd name="connsiteX1" fmla="*/ 1100380 w 2045776"/>
              <a:gd name="connsiteY1" fmla="*/ 30997 h 1534332"/>
              <a:gd name="connsiteX2" fmla="*/ 1921790 w 2045776"/>
              <a:gd name="connsiteY2" fmla="*/ 0 h 1534332"/>
              <a:gd name="connsiteX3" fmla="*/ 2045776 w 2045776"/>
              <a:gd name="connsiteY3" fmla="*/ 635431 h 1534332"/>
              <a:gd name="connsiteX4" fmla="*/ 836908 w 2045776"/>
              <a:gd name="connsiteY4" fmla="*/ 1534332 h 1534332"/>
              <a:gd name="connsiteX5" fmla="*/ 0 w 2045776"/>
              <a:gd name="connsiteY5" fmla="*/ 1472339 h 1534332"/>
              <a:gd name="connsiteX6" fmla="*/ 61993 w 2045776"/>
              <a:gd name="connsiteY6" fmla="*/ 1100380 h 15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5776" h="1534332">
                <a:moveTo>
                  <a:pt x="61993" y="1100380"/>
                </a:moveTo>
                <a:lnTo>
                  <a:pt x="1100380" y="30997"/>
                </a:lnTo>
                <a:lnTo>
                  <a:pt x="1921790" y="0"/>
                </a:lnTo>
                <a:lnTo>
                  <a:pt x="2045776" y="635431"/>
                </a:lnTo>
                <a:lnTo>
                  <a:pt x="836908" y="1534332"/>
                </a:lnTo>
                <a:lnTo>
                  <a:pt x="0" y="1472339"/>
                </a:lnTo>
                <a:lnTo>
                  <a:pt x="61993" y="11003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3891861" y="2526653"/>
            <a:ext cx="220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Carbon nanotube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electron beamsplitter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359791" y="3172984"/>
            <a:ext cx="436575" cy="442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63471" y="5525383"/>
            <a:ext cx="163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See also work by Morin, Fink, </a:t>
            </a:r>
            <a:r>
              <a:rPr lang="en-US" dirty="0" err="1" smtClean="0">
                <a:latin typeface="Calibri" panose="020F0502020204030204" pitchFamily="34" charset="0"/>
              </a:rPr>
              <a:t>Oshima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pulsed energy to large field strengths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4443599" y="3244334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4443599" y="3244334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hteck 4"/>
          <p:cNvSpPr/>
          <p:nvPr/>
        </p:nvSpPr>
        <p:spPr>
          <a:xfrm>
            <a:off x="4443599" y="3244334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3554" name="Picture 2" descr="C:\Users\PHommelhoff\Präsentationen\2014_09_APT-M_Stuttgart\fs_pulse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0" y="3134100"/>
            <a:ext cx="34290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Hommelhoff\Präsentationen\2014_09_APT-M_Stuttgart\fs_pulse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01" y="1035048"/>
            <a:ext cx="1714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Hommelhoff\Präsentationen\2014_09_APT-M_Stuttgart\fs_pulse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08" y="-3132060"/>
            <a:ext cx="85725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904811" y="2208025"/>
            <a:ext cx="2033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Pulse duration / 2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Energy constant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796136" y="2208025"/>
            <a:ext cx="2033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Pulse duration / 2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Energy constant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2" name="Pfeil nach rechts 11"/>
          <p:cNvSpPr/>
          <p:nvPr/>
        </p:nvSpPr>
        <p:spPr>
          <a:xfrm>
            <a:off x="3635978" y="2924038"/>
            <a:ext cx="526544" cy="489263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feil nach rechts 12"/>
          <p:cNvSpPr/>
          <p:nvPr/>
        </p:nvSpPr>
        <p:spPr>
          <a:xfrm>
            <a:off x="6516216" y="2924038"/>
            <a:ext cx="526544" cy="489263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240903" y="5595061"/>
            <a:ext cx="0" cy="690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5400000" flipV="1">
            <a:off x="585966" y="5940124"/>
            <a:ext cx="0" cy="690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00873" y="525738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(or I)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996065" y="608475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20" name="Grafik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337" y="3613640"/>
            <a:ext cx="1632314" cy="49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108" y="1097039"/>
            <a:ext cx="2317085" cy="75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1917125" y="4480291"/>
            <a:ext cx="532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</a:rPr>
              <a:t>nJ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23552" name="Textfeld 23551"/>
          <p:cNvSpPr txBox="1"/>
          <p:nvPr/>
        </p:nvSpPr>
        <p:spPr>
          <a:xfrm>
            <a:off x="1675319" y="5669255"/>
            <a:ext cx="1099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 ~ fs</a:t>
            </a:r>
          </a:p>
          <a:p>
            <a:r>
              <a:rPr lang="en-US" sz="2000" dirty="0" smtClean="0"/>
              <a:t>P ~ MW</a:t>
            </a:r>
            <a:endParaRPr lang="en-US" sz="2000" dirty="0"/>
          </a:p>
        </p:txBody>
      </p:sp>
      <p:sp>
        <p:nvSpPr>
          <p:cNvPr id="34" name="Textfeld 33"/>
          <p:cNvSpPr txBox="1"/>
          <p:nvPr/>
        </p:nvSpPr>
        <p:spPr>
          <a:xfrm>
            <a:off x="3514742" y="5669255"/>
            <a:ext cx="1927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Focus hard:</a:t>
            </a:r>
          </a:p>
          <a:p>
            <a:r>
              <a:rPr lang="en-US" sz="2000" dirty="0" smtClean="0"/>
              <a:t>I ~ 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W/cm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sp>
        <p:nvSpPr>
          <p:cNvPr id="35" name="Textfeld 34"/>
          <p:cNvSpPr txBox="1"/>
          <p:nvPr/>
        </p:nvSpPr>
        <p:spPr>
          <a:xfrm>
            <a:off x="6192180" y="5669255"/>
            <a:ext cx="1643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Peak electric</a:t>
            </a:r>
          </a:p>
          <a:p>
            <a:r>
              <a:rPr lang="en-US" sz="2000" dirty="0" smtClean="0"/>
              <a:t>field ~ GV/m</a:t>
            </a:r>
          </a:p>
        </p:txBody>
      </p:sp>
    </p:spTree>
    <p:extLst>
      <p:ext uri="{BB962C8B-B14F-4D97-AF65-F5344CB8AC3E}">
        <p14:creationId xmlns:p14="http://schemas.microsoft.com/office/powerpoint/2010/main" val="38683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91885"/>
            <a:ext cx="8229600" cy="533400"/>
          </a:xfrm>
        </p:spPr>
        <p:txBody>
          <a:bodyPr/>
          <a:lstStyle/>
          <a:p>
            <a:r>
              <a:rPr lang="en-US" dirty="0" smtClean="0"/>
              <a:t>Fringes: DC vs. photo-emitted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2808162" y="1202982"/>
            <a:ext cx="2874938" cy="2160001"/>
            <a:chOff x="5851026" y="1345200"/>
            <a:chExt cx="2874938" cy="2160001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026" y="1345200"/>
              <a:ext cx="2874937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"/>
            <p:cNvSpPr/>
            <p:nvPr/>
          </p:nvSpPr>
          <p:spPr>
            <a:xfrm>
              <a:off x="5851028" y="1345201"/>
              <a:ext cx="2874936" cy="2160000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3" r="21483"/>
          <a:stretch/>
        </p:blipFill>
        <p:spPr bwMode="auto">
          <a:xfrm>
            <a:off x="408080" y="1195949"/>
            <a:ext cx="2400082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spect="1"/>
          </p:cNvSpPr>
          <p:nvPr/>
        </p:nvSpPr>
        <p:spPr>
          <a:xfrm>
            <a:off x="789089" y="4312054"/>
            <a:ext cx="1926210" cy="1447200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2"/>
          <p:cNvSpPr txBox="1"/>
          <p:nvPr/>
        </p:nvSpPr>
        <p:spPr>
          <a:xfrm>
            <a:off x="2332070" y="1195999"/>
            <a:ext cx="47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DC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 r="18208"/>
          <a:stretch/>
        </p:blipFill>
        <p:spPr bwMode="auto">
          <a:xfrm>
            <a:off x="6401981" y="1187170"/>
            <a:ext cx="2386967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spect="1"/>
          </p:cNvSpPr>
          <p:nvPr/>
        </p:nvSpPr>
        <p:spPr>
          <a:xfrm>
            <a:off x="6787294" y="4327730"/>
            <a:ext cx="1926210" cy="144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2"/>
          <p:cNvSpPr txBox="1"/>
          <p:nvPr/>
        </p:nvSpPr>
        <p:spPr>
          <a:xfrm>
            <a:off x="7304318" y="1195949"/>
            <a:ext cx="1624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laser-triggered</a:t>
            </a:r>
            <a:endParaRPr lang="de-DE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4"/>
          <p:cNvGrpSpPr/>
          <p:nvPr/>
        </p:nvGrpSpPr>
        <p:grpSpPr>
          <a:xfrm>
            <a:off x="3527044" y="4407725"/>
            <a:ext cx="2874937" cy="2167556"/>
            <a:chOff x="5851027" y="4268461"/>
            <a:chExt cx="2874937" cy="216755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027" y="4276017"/>
              <a:ext cx="2874937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9"/>
            <p:cNvSpPr/>
            <p:nvPr/>
          </p:nvSpPr>
          <p:spPr>
            <a:xfrm>
              <a:off x="5851028" y="4268461"/>
              <a:ext cx="2874936" cy="2160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32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</a:t>
            </a:r>
            <a:r>
              <a:rPr lang="en-US" dirty="0" smtClean="0"/>
              <a:t>profiles </a:t>
            </a:r>
            <a:r>
              <a:rPr lang="en-US" dirty="0"/>
              <a:t>in DC and </a:t>
            </a:r>
            <a:r>
              <a:rPr lang="en-US" dirty="0" smtClean="0">
                <a:solidFill>
                  <a:srgbClr val="FF0000"/>
                </a:solidFill>
              </a:rPr>
              <a:t>laser-triggered</a:t>
            </a:r>
            <a:r>
              <a:rPr lang="en-US" dirty="0" smtClean="0"/>
              <a:t> emission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9" y="4177101"/>
            <a:ext cx="1396365" cy="228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81" y="4169544"/>
            <a:ext cx="1396365" cy="228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50" y="3723233"/>
            <a:ext cx="962025" cy="184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66" y="3722390"/>
            <a:ext cx="963930" cy="184785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28" y="4685944"/>
            <a:ext cx="1396365" cy="291465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14" y="4685943"/>
            <a:ext cx="1474470" cy="291465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1780932" y="5675240"/>
            <a:ext cx="6060762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latin typeface="Calibri" panose="020F0502020204030204" pitchFamily="34" charset="0"/>
              </a:rPr>
              <a:t>laser-triggered electron emisison with near-UV pulses almost </a:t>
            </a:r>
          </a:p>
          <a:p>
            <a:pPr algn="ctr"/>
            <a:r>
              <a:rPr lang="de-DE" b="1" dirty="0" smtClean="0">
                <a:latin typeface="Calibri" panose="020F0502020204030204" pitchFamily="34" charset="0"/>
              </a:rPr>
              <a:t>as spatially coherent as DC-field emission</a:t>
            </a:r>
            <a:endParaRPr lang="de-DE" b="1" dirty="0">
              <a:latin typeface="Calibri" panose="020F0502020204030204" pitchFamily="34" charset="0"/>
            </a:endParaRPr>
          </a:p>
        </p:txBody>
      </p:sp>
      <p:grpSp>
        <p:nvGrpSpPr>
          <p:cNvPr id="9" name="Group 16"/>
          <p:cNvGrpSpPr/>
          <p:nvPr/>
        </p:nvGrpSpPr>
        <p:grpSpPr>
          <a:xfrm>
            <a:off x="254930" y="717278"/>
            <a:ext cx="8617016" cy="2484000"/>
            <a:chOff x="254930" y="991598"/>
            <a:chExt cx="8617016" cy="2484000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70"/>
            <a:stretch/>
          </p:blipFill>
          <p:spPr bwMode="auto">
            <a:xfrm>
              <a:off x="254930" y="991598"/>
              <a:ext cx="4453095" cy="24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9" r="1428"/>
            <a:stretch/>
          </p:blipFill>
          <p:spPr bwMode="auto">
            <a:xfrm>
              <a:off x="4708025" y="993383"/>
              <a:ext cx="4163921" cy="2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5" t="60504" r="16069" b="10002"/>
            <a:stretch/>
          </p:blipFill>
          <p:spPr bwMode="auto">
            <a:xfrm>
              <a:off x="4723139" y="1243629"/>
              <a:ext cx="1224238" cy="91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7" t="59914" r="20627" b="10593"/>
            <a:stretch/>
          </p:blipFill>
          <p:spPr bwMode="auto">
            <a:xfrm>
              <a:off x="1005083" y="1243629"/>
              <a:ext cx="1224238" cy="91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33" y="1319425"/>
              <a:ext cx="1021080" cy="230505"/>
            </a:xfrm>
            <a:prstGeom prst="rect">
              <a:avLst/>
            </a:prstGeom>
          </p:spPr>
        </p:pic>
        <p:pic>
          <p:nvPicPr>
            <p:cNvPr id="17" name="Picture 1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154" y="1319424"/>
              <a:ext cx="1021080" cy="230505"/>
            </a:xfrm>
            <a:prstGeom prst="rect">
              <a:avLst/>
            </a:prstGeom>
          </p:spPr>
        </p:pic>
      </p:grpSp>
      <p:sp>
        <p:nvSpPr>
          <p:cNvPr id="18" name="Rectangle 15"/>
          <p:cNvSpPr/>
          <p:nvPr/>
        </p:nvSpPr>
        <p:spPr>
          <a:xfrm>
            <a:off x="2673415" y="4592531"/>
            <a:ext cx="1686765" cy="4534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27"/>
          <p:cNvSpPr/>
          <p:nvPr/>
        </p:nvSpPr>
        <p:spPr>
          <a:xfrm>
            <a:off x="5581327" y="4604964"/>
            <a:ext cx="1686765" cy="4534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27" y="3307202"/>
            <a:ext cx="1659255" cy="247650"/>
          </a:xfrm>
          <a:prstGeom prst="rect">
            <a:avLst/>
          </a:prstGeom>
        </p:spPr>
      </p:pic>
      <p:sp>
        <p:nvSpPr>
          <p:cNvPr id="21" name="Pfeil nach rechts 20"/>
          <p:cNvSpPr/>
          <p:nvPr/>
        </p:nvSpPr>
        <p:spPr>
          <a:xfrm>
            <a:off x="969038" y="5839843"/>
            <a:ext cx="564189" cy="317123"/>
          </a:xfrm>
          <a:prstGeom prst="rightArrow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fik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5274410"/>
            <a:ext cx="1940791" cy="28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22" y="5271808"/>
            <a:ext cx="1940791" cy="28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718612" y="5230906"/>
            <a:ext cx="92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(at 40V)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5" name="Textfeld 8"/>
          <p:cNvSpPr txBox="1">
            <a:spLocks noChangeArrowheads="1"/>
          </p:cNvSpPr>
          <p:nvPr/>
        </p:nvSpPr>
        <p:spPr bwMode="auto">
          <a:xfrm>
            <a:off x="1786450" y="6349686"/>
            <a:ext cx="7254312" cy="338554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Ehberger, Hammer,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Eisele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Krüger,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Högele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Hommelhoff, PRL 114, 227601 (2015)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3632" y="3303005"/>
            <a:ext cx="1975689" cy="185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7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path interference in two-color experiment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44" y="1289655"/>
            <a:ext cx="4579011" cy="291026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b="64860"/>
          <a:stretch/>
        </p:blipFill>
        <p:spPr>
          <a:xfrm>
            <a:off x="326542" y="4377910"/>
            <a:ext cx="4628965" cy="17986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67" y="1302317"/>
            <a:ext cx="3638250" cy="25971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873813" y="4741029"/>
            <a:ext cx="271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Large visibility of 94%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69201" y="687403"/>
            <a:ext cx="6854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Coherent control of electron excitation pathways in needle tips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5873813" y="6176519"/>
            <a:ext cx="3101896" cy="338554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M.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Förster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at al., arXiv:1603:01516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field enhancement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8" y="1029908"/>
            <a:ext cx="8063605" cy="533505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18158" y="692106"/>
            <a:ext cx="607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Dielectric function determines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ptical material properties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3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enhancement results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56" y="748863"/>
            <a:ext cx="4066837" cy="204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b="49118"/>
          <a:stretch/>
        </p:blipFill>
        <p:spPr>
          <a:xfrm>
            <a:off x="364753" y="3026352"/>
            <a:ext cx="4046189" cy="312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49540"/>
          <a:stretch/>
        </p:blipFill>
        <p:spPr>
          <a:xfrm>
            <a:off x="4700576" y="3049007"/>
            <a:ext cx="4046191" cy="310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364753" y="6218873"/>
            <a:ext cx="8216481" cy="338554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S. Thomas, G. Wachter, Chr. Lemell, J. Burgdörfer,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P. Hommelhoff, New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J. Phys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17, 063010 (2015)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fs-laser driven electron emission from nanoscale tips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-7872032" y="726565"/>
            <a:ext cx="48072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P. Hommelhoff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96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077401 (2006)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P. Hommelhoff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97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247402 (2006)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C.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Ropers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98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043907 (2007)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B.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Barwick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NJP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142 (2007)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S.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Tsujino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APL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92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193501 (2008)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R. Ganter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100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064801 (2008)</a:t>
            </a:r>
            <a:endParaRPr lang="de-DE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S.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Tsujino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APL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94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093508 (2009)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H.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Yanagisawa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103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257603 (2009)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H.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Yanagisawa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PRB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81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115429 (2010)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J. Spence et al., Phil. Mag.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90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4691 (2010)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… …</a:t>
            </a:r>
            <a:endParaRPr lang="de-D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Geschweifte Klammer rechts 10"/>
          <p:cNvSpPr/>
          <p:nvPr/>
        </p:nvSpPr>
        <p:spPr>
          <a:xfrm>
            <a:off x="4365838" y="2488035"/>
            <a:ext cx="237627" cy="72005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4729049" y="2098372"/>
            <a:ext cx="244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Aharonov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-Bohm physics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729049" y="723798"/>
            <a:ext cx="380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Time-resolved scanning tunneling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micr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Geschweifte Klammer rechts 14"/>
          <p:cNvSpPr/>
          <p:nvPr/>
        </p:nvSpPr>
        <p:spPr>
          <a:xfrm>
            <a:off x="4370351" y="1069147"/>
            <a:ext cx="228600" cy="102143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4729049" y="1280825"/>
            <a:ext cx="404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Femtosecond nanometric electron 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emission of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free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electrons: processes etc.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729049" y="3083875"/>
            <a:ext cx="202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Surface field effects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29049" y="3460963"/>
            <a:ext cx="307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Time-resolved point projection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43853" y="4380799"/>
            <a:ext cx="3246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Stanford group (Kasevich, PH)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</a:rPr>
              <a:t>Göttingen</a:t>
            </a:r>
            <a:r>
              <a:rPr lang="en-US" dirty="0" smtClean="0">
                <a:latin typeface="Calibri" panose="020F0502020204030204" pitchFamily="34" charset="0"/>
              </a:rPr>
              <a:t> group (Ropers)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Nebraska group (</a:t>
            </a:r>
            <a:r>
              <a:rPr lang="en-US" dirty="0" err="1" smtClean="0">
                <a:latin typeface="Calibri" panose="020F0502020204030204" pitchFamily="34" charset="0"/>
              </a:rPr>
              <a:t>Batelaan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Zurich group (Yanagisawa)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PSI group (</a:t>
            </a:r>
            <a:r>
              <a:rPr lang="en-US" dirty="0" err="1" smtClean="0">
                <a:latin typeface="Calibri" panose="020F0502020204030204" pitchFamily="34" charset="0"/>
              </a:rPr>
              <a:t>Tsujino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Oldenburg group (</a:t>
            </a:r>
            <a:r>
              <a:rPr lang="en-US" dirty="0" err="1" smtClean="0">
                <a:latin typeface="Calibri" panose="020F0502020204030204" pitchFamily="34" charset="0"/>
              </a:rPr>
              <a:t>Lienau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MIT group (Berggren)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t="46303" r="8631" b="15259"/>
          <a:stretch/>
        </p:blipFill>
        <p:spPr bwMode="auto">
          <a:xfrm>
            <a:off x="6191320" y="4197838"/>
            <a:ext cx="1468818" cy="123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6112969" y="5405259"/>
            <a:ext cx="1665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</a:rPr>
              <a:t>Tsujino</a:t>
            </a:r>
            <a:r>
              <a:rPr lang="en-US" sz="1200" dirty="0" smtClean="0">
                <a:latin typeface="Calibri" panose="020F0502020204030204" pitchFamily="34" charset="0"/>
              </a:rPr>
              <a:t>, PSI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455263" y="4380799"/>
            <a:ext cx="3246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Toulouse group (</a:t>
            </a:r>
            <a:r>
              <a:rPr lang="en-US" dirty="0" err="1">
                <a:latin typeface="Calibri" panose="020F0502020204030204" pitchFamily="34" charset="0"/>
              </a:rPr>
              <a:t>Chatel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Arbout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Chalopin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FHI </a:t>
            </a:r>
            <a:r>
              <a:rPr lang="en-US" dirty="0">
                <a:latin typeface="Calibri" panose="020F0502020204030204" pitchFamily="34" charset="0"/>
              </a:rPr>
              <a:t>group (</a:t>
            </a:r>
            <a:r>
              <a:rPr lang="en-US" dirty="0" err="1">
                <a:latin typeface="Calibri" panose="020F0502020204030204" pitchFamily="34" charset="0"/>
              </a:rPr>
              <a:t>Ernstorfer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DESY group (</a:t>
            </a:r>
            <a:r>
              <a:rPr lang="en-US" dirty="0" err="1" smtClean="0">
                <a:latin typeface="Calibri" panose="020F0502020204030204" pitchFamily="34" charset="0"/>
              </a:rPr>
              <a:t>Kaertner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Trinity group (Barwick)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Konstanz group (</a:t>
            </a:r>
            <a:r>
              <a:rPr lang="en-US" dirty="0" err="1" smtClean="0">
                <a:latin typeface="Calibri" panose="020F0502020204030204" pitchFamily="34" charset="0"/>
              </a:rPr>
              <a:t>Leitenstorfer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…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3"/>
          <a:srcRect t="6526"/>
          <a:stretch/>
        </p:blipFill>
        <p:spPr>
          <a:xfrm>
            <a:off x="7917377" y="3083875"/>
            <a:ext cx="1019280" cy="3270517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6630384" y="5816376"/>
            <a:ext cx="1304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Calibri" panose="020F0502020204030204" pitchFamily="34" charset="0"/>
              </a:rPr>
              <a:t>Schäfer</a:t>
            </a:r>
            <a:r>
              <a:rPr lang="en-US" sz="1200" dirty="0" smtClean="0">
                <a:latin typeface="Calibri" panose="020F0502020204030204" pitchFamily="34" charset="0"/>
              </a:rPr>
              <a:t>, Ropers, </a:t>
            </a:r>
            <a:r>
              <a:rPr lang="en-US" sz="1200" dirty="0" err="1" smtClean="0">
                <a:latin typeface="Calibri" panose="020F0502020204030204" pitchFamily="34" charset="0"/>
              </a:rPr>
              <a:t>Göttingen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2646" y="726565"/>
            <a:ext cx="43993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M.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Merschdorf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APL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81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286 (2002)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P. Hommelhoff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96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077401 (2006)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P. Hommelhoff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97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247402 (2006)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C.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Ropers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98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043907 (2007)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B.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Barwick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NJP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142 (2007)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A.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Caprez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</a:t>
            </a:r>
            <a:r>
              <a:rPr lang="de-DE" dirty="0">
                <a:latin typeface="Calibri" pitchFamily="34" charset="0"/>
                <a:cs typeface="Calibri" pitchFamily="34" charset="0"/>
              </a:rPr>
              <a:t>., PRL </a:t>
            </a:r>
            <a:r>
              <a:rPr lang="de-DE" b="1" dirty="0">
                <a:latin typeface="Calibri" pitchFamily="34" charset="0"/>
                <a:cs typeface="Calibri" pitchFamily="34" charset="0"/>
              </a:rPr>
              <a:t>99</a:t>
            </a:r>
            <a:r>
              <a:rPr lang="de-DE" dirty="0">
                <a:latin typeface="Calibri" pitchFamily="34" charset="0"/>
                <a:cs typeface="Calibri" pitchFamily="34" charset="0"/>
              </a:rPr>
              <a:t>, 210401 (2007)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S.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Tsujino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APL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92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193501 (2008)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R. Ganter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100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064801 (2008)</a:t>
            </a:r>
            <a:endParaRPr lang="de-DE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S.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Tsujino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APL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94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093508 (2009)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H. </a:t>
            </a:r>
            <a:r>
              <a:rPr lang="de-DE" dirty="0" err="1" smtClean="0">
                <a:latin typeface="Calibri" pitchFamily="34" charset="0"/>
                <a:cs typeface="Calibri" pitchFamily="34" charset="0"/>
              </a:rPr>
              <a:t>Yanagisawa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 et al., PRL </a:t>
            </a:r>
            <a:r>
              <a:rPr lang="de-DE" b="1" dirty="0" smtClean="0">
                <a:latin typeface="Calibri" pitchFamily="34" charset="0"/>
                <a:cs typeface="Calibri" pitchFamily="34" charset="0"/>
              </a:rPr>
              <a:t>103</a:t>
            </a:r>
            <a:r>
              <a:rPr lang="de-DE" dirty="0" smtClean="0">
                <a:latin typeface="Calibri" pitchFamily="34" charset="0"/>
                <a:cs typeface="Calibri" pitchFamily="34" charset="0"/>
              </a:rPr>
              <a:t>, 257603 (2009)</a:t>
            </a:r>
          </a:p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J. Spence et al., Phil. Mag.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90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4691 (2010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Kealhofer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PRB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86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035405 (2012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….</a:t>
            </a:r>
            <a:endParaRPr lang="de-D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729049" y="2638921"/>
            <a:ext cx="379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Advanced electron source applications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729049" y="3754377"/>
            <a:ext cx="344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Thermal vs. multi-photon emission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ruppenbild Juni 20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4" b="1611"/>
          <a:stretch/>
        </p:blipFill>
        <p:spPr bwMode="auto">
          <a:xfrm>
            <a:off x="2471698" y="213431"/>
            <a:ext cx="5034750" cy="34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4624" y="-581265"/>
            <a:ext cx="8229600" cy="533400"/>
          </a:xfrm>
        </p:spPr>
        <p:txBody>
          <a:bodyPr/>
          <a:lstStyle/>
          <a:p>
            <a:pPr>
              <a:tabLst>
                <a:tab pos="1257300" algn="l"/>
              </a:tabLst>
              <a:defRPr/>
            </a:pPr>
            <a:r>
              <a:rPr lang="en-US" b="1" dirty="0" smtClean="0">
                <a:solidFill>
                  <a:srgbClr val="339933"/>
                </a:solidFill>
                <a:effectLst/>
              </a:rPr>
              <a:t>FAU</a:t>
            </a:r>
            <a:r>
              <a:rPr lang="en-US" b="1" dirty="0">
                <a:solidFill>
                  <a:srgbClr val="339933"/>
                </a:solidFill>
                <a:effectLst/>
              </a:rPr>
              <a:t>s</a:t>
            </a:r>
            <a:r>
              <a:rPr lang="en-US" b="1" dirty="0" smtClean="0">
                <a:solidFill>
                  <a:srgbClr val="339933"/>
                </a:solidFill>
                <a:effectLst/>
              </a:rPr>
              <a:t> </a:t>
            </a:r>
            <a:r>
              <a:rPr lang="en-US" b="1" dirty="0" err="1" smtClean="0">
                <a:solidFill>
                  <a:srgbClr val="339933"/>
                </a:solidFill>
                <a:effectLst/>
              </a:rPr>
              <a:t>Lehrstuhl</a:t>
            </a:r>
            <a:r>
              <a:rPr lang="en-US" b="1" dirty="0" smtClean="0">
                <a:solidFill>
                  <a:srgbClr val="339933"/>
                </a:solidFill>
                <a:effectLst/>
              </a:rPr>
              <a:t> </a:t>
            </a:r>
            <a:r>
              <a:rPr lang="en-US" b="1" dirty="0" err="1" smtClean="0">
                <a:solidFill>
                  <a:srgbClr val="339933"/>
                </a:solidFill>
                <a:effectLst/>
              </a:rPr>
              <a:t>für</a:t>
            </a:r>
            <a:r>
              <a:rPr lang="en-US" b="1" dirty="0" smtClean="0">
                <a:solidFill>
                  <a:srgbClr val="339933"/>
                </a:solidFill>
                <a:effectLst/>
              </a:rPr>
              <a:t> </a:t>
            </a:r>
            <a:r>
              <a:rPr lang="en-US" b="1" dirty="0" err="1" smtClean="0">
                <a:solidFill>
                  <a:srgbClr val="339933"/>
                </a:solidFill>
                <a:effectLst/>
              </a:rPr>
              <a:t>Laserphysik</a:t>
            </a:r>
            <a:endParaRPr lang="en-US" b="1" dirty="0">
              <a:solidFill>
                <a:srgbClr val="339933"/>
              </a:solidFill>
              <a:effectLst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87739" y="2982847"/>
            <a:ext cx="32610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Partners/</a:t>
            </a:r>
          </a:p>
          <a:p>
            <a:pPr algn="r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collaborations: 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QEM collaboration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ACHIP collaboration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Bykov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P. Russell, MPL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L.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Byer + coll.,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Stanford /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SLAC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Hartl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F.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Kärtner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R.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Aßmann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DESY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Holzwarth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MenloSystems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Chr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Lemell,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J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. Burgdörfer,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TU Vienna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M. Kling, F. Krausz, LMU/MPQ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G. G. Paulus, Jena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J.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Rosenzweig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P.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Musumeci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UCLA</a:t>
            </a:r>
          </a:p>
          <a:p>
            <a:pPr algn="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M. Stockman, Georgia State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501835" y="298745"/>
            <a:ext cx="2930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Open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positions!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6390" name="Picture 6" descr="C:\Users\PHommelhoff\Präsentationen\Vorlagen\Bayern_Wappe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4576" y="5815321"/>
            <a:ext cx="503133" cy="6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PHommelhoff\Präsentationen\Vorlagen\european_fla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993" y="5997636"/>
            <a:ext cx="675653" cy="4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PHommelhoff\Präsentationen\Vorlagen\CD_MAP_Logo_v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47" y="6065825"/>
            <a:ext cx="1188788" cy="4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PHommelhoff\Präsentationen\Vorlagen\imprs-aps_ss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928" y="6567968"/>
            <a:ext cx="1202602" cy="25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:\Users\PHommelhoff\Präsentationen\Vorlagen\DARP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315" y="6308023"/>
            <a:ext cx="526900" cy="2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PHommelhoff\Präsentationen\Vorlagen\friedrich-alexander-universitaet-logofamilie_NatFak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" y="6499064"/>
            <a:ext cx="1511307" cy="3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Hommelhoff\Präsentationen\erc_logo_long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088" y="5677819"/>
            <a:ext cx="1216684" cy="113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PHommelhoff\Präsentationen\Vorlagen\MPG\LOGO_328_gw_s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85" y="6196026"/>
            <a:ext cx="689484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feld 15"/>
          <p:cNvSpPr txBox="1">
            <a:spLocks noChangeArrowheads="1"/>
          </p:cNvSpPr>
          <p:nvPr/>
        </p:nvSpPr>
        <p:spPr bwMode="auto">
          <a:xfrm>
            <a:off x="-762299" y="139199"/>
            <a:ext cx="321286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cs-CZ" b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Peter Hommelhoff</a:t>
            </a:r>
          </a:p>
          <a:p>
            <a:pPr algn="r">
              <a:defRPr/>
            </a:pPr>
            <a:r>
              <a:rPr lang="en-US" sz="160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Philip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Dienstbier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Michael Förster</a:t>
            </a:r>
          </a:p>
          <a:p>
            <a:pPr algn="r">
              <a:defRPr/>
            </a:pP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Christian </a:t>
            </a:r>
            <a:r>
              <a:rPr lang="en-US" sz="1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Heide</a:t>
            </a:r>
            <a:endParaRPr lang="en-US" sz="16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Takuya Higuchi</a:t>
            </a: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Martin Hundhausen</a:t>
            </a: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Johannes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Illmer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Martin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Kozak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Ang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Li</a:t>
            </a: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Joshua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McNeur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Stefan Meier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Anna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Mittelbach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Timo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Paschen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Jürgen Ristein</a:t>
            </a:r>
          </a:p>
          <a:p>
            <a:pPr algn="r">
              <a:defRPr/>
            </a:pP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Constanze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Sturm</a:t>
            </a: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Alexander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Tafel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Norbert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Schönenberger</a:t>
            </a:r>
            <a:endParaRPr lang="en-US" sz="16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Philipp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Weber</a:t>
            </a:r>
          </a:p>
          <a:p>
            <a:pPr algn="r">
              <a:defRPr/>
            </a:pP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Peyman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Yousefi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Robert Zimmermann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defRPr/>
            </a:pPr>
            <a:endParaRPr lang="en-US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feld 15"/>
          <p:cNvSpPr txBox="1">
            <a:spLocks noChangeArrowheads="1"/>
          </p:cNvSpPr>
          <p:nvPr/>
        </p:nvSpPr>
        <p:spPr bwMode="auto">
          <a:xfrm>
            <a:off x="2640513" y="3901985"/>
            <a:ext cx="24289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50561" y="3735195"/>
            <a:ext cx="3579698" cy="187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Former members: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A. Aghajani-Talesh   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J. Breuer 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P. Dombi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D. Ehberger  M.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Eisele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  R.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Fröhlich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J. Hammer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S. Heinrich  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J. Hoffrogge 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H.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Kaupp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M. Krüger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A.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Liehl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 L. Maisenbacher   F.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Najafi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   H.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Ramadas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 T. Sattler 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Ella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Schmidt  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M. Schenk 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L. Seitz   J.-P. Stein H.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Strzalka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 Y.-H. M. Tan 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S. Thomas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Di Zhang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2" name="Picture 4" descr="https://encrypted-tbn2.gstatic.com/images?q=tbn:ANd9GcTT6liVKryzVbeFeTeizeKPj9JAVCxtldcGcf2MNFThG4xAQlVH8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9" b="23694"/>
          <a:stretch/>
        </p:blipFill>
        <p:spPr bwMode="auto">
          <a:xfrm>
            <a:off x="6567882" y="6166998"/>
            <a:ext cx="1371600" cy="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535" y="5595490"/>
            <a:ext cx="1198290" cy="49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logo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48" y="5997636"/>
            <a:ext cx="1377837" cy="53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5"/>
          <a:srcRect l="59286" t="13694" r="34855" b="82263"/>
          <a:stretch/>
        </p:blipFill>
        <p:spPr>
          <a:xfrm>
            <a:off x="241425" y="5677819"/>
            <a:ext cx="837158" cy="3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ttosec-Nanophys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" y="451966"/>
            <a:ext cx="3910817" cy="5618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759786" y="1060639"/>
            <a:ext cx="4116927" cy="3970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 cap="rnd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M. Kling, PH (eds.)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392 pages, appeared in March 2015.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Nine chapters by authors including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M. </a:t>
            </a:r>
            <a:r>
              <a:rPr lang="en-US" dirty="0" err="1" smtClean="0">
                <a:latin typeface="Calibri" panose="020F0502020204030204" pitchFamily="34" charset="0"/>
              </a:rPr>
              <a:t>Kovacev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U. </a:t>
            </a:r>
            <a:r>
              <a:rPr lang="en-US" dirty="0" err="1" smtClean="0">
                <a:latin typeface="Calibri" panose="020F0502020204030204" pitchFamily="34" charset="0"/>
              </a:rPr>
              <a:t>Morgner</a:t>
            </a:r>
            <a:endParaRPr lang="en-US" dirty="0" smtClean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dirty="0" smtClean="0">
                <a:latin typeface="Calibri" panose="020F0502020204030204" pitchFamily="34" charset="0"/>
              </a:rPr>
              <a:t>P. </a:t>
            </a:r>
            <a:r>
              <a:rPr lang="vi-VN" dirty="0" smtClean="0">
                <a:latin typeface="Calibri" panose="020F0502020204030204" pitchFamily="34" charset="0"/>
              </a:rPr>
              <a:t>Dombi</a:t>
            </a:r>
            <a:r>
              <a:rPr lang="de-DE" dirty="0" smtClean="0">
                <a:latin typeface="Calibri" panose="020F0502020204030204" pitchFamily="34" charset="0"/>
              </a:rPr>
              <a:t>, A.</a:t>
            </a:r>
            <a:r>
              <a:rPr lang="vi-VN" dirty="0" smtClean="0">
                <a:latin typeface="Calibri" panose="020F0502020204030204" pitchFamily="34" charset="0"/>
              </a:rPr>
              <a:t> Elezzabi</a:t>
            </a:r>
            <a:endParaRPr lang="de-DE" dirty="0" smtClean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U. </a:t>
            </a:r>
            <a:r>
              <a:rPr lang="en-US" dirty="0" err="1" smtClean="0">
                <a:latin typeface="Calibri" panose="020F0502020204030204" pitchFamily="34" charset="0"/>
              </a:rPr>
              <a:t>Saalmann</a:t>
            </a:r>
            <a:r>
              <a:rPr lang="en-US" dirty="0" smtClean="0">
                <a:latin typeface="Calibri" panose="020F0502020204030204" pitchFamily="34" charset="0"/>
              </a:rPr>
              <a:t>, J. M. </a:t>
            </a:r>
            <a:r>
              <a:rPr lang="en-US" dirty="0" err="1" smtClean="0">
                <a:latin typeface="Calibri" panose="020F0502020204030204" pitchFamily="34" charset="0"/>
              </a:rPr>
              <a:t>Rost</a:t>
            </a:r>
            <a:endParaRPr lang="en-US" dirty="0" smtClean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Th. </a:t>
            </a:r>
            <a:r>
              <a:rPr lang="en-US" dirty="0" err="1" smtClean="0">
                <a:latin typeface="Calibri" panose="020F0502020204030204" pitchFamily="34" charset="0"/>
              </a:rPr>
              <a:t>Brabec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Th. Fennel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M. F</a:t>
            </a:r>
            <a:r>
              <a:rPr lang="en-US" dirty="0">
                <a:latin typeface="Calibri" panose="020F0502020204030204" pitchFamily="34" charset="0"/>
              </a:rPr>
              <a:t>. Kling, </a:t>
            </a:r>
            <a:r>
              <a:rPr lang="en-US" dirty="0" smtClean="0">
                <a:latin typeface="Calibri" panose="020F0502020204030204" pitchFamily="34" charset="0"/>
              </a:rPr>
              <a:t>P. Hommelhoff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V. </a:t>
            </a:r>
            <a:r>
              <a:rPr lang="en-US" dirty="0" err="1" smtClean="0">
                <a:latin typeface="Calibri" panose="020F0502020204030204" pitchFamily="34" charset="0"/>
              </a:rPr>
              <a:t>Apalkov</a:t>
            </a:r>
            <a:r>
              <a:rPr lang="en-US" dirty="0" smtClean="0">
                <a:latin typeface="Calibri" panose="020F0502020204030204" pitchFamily="34" charset="0"/>
              </a:rPr>
              <a:t>, M. I</a:t>
            </a:r>
            <a:r>
              <a:rPr lang="en-US" dirty="0">
                <a:latin typeface="Calibri" panose="020F0502020204030204" pitchFamily="34" charset="0"/>
              </a:rPr>
              <a:t>. </a:t>
            </a:r>
            <a:r>
              <a:rPr lang="en-US" dirty="0" smtClean="0">
                <a:latin typeface="Calibri" panose="020F0502020204030204" pitchFamily="34" charset="0"/>
              </a:rPr>
              <a:t>Stockman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A. </a:t>
            </a:r>
            <a:r>
              <a:rPr lang="en-US" dirty="0" err="1" smtClean="0">
                <a:latin typeface="Calibri" panose="020F0502020204030204" pitchFamily="34" charset="0"/>
              </a:rPr>
              <a:t>Schiffrin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M. </a:t>
            </a:r>
            <a:r>
              <a:rPr lang="en-US" dirty="0" err="1" smtClean="0">
                <a:latin typeface="Calibri" panose="020F0502020204030204" pitchFamily="34" charset="0"/>
              </a:rPr>
              <a:t>Schultze</a:t>
            </a:r>
            <a:endParaRPr lang="en-US" dirty="0" smtClean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Chr. </a:t>
            </a:r>
            <a:r>
              <a:rPr lang="en-US" dirty="0" err="1" smtClean="0">
                <a:latin typeface="Calibri" panose="020F0502020204030204" pitchFamily="34" charset="0"/>
              </a:rPr>
              <a:t>Lienau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M. </a:t>
            </a:r>
            <a:r>
              <a:rPr lang="en-US" dirty="0" err="1" smtClean="0">
                <a:latin typeface="Calibri" panose="020F0502020204030204" pitchFamily="34" charset="0"/>
              </a:rPr>
              <a:t>Raschke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C. Ropers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J. </a:t>
            </a:r>
            <a:r>
              <a:rPr lang="en-US" dirty="0" err="1" smtClean="0">
                <a:latin typeface="Calibri" panose="020F0502020204030204" pitchFamily="34" charset="0"/>
              </a:rPr>
              <a:t>Mauritsson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A. </a:t>
            </a:r>
            <a:r>
              <a:rPr lang="en-US" dirty="0" err="1" smtClean="0">
                <a:latin typeface="Calibri" panose="020F0502020204030204" pitchFamily="34" charset="0"/>
              </a:rPr>
              <a:t>L’Huillier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</a:rPr>
              <a:t>A. </a:t>
            </a:r>
            <a:r>
              <a:rPr lang="en-US" dirty="0" err="1" smtClean="0">
                <a:latin typeface="Calibri" panose="020F0502020204030204" pitchFamily="34" charset="0"/>
              </a:rPr>
              <a:t>Mikkelsen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860" y="152400"/>
            <a:ext cx="82296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</a:rPr>
              <a:t>Summary and outlook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10744150" y="3768715"/>
            <a:ext cx="2085160" cy="1557712"/>
            <a:chOff x="1876425" y="2876550"/>
            <a:chExt cx="5481827" cy="4095182"/>
          </a:xfrm>
        </p:grpSpPr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425" y="2876550"/>
              <a:ext cx="5391150" cy="398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feld 27"/>
            <p:cNvSpPr txBox="1"/>
            <p:nvPr/>
          </p:nvSpPr>
          <p:spPr>
            <a:xfrm>
              <a:off x="7358081" y="3143249"/>
              <a:ext cx="171" cy="97096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endParaRPr lang="en-US" dirty="0" smtClean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358081" y="6000768"/>
              <a:ext cx="171" cy="97096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endParaRPr lang="en-US" dirty="0" smtClean="0"/>
            </a:p>
          </p:txBody>
        </p:sp>
        <p:pic>
          <p:nvPicPr>
            <p:cNvPr id="30" name="Picture 3016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16" y="3143248"/>
              <a:ext cx="4191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feld 2"/>
          <p:cNvSpPr txBox="1">
            <a:spLocks noChangeArrowheads="1"/>
          </p:cNvSpPr>
          <p:nvPr/>
        </p:nvSpPr>
        <p:spPr bwMode="auto">
          <a:xfrm>
            <a:off x="-5422896" y="703375"/>
            <a:ext cx="49101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Towards free space quantum electron optics</a:t>
            </a:r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Ground state guiding; mode filters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Coherent addition of electron </a:t>
            </a:r>
            <a:r>
              <a:rPr lang="en-US" sz="2000" dirty="0" err="1" smtClean="0">
                <a:solidFill>
                  <a:srgbClr val="002060"/>
                </a:solidFill>
                <a:latin typeface="Calibri" pitchFamily="34" charset="0"/>
              </a:rPr>
              <a:t>wavefcts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Resonator experiments w/ samples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Towards quant. electron microscope</a:t>
            </a:r>
          </a:p>
        </p:txBody>
      </p:sp>
      <p:sp>
        <p:nvSpPr>
          <p:cNvPr id="20" name="Textfeld 2"/>
          <p:cNvSpPr txBox="1">
            <a:spLocks noChangeArrowheads="1"/>
          </p:cNvSpPr>
          <p:nvPr/>
        </p:nvSpPr>
        <p:spPr bwMode="auto">
          <a:xfrm>
            <a:off x="-5860415" y="1707815"/>
            <a:ext cx="52702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Paul trap for electrons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Works! 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Approaching a new quantum optics system</a:t>
            </a: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-7342496" y="5430340"/>
            <a:ext cx="648748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Field controlled electrons: </a:t>
            </a:r>
          </a:p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approaching light-field driven electronics?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Strong-field physics: all well-known effects show up 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Coherent electron dynamics on attosecond time scales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    (Fourier limit of cut-off part: 450 as)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Nanoscale vacuum tube diode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Graphene nanojunction ideally suited?</a:t>
            </a:r>
          </a:p>
          <a:p>
            <a:pPr lvl="1"/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/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Attosecond field effect transistor</a:t>
            </a:r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Cooperative electron effects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AC Stark based molecular wire switches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19332" r="25236" b="23993"/>
          <a:stretch/>
        </p:blipFill>
        <p:spPr bwMode="auto">
          <a:xfrm>
            <a:off x="11608740" y="-39903"/>
            <a:ext cx="2431139" cy="9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36" r="34080"/>
          <a:stretch/>
        </p:blipFill>
        <p:spPr>
          <a:xfrm rot="5400000">
            <a:off x="10028311" y="-493753"/>
            <a:ext cx="873512" cy="1781213"/>
          </a:xfrm>
          <a:prstGeom prst="rect">
            <a:avLst/>
          </a:prstGeom>
        </p:spPr>
      </p:pic>
      <p:sp>
        <p:nvSpPr>
          <p:cNvPr id="19" name="Textfeld 2"/>
          <p:cNvSpPr txBox="1">
            <a:spLocks noChangeArrowheads="1"/>
          </p:cNvSpPr>
          <p:nvPr/>
        </p:nvSpPr>
        <p:spPr bwMode="auto">
          <a:xfrm>
            <a:off x="158848" y="685800"/>
            <a:ext cx="67768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Strong-field physics in an at nanoscale materials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Coherent electron control: matter wave interference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Optical-field driven control on the sub-fs time scales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Optical field enhancement can be probed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Various models capture the main features: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Three-step (semi-classical)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TDDFT, TDSE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Simple propagation of a Gaussian wavepacket</a:t>
            </a:r>
          </a:p>
          <a:p>
            <a:pPr lvl="2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Quantum orbit theory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Fully self-consistent model far off – many </a:t>
            </a:r>
            <a:r>
              <a:rPr lang="en-US" sz="2000" smtClean="0">
                <a:solidFill>
                  <a:srgbClr val="002060"/>
                </a:solidFill>
                <a:latin typeface="Calibri" pitchFamily="34" charset="0"/>
              </a:rPr>
              <a:t>questions </a:t>
            </a:r>
            <a:r>
              <a:rPr lang="en-US" sz="2000" smtClean="0">
                <a:solidFill>
                  <a:srgbClr val="002060"/>
                </a:solidFill>
                <a:latin typeface="Calibri" pitchFamily="34" charset="0"/>
              </a:rPr>
              <a:t>open</a:t>
            </a:r>
            <a:endParaRPr lang="cs-CZ" sz="2000" dirty="0">
              <a:solidFill>
                <a:srgbClr val="002060"/>
              </a:solidFill>
              <a:latin typeface="Calibri" pitchFamily="34" charset="0"/>
            </a:endParaRPr>
          </a:p>
          <a:p>
            <a:pPr lvl="1"/>
            <a:endParaRPr lang="cs-CZ" sz="2000" smtClean="0">
              <a:solidFill>
                <a:srgbClr val="002060"/>
              </a:solidFill>
              <a:latin typeface="Calibri" pitchFamily="34" charset="0"/>
            </a:endParaRPr>
          </a:p>
          <a:p>
            <a:pPr marL="0" lvl="1"/>
            <a:r>
              <a:rPr lang="cs-CZ" sz="2000" b="1" smtClean="0">
                <a:solidFill>
                  <a:srgbClr val="B61212"/>
                </a:solidFill>
                <a:latin typeface="Calibri" pitchFamily="34" charset="0"/>
              </a:rPr>
              <a:t>Further experiments</a:t>
            </a:r>
            <a:endParaRPr lang="en-US" sz="2000" b="1">
              <a:solidFill>
                <a:srgbClr val="B61212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cs-CZ" sz="2000" smtClean="0">
                <a:solidFill>
                  <a:srgbClr val="002060"/>
                </a:solidFill>
                <a:latin typeface="Calibri" pitchFamily="34" charset="0"/>
              </a:rPr>
              <a:t> High degree of spatial coherence of laser-triggered electrons, virtual source size &lt;1 nm</a:t>
            </a:r>
          </a:p>
          <a:p>
            <a:pPr lvl="1">
              <a:buFont typeface="Arial" charset="0"/>
              <a:buChar char="•"/>
            </a:pPr>
            <a:r>
              <a:rPr lang="cs-CZ" sz="2000" smtClean="0">
                <a:solidFill>
                  <a:srgbClr val="002060"/>
                </a:solidFill>
                <a:latin typeface="Calibri" pitchFamily="34" charset="0"/>
              </a:rPr>
              <a:t> Quantum interference with two-color pulses</a:t>
            </a:r>
          </a:p>
        </p:txBody>
      </p:sp>
      <p:grpSp>
        <p:nvGrpSpPr>
          <p:cNvPr id="22" name="Gruppierung 23"/>
          <p:cNvGrpSpPr/>
          <p:nvPr/>
        </p:nvGrpSpPr>
        <p:grpSpPr>
          <a:xfrm>
            <a:off x="7163768" y="2118215"/>
            <a:ext cx="1677242" cy="2360625"/>
            <a:chOff x="377711" y="3145353"/>
            <a:chExt cx="2117138" cy="2979753"/>
          </a:xfrm>
        </p:grpSpPr>
        <p:pic>
          <p:nvPicPr>
            <p:cNvPr id="23" name="Grafik 22" descr="Figure3-v2.pn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377711" y="3158907"/>
              <a:ext cx="2117138" cy="2966199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701591" y="3388074"/>
              <a:ext cx="1785062" cy="10834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25000"/>
                  </a:schemeClr>
                </a:gs>
                <a:gs pos="80000">
                  <a:schemeClr val="accent1">
                    <a:shade val="93000"/>
                    <a:satMod val="130000"/>
                    <a:alpha val="25000"/>
                  </a:schemeClr>
                </a:gs>
                <a:gs pos="100000">
                  <a:schemeClr val="accent1">
                    <a:shade val="94000"/>
                    <a:satMod val="135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701591" y="4701794"/>
              <a:ext cx="1785062" cy="10834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25000"/>
                  </a:schemeClr>
                </a:gs>
                <a:gs pos="80000">
                  <a:schemeClr val="accent1">
                    <a:shade val="93000"/>
                    <a:satMod val="130000"/>
                    <a:alpha val="25000"/>
                  </a:schemeClr>
                </a:gs>
                <a:gs pos="100000">
                  <a:schemeClr val="accent1">
                    <a:shade val="94000"/>
                    <a:satMod val="135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8"/>
            <p:cNvSpPr/>
            <p:nvPr/>
          </p:nvSpPr>
          <p:spPr>
            <a:xfrm>
              <a:off x="1225681" y="3145353"/>
              <a:ext cx="285500" cy="280571"/>
            </a:xfrm>
            <a:prstGeom prst="ellipse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21"/>
            <p:cNvSpPr/>
            <p:nvPr/>
          </p:nvSpPr>
          <p:spPr>
            <a:xfrm>
              <a:off x="905529" y="4523406"/>
              <a:ext cx="285500" cy="280571"/>
            </a:xfrm>
            <a:prstGeom prst="ellipse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22"/>
            <p:cNvSpPr/>
            <p:nvPr/>
          </p:nvSpPr>
          <p:spPr>
            <a:xfrm>
              <a:off x="1540521" y="4523406"/>
              <a:ext cx="285500" cy="280571"/>
            </a:xfrm>
            <a:prstGeom prst="ellipse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913277" y="1370412"/>
            <a:ext cx="1746907" cy="1399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8" name="Gruppieren 37"/>
          <p:cNvGrpSpPr/>
          <p:nvPr/>
        </p:nvGrpSpPr>
        <p:grpSpPr>
          <a:xfrm>
            <a:off x="11295766" y="7796524"/>
            <a:ext cx="2720882" cy="1804298"/>
            <a:chOff x="1686383" y="2731376"/>
            <a:chExt cx="5871513" cy="3893575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6383" y="2731376"/>
              <a:ext cx="5871513" cy="389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hteck 39"/>
            <p:cNvSpPr/>
            <p:nvPr/>
          </p:nvSpPr>
          <p:spPr>
            <a:xfrm>
              <a:off x="4873821" y="2826327"/>
              <a:ext cx="481950" cy="344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1763688" y="2826327"/>
              <a:ext cx="481950" cy="344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1763688" y="4329100"/>
              <a:ext cx="481950" cy="344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feld 2"/>
          <p:cNvSpPr txBox="1">
            <a:spLocks noChangeArrowheads="1"/>
          </p:cNvSpPr>
          <p:nvPr/>
        </p:nvSpPr>
        <p:spPr bwMode="auto">
          <a:xfrm>
            <a:off x="362896" y="7920319"/>
            <a:ext cx="64149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Nanoscale femtosecond electron sources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(Almost) fully coherent electron emission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Interesting as a source for high rep. rate experiments?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0" name="Textfeld 2"/>
          <p:cNvSpPr txBox="1">
            <a:spLocks noChangeArrowheads="1"/>
          </p:cNvSpPr>
          <p:nvPr/>
        </p:nvSpPr>
        <p:spPr bwMode="auto">
          <a:xfrm>
            <a:off x="-7145723" y="-2034431"/>
            <a:ext cx="6941965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Laser acceleration of electrons at a dielectric photonic structure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Works! Max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.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gradient of &gt;200 MeV/m observed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At relativistic energies: GeV/m expected very soon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Sub-cycle bunching: sub-femtosecond pulse structure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Staging, tapering, deflection, focusing demonstrated</a:t>
            </a:r>
          </a:p>
          <a:p>
            <a:pPr lvl="1"/>
            <a:endParaRPr lang="en-US" sz="9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/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Take advantage of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Fast progress in (fiber) laser technology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Existing nano-fabrication technology (silicon ok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  at wavelengths &gt; 1.5</a:t>
            </a:r>
            <a:r>
              <a:rPr lang="en-US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m!)</a:t>
            </a:r>
          </a:p>
        </p:txBody>
      </p:sp>
      <p:sp>
        <p:nvSpPr>
          <p:cNvPr id="51" name="Textfeld 2"/>
          <p:cNvSpPr txBox="1">
            <a:spLocks noChangeArrowheads="1"/>
          </p:cNvSpPr>
          <p:nvPr/>
        </p:nvSpPr>
        <p:spPr bwMode="auto">
          <a:xfrm>
            <a:off x="-5402677" y="3638211"/>
            <a:ext cx="46140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B61212"/>
                </a:solidFill>
                <a:latin typeface="Calibri" pitchFamily="34" charset="0"/>
              </a:rPr>
              <a:t>Free space quantum electron optics</a:t>
            </a:r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Ground state injection soon</a:t>
            </a:r>
            <a:r>
              <a:rPr lang="en-US" sz="1200" dirty="0" smtClean="0">
                <a:solidFill>
                  <a:srgbClr val="002060"/>
                </a:solidFill>
                <a:latin typeface="Calibri" pitchFamily="34" charset="0"/>
              </a:rPr>
              <a:t>?</a:t>
            </a:r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Guided matter wave interferometer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</a:rPr>
              <a:t>?</a:t>
            </a:r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Quantum electron microscope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?</a:t>
            </a:r>
            <a:endParaRPr lang="en-US" sz="20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3" name="Grafik 52" descr="Figure2-v4_PlateauSpectrum_Daten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532" y="262927"/>
            <a:ext cx="1781714" cy="1398748"/>
          </a:xfrm>
          <a:prstGeom prst="rect">
            <a:avLst/>
          </a:prstGeom>
        </p:spPr>
      </p:pic>
      <p:grpSp>
        <p:nvGrpSpPr>
          <p:cNvPr id="54" name="Gruppieren 53"/>
          <p:cNvGrpSpPr/>
          <p:nvPr/>
        </p:nvGrpSpPr>
        <p:grpSpPr>
          <a:xfrm>
            <a:off x="9589610" y="4809472"/>
            <a:ext cx="1379762" cy="1206425"/>
            <a:chOff x="467136" y="2482761"/>
            <a:chExt cx="3792473" cy="3316032"/>
          </a:xfrm>
        </p:grpSpPr>
        <p:pic>
          <p:nvPicPr>
            <p:cNvPr id="55" name="図 3" descr="Macintosh HD:Users:iTak:TakDocument:Proposals:20150512-SFB:IVcurve.png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37"/>
            <a:stretch/>
          </p:blipFill>
          <p:spPr bwMode="auto">
            <a:xfrm>
              <a:off x="467137" y="2482761"/>
              <a:ext cx="3792472" cy="3316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6" y="2533651"/>
              <a:ext cx="1356901" cy="50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14" y="2533651"/>
              <a:ext cx="1654866" cy="50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599" y="2876550"/>
              <a:ext cx="8096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13"/>
          <a:srcRect l="55676" t="29719" r="2236" b="29158"/>
          <a:stretch/>
        </p:blipFill>
        <p:spPr>
          <a:xfrm>
            <a:off x="9330343" y="5213753"/>
            <a:ext cx="2412776" cy="1326092"/>
          </a:xfrm>
          <a:prstGeom prst="rect">
            <a:avLst/>
          </a:prstGeom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10511" r="20558" b="23248"/>
          <a:stretch/>
        </p:blipFill>
        <p:spPr bwMode="auto">
          <a:xfrm>
            <a:off x="-2576180" y="2799950"/>
            <a:ext cx="1986054" cy="7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r="62942" b="73797"/>
          <a:stretch/>
        </p:blipFill>
        <p:spPr bwMode="auto">
          <a:xfrm>
            <a:off x="9344971" y="2585589"/>
            <a:ext cx="1120877" cy="12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C:\Users\PHommelhoff\Papers\Own\SpatialCoherence_2014\figures\140818_diffractionSetupPulse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" r="1" b="35412"/>
          <a:stretch/>
        </p:blipFill>
        <p:spPr bwMode="auto">
          <a:xfrm>
            <a:off x="6536290" y="4750564"/>
            <a:ext cx="2298162" cy="175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86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Femtosecond and few-cycle laser pulses</a:t>
            </a:r>
            <a:endParaRPr lang="en-US" dirty="0"/>
          </a:p>
        </p:txBody>
      </p:sp>
      <p:pic>
        <p:nvPicPr>
          <p:cNvPr id="103426" name="Picture 2" descr="C:\Users\PHommelhoff\Maths\fs_pulses\6point5fspulse_Pi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2106" y="4427295"/>
            <a:ext cx="3429000" cy="2124075"/>
          </a:xfrm>
          <a:prstGeom prst="rect">
            <a:avLst/>
          </a:prstGeom>
          <a:noFill/>
        </p:spPr>
      </p:pic>
      <p:pic>
        <p:nvPicPr>
          <p:cNvPr id="103427" name="Picture 3" descr="C:\Users\PHommelhoff\Maths\fs_pulses\6point5fspulse_Piover2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22676" y="3814272"/>
            <a:ext cx="3429000" cy="2124075"/>
          </a:xfrm>
          <a:prstGeom prst="rect">
            <a:avLst/>
          </a:prstGeom>
          <a:noFill/>
        </p:spPr>
      </p:pic>
      <p:pic>
        <p:nvPicPr>
          <p:cNvPr id="103428" name="Picture 4" descr="C:\Users\PHommelhoff\Maths\fs_pulses\6point5fspulse_0.pn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246" y="3201249"/>
            <a:ext cx="3429000" cy="2124075"/>
          </a:xfrm>
          <a:prstGeom prst="rect">
            <a:avLst/>
          </a:prstGeom>
          <a:noFill/>
        </p:spPr>
      </p:pic>
      <p:pic>
        <p:nvPicPr>
          <p:cNvPr id="103429" name="Picture 5" descr="C:\Users\PHommelhoff\Maths\fs_pulses\65fspulse.pn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621" y="694554"/>
            <a:ext cx="3429000" cy="2124075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3349256" y="808074"/>
            <a:ext cx="1044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Carrier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Envelope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2469976" y="1275907"/>
            <a:ext cx="8899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2224216" y="1010093"/>
            <a:ext cx="1158549" cy="106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4337222" y="1275907"/>
            <a:ext cx="333632" cy="5899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4284921" y="1015409"/>
            <a:ext cx="1263263" cy="90908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3352039" y="2023709"/>
            <a:ext cx="2756854" cy="367311"/>
          </a:xfrm>
          <a:prstGeom prst="rect">
            <a:avLst/>
          </a:prstGeom>
          <a:noFill/>
        </p:spPr>
      </p:pic>
      <p:sp>
        <p:nvSpPr>
          <p:cNvPr id="31" name="Textfeld 30"/>
          <p:cNvSpPr txBox="1"/>
          <p:nvPr/>
        </p:nvSpPr>
        <p:spPr>
          <a:xfrm>
            <a:off x="212653" y="1956385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65 fs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laser pulse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02021" y="4439265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6.5 fs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laser pulses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331173" y="610206"/>
            <a:ext cx="2461434" cy="1754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7475" indent="-117475">
              <a:buFont typeface="Arial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Energy</a:t>
            </a:r>
          </a:p>
          <a:p>
            <a:pPr marL="117475" indent="-117475">
              <a:buFont typeface="Arial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Duration</a:t>
            </a:r>
          </a:p>
          <a:p>
            <a:pPr marL="117475" indent="-117475">
              <a:buFont typeface="Arial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Repetition rate</a:t>
            </a:r>
          </a:p>
          <a:p>
            <a:pPr marL="117475" indent="-117475">
              <a:buFont typeface="Arial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Carrier-envelope phase: control over optical electric field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Gerade Verbindung 34"/>
          <p:cNvCxnSpPr/>
          <p:nvPr/>
        </p:nvCxnSpPr>
        <p:spPr>
          <a:xfrm rot="5400000">
            <a:off x="6659645" y="4332404"/>
            <a:ext cx="42379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 rot="5400000">
            <a:off x="6780736" y="4360046"/>
            <a:ext cx="47907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50" name="Tabelle 49"/>
          <p:cNvGraphicFramePr>
            <a:graphicFrameLocks noGrp="1"/>
          </p:cNvGraphicFramePr>
          <p:nvPr>
            <p:extLst/>
          </p:nvPr>
        </p:nvGraphicFramePr>
        <p:xfrm>
          <a:off x="9498299" y="2796206"/>
          <a:ext cx="2133730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115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2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255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atin typeface="Calibri" pitchFamily="34" charset="0"/>
                          <a:cs typeface="Calibri" pitchFamily="34" charset="0"/>
                        </a:rPr>
                        <a:t> 800nm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atin typeface="Calibri" pitchFamily="34" charset="0"/>
                          <a:cs typeface="Calibri" pitchFamily="34" charset="0"/>
                        </a:rPr>
                        <a:t> 375 THz</a:t>
                      </a:r>
                      <a:endParaRPr lang="en-US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atin typeface="Calibri" pitchFamily="34" charset="0"/>
                          <a:cs typeface="Calibri" pitchFamily="34" charset="0"/>
                        </a:rPr>
                        <a:t> 2.7 fs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atin typeface="Calibri" pitchFamily="34" charset="0"/>
                          <a:cs typeface="Calibri" pitchFamily="34" charset="0"/>
                        </a:rPr>
                        <a:t> 1.5 eV</a:t>
                      </a:r>
                      <a:endParaRPr lang="en-US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" name="Textfeld 50"/>
          <p:cNvSpPr txBox="1"/>
          <p:nvPr/>
        </p:nvSpPr>
        <p:spPr>
          <a:xfrm>
            <a:off x="9519566" y="2415561"/>
            <a:ext cx="1963999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Near infrared light:</a:t>
            </a:r>
            <a:endParaRPr 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7" name="Gerade Verbindung mit Pfeil 56"/>
          <p:cNvCxnSpPr/>
          <p:nvPr/>
        </p:nvCxnSpPr>
        <p:spPr>
          <a:xfrm rot="10800000">
            <a:off x="2469977" y="2140041"/>
            <a:ext cx="51777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>
            <a:off x="829340" y="2140041"/>
            <a:ext cx="471057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 rot="10800000">
            <a:off x="2586935" y="4644218"/>
            <a:ext cx="517773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/>
          <p:cNvCxnSpPr/>
          <p:nvPr/>
        </p:nvCxnSpPr>
        <p:spPr>
          <a:xfrm>
            <a:off x="946298" y="4644218"/>
            <a:ext cx="471057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5861954" y="3765285"/>
            <a:ext cx="237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Carrier-envelope phase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5" name="Picture 125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7F4"/>
              </a:clrFrom>
              <a:clrTo>
                <a:srgbClr val="FFF7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6883" y="5674784"/>
            <a:ext cx="679700" cy="6797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26"/>
          <p:cNvSpPr txBox="1">
            <a:spLocks noChangeArrowheads="1"/>
          </p:cNvSpPr>
          <p:nvPr/>
        </p:nvSpPr>
        <p:spPr bwMode="auto">
          <a:xfrm>
            <a:off x="2321098" y="5548247"/>
            <a:ext cx="12942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Femtosecond frequency comb.</a:t>
            </a:r>
          </a:p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Invented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in 1998,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2005 Nobel Prize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Physics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495948" y="662190"/>
            <a:ext cx="2461434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7475" indent="-117475">
              <a:buFont typeface="Arial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Field strengths of GV/m easily attainable</a:t>
            </a:r>
          </a:p>
          <a:p>
            <a:pPr marL="117475" indent="-117475">
              <a:buFont typeface="Arial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Peak intensities of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marL="117475" indent="-117475">
              <a:buFont typeface="Arial" pitchFamily="34" charset="0"/>
              <a:buChar char="•"/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Peak power: MW, GW, up to PW today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9893423" y="4158386"/>
            <a:ext cx="4875152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287338" algn="l"/>
              </a:tabLst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Optical (electric) field control at frequencies of around 1 PHz (10</a:t>
            </a:r>
            <a:r>
              <a:rPr lang="en-US" baseline="30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15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Hz); timescales of (sub-) 1 fs!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469054" y="2805667"/>
            <a:ext cx="4488328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One optical period at 800 nm (375 THz): 2.7 fs</a:t>
            </a:r>
          </a:p>
          <a:p>
            <a:pPr>
              <a:tabLst>
                <a:tab pos="28733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Energy of a 800nm photon: 1.5 eV</a:t>
            </a:r>
          </a:p>
        </p:txBody>
      </p:sp>
    </p:spTree>
    <p:extLst>
      <p:ext uri="{BB962C8B-B14F-4D97-AF65-F5344CB8AC3E}">
        <p14:creationId xmlns:p14="http://schemas.microsoft.com/office/powerpoint/2010/main" val="15826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Frequency comb</a:t>
            </a:r>
          </a:p>
        </p:txBody>
      </p:sp>
      <p:pic>
        <p:nvPicPr>
          <p:cNvPr id="17411" name="Picture 4" descr="PCF 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225" y="2217738"/>
            <a:ext cx="28067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1" name="Picture 9" descr="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8675" y="2419350"/>
            <a:ext cx="29495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77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-0.41145 -0.2416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</a:t>
            </a:r>
            <a:r>
              <a:rPr lang="en-US" dirty="0" smtClean="0"/>
              <a:t>-optics or near-field optics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746269" y="5232472"/>
            <a:ext cx="60592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Nano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-optics &amp; field enhancement overviews (small selection of recent literature):</a:t>
            </a:r>
          </a:p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Novotny, Hecht, Principles of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nano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-optics, Cambridge Univ. Press</a:t>
            </a:r>
          </a:p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Hartschuh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, Tip-enhanced near-field optical microscopy, Ang. Chem. 2008</a:t>
            </a:r>
          </a:p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Novotny, van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Hulst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, Antennas for light, Nat. Phot. 2011</a:t>
            </a:r>
          </a:p>
          <a:p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 descr="C:\Users\PHommelhoff\Präsentationen\2013_05_FestkoerperKoll_Erlangen\blitz-Eiffeltu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705" y="748787"/>
            <a:ext cx="2822155" cy="453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721" y="1446855"/>
            <a:ext cx="6019634" cy="3065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6053204" y="648212"/>
            <a:ext cx="301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“Plasmonics” is closely related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67508" y="4598160"/>
            <a:ext cx="2447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800 nm laser wavelength</a:t>
            </a:r>
          </a:p>
          <a:p>
            <a:r>
              <a:rPr lang="en-US" sz="1600" dirty="0" smtClean="0">
                <a:latin typeface="Calibri" pitchFamily="34" charset="0"/>
              </a:rPr>
              <a:t>focused on 30nm radius tip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807523" y="6143005"/>
            <a:ext cx="6628553" cy="51464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txBody>
          <a:bodyPr wrap="square" lIns="82945" tIns="41473" rIns="82945" bIns="41473">
            <a:spAutoFit/>
          </a:bodyPr>
          <a:lstStyle/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S. Thomas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, M. Krüger. M. Förster, M. Schenk, P. Hommelhoff,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NanoLett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. 13, 4790 (2013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sz="1400" dirty="0" smtClean="0">
                <a:latin typeface="Calibri" pitchFamily="34" charset="0"/>
              </a:rPr>
              <a:t>S. Thomas, G. Wachter, Chr. Lemell, J. Burgdörfer, P. Hommelhoff, </a:t>
            </a:r>
            <a:r>
              <a:rPr lang="en-US" sz="1400" dirty="0">
                <a:latin typeface="Calibri" pitchFamily="34" charset="0"/>
              </a:rPr>
              <a:t>NJP 17, </a:t>
            </a:r>
            <a:r>
              <a:rPr lang="en-US" sz="1400" dirty="0" smtClean="0">
                <a:latin typeface="Calibri" pitchFamily="34" charset="0"/>
              </a:rPr>
              <a:t>063010 (2015)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Experimental setup</a:t>
            </a:r>
            <a:endParaRPr lang="en-US"/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4607626" y="1200558"/>
            <a:ext cx="426324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chemeClr val="tx1"/>
                </a:solidFill>
                <a:latin typeface="Calibri" pitchFamily="34" charset="0"/>
              </a:rPr>
              <a:t>Ti:sa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 oscillator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pulse duration </a:t>
            </a:r>
            <a:r>
              <a:rPr lang="en-US" sz="2000" dirty="0" smtClean="0">
                <a:latin typeface="Calibri" pitchFamily="34" charset="0"/>
              </a:rPr>
              <a:t>6.5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fs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central wavelength  800nm (1.56eV)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   repetition rate 80MHz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max. output 750mW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max. pulse energy 9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nJ</a:t>
            </a:r>
            <a:r>
              <a:rPr lang="en-US" sz="2000" dirty="0" smtClean="0">
                <a:latin typeface="Calibri" pitchFamily="34" charset="0"/>
              </a:rPr>
              <a:t>  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4607624" y="3265319"/>
            <a:ext cx="4251367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Tungsten tip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etched from single crystal</a:t>
            </a:r>
          </a:p>
          <a:p>
            <a:r>
              <a:rPr lang="en-US" sz="2000" dirty="0" smtClean="0">
                <a:latin typeface="Calibri" pitchFamily="34" charset="0"/>
              </a:rPr>
              <a:t> 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wire in W(310) orientation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apex radius </a:t>
            </a:r>
            <a:r>
              <a:rPr lang="en-US" sz="2000" dirty="0" smtClean="0">
                <a:latin typeface="Calibri" pitchFamily="34" charset="0"/>
              </a:rPr>
              <a:t> 5… 5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0nm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   clean surface by field evaporation 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" name="Grafik 9" descr="ExpSetup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8781" y="772679"/>
            <a:ext cx="4106686" cy="3982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4632406" y="5022425"/>
            <a:ext cx="4226586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Calibri" pitchFamily="34" charset="0"/>
                <a:cs typeface="Times New Roman" pitchFamily="18" charset="0"/>
              </a:rPr>
              <a:t>Focal parameters</a:t>
            </a:r>
          </a:p>
          <a:p>
            <a:pPr>
              <a:buFont typeface="Arial" pitchFamily="34" charset="0"/>
              <a:buChar char="•"/>
            </a:pPr>
            <a:r>
              <a:rPr lang="en-US" sz="2000" i="1" dirty="0" smtClean="0">
                <a:latin typeface="Calibri" pitchFamily="34" charset="0"/>
                <a:cs typeface="Times New Roman" pitchFamily="18" charset="0"/>
              </a:rPr>
              <a:t>    f</a:t>
            </a:r>
            <a:r>
              <a:rPr lang="en-US" sz="2000" dirty="0" smtClean="0">
                <a:latin typeface="Calibri" pitchFamily="34" charset="0"/>
              </a:rPr>
              <a:t> = 15 mm; w</a:t>
            </a:r>
            <a:r>
              <a:rPr lang="en-US" sz="2000" baseline="-25000" dirty="0" smtClean="0">
                <a:latin typeface="Calibri" pitchFamily="34" charset="0"/>
              </a:rPr>
              <a:t>0</a:t>
            </a:r>
            <a:r>
              <a:rPr lang="en-US" sz="2000" dirty="0" smtClean="0">
                <a:latin typeface="Calibri" pitchFamily="34" charset="0"/>
              </a:rPr>
              <a:t>=2.2µm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   max. intensity:  10</a:t>
            </a:r>
            <a:r>
              <a:rPr lang="en-US" sz="2000" baseline="30000" dirty="0" smtClean="0">
                <a:latin typeface="Calibri" pitchFamily="34" charset="0"/>
              </a:rPr>
              <a:t>12</a:t>
            </a:r>
            <a:r>
              <a:rPr lang="en-US" sz="2000" dirty="0" smtClean="0">
                <a:latin typeface="Calibri" pitchFamily="34" charset="0"/>
              </a:rPr>
              <a:t>W/cm</a:t>
            </a:r>
            <a:r>
              <a:rPr lang="en-US" sz="2000" baseline="30000" dirty="0" smtClean="0">
                <a:latin typeface="Calibri" pitchFamily="34" charset="0"/>
              </a:rPr>
              <a:t>2</a:t>
            </a:r>
            <a:endParaRPr lang="en-US" sz="2000" baseline="30000" dirty="0">
              <a:latin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69833" y="4846774"/>
            <a:ext cx="4594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Typical operating parameters: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 up to 0.5nJ, 10</a:t>
            </a:r>
            <a:r>
              <a:rPr lang="en-US" sz="2000" baseline="30000" dirty="0" smtClean="0">
                <a:latin typeface="Calibri" pitchFamily="34" charset="0"/>
              </a:rPr>
              <a:t>11</a:t>
            </a:r>
            <a:r>
              <a:rPr lang="en-US" sz="2000" dirty="0" smtClean="0">
                <a:latin typeface="Calibri" pitchFamily="34" charset="0"/>
              </a:rPr>
              <a:t>W/cm</a:t>
            </a:r>
            <a:r>
              <a:rPr lang="en-US" sz="2000" baseline="30000" dirty="0" smtClean="0">
                <a:latin typeface="Calibri" pitchFamily="34" charset="0"/>
              </a:rPr>
              <a:t>2 </a:t>
            </a:r>
            <a:r>
              <a:rPr lang="en-US" sz="2000" dirty="0" smtClean="0">
                <a:latin typeface="Calibri" pitchFamily="34" charset="0"/>
              </a:rPr>
              <a:t> </a:t>
            </a:r>
          </a:p>
          <a:p>
            <a:r>
              <a:rPr lang="en-US" sz="2000" dirty="0" smtClean="0">
                <a:latin typeface="Calibri" pitchFamily="34" charset="0"/>
              </a:rPr>
              <a:t>   Keldysh parameter (incl. FE): </a:t>
            </a:r>
            <a:r>
              <a:rPr lang="en-US" sz="2000" dirty="0" smtClean="0">
                <a:latin typeface="Symbol" pitchFamily="18" charset="2"/>
              </a:rPr>
              <a:t>g</a:t>
            </a:r>
            <a:r>
              <a:rPr lang="en-US" sz="2000" dirty="0" smtClean="0">
                <a:latin typeface="Calibri" pitchFamily="34" charset="0"/>
              </a:rPr>
              <a:t> = 2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  yield of &lt;1 electron/pulse (several </a:t>
            </a:r>
            <a:r>
              <a:rPr lang="en-US" sz="2000" dirty="0" err="1" smtClean="0">
                <a:latin typeface="Calibri" pitchFamily="34" charset="0"/>
              </a:rPr>
              <a:t>pA</a:t>
            </a:r>
            <a:r>
              <a:rPr lang="en-US" sz="2000" dirty="0" smtClean="0">
                <a:latin typeface="Calibri" pitchFamily="34" charset="0"/>
              </a:rPr>
              <a:t>)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86668" y="846667"/>
            <a:ext cx="835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Calibri" pitchFamily="34" charset="0"/>
              </a:rPr>
              <a:t>sketch</a:t>
            </a:r>
            <a:endParaRPr lang="en-US" sz="2000" i="1" dirty="0">
              <a:latin typeface="Calibri" pitchFamily="34" charset="0"/>
            </a:endParaRPr>
          </a:p>
        </p:txBody>
      </p:sp>
      <p:pic>
        <p:nvPicPr>
          <p:cNvPr id="11" name="Picture 1" descr="C:\Dokumente und Einstellungen\Markus\Eigene Dateien\EigDateien\PhD\Konferenzen Talks\2011\Hänsch Seminar 2011\sources\EField_Puls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1158" y="509284"/>
            <a:ext cx="1343643" cy="98618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st="1016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3" name="Picture 29" descr="tip1125b_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507" y="3078863"/>
            <a:ext cx="1034168" cy="776026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" name="Interaktive Schaltfläche: Nächste(r) oder Weiter 13">
            <a:hlinkClick r:id="" action="ppaction://noaction" highlightClick="1"/>
          </p:cNvPr>
          <p:cNvSpPr/>
          <p:nvPr/>
        </p:nvSpPr>
        <p:spPr>
          <a:xfrm>
            <a:off x="3420536" y="6908582"/>
            <a:ext cx="604676" cy="25716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126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Photoemission from a metal</a:t>
            </a:r>
            <a:endParaRPr lang="en-US" dirty="0"/>
          </a:p>
        </p:txBody>
      </p:sp>
      <p:sp>
        <p:nvSpPr>
          <p:cNvPr id="7174" name="Textfeld 9"/>
          <p:cNvSpPr txBox="1">
            <a:spLocks noChangeArrowheads="1"/>
          </p:cNvSpPr>
          <p:nvPr/>
        </p:nvSpPr>
        <p:spPr bwMode="auto">
          <a:xfrm>
            <a:off x="2703513" y="7278688"/>
            <a:ext cx="20716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n-photon-photoelectric effect: n*E</a:t>
            </a:r>
            <a:r>
              <a:rPr lang="en-US" sz="1600" baseline="-25000">
                <a:latin typeface="Calibri" pitchFamily="34" charset="0"/>
                <a:cs typeface="Calibri" pitchFamily="34" charset="0"/>
              </a:rPr>
              <a:t>ph</a:t>
            </a:r>
            <a:r>
              <a:rPr lang="en-US" sz="160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>
                <a:latin typeface="Symbol" pitchFamily="18" charset="2"/>
                <a:cs typeface="Calibri" pitchFamily="34" charset="0"/>
              </a:rPr>
              <a:t>F</a:t>
            </a:r>
            <a:endParaRPr lang="en-US" sz="160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photocurrent ~ I</a:t>
            </a:r>
            <a:r>
              <a:rPr lang="en-US" sz="1600" baseline="-25000">
                <a:latin typeface="Calibri" pitchFamily="34" charset="0"/>
                <a:cs typeface="Calibri" pitchFamily="34" charset="0"/>
              </a:rPr>
              <a:t>laser</a:t>
            </a:r>
            <a:r>
              <a:rPr lang="en-US" sz="1600" baseline="30000">
                <a:latin typeface="Calibri" pitchFamily="34" charset="0"/>
                <a:cs typeface="Calibri" pitchFamily="34" charset="0"/>
              </a:rPr>
              <a:t>n</a:t>
            </a:r>
          </a:p>
          <a:p>
            <a:pPr>
              <a:buFont typeface="Arial" charset="0"/>
              <a:buChar char="•"/>
            </a:pPr>
            <a:r>
              <a:rPr lang="en-US" sz="1600" baseline="3000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>
                <a:latin typeface="Calibri" pitchFamily="34" charset="0"/>
                <a:cs typeface="Calibri" pitchFamily="34" charset="0"/>
              </a:rPr>
              <a:t>perturbative regime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719661" y="825534"/>
            <a:ext cx="2078037" cy="2932113"/>
            <a:chOff x="719661" y="1143000"/>
            <a:chExt cx="2078037" cy="2932113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9"/>
            <a:stretch>
              <a:fillRect/>
            </a:stretch>
          </p:blipFill>
          <p:spPr bwMode="auto">
            <a:xfrm>
              <a:off x="719661" y="1857375"/>
              <a:ext cx="2078037" cy="22177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929211" y="1143000"/>
              <a:ext cx="1625600" cy="649288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Multiphoton</a:t>
              </a: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photoemission</a:t>
              </a:r>
            </a:p>
          </p:txBody>
        </p:sp>
        <p:sp>
          <p:nvSpPr>
            <p:cNvPr id="7" name="Rechteck 6"/>
            <p:cNvSpPr>
              <a:spLocks noChangeArrowheads="1"/>
            </p:cNvSpPr>
            <p:nvPr/>
          </p:nvSpPr>
          <p:spPr bwMode="auto">
            <a:xfrm>
              <a:off x="2169048" y="3714750"/>
              <a:ext cx="571500" cy="285750"/>
            </a:xfrm>
            <a:prstGeom prst="rect">
              <a:avLst/>
            </a:prstGeom>
            <a:solidFill>
              <a:srgbClr val="DBDDE9"/>
            </a:soli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49263"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endPara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-1967365" y="1143000"/>
            <a:ext cx="1643062" cy="642938"/>
          </a:xfrm>
          <a:prstGeom prst="rect">
            <a:avLst/>
          </a:prstGeom>
          <a:solidFill>
            <a:srgbClr val="FFFFFF"/>
          </a:solidFill>
          <a:ln w="25560">
            <a:solidFill>
              <a:srgbClr val="4BACC6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Photo-assisted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field emission</a:t>
            </a:r>
          </a:p>
        </p:txBody>
      </p:sp>
      <p:pic>
        <p:nvPicPr>
          <p:cNvPr id="13" name="Grafik 12" descr="03-EmProcPF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7428" y="1857375"/>
            <a:ext cx="23161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feld 13"/>
          <p:cNvSpPr txBox="1">
            <a:spLocks noChangeArrowheads="1"/>
          </p:cNvSpPr>
          <p:nvPr/>
        </p:nvSpPr>
        <p:spPr bwMode="auto">
          <a:xfrm>
            <a:off x="346075" y="7278688"/>
            <a:ext cx="221138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generate static tunnel barrier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absorption of 1  photon subsequent tunneling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nonlinear in applied DC field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linear in laser intensity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5837735" y="811103"/>
            <a:ext cx="2046287" cy="2946400"/>
            <a:chOff x="6573729" y="1143000"/>
            <a:chExt cx="2046287" cy="294640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729" y="1857375"/>
              <a:ext cx="2046287" cy="22320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6691204" y="1143000"/>
              <a:ext cx="1735137" cy="642938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4BACC6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Light-induced direct tunneling</a:t>
              </a:r>
            </a:p>
          </p:txBody>
        </p:sp>
        <p:sp>
          <p:nvSpPr>
            <p:cNvPr id="18" name="Rechteck 17"/>
            <p:cNvSpPr>
              <a:spLocks noChangeArrowheads="1"/>
            </p:cNvSpPr>
            <p:nvPr/>
          </p:nvSpPr>
          <p:spPr bwMode="auto">
            <a:xfrm>
              <a:off x="7977079" y="3714750"/>
              <a:ext cx="571500" cy="285750"/>
            </a:xfrm>
            <a:prstGeom prst="rect">
              <a:avLst/>
            </a:prstGeom>
            <a:solidFill>
              <a:srgbClr val="DBDDE9"/>
            </a:solidFill>
            <a:ln w="0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49263"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endParaRPr lang="en-US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182" name="Textfeld 18"/>
          <p:cNvSpPr txBox="1">
            <a:spLocks noChangeArrowheads="1"/>
          </p:cNvSpPr>
          <p:nvPr/>
        </p:nvSpPr>
        <p:spPr bwMode="auto">
          <a:xfrm>
            <a:off x="7000875" y="7278688"/>
            <a:ext cx="20716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potential is AC-modulated with optical frequency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electron current temporally resolves laser field </a:t>
            </a:r>
          </a:p>
        </p:txBody>
      </p:sp>
      <p:grpSp>
        <p:nvGrpSpPr>
          <p:cNvPr id="6" name="Gruppierung 5"/>
          <p:cNvGrpSpPr/>
          <p:nvPr/>
        </p:nvGrpSpPr>
        <p:grpSpPr>
          <a:xfrm>
            <a:off x="3195354" y="825534"/>
            <a:ext cx="2244725" cy="3059113"/>
            <a:chOff x="3563351" y="1143000"/>
            <a:chExt cx="2244725" cy="305911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31"/>
            <a:stretch>
              <a:fillRect/>
            </a:stretch>
          </p:blipFill>
          <p:spPr bwMode="auto">
            <a:xfrm>
              <a:off x="3563351" y="1622425"/>
              <a:ext cx="2244725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3738335" y="1143000"/>
              <a:ext cx="1841500" cy="649288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4BACC6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Above-threshold-photoemission</a:t>
              </a:r>
            </a:p>
          </p:txBody>
        </p:sp>
      </p:grpSp>
      <p:sp>
        <p:nvSpPr>
          <p:cNvPr id="7184" name="Textfeld 21"/>
          <p:cNvSpPr txBox="1">
            <a:spLocks noChangeArrowheads="1"/>
          </p:cNvSpPr>
          <p:nvPr/>
        </p:nvSpPr>
        <p:spPr bwMode="auto">
          <a:xfrm>
            <a:off x="4643438" y="7278688"/>
            <a:ext cx="20716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intermediate regime  (perturbative vs. strong-field regime)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  <a:cs typeface="Calibri" pitchFamily="34" charset="0"/>
              </a:rPr>
              <a:t> n+1 and higher orders of photon absorption observed</a:t>
            </a:r>
          </a:p>
        </p:txBody>
      </p:sp>
      <p:cxnSp>
        <p:nvCxnSpPr>
          <p:cNvPr id="7185" name="Gerade Verbindung mit Pfeil 23"/>
          <p:cNvCxnSpPr>
            <a:cxnSpLocks noChangeShapeType="1"/>
          </p:cNvCxnSpPr>
          <p:nvPr/>
        </p:nvCxnSpPr>
        <p:spPr bwMode="auto">
          <a:xfrm>
            <a:off x="714375" y="9466263"/>
            <a:ext cx="7500938" cy="15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7186" name="Textfeld 24"/>
          <p:cNvSpPr txBox="1">
            <a:spLocks noChangeArrowheads="1"/>
          </p:cNvSpPr>
          <p:nvPr/>
        </p:nvSpPr>
        <p:spPr bwMode="auto">
          <a:xfrm>
            <a:off x="3598863" y="9109075"/>
            <a:ext cx="1544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increasing I</a:t>
            </a:r>
            <a:r>
              <a:rPr lang="en-US" baseline="-250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laser</a:t>
            </a:r>
          </a:p>
        </p:txBody>
      </p:sp>
      <p:cxnSp>
        <p:nvCxnSpPr>
          <p:cNvPr id="26" name="Gerade Verbindung mit Pfeil 25"/>
          <p:cNvCxnSpPr/>
          <p:nvPr/>
        </p:nvCxnSpPr>
        <p:spPr bwMode="auto">
          <a:xfrm flipH="1">
            <a:off x="642938" y="10514013"/>
            <a:ext cx="7500937" cy="158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feld 26"/>
          <p:cNvSpPr txBox="1"/>
          <p:nvPr/>
        </p:nvSpPr>
        <p:spPr>
          <a:xfrm>
            <a:off x="3598863" y="10207625"/>
            <a:ext cx="16049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increasing U</a:t>
            </a:r>
            <a:r>
              <a:rPr lang="en-US" baseline="-2500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tip</a:t>
            </a:r>
            <a:endParaRPr lang="en-US" baseline="-25000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Rechteck 27"/>
          <p:cNvSpPr>
            <a:spLocks noChangeArrowheads="1"/>
          </p:cNvSpPr>
          <p:nvPr/>
        </p:nvSpPr>
        <p:spPr bwMode="auto">
          <a:xfrm>
            <a:off x="-743403" y="3743325"/>
            <a:ext cx="571500" cy="285750"/>
          </a:xfrm>
          <a:prstGeom prst="rect">
            <a:avLst/>
          </a:prstGeom>
          <a:solidFill>
            <a:schemeClr val="bg1"/>
          </a:solidFill>
          <a:ln w="0" algn="ctr">
            <a:noFill/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en-US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604657" y="5562183"/>
            <a:ext cx="3822164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75000">
                <a:srgbClr val="FFC000"/>
              </a:gs>
            </a:gsLst>
            <a:lin ang="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b="1" i="1" dirty="0" smtClean="0">
                <a:latin typeface="Arial" pitchFamily="34" charset="0"/>
                <a:cs typeface="Arial" pitchFamily="34" charset="0"/>
              </a:rPr>
              <a:t>    Strong-</a:t>
            </a:r>
            <a:r>
              <a:rPr lang="de-DE" b="1" i="1" dirty="0" err="1" smtClean="0">
                <a:latin typeface="Arial" pitchFamily="34" charset="0"/>
                <a:cs typeface="Arial" pitchFamily="34" charset="0"/>
              </a:rPr>
              <a:t>field</a:t>
            </a:r>
            <a:r>
              <a:rPr lang="de-DE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i="1" dirty="0" err="1" smtClean="0">
                <a:latin typeface="Arial" pitchFamily="34" charset="0"/>
                <a:cs typeface="Arial" pitchFamily="34" charset="0"/>
              </a:rPr>
              <a:t>regime</a:t>
            </a:r>
            <a:endParaRPr lang="de-DE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344890" y="6083116"/>
            <a:ext cx="324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(beyond perturbative approach)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feld 24"/>
          <p:cNvSpPr txBox="1">
            <a:spLocks noChangeArrowheads="1"/>
          </p:cNvSpPr>
          <p:nvPr/>
        </p:nvSpPr>
        <p:spPr bwMode="auto">
          <a:xfrm>
            <a:off x="799218" y="6102261"/>
            <a:ext cx="1616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Increasing 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aseline="-25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laser</a:t>
            </a:r>
            <a:endParaRPr lang="en-US" baseline="-25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>
            <a:off x="756356" y="6055163"/>
            <a:ext cx="790355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18"/>
          <p:cNvSpPr txBox="1">
            <a:spLocks noChangeArrowheads="1"/>
          </p:cNvSpPr>
          <p:nvPr/>
        </p:nvSpPr>
        <p:spPr bwMode="auto">
          <a:xfrm>
            <a:off x="5736518" y="3849862"/>
            <a:ext cx="251565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 potential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AC-modulated</a:t>
            </a:r>
          </a:p>
          <a:p>
            <a:pPr>
              <a:buFont typeface="Arial" charset="0"/>
              <a:buChar char="•"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 quasi-static tunneling</a:t>
            </a:r>
          </a:p>
          <a:p>
            <a:pPr>
              <a:buFont typeface="Arial" charset="0"/>
              <a:buChar char="•"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 current resolves field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5576710" y="4651025"/>
            <a:ext cx="35672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dirty="0" smtClean="0">
                <a:latin typeface="Calibri" pitchFamily="34" charset="0"/>
              </a:rPr>
              <a:t>G. Farkas et al., </a:t>
            </a:r>
            <a:r>
              <a:rPr lang="de-DE" sz="1500" dirty="0" err="1" smtClean="0">
                <a:latin typeface="Calibri" pitchFamily="34" charset="0"/>
              </a:rPr>
              <a:t>Opt</a:t>
            </a:r>
            <a:r>
              <a:rPr lang="de-DE" sz="1500" dirty="0" smtClean="0">
                <a:latin typeface="Calibri" pitchFamily="34" charset="0"/>
              </a:rPr>
              <a:t>. </a:t>
            </a:r>
            <a:r>
              <a:rPr lang="de-DE" sz="1500" dirty="0" err="1" smtClean="0">
                <a:latin typeface="Calibri" pitchFamily="34" charset="0"/>
              </a:rPr>
              <a:t>Comm</a:t>
            </a:r>
            <a:r>
              <a:rPr lang="de-DE" sz="1500" dirty="0" smtClean="0">
                <a:latin typeface="Calibri" pitchFamily="34" charset="0"/>
              </a:rPr>
              <a:t>. 1983</a:t>
            </a:r>
          </a:p>
          <a:p>
            <a:r>
              <a:rPr lang="de-DE" sz="1500" dirty="0" smtClean="0">
                <a:latin typeface="Calibri" pitchFamily="34" charset="0"/>
              </a:rPr>
              <a:t>R. Bormann et al., PRL 2010</a:t>
            </a:r>
          </a:p>
          <a:p>
            <a:r>
              <a:rPr lang="de-DE" sz="1500" dirty="0" smtClean="0">
                <a:latin typeface="Calibri" pitchFamily="34" charset="0"/>
              </a:rPr>
              <a:t>P. </a:t>
            </a:r>
            <a:r>
              <a:rPr lang="de-DE" sz="1500" dirty="0" err="1" smtClean="0">
                <a:latin typeface="Calibri" pitchFamily="34" charset="0"/>
              </a:rPr>
              <a:t>Dombi</a:t>
            </a:r>
            <a:r>
              <a:rPr lang="de-DE" sz="1500" dirty="0" smtClean="0">
                <a:latin typeface="Calibri" pitchFamily="34" charset="0"/>
              </a:rPr>
              <a:t> et al., </a:t>
            </a:r>
            <a:r>
              <a:rPr lang="de-DE" sz="1500" dirty="0" err="1" smtClean="0">
                <a:latin typeface="Calibri" pitchFamily="34" charset="0"/>
              </a:rPr>
              <a:t>Opt</a:t>
            </a:r>
            <a:r>
              <a:rPr lang="de-DE" sz="1500" dirty="0" smtClean="0">
                <a:latin typeface="Calibri" pitchFamily="34" charset="0"/>
              </a:rPr>
              <a:t>. </a:t>
            </a:r>
            <a:r>
              <a:rPr lang="de-DE" sz="1500" dirty="0" err="1" smtClean="0">
                <a:latin typeface="Calibri" pitchFamily="34" charset="0"/>
              </a:rPr>
              <a:t>Expr</a:t>
            </a:r>
            <a:r>
              <a:rPr lang="de-DE" sz="1500" dirty="0" smtClean="0">
                <a:latin typeface="Calibri" pitchFamily="34" charset="0"/>
              </a:rPr>
              <a:t>. 2010</a:t>
            </a:r>
          </a:p>
        </p:txBody>
      </p:sp>
      <p:sp>
        <p:nvSpPr>
          <p:cNvPr id="34" name="Textfeld 9"/>
          <p:cNvSpPr txBox="1">
            <a:spLocks noChangeArrowheads="1"/>
          </p:cNvSpPr>
          <p:nvPr/>
        </p:nvSpPr>
        <p:spPr bwMode="auto">
          <a:xfrm>
            <a:off x="693853" y="3849862"/>
            <a:ext cx="2252309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n-photon-</a:t>
            </a:r>
            <a:br>
              <a:rPr lang="en-US" sz="1700" dirty="0" smtClean="0">
                <a:latin typeface="Calibri" pitchFamily="34" charset="0"/>
                <a:cs typeface="Calibri" pitchFamily="34" charset="0"/>
              </a:rPr>
            </a:br>
            <a:r>
              <a:rPr lang="en-US" sz="1700" dirty="0" smtClean="0">
                <a:latin typeface="Calibri" pitchFamily="34" charset="0"/>
                <a:cs typeface="Calibri" pitchFamily="34" charset="0"/>
              </a:rPr>
              <a:t>   photoelectric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effect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:</a:t>
            </a:r>
            <a:br>
              <a:rPr lang="en-US" sz="1700" dirty="0" smtClean="0">
                <a:latin typeface="Calibri" pitchFamily="34" charset="0"/>
                <a:cs typeface="Calibri" pitchFamily="34" charset="0"/>
              </a:rPr>
            </a:br>
            <a:r>
              <a:rPr lang="en-US" sz="1700" dirty="0" smtClean="0">
                <a:latin typeface="Calibri" pitchFamily="34" charset="0"/>
                <a:cs typeface="Calibri" pitchFamily="34" charset="0"/>
              </a:rPr>
              <a:t>   n*E</a:t>
            </a:r>
            <a:r>
              <a:rPr lang="en-US" sz="1700" baseline="-25000" dirty="0" smtClean="0">
                <a:latin typeface="Calibri" pitchFamily="34" charset="0"/>
                <a:cs typeface="Calibri" pitchFamily="34" charset="0"/>
              </a:rPr>
              <a:t>ph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2000" dirty="0" smtClean="0">
                <a:latin typeface="Symbol" pitchFamily="18" charset="2"/>
                <a:cs typeface="Calibri" pitchFamily="34" charset="0"/>
              </a:rPr>
              <a:t>f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 photocurrent ~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laser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700" baseline="30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perturbative regime</a:t>
            </a:r>
          </a:p>
        </p:txBody>
      </p:sp>
      <p:sp>
        <p:nvSpPr>
          <p:cNvPr id="35" name="Textfeld 21"/>
          <p:cNvSpPr txBox="1">
            <a:spLocks noChangeArrowheads="1"/>
          </p:cNvSpPr>
          <p:nvPr/>
        </p:nvSpPr>
        <p:spPr bwMode="auto">
          <a:xfrm>
            <a:off x="3193338" y="3849862"/>
            <a:ext cx="218634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700" dirty="0" smtClean="0">
                <a:latin typeface="Calibri" pitchFamily="34" charset="0"/>
                <a:cs typeface="Calibri" pitchFamily="34" charset="0"/>
              </a:rPr>
              <a:t> n+1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and higher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700" dirty="0" smtClean="0">
                <a:latin typeface="Calibri" pitchFamily="34" charset="0"/>
                <a:cs typeface="Calibri" pitchFamily="34" charset="0"/>
              </a:rPr>
            </a:br>
            <a:r>
              <a:rPr lang="en-US" sz="1700" dirty="0" smtClean="0">
                <a:latin typeface="Calibri" pitchFamily="34" charset="0"/>
                <a:cs typeface="Calibri" pitchFamily="34" charset="0"/>
              </a:rPr>
              <a:t>   orders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of photon </a:t>
            </a:r>
            <a:r>
              <a:rPr lang="en-US" sz="17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700" dirty="0" smtClean="0">
                <a:latin typeface="Calibri" pitchFamily="34" charset="0"/>
                <a:cs typeface="Calibri" pitchFamily="34" charset="0"/>
              </a:rPr>
            </a:br>
            <a:r>
              <a:rPr lang="en-US" sz="1700" dirty="0" smtClean="0">
                <a:latin typeface="Calibri" pitchFamily="34" charset="0"/>
                <a:cs typeface="Calibri" pitchFamily="34" charset="0"/>
              </a:rPr>
              <a:t>   absorption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33963" y="3838772"/>
            <a:ext cx="211888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Photo-assisted field emission &amp; thermal emission not discussed today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165" y="1774626"/>
            <a:ext cx="4213566" cy="2077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97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24" grpId="0" animBg="1"/>
      <p:bldP spid="25" grpId="0"/>
      <p:bldP spid="2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raph007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422666"/>
            <a:ext cx="709295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Graph00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422666"/>
            <a:ext cx="709295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Graph00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422666"/>
            <a:ext cx="709295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Graph00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422666"/>
            <a:ext cx="709295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 descr="Graph003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422666"/>
            <a:ext cx="709295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 descr="Graph002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422666"/>
            <a:ext cx="709295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Graph001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422666"/>
            <a:ext cx="709295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206625" y="5383213"/>
            <a:ext cx="2735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Energy (E - E</a:t>
            </a:r>
            <a:r>
              <a:rPr lang="en-US" sz="2000" baseline="-25000">
                <a:latin typeface="Arial" charset="0"/>
              </a:rPr>
              <a:t>Fermi</a:t>
            </a:r>
            <a:r>
              <a:rPr lang="en-US" sz="2000">
                <a:latin typeface="Arial" charset="0"/>
              </a:rPr>
              <a:t>) / eV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 rot="-5400000">
            <a:off x="-807597" y="2622520"/>
            <a:ext cx="2640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charset="0"/>
              </a:rPr>
              <a:t>Count rate / (</a:t>
            </a:r>
            <a:r>
              <a:rPr lang="en-US" sz="2000" dirty="0" smtClean="0">
                <a:latin typeface="Arial" charset="0"/>
              </a:rPr>
              <a:t>s</a:t>
            </a:r>
            <a:r>
              <a:rPr lang="en-US" sz="2000" baseline="30000" dirty="0" smtClean="0">
                <a:latin typeface="Arial" charset="0"/>
              </a:rPr>
              <a:t>-1</a:t>
            </a:r>
            <a:r>
              <a:rPr lang="en-US" sz="2000" dirty="0" smtClean="0">
                <a:latin typeface="Arial" charset="0"/>
              </a:rPr>
              <a:t> eV</a:t>
            </a:r>
            <a:r>
              <a:rPr lang="en-US" sz="2000" baseline="30000" dirty="0" smtClean="0">
                <a:latin typeface="Arial" charset="0"/>
              </a:rPr>
              <a:t>-1</a:t>
            </a:r>
            <a:r>
              <a:rPr lang="en-US" sz="2000" dirty="0" smtClean="0">
                <a:latin typeface="Arial" charset="0"/>
              </a:rPr>
              <a:t>)</a:t>
            </a:r>
            <a:endParaRPr lang="en-US" sz="2000" dirty="0">
              <a:latin typeface="Arial" charset="0"/>
            </a:endParaRPr>
          </a:p>
        </p:txBody>
      </p:sp>
      <p:pic>
        <p:nvPicPr>
          <p:cNvPr id="38939" name="Picture 27" descr="Graph001(2)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8433" y="4338676"/>
            <a:ext cx="18573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0" name="Text Box 28"/>
          <p:cNvSpPr txBox="1">
            <a:spLocks noChangeArrowheads="1"/>
          </p:cNvSpPr>
          <p:nvPr/>
        </p:nvSpPr>
        <p:spPr bwMode="auto">
          <a:xfrm>
            <a:off x="6210776" y="4032961"/>
            <a:ext cx="2722563" cy="9223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  <a:sym typeface="Wingdings" pitchFamily="2" charset="2"/>
              </a:rPr>
              <a:t> ATP with 1.46</a:t>
            </a:r>
            <a:r>
              <a:rPr lang="en-US" spc="-150" dirty="0">
                <a:latin typeface="Calibri" pitchFamily="34" charset="0"/>
                <a:sym typeface="Wingdings" pitchFamily="2" charset="2"/>
              </a:rPr>
              <a:t> </a:t>
            </a:r>
            <a:r>
              <a:rPr lang="en-US" dirty="0">
                <a:latin typeface="Calibri" pitchFamily="34" charset="0"/>
                <a:sym typeface="Wingdings" pitchFamily="2" charset="2"/>
              </a:rPr>
              <a:t>eV photons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  <a:sym typeface="Wingdings" pitchFamily="2" charset="2"/>
              </a:rPr>
              <a:t> </a:t>
            </a:r>
            <a:r>
              <a:rPr lang="en-US" dirty="0">
                <a:latin typeface="Calibri" pitchFamily="34" charset="0"/>
              </a:rPr>
              <a:t>Clear peaks because of</a:t>
            </a:r>
          </a:p>
          <a:p>
            <a:pPr>
              <a:defRPr/>
            </a:pPr>
            <a:r>
              <a:rPr lang="en-US" dirty="0">
                <a:latin typeface="Calibri" pitchFamily="34" charset="0"/>
              </a:rPr>
              <a:t>   single clean </a:t>
            </a:r>
            <a:r>
              <a:rPr lang="en-US" dirty="0" err="1">
                <a:latin typeface="Calibri" pitchFamily="34" charset="0"/>
              </a:rPr>
              <a:t>nanoemitter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054225" y="1466850"/>
            <a:ext cx="300038" cy="366713"/>
            <a:chOff x="4792" y="3060"/>
            <a:chExt cx="189" cy="231"/>
          </a:xfrm>
        </p:grpSpPr>
        <p:sp>
          <p:nvSpPr>
            <p:cNvPr id="12323" name="Oval 33"/>
            <p:cNvSpPr>
              <a:spLocks noChangeArrowheads="1"/>
            </p:cNvSpPr>
            <p:nvPr/>
          </p:nvSpPr>
          <p:spPr bwMode="auto">
            <a:xfrm>
              <a:off x="4802" y="3102"/>
              <a:ext cx="160" cy="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22" name="Text Box 32"/>
            <p:cNvSpPr txBox="1">
              <a:spLocks noChangeArrowheads="1"/>
            </p:cNvSpPr>
            <p:nvPr/>
          </p:nvSpPr>
          <p:spPr bwMode="auto">
            <a:xfrm>
              <a:off x="4792" y="3060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5</a:t>
              </a: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327150" y="1076325"/>
            <a:ext cx="300038" cy="366713"/>
            <a:chOff x="4262" y="3060"/>
            <a:chExt cx="189" cy="231"/>
          </a:xfrm>
        </p:grpSpPr>
        <p:sp>
          <p:nvSpPr>
            <p:cNvPr id="12321" name="Oval 37"/>
            <p:cNvSpPr>
              <a:spLocks noChangeArrowheads="1"/>
            </p:cNvSpPr>
            <p:nvPr/>
          </p:nvSpPr>
          <p:spPr bwMode="auto">
            <a:xfrm>
              <a:off x="4272" y="3102"/>
              <a:ext cx="160" cy="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20" name="Text Box 36"/>
            <p:cNvSpPr txBox="1">
              <a:spLocks noChangeArrowheads="1"/>
            </p:cNvSpPr>
            <p:nvPr/>
          </p:nvSpPr>
          <p:spPr bwMode="auto">
            <a:xfrm>
              <a:off x="4262" y="3060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3</a:t>
              </a: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676400" y="981075"/>
            <a:ext cx="300038" cy="366713"/>
            <a:chOff x="4968" y="2538"/>
            <a:chExt cx="189" cy="231"/>
          </a:xfrm>
        </p:grpSpPr>
        <p:sp>
          <p:nvSpPr>
            <p:cNvPr id="12318" name="Oval 35"/>
            <p:cNvSpPr>
              <a:spLocks noChangeArrowheads="1"/>
            </p:cNvSpPr>
            <p:nvPr/>
          </p:nvSpPr>
          <p:spPr bwMode="auto">
            <a:xfrm>
              <a:off x="4978" y="2580"/>
              <a:ext cx="160" cy="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9" name="Text Box 34"/>
            <p:cNvSpPr txBox="1">
              <a:spLocks noChangeArrowheads="1"/>
            </p:cNvSpPr>
            <p:nvPr/>
          </p:nvSpPr>
          <p:spPr bwMode="auto">
            <a:xfrm>
              <a:off x="4968" y="2538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4</a:t>
              </a: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2479675" y="1809750"/>
            <a:ext cx="300038" cy="366713"/>
            <a:chOff x="4316" y="2670"/>
            <a:chExt cx="189" cy="231"/>
          </a:xfrm>
        </p:grpSpPr>
        <p:sp>
          <p:nvSpPr>
            <p:cNvPr id="12316" name="Oval 31"/>
            <p:cNvSpPr>
              <a:spLocks noChangeArrowheads="1"/>
            </p:cNvSpPr>
            <p:nvPr/>
          </p:nvSpPr>
          <p:spPr bwMode="auto">
            <a:xfrm>
              <a:off x="4326" y="2712"/>
              <a:ext cx="160" cy="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7" name="Text Box 29"/>
            <p:cNvSpPr txBox="1">
              <a:spLocks noChangeArrowheads="1"/>
            </p:cNvSpPr>
            <p:nvPr/>
          </p:nvSpPr>
          <p:spPr bwMode="auto">
            <a:xfrm>
              <a:off x="4316" y="2670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2908300" y="2105025"/>
            <a:ext cx="300038" cy="366713"/>
            <a:chOff x="4316" y="2670"/>
            <a:chExt cx="189" cy="231"/>
          </a:xfrm>
        </p:grpSpPr>
        <p:sp>
          <p:nvSpPr>
            <p:cNvPr id="12314" name="Oval 51"/>
            <p:cNvSpPr>
              <a:spLocks noChangeArrowheads="1"/>
            </p:cNvSpPr>
            <p:nvPr/>
          </p:nvSpPr>
          <p:spPr bwMode="auto">
            <a:xfrm>
              <a:off x="4326" y="2712"/>
              <a:ext cx="160" cy="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5" name="Text Box 52"/>
            <p:cNvSpPr txBox="1">
              <a:spLocks noChangeArrowheads="1"/>
            </p:cNvSpPr>
            <p:nvPr/>
          </p:nvSpPr>
          <p:spPr bwMode="auto">
            <a:xfrm>
              <a:off x="4316" y="2670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7</a:t>
              </a:r>
            </a:p>
          </p:txBody>
        </p: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3403600" y="2409825"/>
            <a:ext cx="300038" cy="366713"/>
            <a:chOff x="4316" y="2670"/>
            <a:chExt cx="189" cy="231"/>
          </a:xfrm>
        </p:grpSpPr>
        <p:sp>
          <p:nvSpPr>
            <p:cNvPr id="12312" name="Oval 54"/>
            <p:cNvSpPr>
              <a:spLocks noChangeArrowheads="1"/>
            </p:cNvSpPr>
            <p:nvPr/>
          </p:nvSpPr>
          <p:spPr bwMode="auto">
            <a:xfrm>
              <a:off x="4326" y="2712"/>
              <a:ext cx="160" cy="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3" name="Text Box 55"/>
            <p:cNvSpPr txBox="1">
              <a:spLocks noChangeArrowheads="1"/>
            </p:cNvSpPr>
            <p:nvPr/>
          </p:nvSpPr>
          <p:spPr bwMode="auto">
            <a:xfrm>
              <a:off x="4316" y="2670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8</a:t>
              </a: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3870325" y="2705100"/>
            <a:ext cx="300038" cy="366713"/>
            <a:chOff x="4316" y="2670"/>
            <a:chExt cx="189" cy="231"/>
          </a:xfrm>
        </p:grpSpPr>
        <p:sp>
          <p:nvSpPr>
            <p:cNvPr id="12310" name="Oval 57"/>
            <p:cNvSpPr>
              <a:spLocks noChangeArrowheads="1"/>
            </p:cNvSpPr>
            <p:nvPr/>
          </p:nvSpPr>
          <p:spPr bwMode="auto">
            <a:xfrm>
              <a:off x="4326" y="2712"/>
              <a:ext cx="160" cy="16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1" name="Text Box 58"/>
            <p:cNvSpPr txBox="1">
              <a:spLocks noChangeArrowheads="1"/>
            </p:cNvSpPr>
            <p:nvPr/>
          </p:nvSpPr>
          <p:spPr bwMode="auto">
            <a:xfrm>
              <a:off x="4316" y="2670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9</a:t>
              </a:r>
            </a:p>
          </p:txBody>
        </p:sp>
      </p:grpSp>
      <p:sp>
        <p:nvSpPr>
          <p:cNvPr id="36" name="Titel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Above-threshold photoemission</a:t>
            </a:r>
            <a:endParaRPr lang="en-US" dirty="0">
              <a:ea typeface="+mj-ea"/>
            </a:endParaRPr>
          </a:p>
        </p:txBody>
      </p:sp>
      <p:pic>
        <p:nvPicPr>
          <p:cNvPr id="16420" name="Picture 2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383814" y="1042538"/>
            <a:ext cx="2549525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feld 8"/>
          <p:cNvSpPr txBox="1">
            <a:spLocks noChangeArrowheads="1"/>
          </p:cNvSpPr>
          <p:nvPr/>
        </p:nvSpPr>
        <p:spPr bwMode="auto">
          <a:xfrm>
            <a:off x="5715860" y="5868788"/>
            <a:ext cx="3292641" cy="584775"/>
          </a:xfrm>
          <a:prstGeom prst="rect">
            <a:avLst/>
          </a:prstGeom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/>
                <a:cs typeface="Calibri"/>
              </a:rPr>
              <a:t>M. Schenk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smtClean="0">
                <a:latin typeface="Calibri"/>
                <a:cs typeface="Calibri"/>
              </a:rPr>
              <a:t>M. Krüger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smtClean="0">
                <a:latin typeface="Calibri"/>
                <a:cs typeface="Calibri"/>
              </a:rPr>
              <a:t>P. Hommelhoff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smtClean="0">
                <a:latin typeface="Calibri"/>
                <a:cs typeface="Calibri"/>
              </a:rPr>
              <a:t>Phys. Rev. Lett. 105, 257601 (2010)</a:t>
            </a:r>
            <a:endParaRPr lang="en-US" sz="1200" dirty="0" smtClean="0">
              <a:latin typeface="Calibri"/>
              <a:cs typeface="Calibri"/>
            </a:endParaRPr>
          </a:p>
        </p:txBody>
      </p:sp>
      <p:pic>
        <p:nvPicPr>
          <p:cNvPr id="38" name="Picture 14" descr="PhotonEnergy_vs_order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9402128" y="606768"/>
            <a:ext cx="3865562" cy="1725613"/>
          </a:xfrm>
          <a:prstGeom prst="rect">
            <a:avLst/>
          </a:prstGeom>
          <a:noFill/>
          <a:ln w="9525">
            <a:solidFill>
              <a:srgbClr val="00589A"/>
            </a:solidFill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8053294" y="53489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1" name="Gruppieren 40"/>
          <p:cNvGrpSpPr/>
          <p:nvPr/>
        </p:nvGrpSpPr>
        <p:grpSpPr>
          <a:xfrm>
            <a:off x="69472" y="4470359"/>
            <a:ext cx="2292561" cy="2126077"/>
            <a:chOff x="69472" y="4470359"/>
            <a:chExt cx="2292561" cy="2126077"/>
          </a:xfrm>
        </p:grpSpPr>
        <p:pic>
          <p:nvPicPr>
            <p:cNvPr id="39" name="Grafik 41" descr="Intensitites.png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2" y="4470359"/>
              <a:ext cx="1980559" cy="2126077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519862" y="6195060"/>
              <a:ext cx="1842171" cy="338554"/>
            </a:xfrm>
            <a:prstGeom prst="rect">
              <a:avLst/>
            </a:prstGeom>
            <a:solidFill>
              <a:srgbClr val="DBDDE9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1.2 GV/m   (150V)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989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Attosecond physics – at a metal tip?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32" y="3709818"/>
            <a:ext cx="5226405" cy="212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271804" y="830767"/>
            <a:ext cx="5473152" cy="2263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3212820" y="3167741"/>
            <a:ext cx="25256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Calibri" pitchFamily="34" charset="0"/>
              </a:rPr>
              <a:t>Corkum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dirty="0" err="1">
                <a:latin typeface="Calibri" pitchFamily="34" charset="0"/>
              </a:rPr>
              <a:t>Krausz</a:t>
            </a:r>
            <a:r>
              <a:rPr lang="en-US" sz="1400" dirty="0">
                <a:latin typeface="Calibri" pitchFamily="34" charset="0"/>
              </a:rPr>
              <a:t>, Nat. Phys. 2009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4524" y="1889156"/>
            <a:ext cx="3131886" cy="298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4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ETER@YFUIKGOFUVWXY5MJ" val="3061"/>
  <p:tag name="FIRSTPHOMMELHOFF@YFUIKGOFUVWXY5MJ" val="3795"/>
  <p:tag name="DEFAULTDISPLAYSOURCE" val="\documentclass{article}\pagestyle{empty}&#10;\begin{document}&#10;&#10;\end{document}&#10;"/>
  <p:tag name="EMBEDFONTS" val="1"/>
  <p:tag name="FIRSTHOMMELHOFF@CGHQGJMFUVWXY5MJ" val="3059"/>
  <p:tag name="FIRSTDRP@C02DT3UZDDRT3PP7" val="4139"/>
  <p:tag name="DEFAULTFONTSIZE" val="10"/>
  <p:tag name="DEFAULTWIDTH" val="353"/>
  <p:tag name="DEFAULTHEIGHT" val="4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E_{\mathrm{ret, max}} = 3.17 \, U_p &#10;\]&#10;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78.96016"/>
  <p:tag name="PICTUREFILESIZE" val="1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(\omega t_1 = 108^{\circ},\  \omega t_2 = 342^{\circ})&#10;\]&#10;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08.9602"/>
  <p:tag name="PICTUREFILESIZE" val="19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E_{\mathrm{bs}} = \frac{e^2}{2m} \left[2 A(t_1) - A(t_0) \right]^2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20.0002"/>
  <p:tag name="PICTUREFILESIZE" val="24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(\omega t_1 = 105^{\circ},\  \omega t_2 = 352^{\circ})&#10;\]&#10;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08.9602"/>
  <p:tag name="PICTUREFILESIZE" val="18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E_{\mathrm{bs, max}} = 10.007 \, U_p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87.00016"/>
  <p:tag name="PICTUREFILESIZE" val="13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E_{\mathrm{bs, max}} = 10.007 \, U_p + 0.538 \, I_p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32.0002"/>
  <p:tag name="PICTUREFILESIZE" val="21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begin{eqnarray*}&#10;P(E_{\mathrm{kin}}) = \left| \sum_j \left\{ \sqrt{W(t_0^{(j)})} \exp[i \theta(t_0^{(j)}, t_1^{(j)})] \right\} \right|^2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202,9804"/>
  <p:tag name="PICTUREFILESIZE" val="137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begin{eqnarray*}&#10;\theta(t_0,t_1) = S(t_0,t_1) / \hbar  &#10;\end{eqnarray*}&#10;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93,00016"/>
  <p:tag name="PICTUREFILESIZE" val="41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begin{eqnarray}&#10;\Delta E &amp;\approx &amp; h / T_{\mathrm{opt}} \nonumber \\&#10;&amp; = &amp; h / 2.7\,\mathrm{fs} = 1.5\,\mathrm{eV} \nonumber&#10;\end{eqnarray}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15.9202"/>
  <p:tag name="PICTUREFILESIZE" val="24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V_{atom}=-\frac{1}{1+|z|}\cdot e^{-|z|/\lambda_{TF}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12,9802"/>
  <p:tag name="PICTUREFILESIZE" val="40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xi_\perp \geq 7.7\,$mm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xi_\perp \geq 5.8\,$mm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C = 0.32\,$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C = 0.43\,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r_\mathrm{eff}^\mathrm{lt}\leq 0.8\,$nm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r_\mathrm{eff}^\mathrm{DC}\leq 0.6\,$nm&#10;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r_\mathrm{tip}=7\pm2\,$nm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\varepsilon \le 0.09 \, \mathrm{nm} \, \mathrm{rad}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67,92016"/>
  <p:tag name="PICTUREFILESIZE" val="11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\varepsilon \le 0.03 \, \mathrm{nm} \, \mathrm{rad}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67,92016"/>
  <p:tag name="PICTUREFILESIZE" val="11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lambda=1.7\,$\AA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E \propto \sqrt{I}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36,00008"/>
  <p:tag name="PICTUREFILESIZE" val="74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$\lambda=1.9\,$\AA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I = \frac{\epsilon_0 c}{2}E^2_{\mathrm{peak}}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57,96008"/>
  <p:tag name="PICTUREFILESIZE" val="130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E(t) = f(t) \cos(\omega t)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81.96016"/>
  <p:tag name="PICTUREFILESIZE" val="16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U_p = \frac{e^2}{2m} \langle \vec{A}(t)^2 \rangle_T&#10;\]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76.98016"/>
  <p:tag name="PICTUREFILESIZE" val="48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m\vec{v}(t) = e(\vec{A}(t_0)-\vec{A}(t)) \equiv \vec{p}- e\vec{A}(t)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59.0003"/>
  <p:tag name="PICTUREFILESIZE" val="29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\vec{x}(t) = \frac{e}{m}\left( (t-t_0)\vec{A}(t_0) - \int_{t_0}^t \mathrm{d} \tau \vec{A}(\tau) \right)&#10;\]&#10;\end{document}&#10;"/>
  <p:tag name="EXTERNALNAME" val="txp_fig"/>
  <p:tag name="BLEND" val="Falsch"/>
  <p:tag name="TRANSPARENT" val="Wahr"/>
  <p:tag name="KEEPFILES" val="Falsch"/>
  <p:tag name="DEBUGPAUSE" val="Falsch"/>
  <p:tag name="RESOLUTION" val="12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69.9803"/>
  <p:tag name="PICTUREFILESIZE" val="101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E_{\mathrm{ret}} = \frac{e^2}{2m} \left[ A(t_1) - A(t_0) \right]^2&#10;\]&#10;\end{document}&#10;"/>
  <p:tag name="EXTERNALNAME" val="txp_fig"/>
  <p:tag name="BLEND" val="Falsch"/>
  <p:tag name="TRANSPARENT" val="Wahr"/>
  <p:tag name="KEEPFILES" val="Falsch"/>
  <p:tag name="DEBUGPAUSE" val="Falsch"/>
  <p:tag name="RESOLUTION" val="600"/>
  <p:tag name="TIMEOUT" val="(none)"/>
  <p:tag name="BOXWIDTH" val="353"/>
  <p:tag name="BOXHEIGHT" val="401"/>
  <p:tag name="BOXFONT" val="10"/>
  <p:tag name="BOXWRAP" val="Falsch"/>
  <p:tag name="WORKAROUNDTRANSPARENCYBUG" val="Falsch"/>
  <p:tag name="ALLOWFONTSUBSTITUTION" val="Falsch"/>
  <p:tag name="BITMAPFORMAT" val="pngmono"/>
  <p:tag name="ORIGWIDTH" val="117.0002"/>
  <p:tag name="PICTUREFILESIZE" val="2179"/>
</p:tagLst>
</file>

<file path=ppt/theme/theme1.xml><?xml version="1.0" encoding="utf-8"?>
<a:theme xmlns:a="http://schemas.openxmlformats.org/drawingml/2006/main" name="Stanford">
  <a:themeElements>
    <a:clrScheme name="Stanfo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for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fo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for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for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for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for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for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for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for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for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for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for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for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6596</TotalTime>
  <Words>2848</Words>
  <Application>Microsoft Office PowerPoint</Application>
  <PresentationFormat>Předvádění na obrazovce (4:3)</PresentationFormat>
  <Paragraphs>445</Paragraphs>
  <Slides>28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44" baseType="lpstr">
      <vt:lpstr>CMSY7</vt:lpstr>
      <vt:lpstr>CMEX10</vt:lpstr>
      <vt:lpstr>CMMI10</vt:lpstr>
      <vt:lpstr>Arial</vt:lpstr>
      <vt:lpstr>CMMI5</vt:lpstr>
      <vt:lpstr>Tahoma</vt:lpstr>
      <vt:lpstr>cmsy10orig</vt:lpstr>
      <vt:lpstr>Calibri</vt:lpstr>
      <vt:lpstr>Times New Roman</vt:lpstr>
      <vt:lpstr>Wingdings</vt:lpstr>
      <vt:lpstr>CMR10</vt:lpstr>
      <vt:lpstr>CMR5</vt:lpstr>
      <vt:lpstr>Symbol</vt:lpstr>
      <vt:lpstr>CMR7</vt:lpstr>
      <vt:lpstr>CMMI7</vt:lpstr>
      <vt:lpstr>Stanford</vt:lpstr>
      <vt:lpstr>Prezentace aplikace PowerPoint</vt:lpstr>
      <vt:lpstr>From pulsed energy to large field strengths</vt:lpstr>
      <vt:lpstr>Femtosecond and few-cycle laser pulses</vt:lpstr>
      <vt:lpstr>Frequency comb</vt:lpstr>
      <vt:lpstr>Nano-optics or near-field optics</vt:lpstr>
      <vt:lpstr>Experimental setup</vt:lpstr>
      <vt:lpstr>Photoemission from a metal</vt:lpstr>
      <vt:lpstr>Above-threshold photoemission</vt:lpstr>
      <vt:lpstr>Attosecond physics – at a metal tip?</vt:lpstr>
      <vt:lpstr>Plateau and high-energy cutoff</vt:lpstr>
      <vt:lpstr>Strong-field effects: elastic rescattering</vt:lpstr>
      <vt:lpstr>CEP effects:  Cut-off and peak contrast</vt:lpstr>
      <vt:lpstr>C-E phase effects moving: cutoff and peak visibility at plateau energies</vt:lpstr>
      <vt:lpstr>Three step model (TSM)</vt:lpstr>
      <vt:lpstr>Three step model (TSM): matter wave interference</vt:lpstr>
      <vt:lpstr>Electron emission modeled with TDDFT</vt:lpstr>
      <vt:lpstr>Rescattering: results of TDDFT</vt:lpstr>
      <vt:lpstr>A model system for strong-field physics</vt:lpstr>
      <vt:lpstr>Are laser-triggered electrons spatially coherent?</vt:lpstr>
      <vt:lpstr>Fringes: DC vs. photo-emitted</vt:lpstr>
      <vt:lpstr>Line profiles in DC and laser-triggered emission</vt:lpstr>
      <vt:lpstr>Quantum path interference in two-color experiment</vt:lpstr>
      <vt:lpstr>Modeling field enhancement</vt:lpstr>
      <vt:lpstr>Field enhancement results</vt:lpstr>
      <vt:lpstr>fs-laser driven electron emission from nanoscale tips</vt:lpstr>
      <vt:lpstr>FAUs Lehrstuhl für Laserphysik</vt:lpstr>
      <vt:lpstr>Prezentace aplikace PowerPoint</vt:lpstr>
      <vt:lpstr>Summary and outlook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Hommelhoff</dc:creator>
  <cp:lastModifiedBy>Martin Kozák</cp:lastModifiedBy>
  <cp:revision>2939</cp:revision>
  <dcterms:created xsi:type="dcterms:W3CDTF">2004-06-12T10:42:43Z</dcterms:created>
  <dcterms:modified xsi:type="dcterms:W3CDTF">2016-10-13T19:07:03Z</dcterms:modified>
</cp:coreProperties>
</file>