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sldIdLst>
    <p:sldId id="256" r:id="rId2"/>
    <p:sldId id="276" r:id="rId3"/>
    <p:sldId id="277" r:id="rId4"/>
    <p:sldId id="285" r:id="rId5"/>
    <p:sldId id="289" r:id="rId6"/>
    <p:sldId id="275" r:id="rId7"/>
    <p:sldId id="278" r:id="rId8"/>
    <p:sldId id="279" r:id="rId9"/>
    <p:sldId id="280" r:id="rId10"/>
    <p:sldId id="290" r:id="rId11"/>
    <p:sldId id="281" r:id="rId12"/>
    <p:sldId id="272" r:id="rId13"/>
    <p:sldId id="282" r:id="rId14"/>
    <p:sldId id="291" r:id="rId15"/>
    <p:sldId id="284" r:id="rId16"/>
    <p:sldId id="287" r:id="rId17"/>
    <p:sldId id="288" r:id="rId18"/>
    <p:sldId id="292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9F"/>
    <a:srgbClr val="DFB691"/>
    <a:srgbClr val="BFC0C6"/>
    <a:srgbClr val="B3B5BA"/>
    <a:srgbClr val="A8A9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5" autoAdjust="0"/>
    <p:restoredTop sz="86347" autoAdjust="0"/>
  </p:normalViewPr>
  <p:slideViewPr>
    <p:cSldViewPr>
      <p:cViewPr varScale="1">
        <p:scale>
          <a:sx n="62" d="100"/>
          <a:sy n="62" d="100"/>
        </p:scale>
        <p:origin x="420" y="78"/>
      </p:cViewPr>
      <p:guideLst>
        <p:guide orient="horz" pos="216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42A20AD-C488-4CE8-9BF6-F995205D06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8915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F6E8348-21E2-4501-B1CC-3BC4CAE68121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We</a:t>
            </a:r>
            <a:r>
              <a:rPr lang="en-US" altLang="en-US" baseline="0" dirty="0"/>
              <a:t> saw several ways to obtain ultra low emittances (tips, </a:t>
            </a:r>
            <a:r>
              <a:rPr lang="en-US" altLang="en-US" baseline="0" dirty="0" err="1"/>
              <a:t>ultracold</a:t>
            </a:r>
            <a:r>
              <a:rPr lang="en-US" altLang="en-US" baseline="0" dirty="0"/>
              <a:t> atoms </a:t>
            </a:r>
            <a:r>
              <a:rPr lang="en-US" altLang="en-US" baseline="0" dirty="0" err="1"/>
              <a:t>etc</a:t>
            </a:r>
            <a:r>
              <a:rPr lang="en-US" altLang="en-US" baseline="0" dirty="0"/>
              <a:t>). In this talk, I will give a perspective about what problems we should expect while attempting to achieve ultralow emittances from solid state photocathodes.  Strategies to reduce emittance, then talk about various factors that will limit emittance – physical roughness, chemical roughness and quantum scale effects.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82048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Ordered surfaces – Conservation of transverse momentum,</a:t>
            </a:r>
            <a:r>
              <a:rPr lang="en-US" sz="1200" baseline="0" dirty="0"/>
              <a:t> small transverse effective mass – are physically atomically smooth by definition, may still have chemical roughness- may show directed emission (</a:t>
            </a:r>
            <a:r>
              <a:rPr lang="en-US" sz="1200" baseline="0" dirty="0" err="1"/>
              <a:t>eg</a:t>
            </a:r>
            <a:r>
              <a:rPr lang="en-US" sz="1200" baseline="0" dirty="0"/>
              <a:t> – narrow cone from GaAs) 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2A20AD-C488-4CE8-9BF6-F995205D06E1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891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F6E8348-21E2-4501-B1CC-3BC4CAE68121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We</a:t>
            </a:r>
            <a:r>
              <a:rPr lang="en-US" altLang="en-US" baseline="0" dirty="0"/>
              <a:t> saw several ways to obtain ultra low emittances (tips, </a:t>
            </a:r>
            <a:r>
              <a:rPr lang="en-US" altLang="en-US" baseline="0" dirty="0" err="1"/>
              <a:t>ultracold</a:t>
            </a:r>
            <a:r>
              <a:rPr lang="en-US" altLang="en-US" baseline="0" dirty="0"/>
              <a:t> atoms </a:t>
            </a:r>
            <a:r>
              <a:rPr lang="en-US" altLang="en-US" baseline="0" dirty="0" err="1"/>
              <a:t>etc</a:t>
            </a:r>
            <a:r>
              <a:rPr lang="en-US" altLang="en-US" baseline="0" dirty="0"/>
              <a:t>). In this talk, I will give a perspective about what problems we should expect while attempting to achieve ultralow emittances from solid state photocathodes.  Strategies to reduce emittance, then talk about various factors that will limit emittance – physical roughness, chemical roughness and quantum scale effects.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4970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F6E8348-21E2-4501-B1CC-3BC4CAE68121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We</a:t>
            </a:r>
            <a:r>
              <a:rPr lang="en-US" altLang="en-US" baseline="0" dirty="0"/>
              <a:t> saw several ways to obtain ultra low emittances (tips, </a:t>
            </a:r>
            <a:r>
              <a:rPr lang="en-US" altLang="en-US" baseline="0" dirty="0" err="1"/>
              <a:t>ultracold</a:t>
            </a:r>
            <a:r>
              <a:rPr lang="en-US" altLang="en-US" baseline="0" dirty="0"/>
              <a:t> atoms </a:t>
            </a:r>
            <a:r>
              <a:rPr lang="en-US" altLang="en-US" baseline="0" dirty="0" err="1"/>
              <a:t>etc</a:t>
            </a:r>
            <a:r>
              <a:rPr lang="en-US" altLang="en-US" baseline="0" dirty="0"/>
              <a:t>). In this talk, I will give a perspective about what problems we should expect while attempting to achieve ultralow emittances from solid state photocathodes.  Strategies to reduce emittance, then talk about various factors that will limit emittance – physical roughness, chemical roughness and quantum scale effects.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10535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F6E8348-21E2-4501-B1CC-3BC4CAE68121}" type="slidenum">
              <a:rPr lang="en-US" altLang="en-US" sz="1200" smtClean="0"/>
              <a:pPr/>
              <a:t>14</a:t>
            </a:fld>
            <a:endParaRPr lang="en-US" alt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We</a:t>
            </a:r>
            <a:r>
              <a:rPr lang="en-US" altLang="en-US" baseline="0" dirty="0"/>
              <a:t> saw several ways to obtain ultra low emittances (tips, </a:t>
            </a:r>
            <a:r>
              <a:rPr lang="en-US" altLang="en-US" baseline="0" dirty="0" err="1"/>
              <a:t>ultracold</a:t>
            </a:r>
            <a:r>
              <a:rPr lang="en-US" altLang="en-US" baseline="0" dirty="0"/>
              <a:t> atoms </a:t>
            </a:r>
            <a:r>
              <a:rPr lang="en-US" altLang="en-US" baseline="0" dirty="0" err="1"/>
              <a:t>etc</a:t>
            </a:r>
            <a:r>
              <a:rPr lang="en-US" altLang="en-US" baseline="0" dirty="0"/>
              <a:t>). In this talk, I will give a perspective about what problems we should expect while attempting to achieve ultralow emittances from solid state photocathodes.  Strategies to reduce emittance, then talk about various factors that will limit emittance – physical roughness, chemical roughness and quantum scale effects.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8430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eader_Footer_BES_CR-01-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52400"/>
            <a:ext cx="914558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D885E-2282-4F70-99AE-A92300FFFA4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-1588" y="6477000"/>
            <a:ext cx="9145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skarkare@lbl.gov</a:t>
            </a:r>
          </a:p>
        </p:txBody>
      </p:sp>
    </p:spTree>
    <p:extLst>
      <p:ext uri="{BB962C8B-B14F-4D97-AF65-F5344CB8AC3E}">
        <p14:creationId xmlns:p14="http://schemas.microsoft.com/office/powerpoint/2010/main" val="678347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eader_Footer_BES_CR-01-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52400"/>
            <a:ext cx="914558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174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D885E-2282-4F70-99AE-A92300FFFA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385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eader_Footer_BES_CR-01-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52400"/>
            <a:ext cx="914558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D885E-2282-4F70-99AE-A92300FFFA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51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eader_Footer_BES_CR-01-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65100"/>
            <a:ext cx="914558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126"/>
            <a:ext cx="8284029" cy="77959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1101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D885E-2282-4F70-99AE-A92300FFF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09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eader_Footer_BES_CR-01-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52400"/>
            <a:ext cx="914558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D885E-2282-4F70-99AE-A92300FFFA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680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eader_Footer_BES_CR-01-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52400"/>
            <a:ext cx="914558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7619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D885E-2282-4F70-99AE-A92300FFFA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298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eader_Footer_BES_CR-01-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52400"/>
            <a:ext cx="914558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96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D885E-2282-4F70-99AE-A92300FFFA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564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eader_Footer_BES_CR-01-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52400"/>
            <a:ext cx="914558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D885E-2282-4F70-99AE-A92300FFFA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828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eader_Footer_BES_CR-01-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52400"/>
            <a:ext cx="914558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D885E-2282-4F70-99AE-A92300FFFA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848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eader_Footer_BES_CR-01-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52400"/>
            <a:ext cx="914558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437" y="838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437" y="2468336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D885E-2282-4F70-99AE-A92300FFFA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75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eader_Footer_BES_CR-01-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52400"/>
            <a:ext cx="914558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6" y="821871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7" y="2438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D885E-2282-4F70-99AE-A92300FFFA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890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3" descr="Header_Footer_BES_CR-02_plain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6363"/>
            <a:ext cx="914558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07291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5BD885E-2282-4F70-99AE-A92300FFFA4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-1588" y="6477000"/>
            <a:ext cx="9145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skarkare@lbl.gov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b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5" Type="http://schemas.openxmlformats.org/officeDocument/2006/relationships/image" Target="../media/image50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57357" y="2260015"/>
            <a:ext cx="3213520" cy="1530518"/>
            <a:chOff x="4724400" y="2131849"/>
            <a:chExt cx="3213520" cy="1530518"/>
          </a:xfrm>
        </p:grpSpPr>
        <p:pic>
          <p:nvPicPr>
            <p:cNvPr id="7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194"/>
            <a:stretch/>
          </p:blipFill>
          <p:spPr bwMode="auto">
            <a:xfrm>
              <a:off x="4724400" y="2131849"/>
              <a:ext cx="3213520" cy="1530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 bwMode="auto">
            <a:xfrm>
              <a:off x="5105400" y="2312284"/>
              <a:ext cx="304800" cy="2023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4339" name="Rectangle 8"/>
          <p:cNvSpPr>
            <a:spLocks noGrp="1" noChangeArrowheads="1"/>
          </p:cNvSpPr>
          <p:nvPr>
            <p:ph type="ctrTitle"/>
          </p:nvPr>
        </p:nvSpPr>
        <p:spPr bwMode="auto">
          <a:xfrm>
            <a:off x="950913" y="864966"/>
            <a:ext cx="7848600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dirty="0">
                <a:solidFill>
                  <a:schemeClr val="accent2"/>
                </a:solidFill>
              </a:rPr>
              <a:t>Limits on emittance from solid photocathodes due to surface non-uniformities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21829" y="1745784"/>
            <a:ext cx="28559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- Siddharth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Karkare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7357" y="1901017"/>
            <a:ext cx="2977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Physical Roughness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45325" y="4164640"/>
            <a:ext cx="299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Chemical roughness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389263" y="2515375"/>
            <a:ext cx="32408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Quantum scale effects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479" y="4652182"/>
            <a:ext cx="2426425" cy="13801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4464" y="3123934"/>
            <a:ext cx="2530033" cy="14452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32286" y="4652182"/>
            <a:ext cx="287771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Acknowledgements – </a:t>
            </a:r>
          </a:p>
          <a:p>
            <a:r>
              <a:rPr lang="en-US" sz="1800" dirty="0"/>
              <a:t>Ivan </a:t>
            </a:r>
            <a:r>
              <a:rPr lang="en-US" sz="1800" dirty="0" err="1"/>
              <a:t>Bazarov</a:t>
            </a:r>
            <a:r>
              <a:rPr lang="en-US" sz="1800" dirty="0"/>
              <a:t> (Cornell)</a:t>
            </a:r>
          </a:p>
          <a:p>
            <a:r>
              <a:rPr lang="en-US" sz="1800" dirty="0"/>
              <a:t>Howard </a:t>
            </a:r>
            <a:r>
              <a:rPr lang="en-US" sz="1800" dirty="0" err="1"/>
              <a:t>Padmore</a:t>
            </a:r>
            <a:r>
              <a:rPr lang="en-US" sz="1800" dirty="0"/>
              <a:t> (LBNL)</a:t>
            </a:r>
          </a:p>
          <a:p>
            <a:r>
              <a:rPr lang="en-US" sz="1800" dirty="0" err="1"/>
              <a:t>Zihao</a:t>
            </a:r>
            <a:r>
              <a:rPr lang="en-US" sz="1800" dirty="0"/>
              <a:t> Ding (LBNL)</a:t>
            </a:r>
          </a:p>
          <a:p>
            <a:r>
              <a:rPr lang="en-US" sz="1800" dirty="0"/>
              <a:t>Susanne Schubert (LBNL)</a:t>
            </a:r>
          </a:p>
          <a:p>
            <a:r>
              <a:rPr lang="en-US" sz="1800" dirty="0"/>
              <a:t>Jun Feng (LBNL)</a:t>
            </a:r>
          </a:p>
        </p:txBody>
      </p:sp>
      <p:sp>
        <p:nvSpPr>
          <p:cNvPr id="14336" name="Slide Number Placeholder 1433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D885E-2282-4F70-99AE-A92300FFFA4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57357" y="2260015"/>
            <a:ext cx="3213520" cy="1530518"/>
            <a:chOff x="4724400" y="2131849"/>
            <a:chExt cx="3213520" cy="1530518"/>
          </a:xfrm>
        </p:grpSpPr>
        <p:pic>
          <p:nvPicPr>
            <p:cNvPr id="7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194"/>
            <a:stretch/>
          </p:blipFill>
          <p:spPr bwMode="auto">
            <a:xfrm>
              <a:off x="4724400" y="2131849"/>
              <a:ext cx="3213520" cy="1530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 bwMode="auto">
            <a:xfrm>
              <a:off x="5105400" y="2312284"/>
              <a:ext cx="304800" cy="2023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4339" name="Rectangle 8"/>
          <p:cNvSpPr>
            <a:spLocks noGrp="1" noChangeArrowheads="1"/>
          </p:cNvSpPr>
          <p:nvPr>
            <p:ph type="ctrTitle"/>
          </p:nvPr>
        </p:nvSpPr>
        <p:spPr bwMode="auto">
          <a:xfrm>
            <a:off x="950913" y="864966"/>
            <a:ext cx="7848600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dirty="0">
                <a:solidFill>
                  <a:schemeClr val="accent2"/>
                </a:solidFill>
              </a:rPr>
              <a:t>Limits on emittance from solid photocathodes due surface non-uniformities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21829" y="1745784"/>
            <a:ext cx="28559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- Siddharth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Karkare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7357" y="1901017"/>
            <a:ext cx="2977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Physical Roughness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435787" y="2761744"/>
            <a:ext cx="2994731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Chemical roughness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25493" y="4268240"/>
            <a:ext cx="324082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Quantum scale effects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9941" y="3249286"/>
            <a:ext cx="2426425" cy="138019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3157" y="4876800"/>
            <a:ext cx="2530033" cy="14452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Rectangle 9"/>
          <p:cNvSpPr/>
          <p:nvPr/>
        </p:nvSpPr>
        <p:spPr bwMode="auto">
          <a:xfrm>
            <a:off x="436948" y="1745784"/>
            <a:ext cx="3617913" cy="2234034"/>
          </a:xfrm>
          <a:prstGeom prst="rect">
            <a:avLst/>
          </a:prstGeom>
          <a:solidFill>
            <a:schemeClr val="bg1"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24890" y="4121457"/>
            <a:ext cx="3617913" cy="2234034"/>
          </a:xfrm>
          <a:prstGeom prst="rect">
            <a:avLst/>
          </a:prstGeom>
          <a:solidFill>
            <a:schemeClr val="bg1"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D885E-2282-4F70-99AE-A92300FFFA4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5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roughness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0263"/>
            <a:ext cx="9144000" cy="5110163"/>
          </a:xfrm>
        </p:spPr>
        <p:txBody>
          <a:bodyPr/>
          <a:lstStyle/>
          <a:p>
            <a:r>
              <a:rPr lang="en-US" dirty="0"/>
              <a:t>surface adsorbates</a:t>
            </a:r>
          </a:p>
          <a:p>
            <a:r>
              <a:rPr lang="en-US" dirty="0"/>
              <a:t>different</a:t>
            </a:r>
            <a:r>
              <a:rPr lang="en-US" baseline="0" dirty="0"/>
              <a:t> grain orientations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D885E-2282-4F70-99AE-A92300FFFA40}" type="slidenum">
              <a:rPr lang="en-US" smtClean="0"/>
              <a:t>11</a:t>
            </a:fld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1912945"/>
            <a:ext cx="4580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different surface terminations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15351" y="2472380"/>
            <a:ext cx="7696200" cy="3783096"/>
            <a:chOff x="1168185" y="2406864"/>
            <a:chExt cx="7696200" cy="3783096"/>
          </a:xfrm>
        </p:grpSpPr>
        <p:grpSp>
          <p:nvGrpSpPr>
            <p:cNvPr id="37" name="Group 36"/>
            <p:cNvGrpSpPr/>
            <p:nvPr/>
          </p:nvGrpSpPr>
          <p:grpSpPr>
            <a:xfrm>
              <a:off x="1168185" y="2406864"/>
              <a:ext cx="7696200" cy="3783096"/>
              <a:chOff x="1143000" y="2424735"/>
              <a:chExt cx="7696200" cy="3783096"/>
            </a:xfrm>
          </p:grpSpPr>
          <p:sp>
            <p:nvSpPr>
              <p:cNvPr id="27" name="Rectangle: Rounded Corners 26"/>
              <p:cNvSpPr/>
              <p:nvPr/>
            </p:nvSpPr>
            <p:spPr bwMode="auto">
              <a:xfrm>
                <a:off x="1143000" y="2424735"/>
                <a:ext cx="7696200" cy="3783096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1639071" y="2524660"/>
                <a:ext cx="6850680" cy="3455187"/>
                <a:chOff x="1447800" y="2617726"/>
                <a:chExt cx="6850680" cy="345518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1447800" y="2617726"/>
                  <a:ext cx="685068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Kelvin Probe Force Microscopy on </a:t>
                  </a:r>
                  <a:r>
                    <a:rPr lang="en-US" dirty="0" err="1"/>
                    <a:t>CsKSb</a:t>
                  </a:r>
                  <a:endParaRPr lang="en-US" dirty="0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3543300" y="5765136"/>
                  <a:ext cx="4572000" cy="307777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r>
                    <a:rPr lang="en-US" sz="1400" dirty="0"/>
                    <a:t>Measured at LBNL</a:t>
                  </a:r>
                </a:p>
              </p:txBody>
            </p:sp>
          </p:grpSp>
        </p:grp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0557" y="3390962"/>
              <a:ext cx="3816991" cy="228600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7791" y="3038537"/>
              <a:ext cx="3467100" cy="2638425"/>
            </a:xfrm>
            <a:prstGeom prst="rect">
              <a:avLst/>
            </a:prstGeom>
          </p:spPr>
        </p:pic>
      </p:grpSp>
      <p:grpSp>
        <p:nvGrpSpPr>
          <p:cNvPr id="58" name="Group 57"/>
          <p:cNvGrpSpPr/>
          <p:nvPr/>
        </p:nvGrpSpPr>
        <p:grpSpPr>
          <a:xfrm>
            <a:off x="838200" y="2472380"/>
            <a:ext cx="7805580" cy="3783096"/>
            <a:chOff x="1168185" y="2403495"/>
            <a:chExt cx="7805580" cy="3783096"/>
          </a:xfrm>
        </p:grpSpPr>
        <p:grpSp>
          <p:nvGrpSpPr>
            <p:cNvPr id="40" name="Group 39"/>
            <p:cNvGrpSpPr/>
            <p:nvPr/>
          </p:nvGrpSpPr>
          <p:grpSpPr>
            <a:xfrm>
              <a:off x="1168185" y="2403495"/>
              <a:ext cx="7805580" cy="3783096"/>
              <a:chOff x="1143000" y="2424735"/>
              <a:chExt cx="7805580" cy="3783096"/>
            </a:xfrm>
          </p:grpSpPr>
          <p:sp>
            <p:nvSpPr>
              <p:cNvPr id="45" name="Rectangle: Rounded Corners 44"/>
              <p:cNvSpPr/>
              <p:nvPr/>
            </p:nvSpPr>
            <p:spPr bwMode="auto">
              <a:xfrm>
                <a:off x="1143000" y="2424735"/>
                <a:ext cx="7696200" cy="3783096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1626156" y="2524660"/>
                <a:ext cx="73224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Energy Resolved or Tunable wavelength PEEM </a:t>
                </a: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3565642" y="5782307"/>
              <a:ext cx="4572000" cy="3077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400" baseline="30000" dirty="0"/>
                <a:t>+</a:t>
              </a:r>
              <a:r>
                <a:rPr lang="en-US" sz="1400" dirty="0"/>
                <a:t>Renault et al. Surf. Interface Anal. 2006; 38: 375–377</a:t>
              </a:r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35460" y="3066807"/>
              <a:ext cx="2953493" cy="2082684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60010" y="3080733"/>
              <a:ext cx="3094743" cy="2201689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3661502" y="5319347"/>
              <a:ext cx="39343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~0.5 V </a:t>
              </a:r>
              <a:r>
                <a:rPr lang="en-US" sz="1600" dirty="0"/>
                <a:t>variations on clean polished Cu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 rot="16200000">
            <a:off x="3790372" y="4322697"/>
            <a:ext cx="15840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Surface potential (V)</a:t>
            </a:r>
          </a:p>
        </p:txBody>
      </p:sp>
    </p:spTree>
    <p:extLst>
      <p:ext uri="{BB962C8B-B14F-4D97-AF65-F5344CB8AC3E}">
        <p14:creationId xmlns:p14="http://schemas.microsoft.com/office/powerpoint/2010/main" val="284739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Modelling chemical roughness effect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D885E-2282-4F70-99AE-A92300FFFA40}" type="slidenum">
              <a:rPr lang="en-US" smtClean="0"/>
              <a:t>12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28600" y="1143000"/>
            <a:ext cx="4894825" cy="2979867"/>
            <a:chOff x="221954" y="1693902"/>
            <a:chExt cx="4894825" cy="2979867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221954" y="1693902"/>
              <a:ext cx="0" cy="2362200"/>
            </a:xfrm>
            <a:prstGeom prst="straightConnector1">
              <a:avLst/>
            </a:prstGeom>
            <a:ln w="25400">
              <a:prstDash val="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80993" y="2161401"/>
              <a:ext cx="413558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544039" y="1699736"/>
                  <a:ext cx="229292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 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∅=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∅</m:t>
                        </m:r>
                        <m:r>
                          <a:rPr lang="en-US" b="0" i="1" baseline="-25000" smtClean="0">
                            <a:latin typeface="Cambria Math"/>
                            <a:ea typeface="Cambria Math"/>
                          </a:rPr>
                          <m:t>0</m:t>
                        </m:r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4039" y="1699736"/>
                  <a:ext cx="2292926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25582" y="3856299"/>
                  <a:ext cx="409099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  <m:r>
                          <a:rPr lang="en-US" b="0" i="1" smtClean="0">
                            <a:latin typeface="Cambria Math"/>
                          </a:rPr>
                          <m:t>=0, ∅=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≪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∅</m:t>
                        </m:r>
                        <m:r>
                          <a:rPr lang="en-US" i="1" baseline="-25000">
                            <a:latin typeface="Cambria Math"/>
                            <a:ea typeface="Cambria Math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582" y="3856299"/>
                  <a:ext cx="4090992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197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/>
            <p:cNvSpPr txBox="1"/>
            <p:nvPr/>
          </p:nvSpPr>
          <p:spPr>
            <a:xfrm>
              <a:off x="4364174" y="3825269"/>
              <a:ext cx="7526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x,y</a:t>
              </a:r>
              <a:endParaRPr lang="en-US" sz="2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1954" y="1699736"/>
              <a:ext cx="5240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z</a:t>
              </a:r>
            </a:p>
          </p:txBody>
        </p:sp>
        <p:sp>
          <p:nvSpPr>
            <p:cNvPr id="12" name="Arc 11"/>
            <p:cNvSpPr/>
            <p:nvPr/>
          </p:nvSpPr>
          <p:spPr>
            <a:xfrm rot="18785690">
              <a:off x="1039083" y="3650172"/>
              <a:ext cx="1066800" cy="952500"/>
            </a:xfrm>
            <a:prstGeom prst="arc">
              <a:avLst>
                <a:gd name="adj1" fmla="val 16200000"/>
                <a:gd name="adj2" fmla="val 471203"/>
              </a:avLst>
            </a:prstGeom>
            <a:ln w="12700">
              <a:solidFill>
                <a:schemeClr val="accent2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c 12"/>
            <p:cNvSpPr/>
            <p:nvPr/>
          </p:nvSpPr>
          <p:spPr>
            <a:xfrm rot="18785690">
              <a:off x="2947868" y="3664119"/>
              <a:ext cx="1066800" cy="952500"/>
            </a:xfrm>
            <a:prstGeom prst="arc">
              <a:avLst>
                <a:gd name="adj1" fmla="val 16200000"/>
                <a:gd name="adj2" fmla="val 471203"/>
              </a:avLst>
            </a:prstGeom>
            <a:ln w="12700">
              <a:solidFill>
                <a:schemeClr val="accent2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c 13"/>
            <p:cNvSpPr/>
            <p:nvPr/>
          </p:nvSpPr>
          <p:spPr>
            <a:xfrm rot="18785690">
              <a:off x="1976316" y="3650172"/>
              <a:ext cx="1066800" cy="952500"/>
            </a:xfrm>
            <a:prstGeom prst="arc">
              <a:avLst>
                <a:gd name="adj1" fmla="val 16200000"/>
                <a:gd name="adj2" fmla="val 471203"/>
              </a:avLst>
            </a:prstGeom>
            <a:ln w="12700">
              <a:solidFill>
                <a:schemeClr val="accent2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734283" y="3433478"/>
              <a:ext cx="3782291" cy="265686"/>
            </a:xfrm>
            <a:custGeom>
              <a:avLst/>
              <a:gdLst>
                <a:gd name="connsiteX0" fmla="*/ 0 w 3782291"/>
                <a:gd name="connsiteY0" fmla="*/ 265686 h 265686"/>
                <a:gd name="connsiteX1" fmla="*/ 762000 w 3782291"/>
                <a:gd name="connsiteY1" fmla="*/ 2449 h 265686"/>
                <a:gd name="connsiteX2" fmla="*/ 1343891 w 3782291"/>
                <a:gd name="connsiteY2" fmla="*/ 127140 h 265686"/>
                <a:gd name="connsiteX3" fmla="*/ 1704109 w 3782291"/>
                <a:gd name="connsiteY3" fmla="*/ 2449 h 265686"/>
                <a:gd name="connsiteX4" fmla="*/ 2286000 w 3782291"/>
                <a:gd name="connsiteY4" fmla="*/ 113286 h 265686"/>
                <a:gd name="connsiteX5" fmla="*/ 2757054 w 3782291"/>
                <a:gd name="connsiteY5" fmla="*/ 44013 h 265686"/>
                <a:gd name="connsiteX6" fmla="*/ 3325091 w 3782291"/>
                <a:gd name="connsiteY6" fmla="*/ 154849 h 265686"/>
                <a:gd name="connsiteX7" fmla="*/ 3782291 w 3782291"/>
                <a:gd name="connsiteY7" fmla="*/ 168704 h 265686"/>
                <a:gd name="connsiteX0" fmla="*/ 0 w 3782291"/>
                <a:gd name="connsiteY0" fmla="*/ 265686 h 265686"/>
                <a:gd name="connsiteX1" fmla="*/ 762000 w 3782291"/>
                <a:gd name="connsiteY1" fmla="*/ 2449 h 265686"/>
                <a:gd name="connsiteX2" fmla="*/ 1343891 w 3782291"/>
                <a:gd name="connsiteY2" fmla="*/ 127140 h 265686"/>
                <a:gd name="connsiteX3" fmla="*/ 1814946 w 3782291"/>
                <a:gd name="connsiteY3" fmla="*/ 2449 h 265686"/>
                <a:gd name="connsiteX4" fmla="*/ 2286000 w 3782291"/>
                <a:gd name="connsiteY4" fmla="*/ 113286 h 265686"/>
                <a:gd name="connsiteX5" fmla="*/ 2757054 w 3782291"/>
                <a:gd name="connsiteY5" fmla="*/ 44013 h 265686"/>
                <a:gd name="connsiteX6" fmla="*/ 3325091 w 3782291"/>
                <a:gd name="connsiteY6" fmla="*/ 154849 h 265686"/>
                <a:gd name="connsiteX7" fmla="*/ 3782291 w 3782291"/>
                <a:gd name="connsiteY7" fmla="*/ 168704 h 265686"/>
                <a:gd name="connsiteX0" fmla="*/ 0 w 3782291"/>
                <a:gd name="connsiteY0" fmla="*/ 265686 h 265686"/>
                <a:gd name="connsiteX1" fmla="*/ 762000 w 3782291"/>
                <a:gd name="connsiteY1" fmla="*/ 2449 h 265686"/>
                <a:gd name="connsiteX2" fmla="*/ 1343891 w 3782291"/>
                <a:gd name="connsiteY2" fmla="*/ 127140 h 265686"/>
                <a:gd name="connsiteX3" fmla="*/ 1814946 w 3782291"/>
                <a:gd name="connsiteY3" fmla="*/ 2449 h 265686"/>
                <a:gd name="connsiteX4" fmla="*/ 2286000 w 3782291"/>
                <a:gd name="connsiteY4" fmla="*/ 113286 h 265686"/>
                <a:gd name="connsiteX5" fmla="*/ 2757054 w 3782291"/>
                <a:gd name="connsiteY5" fmla="*/ 44013 h 265686"/>
                <a:gd name="connsiteX6" fmla="*/ 3325091 w 3782291"/>
                <a:gd name="connsiteY6" fmla="*/ 154849 h 265686"/>
                <a:gd name="connsiteX7" fmla="*/ 3782291 w 3782291"/>
                <a:gd name="connsiteY7" fmla="*/ 168704 h 265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82291" h="265686">
                  <a:moveTo>
                    <a:pt x="0" y="265686"/>
                  </a:moveTo>
                  <a:cubicBezTo>
                    <a:pt x="310572" y="242595"/>
                    <a:pt x="538018" y="25540"/>
                    <a:pt x="762000" y="2449"/>
                  </a:cubicBezTo>
                  <a:cubicBezTo>
                    <a:pt x="985982" y="-20642"/>
                    <a:pt x="1168400" y="127140"/>
                    <a:pt x="1343891" y="127140"/>
                  </a:cubicBezTo>
                  <a:cubicBezTo>
                    <a:pt x="1519382" y="127140"/>
                    <a:pt x="1657928" y="4758"/>
                    <a:pt x="1814946" y="2449"/>
                  </a:cubicBezTo>
                  <a:cubicBezTo>
                    <a:pt x="1971964" y="140"/>
                    <a:pt x="2128982" y="106359"/>
                    <a:pt x="2286000" y="113286"/>
                  </a:cubicBezTo>
                  <a:cubicBezTo>
                    <a:pt x="2443018" y="120213"/>
                    <a:pt x="2583872" y="37086"/>
                    <a:pt x="2757054" y="44013"/>
                  </a:cubicBezTo>
                  <a:cubicBezTo>
                    <a:pt x="2930236" y="50940"/>
                    <a:pt x="3154218" y="134067"/>
                    <a:pt x="3325091" y="154849"/>
                  </a:cubicBezTo>
                  <a:cubicBezTo>
                    <a:pt x="3495964" y="175631"/>
                    <a:pt x="3639127" y="172167"/>
                    <a:pt x="3782291" y="168704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803555" y="3227114"/>
              <a:ext cx="3560619" cy="153398"/>
            </a:xfrm>
            <a:custGeom>
              <a:avLst/>
              <a:gdLst>
                <a:gd name="connsiteX0" fmla="*/ 0 w 3560619"/>
                <a:gd name="connsiteY0" fmla="*/ 111835 h 153398"/>
                <a:gd name="connsiteX1" fmla="*/ 665019 w 3560619"/>
                <a:gd name="connsiteY1" fmla="*/ 28707 h 153398"/>
                <a:gd name="connsiteX2" fmla="*/ 1246910 w 3560619"/>
                <a:gd name="connsiteY2" fmla="*/ 97980 h 153398"/>
                <a:gd name="connsiteX3" fmla="*/ 1801091 w 3560619"/>
                <a:gd name="connsiteY3" fmla="*/ 14853 h 153398"/>
                <a:gd name="connsiteX4" fmla="*/ 2286000 w 3560619"/>
                <a:gd name="connsiteY4" fmla="*/ 84126 h 153398"/>
                <a:gd name="connsiteX5" fmla="*/ 2770910 w 3560619"/>
                <a:gd name="connsiteY5" fmla="*/ 998 h 153398"/>
                <a:gd name="connsiteX6" fmla="*/ 3560619 w 3560619"/>
                <a:gd name="connsiteY6" fmla="*/ 153398 h 15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60619" h="153398">
                  <a:moveTo>
                    <a:pt x="0" y="111835"/>
                  </a:moveTo>
                  <a:cubicBezTo>
                    <a:pt x="228600" y="71425"/>
                    <a:pt x="457201" y="31016"/>
                    <a:pt x="665019" y="28707"/>
                  </a:cubicBezTo>
                  <a:cubicBezTo>
                    <a:pt x="872837" y="26398"/>
                    <a:pt x="1057565" y="100289"/>
                    <a:pt x="1246910" y="97980"/>
                  </a:cubicBezTo>
                  <a:cubicBezTo>
                    <a:pt x="1436255" y="95671"/>
                    <a:pt x="1627909" y="17162"/>
                    <a:pt x="1801091" y="14853"/>
                  </a:cubicBezTo>
                  <a:cubicBezTo>
                    <a:pt x="1974273" y="12544"/>
                    <a:pt x="2124364" y="86435"/>
                    <a:pt x="2286000" y="84126"/>
                  </a:cubicBezTo>
                  <a:cubicBezTo>
                    <a:pt x="2447636" y="81817"/>
                    <a:pt x="2558474" y="-10547"/>
                    <a:pt x="2770910" y="998"/>
                  </a:cubicBezTo>
                  <a:cubicBezTo>
                    <a:pt x="2983346" y="12543"/>
                    <a:pt x="3271982" y="82970"/>
                    <a:pt x="3560619" y="153398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380993" y="2875002"/>
              <a:ext cx="4135581" cy="10299"/>
            </a:xfrm>
            <a:prstGeom prst="line">
              <a:avLst/>
            </a:prstGeom>
            <a:ln w="12700">
              <a:solidFill>
                <a:schemeClr val="accent2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80993" y="2608196"/>
              <a:ext cx="4135581" cy="0"/>
            </a:xfrm>
            <a:prstGeom prst="line">
              <a:avLst/>
            </a:prstGeom>
            <a:ln w="12700">
              <a:solidFill>
                <a:schemeClr val="accent2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74065" y="3881735"/>
              <a:ext cx="119841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572483" y="3884197"/>
              <a:ext cx="1011381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583864" y="3884197"/>
              <a:ext cx="101138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595245" y="3884197"/>
              <a:ext cx="1011381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168900" y="913566"/>
                <a:ext cx="2776603" cy="777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Electric field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sz="2800" b="0" i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∅</m:t>
                        </m:r>
                        <m:r>
                          <a:rPr lang="en-US" sz="2800" i="1" baseline="-25000">
                            <a:latin typeface="Cambria Math"/>
                            <a:ea typeface="Cambria Math"/>
                          </a:rPr>
                          <m:t>0</m:t>
                        </m:r>
                      </m:num>
                      <m:den>
                        <m:sSub>
                          <m:sSubPr>
                            <m:ctrlPr>
                              <a:rPr lang="en-US" sz="2800" i="1" baseline="-2500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900" y="913566"/>
                <a:ext cx="2776603" cy="777392"/>
              </a:xfrm>
              <a:prstGeom prst="rect">
                <a:avLst/>
              </a:prstGeom>
              <a:blipFill>
                <a:blip r:embed="rId5"/>
                <a:stretch>
                  <a:fillRect l="-3516" t="-5512" b="-51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461075" y="1787124"/>
                <a:ext cx="4655377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latin typeface="Cambria Math"/>
                        </a:rPr>
                        <m:t>𝒉</m:t>
                      </m:r>
                      <m:r>
                        <a:rPr lang="en-US" sz="2400" b="1" i="1" smtClean="0">
                          <a:latin typeface="Cambria Math"/>
                        </a:rPr>
                        <m:t> </m:t>
                      </m:r>
                      <m:r>
                        <a:rPr lang="en-US" sz="2400" i="1">
                          <a:latin typeface="Cambria Math"/>
                        </a:rPr>
                        <m:t>𝑠𝑖𝑛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</m:d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1075" y="1787124"/>
                <a:ext cx="4655377" cy="9221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654235" y="2922720"/>
                <a:ext cx="29879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h</m:t>
                    </m:r>
                  </m:oMath>
                </a14:m>
                <a:r>
                  <a:rPr lang="en-US" sz="2400" dirty="0"/>
                  <a:t> is potential variation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235" y="2922720"/>
                <a:ext cx="2987997" cy="461665"/>
              </a:xfrm>
              <a:prstGeom prst="rect">
                <a:avLst/>
              </a:prstGeom>
              <a:blipFill>
                <a:blip r:embed="rId7"/>
                <a:stretch>
                  <a:fillRect l="-612" t="-9211" r="-8776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654235" y="3233328"/>
                <a:ext cx="20227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2400" dirty="0"/>
                  <a:t> is periodicity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235" y="3233328"/>
                <a:ext cx="2022798" cy="461665"/>
              </a:xfrm>
              <a:prstGeom prst="rect">
                <a:avLst/>
              </a:prstGeom>
              <a:blipFill>
                <a:blip r:embed="rId8"/>
                <a:stretch>
                  <a:fillRect t="-9211" r="-1057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3766" y="4257644"/>
                <a:ext cx="8894618" cy="922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∅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𝑦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𝑧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h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p>
                          </m:sSup>
                        </m:e>
                      </m:d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6" y="4257644"/>
                <a:ext cx="8894618" cy="9221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7086600" y="5430676"/>
                <a:ext cx="1638590" cy="8705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𝜋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5430676"/>
                <a:ext cx="1638590" cy="87055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77619" y="5458086"/>
                <a:ext cx="295093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h</m:t>
                    </m:r>
                    <m:r>
                      <a:rPr lang="en-US" i="1">
                        <a:latin typeface="Cambria Math"/>
                      </a:rPr>
                      <m:t>≪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≪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19" y="5458086"/>
                <a:ext cx="2950936" cy="461665"/>
              </a:xfrm>
              <a:prstGeom prst="rect">
                <a:avLst/>
              </a:prstGeom>
              <a:blipFill>
                <a:blip r:embed="rId11"/>
                <a:stretch>
                  <a:fillRect l="-620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3586393" y="5243337"/>
                <a:ext cx="2673552" cy="9433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smtClean="0">
                          <a:latin typeface="Cambria Math"/>
                          <a:ea typeface="Cambria Math"/>
                        </a:rPr>
                        <m:t>MT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/>
                              <a:ea typeface="Cambria Math"/>
                            </a:rPr>
                            <m:t>E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𝑤𝑓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𝑒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4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𝑎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393" y="5243337"/>
                <a:ext cx="2673552" cy="94333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15969" y="3390717"/>
                <a:ext cx="9144000" cy="1066800"/>
              </a:xfrm>
              <a:solidFill>
                <a:schemeClr val="accent1">
                  <a:lumMod val="90000"/>
                </a:schemeClr>
              </a:solidFill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   Say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=0.1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V,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nm </a:t>
                </a:r>
              </a:p>
              <a:p>
                <a:pPr marL="0" indent="0">
                  <a:buNone/>
                </a:pPr>
                <a:r>
                  <a:rPr lang="en-US" dirty="0">
                    <a:ea typeface="Cambria Math"/>
                  </a:rPr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=8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MV/m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5969" y="3390717"/>
                <a:ext cx="9144000" cy="1066800"/>
              </a:xfrm>
              <a:blipFill>
                <a:blip r:embed="rId13"/>
                <a:stretch>
                  <a:fillRect t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012216" y="3436401"/>
                <a:ext cx="4887877" cy="860620"/>
              </a:xfrm>
              <a:prstGeom prst="rect">
                <a:avLst/>
              </a:prstGeom>
              <a:solidFill>
                <a:schemeClr val="accent1">
                  <a:lumMod val="90000"/>
                </a:schemeClr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/>
                        <a:ea typeface="Cambria Math"/>
                      </a:rPr>
                      <m:t>MT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E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𝑤𝑓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:r>
                  <a:rPr lang="en-US" dirty="0">
                    <a:solidFill>
                      <a:srgbClr val="FF0000"/>
                    </a:solidFill>
                  </a:rPr>
                  <a:t>17 meV</a:t>
                </a:r>
                <a:r>
                  <a:rPr lang="en-US" dirty="0"/>
                  <a:t> @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dirty="0"/>
                  <a:t>MV/m </a:t>
                </a:r>
              </a:p>
              <a:p>
                <a:r>
                  <a:rPr lang="en-US" dirty="0"/>
                  <a:t>            =  </a:t>
                </a:r>
                <a:r>
                  <a:rPr lang="en-US" dirty="0">
                    <a:solidFill>
                      <a:srgbClr val="FF0000"/>
                    </a:solidFill>
                  </a:rPr>
                  <a:t>8 meV </a:t>
                </a:r>
                <a:r>
                  <a:rPr lang="en-US" dirty="0"/>
                  <a:t>@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MV/m</a:t>
                </a: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2216" y="3436401"/>
                <a:ext cx="4887877" cy="860620"/>
              </a:xfrm>
              <a:prstGeom prst="rect">
                <a:avLst/>
              </a:prstGeom>
              <a:blipFill>
                <a:blip r:embed="rId14"/>
                <a:stretch>
                  <a:fillRect l="-249" t="-5674" r="-998" b="-15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0" y="5977705"/>
            <a:ext cx="5147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</a:rPr>
              <a:t>Karkare and </a:t>
            </a:r>
            <a:r>
              <a:rPr lang="en-US" sz="1400" dirty="0" err="1">
                <a:solidFill>
                  <a:prstClr val="black"/>
                </a:solidFill>
                <a:latin typeface="Calibri"/>
                <a:ea typeface="+mn-ea"/>
              </a:rPr>
              <a:t>Bazarov</a:t>
            </a:r>
            <a:r>
              <a:rPr lang="en-US" sz="1400" b="1" dirty="0">
                <a:solidFill>
                  <a:prstClr val="black"/>
                </a:solidFill>
                <a:latin typeface="Calibri"/>
                <a:ea typeface="+mn-ea"/>
              </a:rPr>
              <a:t>, </a:t>
            </a: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</a:rPr>
              <a:t>Phys. Rev Applied, 4, 024015 (2015) </a:t>
            </a:r>
            <a:endParaRPr lang="en-US" sz="18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4609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 uiExpand="1" build="p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 in modelling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D885E-2282-4F70-99AE-A92300FFFA40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73732" y="785988"/>
                <a:ext cx="8894618" cy="922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∅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𝑦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/>
                        </a:rPr>
                        <m:t>𝑧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h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p>
                          </m:sSup>
                        </m:e>
                      </m:d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732" y="785988"/>
                <a:ext cx="8894618" cy="9221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0782" y="1672290"/>
                <a:ext cx="9122229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ea typeface="Cambria Math"/>
                  </a:rPr>
                  <a:t>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≫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- Emitted electrons can re-enter the cathode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82" y="1672290"/>
                <a:ext cx="9122229" cy="2308324"/>
              </a:xfrm>
              <a:prstGeom prst="rect">
                <a:avLst/>
              </a:prstGeom>
              <a:blipFill>
                <a:blip r:embed="rId3"/>
                <a:stretch>
                  <a:fillRect l="-868" t="-1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72841" y="2257646"/>
            <a:ext cx="9296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Electron emission is also non-uniform –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Low work function regions emit more electrons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Increased space charge effects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10782" y="3982242"/>
            <a:ext cx="52647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Can result in electric fields inside </a:t>
            </a:r>
          </a:p>
          <a:p>
            <a:r>
              <a:rPr lang="en-US" dirty="0"/>
              <a:t>     cathode surfaces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0782" y="5055147"/>
            <a:ext cx="49559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More complications if physical</a:t>
            </a:r>
          </a:p>
          <a:p>
            <a:r>
              <a:rPr lang="en-US" dirty="0"/>
              <a:t>    and chemical roughness are</a:t>
            </a:r>
          </a:p>
          <a:p>
            <a:r>
              <a:rPr lang="en-US" dirty="0"/>
              <a:t>    present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195674" y="2594466"/>
            <a:ext cx="5454986" cy="3068384"/>
            <a:chOff x="3195674" y="2594466"/>
            <a:chExt cx="5454986" cy="306838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95674" y="2594466"/>
              <a:ext cx="3818085" cy="2826476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502717" y="5293518"/>
              <a:ext cx="51479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solidFill>
                    <a:prstClr val="black"/>
                  </a:solidFill>
                  <a:latin typeface="Calibri"/>
                  <a:ea typeface="+mn-ea"/>
                </a:rPr>
                <a:t>Karkare et al. </a:t>
              </a:r>
              <a:r>
                <a:rPr lang="en-US" sz="1400" dirty="0">
                  <a:solidFill>
                    <a:prstClr val="black"/>
                  </a:solidFill>
                  <a:latin typeface="Calibri"/>
                  <a:ea typeface="+mn-ea"/>
                </a:rPr>
                <a:t>Phys. Rev Applied, 4, 024015(2015</a:t>
              </a:r>
              <a:r>
                <a:rPr lang="en-US" sz="1800" dirty="0">
                  <a:solidFill>
                    <a:prstClr val="black"/>
                  </a:solidFill>
                  <a:latin typeface="Calibri"/>
                  <a:ea typeface="+mn-ea"/>
                </a:rPr>
                <a:t>)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819400" y="3690203"/>
            <a:ext cx="3467100" cy="2638425"/>
            <a:chOff x="2743168" y="3494026"/>
            <a:chExt cx="3467100" cy="263842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168" y="3494026"/>
              <a:ext cx="3467100" cy="2638425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 bwMode="auto">
            <a:xfrm>
              <a:off x="4980214" y="5478184"/>
              <a:ext cx="353866" cy="389216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2783457" y="5712799"/>
              <a:ext cx="353866" cy="389216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2783457" y="4897568"/>
              <a:ext cx="353866" cy="389216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3616436" y="4680144"/>
              <a:ext cx="353866" cy="389216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4231535" y="4392534"/>
              <a:ext cx="353866" cy="389216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4480709" y="5005908"/>
              <a:ext cx="353866" cy="389216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4980214" y="3839500"/>
              <a:ext cx="353866" cy="389216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4975373" y="4597870"/>
              <a:ext cx="353866" cy="389216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2838041" y="4608689"/>
              <a:ext cx="353866" cy="389216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3750016" y="5549639"/>
              <a:ext cx="353866" cy="389216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3412896" y="5224086"/>
              <a:ext cx="353866" cy="389216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3573083" y="3583084"/>
              <a:ext cx="353866" cy="389216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2838041" y="4182674"/>
              <a:ext cx="353866" cy="389216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228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57357" y="2260015"/>
            <a:ext cx="3213520" cy="1530518"/>
            <a:chOff x="4724400" y="2131849"/>
            <a:chExt cx="3213520" cy="1530518"/>
          </a:xfrm>
        </p:grpSpPr>
        <p:pic>
          <p:nvPicPr>
            <p:cNvPr id="7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194"/>
            <a:stretch/>
          </p:blipFill>
          <p:spPr bwMode="auto">
            <a:xfrm>
              <a:off x="4724400" y="2131849"/>
              <a:ext cx="3213520" cy="1530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 bwMode="auto">
            <a:xfrm>
              <a:off x="5105400" y="2312284"/>
              <a:ext cx="304800" cy="2023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4339" name="Rectangle 8"/>
          <p:cNvSpPr>
            <a:spLocks noGrp="1" noChangeArrowheads="1"/>
          </p:cNvSpPr>
          <p:nvPr>
            <p:ph type="ctrTitle"/>
          </p:nvPr>
        </p:nvSpPr>
        <p:spPr bwMode="auto">
          <a:xfrm>
            <a:off x="950913" y="864966"/>
            <a:ext cx="7848600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dirty="0">
                <a:solidFill>
                  <a:schemeClr val="accent2"/>
                </a:solidFill>
              </a:rPr>
              <a:t>Limits on emittance from solid photocathodes due surface non-uniformities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21829" y="1745784"/>
            <a:ext cx="28559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- Siddharth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Karkare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7357" y="1901017"/>
            <a:ext cx="2977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Physical Roughness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435787" y="2761744"/>
            <a:ext cx="2994731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Chemical roughness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25493" y="4268240"/>
            <a:ext cx="324082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Quantum scale effects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9941" y="3249286"/>
            <a:ext cx="2426425" cy="138019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3157" y="4876800"/>
            <a:ext cx="2530033" cy="14452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Rectangle 9"/>
          <p:cNvSpPr/>
          <p:nvPr/>
        </p:nvSpPr>
        <p:spPr bwMode="auto">
          <a:xfrm>
            <a:off x="436948" y="1745784"/>
            <a:ext cx="3617913" cy="2234034"/>
          </a:xfrm>
          <a:prstGeom prst="rect">
            <a:avLst/>
          </a:prstGeom>
          <a:solidFill>
            <a:schemeClr val="bg1"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124195" y="2577703"/>
            <a:ext cx="3617913" cy="2234034"/>
          </a:xfrm>
          <a:prstGeom prst="rect">
            <a:avLst/>
          </a:prstGeom>
          <a:solidFill>
            <a:schemeClr val="bg1"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D885E-2282-4F70-99AE-A92300FFFA4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21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</a:t>
            </a:r>
            <a:r>
              <a:rPr lang="en-US" baseline="0" dirty="0"/>
              <a:t> scale effects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D885E-2282-4F70-99AE-A92300FFFA40}" type="slidenum">
              <a:rPr lang="en-US" smtClean="0"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0" y="990600"/>
            <a:ext cx="62133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 meV electrons </a:t>
            </a:r>
            <a:r>
              <a:rPr lang="en-US" dirty="0">
                <a:sym typeface="Wingdings" panose="05000000000000000000" pitchFamily="2" charset="2"/>
              </a:rPr>
              <a:t> Wavelength &gt; 4 nm</a:t>
            </a:r>
          </a:p>
          <a:p>
            <a:r>
              <a:rPr lang="en-US" dirty="0">
                <a:sym typeface="Wingdings" panose="05000000000000000000" pitchFamily="2" charset="2"/>
              </a:rPr>
              <a:t>10 meV electrons     Wavelength &gt; 10 nm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198241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 surface variations with period of few nm quantum interference matters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191000" y="3276309"/>
            <a:ext cx="4355323" cy="2389850"/>
            <a:chOff x="395788" y="1308691"/>
            <a:chExt cx="4355323" cy="2389850"/>
          </a:xfrm>
        </p:grpSpPr>
        <p:grpSp>
          <p:nvGrpSpPr>
            <p:cNvPr id="10" name="Group 9"/>
            <p:cNvGrpSpPr/>
            <p:nvPr/>
          </p:nvGrpSpPr>
          <p:grpSpPr>
            <a:xfrm>
              <a:off x="420237" y="2387580"/>
              <a:ext cx="3567041" cy="279439"/>
              <a:chOff x="381000" y="1955653"/>
              <a:chExt cx="8267700" cy="914586"/>
            </a:xfrm>
          </p:grpSpPr>
          <p:sp>
            <p:nvSpPr>
              <p:cNvPr id="19" name="Freeform 14"/>
              <p:cNvSpPr/>
              <p:nvPr/>
            </p:nvSpPr>
            <p:spPr>
              <a:xfrm>
                <a:off x="381000" y="1955653"/>
                <a:ext cx="2755900" cy="914586"/>
              </a:xfrm>
              <a:custGeom>
                <a:avLst/>
                <a:gdLst>
                  <a:gd name="connsiteX0" fmla="*/ 0 w 2755900"/>
                  <a:gd name="connsiteY0" fmla="*/ 393847 h 914586"/>
                  <a:gd name="connsiteX1" fmla="*/ 685800 w 2755900"/>
                  <a:gd name="connsiteY1" fmla="*/ 147 h 914586"/>
                  <a:gd name="connsiteX2" fmla="*/ 1384300 w 2755900"/>
                  <a:gd name="connsiteY2" fmla="*/ 431947 h 914586"/>
                  <a:gd name="connsiteX3" fmla="*/ 2044700 w 2755900"/>
                  <a:gd name="connsiteY3" fmla="*/ 914547 h 914586"/>
                  <a:gd name="connsiteX4" fmla="*/ 2755900 w 2755900"/>
                  <a:gd name="connsiteY4" fmla="*/ 406547 h 914586"/>
                  <a:gd name="connsiteX5" fmla="*/ 2755900 w 2755900"/>
                  <a:gd name="connsiteY5" fmla="*/ 406547 h 91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55900" h="914586">
                    <a:moveTo>
                      <a:pt x="0" y="393847"/>
                    </a:moveTo>
                    <a:cubicBezTo>
                      <a:pt x="227541" y="193822"/>
                      <a:pt x="455083" y="-6203"/>
                      <a:pt x="685800" y="147"/>
                    </a:cubicBezTo>
                    <a:cubicBezTo>
                      <a:pt x="916517" y="6497"/>
                      <a:pt x="1157817" y="279547"/>
                      <a:pt x="1384300" y="431947"/>
                    </a:cubicBezTo>
                    <a:cubicBezTo>
                      <a:pt x="1610783" y="584347"/>
                      <a:pt x="1816100" y="918780"/>
                      <a:pt x="2044700" y="914547"/>
                    </a:cubicBezTo>
                    <a:cubicBezTo>
                      <a:pt x="2273300" y="910314"/>
                      <a:pt x="2755900" y="406547"/>
                      <a:pt x="2755900" y="406547"/>
                    </a:cubicBezTo>
                    <a:lnTo>
                      <a:pt x="2755900" y="406547"/>
                    </a:ln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5"/>
              <p:cNvSpPr/>
              <p:nvPr/>
            </p:nvSpPr>
            <p:spPr>
              <a:xfrm>
                <a:off x="3136900" y="1955653"/>
                <a:ext cx="2755900" cy="914586"/>
              </a:xfrm>
              <a:custGeom>
                <a:avLst/>
                <a:gdLst>
                  <a:gd name="connsiteX0" fmla="*/ 0 w 2755900"/>
                  <a:gd name="connsiteY0" fmla="*/ 393847 h 914586"/>
                  <a:gd name="connsiteX1" fmla="*/ 685800 w 2755900"/>
                  <a:gd name="connsiteY1" fmla="*/ 147 h 914586"/>
                  <a:gd name="connsiteX2" fmla="*/ 1384300 w 2755900"/>
                  <a:gd name="connsiteY2" fmla="*/ 431947 h 914586"/>
                  <a:gd name="connsiteX3" fmla="*/ 2044700 w 2755900"/>
                  <a:gd name="connsiteY3" fmla="*/ 914547 h 914586"/>
                  <a:gd name="connsiteX4" fmla="*/ 2755900 w 2755900"/>
                  <a:gd name="connsiteY4" fmla="*/ 406547 h 914586"/>
                  <a:gd name="connsiteX5" fmla="*/ 2755900 w 2755900"/>
                  <a:gd name="connsiteY5" fmla="*/ 406547 h 91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55900" h="914586">
                    <a:moveTo>
                      <a:pt x="0" y="393847"/>
                    </a:moveTo>
                    <a:cubicBezTo>
                      <a:pt x="227541" y="193822"/>
                      <a:pt x="455083" y="-6203"/>
                      <a:pt x="685800" y="147"/>
                    </a:cubicBezTo>
                    <a:cubicBezTo>
                      <a:pt x="916517" y="6497"/>
                      <a:pt x="1157817" y="279547"/>
                      <a:pt x="1384300" y="431947"/>
                    </a:cubicBezTo>
                    <a:cubicBezTo>
                      <a:pt x="1610783" y="584347"/>
                      <a:pt x="1816100" y="918780"/>
                      <a:pt x="2044700" y="914547"/>
                    </a:cubicBezTo>
                    <a:cubicBezTo>
                      <a:pt x="2273300" y="910314"/>
                      <a:pt x="2755900" y="406547"/>
                      <a:pt x="2755900" y="406547"/>
                    </a:cubicBezTo>
                    <a:lnTo>
                      <a:pt x="2755900" y="406547"/>
                    </a:ln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16"/>
              <p:cNvSpPr/>
              <p:nvPr/>
            </p:nvSpPr>
            <p:spPr>
              <a:xfrm>
                <a:off x="5892800" y="1955653"/>
                <a:ext cx="2755900" cy="914586"/>
              </a:xfrm>
              <a:custGeom>
                <a:avLst/>
                <a:gdLst>
                  <a:gd name="connsiteX0" fmla="*/ 0 w 2755900"/>
                  <a:gd name="connsiteY0" fmla="*/ 393847 h 914586"/>
                  <a:gd name="connsiteX1" fmla="*/ 685800 w 2755900"/>
                  <a:gd name="connsiteY1" fmla="*/ 147 h 914586"/>
                  <a:gd name="connsiteX2" fmla="*/ 1384300 w 2755900"/>
                  <a:gd name="connsiteY2" fmla="*/ 431947 h 914586"/>
                  <a:gd name="connsiteX3" fmla="*/ 2044700 w 2755900"/>
                  <a:gd name="connsiteY3" fmla="*/ 914547 h 914586"/>
                  <a:gd name="connsiteX4" fmla="*/ 2755900 w 2755900"/>
                  <a:gd name="connsiteY4" fmla="*/ 406547 h 914586"/>
                  <a:gd name="connsiteX5" fmla="*/ 2755900 w 2755900"/>
                  <a:gd name="connsiteY5" fmla="*/ 406547 h 91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55900" h="914586">
                    <a:moveTo>
                      <a:pt x="0" y="393847"/>
                    </a:moveTo>
                    <a:cubicBezTo>
                      <a:pt x="227541" y="193822"/>
                      <a:pt x="455083" y="-6203"/>
                      <a:pt x="685800" y="147"/>
                    </a:cubicBezTo>
                    <a:cubicBezTo>
                      <a:pt x="916517" y="6497"/>
                      <a:pt x="1157817" y="279547"/>
                      <a:pt x="1384300" y="431947"/>
                    </a:cubicBezTo>
                    <a:cubicBezTo>
                      <a:pt x="1610783" y="584347"/>
                      <a:pt x="1816100" y="918780"/>
                      <a:pt x="2044700" y="914547"/>
                    </a:cubicBezTo>
                    <a:cubicBezTo>
                      <a:pt x="2273300" y="910314"/>
                      <a:pt x="2755900" y="406547"/>
                      <a:pt x="2755900" y="406547"/>
                    </a:cubicBezTo>
                    <a:lnTo>
                      <a:pt x="2755900" y="406547"/>
                    </a:ln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1" name="Straight Arrow Connector 10"/>
            <p:cNvCxnSpPr/>
            <p:nvPr/>
          </p:nvCxnSpPr>
          <p:spPr>
            <a:xfrm flipV="1">
              <a:off x="2324919" y="2726329"/>
              <a:ext cx="0" cy="97221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 flipV="1">
              <a:off x="1524000" y="1403866"/>
              <a:ext cx="685800" cy="9906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2306116" y="1308691"/>
              <a:ext cx="37607" cy="106684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2426789" y="1388450"/>
              <a:ext cx="742950" cy="99913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259059" y="3183899"/>
              <a:ext cx="24920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e</a:t>
              </a:r>
              <a:r>
                <a:rPr lang="en-US" sz="2400" b="1" baseline="30000" dirty="0"/>
                <a:t>-</a:t>
              </a:r>
              <a:endParaRPr lang="en-US" sz="2400" b="1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395788" y="2265173"/>
              <a:ext cx="0" cy="604148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95788" y="2460234"/>
              <a:ext cx="9943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1 nm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26664" y="1496066"/>
              <a:ext cx="20784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Scattered electrons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72492" y="4549459"/>
            <a:ext cx="5014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example – </a:t>
            </a:r>
          </a:p>
          <a:p>
            <a:r>
              <a:rPr lang="en-US" dirty="0"/>
              <a:t>Sub-nm scale surface roughness can act as a diffraction grating to scatter emitted electrons</a:t>
            </a:r>
          </a:p>
        </p:txBody>
      </p:sp>
    </p:spTree>
    <p:extLst>
      <p:ext uri="{BB962C8B-B14F-4D97-AF65-F5344CB8AC3E}">
        <p14:creationId xmlns:p14="http://schemas.microsoft.com/office/powerpoint/2010/main" val="4436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GaAs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D885E-2282-4F70-99AE-A92300FFFA40}" type="slidenum">
              <a:rPr lang="en-US" smtClean="0"/>
              <a:t>16</a:t>
            </a:fld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-16638" y="1049802"/>
            <a:ext cx="8716798" cy="5236677"/>
            <a:chOff x="-16638" y="1049802"/>
            <a:chExt cx="8716798" cy="5236677"/>
          </a:xfrm>
        </p:grpSpPr>
        <p:cxnSp>
          <p:nvCxnSpPr>
            <p:cNvPr id="56" name="Straight Arrow Connector 55"/>
            <p:cNvCxnSpPr/>
            <p:nvPr/>
          </p:nvCxnSpPr>
          <p:spPr>
            <a:xfrm flipH="1" flipV="1">
              <a:off x="1050612" y="2208541"/>
              <a:ext cx="600990" cy="89441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268250" y="1739554"/>
                  <a:ext cx="3215176" cy="3915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𝑧</m:t>
                            </m:r>
                          </m:e>
                          <m:sub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𝑖𝑛𝑡𝑒𝑟𝑓𝑎𝑐𝑒</m:t>
                            </m:r>
                          </m:sub>
                        </m:sSub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=</m:t>
                        </m:r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𝑓</m:t>
                        </m:r>
                        <m:d>
                          <m:dPr>
                            <m:ctrlP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dPr>
                          <m:e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𝑥</m:t>
                            </m:r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,</m:t>
                            </m:r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𝑦</m:t>
                            </m:r>
                          </m:e>
                        </m:d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kumimoji="0" lang="en-US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cos</m:t>
                        </m:r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⁡(</m:t>
                        </m:r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𝑘𝑥</m:t>
                        </m:r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)</m:t>
                        </m:r>
                      </m:oMath>
                    </m:oMathPara>
                  </a14:m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250" y="1739554"/>
                  <a:ext cx="3215176" cy="391582"/>
                </a:xfrm>
                <a:prstGeom prst="rect">
                  <a:avLst/>
                </a:prstGeom>
                <a:blipFill>
                  <a:blip r:embed="rId2"/>
                  <a:stretch>
                    <a:fillRect b="-92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8" name="Straight Connector 57"/>
            <p:cNvCxnSpPr/>
            <p:nvPr/>
          </p:nvCxnSpPr>
          <p:spPr>
            <a:xfrm>
              <a:off x="1448253" y="3152713"/>
              <a:ext cx="406699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>
            <a:xfrm flipV="1">
              <a:off x="1854952" y="2606874"/>
              <a:ext cx="0" cy="54583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>
            <a:xfrm>
              <a:off x="1854952" y="2606874"/>
              <a:ext cx="1352272" cy="5023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>
            <a:xfrm>
              <a:off x="1854952" y="2115820"/>
              <a:ext cx="0" cy="1562623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dash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>
            <a:xfrm flipH="1">
              <a:off x="652969" y="3152713"/>
              <a:ext cx="795285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63" name="Straight Arrow Connector 62"/>
            <p:cNvCxnSpPr/>
            <p:nvPr/>
          </p:nvCxnSpPr>
          <p:spPr>
            <a:xfrm>
              <a:off x="2755527" y="2605153"/>
              <a:ext cx="0" cy="626116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ctangle 63"/>
                <p:cNvSpPr/>
                <p:nvPr/>
              </p:nvSpPr>
              <p:spPr>
                <a:xfrm>
                  <a:off x="2722156" y="2712465"/>
                  <a:ext cx="112492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</a:rPr>
                        <m:t>𝑉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=0.5 </m:t>
                      </m:r>
                    </m:oMath>
                  </a14:m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</a:rPr>
                    <a:t>V</a:t>
                  </a:r>
                </a:p>
              </p:txBody>
            </p:sp>
          </mc:Choice>
          <mc:Fallback xmlns="">
            <p:sp>
              <p:nvSpPr>
                <p:cNvPr id="64" name="Rectangle 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2156" y="2712465"/>
                  <a:ext cx="1124923" cy="369332"/>
                </a:xfrm>
                <a:prstGeom prst="rect">
                  <a:avLst/>
                </a:prstGeom>
                <a:blipFill>
                  <a:blip r:embed="rId3"/>
                  <a:stretch>
                    <a:fillRect t="-9836" r="-3804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5" name="Straight Connector 64"/>
            <p:cNvCxnSpPr/>
            <p:nvPr/>
          </p:nvCxnSpPr>
          <p:spPr>
            <a:xfrm>
              <a:off x="1448253" y="2115820"/>
              <a:ext cx="0" cy="2668718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dash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>
            <a:xfrm>
              <a:off x="2301950" y="2136899"/>
              <a:ext cx="0" cy="2615098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dash"/>
            </a:ln>
            <a:effectLst/>
          </p:spPr>
        </p:cxnSp>
        <p:sp>
          <p:nvSpPr>
            <p:cNvPr id="67" name="Rectangle 66"/>
            <p:cNvSpPr/>
            <p:nvPr/>
          </p:nvSpPr>
          <p:spPr>
            <a:xfrm>
              <a:off x="1657953" y="2611896"/>
              <a:ext cx="197000" cy="566269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 w="952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704109" y="365120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</a:rPr>
                <a:t>0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262144" y="3679504"/>
              <a:ext cx="514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</a:rPr>
                <a:t>z</a:t>
              </a:r>
              <a:r>
                <a:rPr kumimoji="0" lang="en-US" sz="1800" b="0" i="0" u="none" strike="noStrike" kern="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</a:rPr>
                <a:t>min</a:t>
              </a: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110808" y="3679504"/>
              <a:ext cx="5391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</a:rPr>
                <a:t>z</a:t>
              </a:r>
              <a:r>
                <a:rPr kumimoji="0" lang="en-US" sz="1800" b="0" i="0" u="none" strike="noStrike" kern="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</a:rPr>
                <a:t>max</a:t>
              </a: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endParaRPr>
            </a:p>
          </p:txBody>
        </p:sp>
        <p:sp>
          <p:nvSpPr>
            <p:cNvPr id="71" name="Right Arrow 46"/>
            <p:cNvSpPr/>
            <p:nvPr/>
          </p:nvSpPr>
          <p:spPr>
            <a:xfrm>
              <a:off x="3615397" y="2918210"/>
              <a:ext cx="1285734" cy="313059"/>
            </a:xfrm>
            <a:prstGeom prst="rightArrow">
              <a:avLst/>
            </a:prstGeom>
            <a:solidFill>
              <a:srgbClr val="1F497D">
                <a:lumMod val="40000"/>
                <a:lumOff val="60000"/>
              </a:srgbClr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5480050" y="3539328"/>
              <a:ext cx="1066800" cy="0"/>
            </a:xfrm>
            <a:prstGeom prst="line">
              <a:avLst/>
            </a:prstGeom>
            <a:noFill/>
            <a:ln w="254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>
            <a:xfrm>
              <a:off x="6553200" y="1569796"/>
              <a:ext cx="0" cy="335280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dash"/>
            </a:ln>
            <a:effectLst/>
          </p:spPr>
        </p:cxnSp>
        <p:cxnSp>
          <p:nvCxnSpPr>
            <p:cNvPr id="74" name="Straight Arrow Connector 73"/>
            <p:cNvCxnSpPr/>
            <p:nvPr/>
          </p:nvCxnSpPr>
          <p:spPr>
            <a:xfrm>
              <a:off x="7696200" y="3004896"/>
              <a:ext cx="0" cy="626116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/>
                <p:cNvSpPr/>
                <p:nvPr/>
              </p:nvSpPr>
              <p:spPr>
                <a:xfrm>
                  <a:off x="7620000" y="3105464"/>
                  <a:ext cx="38914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𝑉</m:t>
                        </m:r>
                      </m:oMath>
                    </m:oMathPara>
                  </a14:m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endParaRPr>
                </a:p>
              </p:txBody>
            </p:sp>
          </mc:Choice>
          <mc:Fallback xmlns="">
            <p:sp>
              <p:nvSpPr>
                <p:cNvPr id="75" name="Rectangle 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0" y="3105464"/>
                  <a:ext cx="389145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6" name="Straight Connector 75"/>
            <p:cNvCxnSpPr/>
            <p:nvPr/>
          </p:nvCxnSpPr>
          <p:spPr>
            <a:xfrm>
              <a:off x="6629400" y="2853528"/>
              <a:ext cx="1066800" cy="0"/>
            </a:xfrm>
            <a:prstGeom prst="line">
              <a:avLst/>
            </a:prstGeom>
            <a:noFill/>
            <a:ln w="254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77" name="Straight Arrow Connector 76"/>
            <p:cNvCxnSpPr/>
            <p:nvPr/>
          </p:nvCxnSpPr>
          <p:spPr>
            <a:xfrm>
              <a:off x="6566371" y="4606128"/>
              <a:ext cx="1447800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6693313" y="4225128"/>
                  <a:ext cx="10368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𝑚</m:t>
                        </m:r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=</m:t>
                        </m:r>
                        <m:sSub>
                          <m:sSubPr>
                            <m:ctrlP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𝑚</m:t>
                            </m:r>
                          </m:e>
                          <m:sub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𝑒</m:t>
                            </m:r>
                          </m:sub>
                        </m:sSub>
                      </m:oMath>
                    </m:oMathPara>
                  </a14:m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endParaRPr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3313" y="4225128"/>
                  <a:ext cx="1036822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9" name="Straight Arrow Connector 78"/>
            <p:cNvCxnSpPr/>
            <p:nvPr/>
          </p:nvCxnSpPr>
          <p:spPr>
            <a:xfrm flipH="1">
              <a:off x="5327650" y="4606128"/>
              <a:ext cx="1225550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6172200" y="4682328"/>
                  <a:ext cx="78335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𝑧</m:t>
                        </m:r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=0</m:t>
                        </m:r>
                      </m:oMath>
                    </m:oMathPara>
                  </a14:m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endParaRPr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2200" y="4682328"/>
                  <a:ext cx="783356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1" name="Straight Connector 80"/>
            <p:cNvCxnSpPr/>
            <p:nvPr/>
          </p:nvCxnSpPr>
          <p:spPr>
            <a:xfrm flipV="1">
              <a:off x="6553200" y="1607896"/>
              <a:ext cx="0" cy="1931432"/>
            </a:xfrm>
            <a:prstGeom prst="line">
              <a:avLst/>
            </a:prstGeom>
            <a:noFill/>
            <a:ln w="9525" cap="flat" cmpd="sng" algn="ctr">
              <a:solidFill>
                <a:srgbClr val="C0504D"/>
              </a:solidFill>
              <a:prstDash val="soli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>
            <a:xfrm>
              <a:off x="6563878" y="1571154"/>
              <a:ext cx="65522" cy="1282374"/>
            </a:xfrm>
            <a:prstGeom prst="line">
              <a:avLst/>
            </a:prstGeom>
            <a:noFill/>
            <a:ln w="9525" cap="flat" cmpd="sng" algn="ctr">
              <a:solidFill>
                <a:srgbClr val="C0504D"/>
              </a:solidFill>
              <a:prstDash val="solid"/>
            </a:ln>
            <a:effectLst/>
          </p:spPr>
        </p:cxnSp>
        <p:cxnSp>
          <p:nvCxnSpPr>
            <p:cNvPr id="83" name="Straight Arrow Connector 82"/>
            <p:cNvCxnSpPr/>
            <p:nvPr/>
          </p:nvCxnSpPr>
          <p:spPr>
            <a:xfrm flipV="1">
              <a:off x="6629400" y="1798396"/>
              <a:ext cx="326156" cy="216776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6566371" y="1253328"/>
                  <a:ext cx="21337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𝑉</m:t>
                            </m:r>
                          </m:e>
                          <m:sub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h</m:t>
                            </m:r>
                          </m:sub>
                        </m:sSub>
                        <m:d>
                          <m:dPr>
                            <m:ctrlP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dPr>
                          <m:e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𝑥</m:t>
                            </m:r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,</m:t>
                            </m:r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𝑦</m:t>
                            </m:r>
                          </m:e>
                        </m:d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=</m:t>
                        </m:r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𝑉𝑓</m:t>
                        </m:r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(</m:t>
                        </m:r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𝑥</m:t>
                        </m:r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,</m:t>
                        </m:r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𝑦</m:t>
                        </m:r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)</m:t>
                        </m:r>
                      </m:oMath>
                    </m:oMathPara>
                  </a14:m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endParaRPr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6371" y="1253328"/>
                  <a:ext cx="2133789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5" name="TextBox 84"/>
            <p:cNvSpPr txBox="1"/>
            <p:nvPr/>
          </p:nvSpPr>
          <p:spPr>
            <a:xfrm>
              <a:off x="5148068" y="4567331"/>
              <a:ext cx="663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</a:rPr>
                <a:t>GaAs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951083" y="4163587"/>
              <a:ext cx="9396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</a:rPr>
                <a:t>Vacuum</a:t>
              </a:r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>
              <a:off x="2310418" y="4179539"/>
              <a:ext cx="1447800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diamond"/>
              <a:tailEnd type="arrow"/>
            </a:ln>
            <a:effectLst/>
          </p:spPr>
        </p:cxnSp>
        <p:cxnSp>
          <p:nvCxnSpPr>
            <p:cNvPr id="88" name="Straight Arrow Connector 87"/>
            <p:cNvCxnSpPr/>
            <p:nvPr/>
          </p:nvCxnSpPr>
          <p:spPr>
            <a:xfrm flipH="1">
              <a:off x="162944" y="4202384"/>
              <a:ext cx="1225550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diamond"/>
              <a:tailEnd type="arrow"/>
            </a:ln>
            <a:effectLst/>
          </p:spPr>
        </p:cxnSp>
        <p:sp>
          <p:nvSpPr>
            <p:cNvPr id="89" name="TextBox 88"/>
            <p:cNvSpPr txBox="1"/>
            <p:nvPr/>
          </p:nvSpPr>
          <p:spPr>
            <a:xfrm>
              <a:off x="-16638" y="4163587"/>
              <a:ext cx="663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</a:rPr>
                <a:t>GaAs</a:t>
              </a:r>
            </a:p>
          </p:txBody>
        </p:sp>
        <p:cxnSp>
          <p:nvCxnSpPr>
            <p:cNvPr id="90" name="Straight Arrow Connector 89"/>
            <p:cNvCxnSpPr/>
            <p:nvPr/>
          </p:nvCxnSpPr>
          <p:spPr>
            <a:xfrm>
              <a:off x="1388494" y="4202384"/>
              <a:ext cx="921924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/>
          </p:spPr>
        </p:cxnSp>
        <p:sp>
          <p:nvSpPr>
            <p:cNvPr id="91" name="TextBox 90"/>
            <p:cNvSpPr txBox="1"/>
            <p:nvPr/>
          </p:nvSpPr>
          <p:spPr>
            <a:xfrm>
              <a:off x="7464101" y="4599872"/>
              <a:ext cx="9396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</a:rPr>
                <a:t>Vacuum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388494" y="4176931"/>
              <a:ext cx="10219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</a:rPr>
                <a:t>Interface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92"/>
                <p:cNvSpPr/>
                <p:nvPr/>
              </p:nvSpPr>
              <p:spPr>
                <a:xfrm>
                  <a:off x="2313110" y="5279461"/>
                  <a:ext cx="4567148" cy="7203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0" lang="en-US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H</m:t>
                        </m:r>
                        <m:r>
                          <a:rPr kumimoji="0" lang="en-US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=</m:t>
                        </m:r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−</m:t>
                        </m:r>
                        <m:f>
                          <m:fPr>
                            <m:ctrlP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kumimoji="0" lang="en-US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</m:ctrlPr>
                              </m:sSupPr>
                              <m:e>
                                <m:r>
                                  <a:rPr kumimoji="0" lang="en-US" sz="18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</a:rPr>
                                  <m:t>ℏ</m:t>
                                </m:r>
                              </m:e>
                              <m:sup>
                                <m:r>
                                  <a:rPr kumimoji="0" lang="en-US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2</m:t>
                            </m:r>
                          </m:den>
                        </m:f>
                        <m:r>
                          <a:rPr kumimoji="0" lang="en-US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𝛻</m:t>
                        </m:r>
                        <m:d>
                          <m:dPr>
                            <m:ctrlP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US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</m:ctrlPr>
                              </m:fPr>
                              <m:num>
                                <m:r>
                                  <a:rPr kumimoji="0" lang="en-US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kumimoji="0" lang="en-US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</a:rPr>
                                  <m:t>𝑚</m:t>
                                </m:r>
                              </m:den>
                            </m:f>
                            <m:r>
                              <a: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𝛻</m:t>
                            </m:r>
                          </m:e>
                        </m:d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+</m:t>
                        </m:r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𝑉</m:t>
                        </m:r>
                        <m:r>
                          <a:rPr kumimoji="0" lang="en-US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∗</m:t>
                        </m:r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𝑆</m:t>
                        </m:r>
                        <m:d>
                          <m:dPr>
                            <m:ctrlP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dPr>
                          <m:e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𝑧</m:t>
                            </m:r>
                          </m:e>
                        </m:d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+</m:t>
                        </m:r>
                        <m:sSub>
                          <m:sSubPr>
                            <m:ctrlP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𝑉</m:t>
                            </m:r>
                          </m:e>
                          <m:sub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h</m:t>
                            </m:r>
                          </m:sub>
                        </m:sSub>
                        <m:d>
                          <m:dPr>
                            <m:ctrlP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dPr>
                          <m:e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𝑥</m:t>
                            </m:r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,</m:t>
                            </m:r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𝑦</m:t>
                            </m:r>
                          </m:e>
                        </m:d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𝛿</m:t>
                        </m:r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(</m:t>
                        </m:r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𝑧</m:t>
                        </m:r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)</m:t>
                        </m:r>
                      </m:oMath>
                    </m:oMathPara>
                  </a14:m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endParaRPr>
                </a:p>
              </p:txBody>
            </p:sp>
          </mc:Choice>
          <mc:Fallback xmlns="">
            <p:sp>
              <p:nvSpPr>
                <p:cNvPr id="93" name="Rectangle 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110" y="5279461"/>
                  <a:ext cx="4567148" cy="72032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4" name="TextBox 93"/>
            <p:cNvSpPr txBox="1"/>
            <p:nvPr/>
          </p:nvSpPr>
          <p:spPr>
            <a:xfrm>
              <a:off x="4479069" y="5917147"/>
              <a:ext cx="3352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</a:rPr>
                <a:t>S(z) is the heavy-side function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-16638" y="1049802"/>
              <a:ext cx="59558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</a:rPr>
                <a:t>Simplified surface – no Cs barrier, no work function variation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Rectangle 95"/>
                <p:cNvSpPr/>
                <p:nvPr/>
              </p:nvSpPr>
              <p:spPr>
                <a:xfrm>
                  <a:off x="3616667" y="2484196"/>
                  <a:ext cx="137095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𝑓</m:t>
                        </m:r>
                        <m:d>
                          <m:dPr>
                            <m:ctrlP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dPr>
                          <m:e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𝑥</m:t>
                            </m:r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,</m:t>
                            </m:r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𝑦</m:t>
                            </m:r>
                          </m:e>
                        </m:d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≪</m:t>
                        </m:r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𝜆</m:t>
                        </m:r>
                      </m:oMath>
                    </m:oMathPara>
                  </a14:m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endParaRPr>
                </a:p>
              </p:txBody>
            </p:sp>
          </mc:Choice>
          <mc:Fallback xmlns="">
            <p:sp>
              <p:nvSpPr>
                <p:cNvPr id="96" name="Rectangle 9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6667" y="2484196"/>
                  <a:ext cx="1370953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Rectangle 96"/>
                <p:cNvSpPr/>
                <p:nvPr/>
              </p:nvSpPr>
              <p:spPr>
                <a:xfrm>
                  <a:off x="5529952" y="2452491"/>
                  <a:ext cx="50148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𝜓</m:t>
                            </m:r>
                          </m:e>
                          <m:sub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endParaRPr>
                </a:p>
              </p:txBody>
            </p:sp>
          </mc:Choice>
          <mc:Fallback xmlns="">
            <p:sp>
              <p:nvSpPr>
                <p:cNvPr id="97" name="Rectangle 9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9952" y="2452491"/>
                  <a:ext cx="501484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Rectangle 97"/>
                <p:cNvSpPr/>
                <p:nvPr/>
              </p:nvSpPr>
              <p:spPr>
                <a:xfrm>
                  <a:off x="7102482" y="1929629"/>
                  <a:ext cx="50680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𝜓</m:t>
                            </m:r>
                          </m:e>
                          <m:sub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endParaRPr>
                </a:p>
              </p:txBody>
            </p:sp>
          </mc:Choice>
          <mc:Fallback xmlns="">
            <p:sp>
              <p:nvSpPr>
                <p:cNvPr id="98" name="Rectangle 9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2482" y="1929629"/>
                  <a:ext cx="506805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9" name="Straight Arrow Connector 98"/>
            <p:cNvCxnSpPr/>
            <p:nvPr/>
          </p:nvCxnSpPr>
          <p:spPr>
            <a:xfrm>
              <a:off x="5723828" y="2408897"/>
              <a:ext cx="795179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  <p:cxnSp>
          <p:nvCxnSpPr>
            <p:cNvPr id="100" name="Straight Arrow Connector 99"/>
            <p:cNvCxnSpPr/>
            <p:nvPr/>
          </p:nvCxnSpPr>
          <p:spPr>
            <a:xfrm flipH="1" flipV="1">
              <a:off x="6168090" y="2167660"/>
              <a:ext cx="350917" cy="184666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01" name="Straight Arrow Connector 100"/>
            <p:cNvCxnSpPr/>
            <p:nvPr/>
          </p:nvCxnSpPr>
          <p:spPr>
            <a:xfrm flipH="1">
              <a:off x="6221033" y="2451361"/>
              <a:ext cx="267892" cy="212467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02" name="Straight Arrow Connector 101"/>
            <p:cNvCxnSpPr/>
            <p:nvPr/>
          </p:nvCxnSpPr>
          <p:spPr>
            <a:xfrm flipV="1">
              <a:off x="6694466" y="2047526"/>
              <a:ext cx="209594" cy="241237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03" name="Straight Arrow Connector 102"/>
            <p:cNvCxnSpPr/>
            <p:nvPr/>
          </p:nvCxnSpPr>
          <p:spPr>
            <a:xfrm flipV="1">
              <a:off x="6671408" y="2352326"/>
              <a:ext cx="382904" cy="32266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04" name="Straight Arrow Connector 103"/>
            <p:cNvCxnSpPr/>
            <p:nvPr/>
          </p:nvCxnSpPr>
          <p:spPr>
            <a:xfrm>
              <a:off x="6671407" y="2428526"/>
              <a:ext cx="336787" cy="208631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</p:grpSp>
      <p:cxnSp>
        <p:nvCxnSpPr>
          <p:cNvPr id="106" name="Straight Arrow Connector 105"/>
          <p:cNvCxnSpPr/>
          <p:nvPr/>
        </p:nvCxnSpPr>
        <p:spPr bwMode="auto">
          <a:xfrm>
            <a:off x="1448253" y="4784538"/>
            <a:ext cx="85369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TextBox 106"/>
          <p:cNvSpPr txBox="1"/>
          <p:nvPr/>
        </p:nvSpPr>
        <p:spPr>
          <a:xfrm>
            <a:off x="1563093" y="4729086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1 nm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125" y="5999786"/>
            <a:ext cx="5147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Karkare and </a:t>
            </a:r>
            <a:r>
              <a:rPr lang="en-US" sz="1400" dirty="0" err="1">
                <a:solidFill>
                  <a:prstClr val="black"/>
                </a:solidFill>
                <a:latin typeface="Calibri"/>
              </a:rPr>
              <a:t>Bazarov</a:t>
            </a:r>
            <a:r>
              <a:rPr lang="en-US" sz="1400" b="1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Phys. Rev Applied, 4, 024015 (2015) </a:t>
            </a:r>
            <a:endParaRPr lang="en-US" sz="18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8543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GaAs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D885E-2282-4F70-99AE-A92300FFFA40}" type="slidenum">
              <a:rPr lang="en-US" smtClean="0"/>
              <a:t>17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20237" y="2387580"/>
            <a:ext cx="3567041" cy="279439"/>
            <a:chOff x="381000" y="1955653"/>
            <a:chExt cx="8267700" cy="914586"/>
          </a:xfrm>
        </p:grpSpPr>
        <p:sp>
          <p:nvSpPr>
            <p:cNvPr id="16" name="Freeform 14"/>
            <p:cNvSpPr/>
            <p:nvPr/>
          </p:nvSpPr>
          <p:spPr>
            <a:xfrm>
              <a:off x="381000" y="1955653"/>
              <a:ext cx="2755900" cy="914586"/>
            </a:xfrm>
            <a:custGeom>
              <a:avLst/>
              <a:gdLst>
                <a:gd name="connsiteX0" fmla="*/ 0 w 2755900"/>
                <a:gd name="connsiteY0" fmla="*/ 393847 h 914586"/>
                <a:gd name="connsiteX1" fmla="*/ 685800 w 2755900"/>
                <a:gd name="connsiteY1" fmla="*/ 147 h 914586"/>
                <a:gd name="connsiteX2" fmla="*/ 1384300 w 2755900"/>
                <a:gd name="connsiteY2" fmla="*/ 431947 h 914586"/>
                <a:gd name="connsiteX3" fmla="*/ 2044700 w 2755900"/>
                <a:gd name="connsiteY3" fmla="*/ 914547 h 914586"/>
                <a:gd name="connsiteX4" fmla="*/ 2755900 w 2755900"/>
                <a:gd name="connsiteY4" fmla="*/ 406547 h 914586"/>
                <a:gd name="connsiteX5" fmla="*/ 2755900 w 2755900"/>
                <a:gd name="connsiteY5" fmla="*/ 406547 h 914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55900" h="914586">
                  <a:moveTo>
                    <a:pt x="0" y="393847"/>
                  </a:moveTo>
                  <a:cubicBezTo>
                    <a:pt x="227541" y="193822"/>
                    <a:pt x="455083" y="-6203"/>
                    <a:pt x="685800" y="147"/>
                  </a:cubicBezTo>
                  <a:cubicBezTo>
                    <a:pt x="916517" y="6497"/>
                    <a:pt x="1157817" y="279547"/>
                    <a:pt x="1384300" y="431947"/>
                  </a:cubicBezTo>
                  <a:cubicBezTo>
                    <a:pt x="1610783" y="584347"/>
                    <a:pt x="1816100" y="918780"/>
                    <a:pt x="2044700" y="914547"/>
                  </a:cubicBezTo>
                  <a:cubicBezTo>
                    <a:pt x="2273300" y="910314"/>
                    <a:pt x="2755900" y="406547"/>
                    <a:pt x="2755900" y="406547"/>
                  </a:cubicBezTo>
                  <a:lnTo>
                    <a:pt x="2755900" y="406547"/>
                  </a:ln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5"/>
            <p:cNvSpPr/>
            <p:nvPr/>
          </p:nvSpPr>
          <p:spPr>
            <a:xfrm>
              <a:off x="3136900" y="1955653"/>
              <a:ext cx="2755900" cy="914586"/>
            </a:xfrm>
            <a:custGeom>
              <a:avLst/>
              <a:gdLst>
                <a:gd name="connsiteX0" fmla="*/ 0 w 2755900"/>
                <a:gd name="connsiteY0" fmla="*/ 393847 h 914586"/>
                <a:gd name="connsiteX1" fmla="*/ 685800 w 2755900"/>
                <a:gd name="connsiteY1" fmla="*/ 147 h 914586"/>
                <a:gd name="connsiteX2" fmla="*/ 1384300 w 2755900"/>
                <a:gd name="connsiteY2" fmla="*/ 431947 h 914586"/>
                <a:gd name="connsiteX3" fmla="*/ 2044700 w 2755900"/>
                <a:gd name="connsiteY3" fmla="*/ 914547 h 914586"/>
                <a:gd name="connsiteX4" fmla="*/ 2755900 w 2755900"/>
                <a:gd name="connsiteY4" fmla="*/ 406547 h 914586"/>
                <a:gd name="connsiteX5" fmla="*/ 2755900 w 2755900"/>
                <a:gd name="connsiteY5" fmla="*/ 406547 h 914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55900" h="914586">
                  <a:moveTo>
                    <a:pt x="0" y="393847"/>
                  </a:moveTo>
                  <a:cubicBezTo>
                    <a:pt x="227541" y="193822"/>
                    <a:pt x="455083" y="-6203"/>
                    <a:pt x="685800" y="147"/>
                  </a:cubicBezTo>
                  <a:cubicBezTo>
                    <a:pt x="916517" y="6497"/>
                    <a:pt x="1157817" y="279547"/>
                    <a:pt x="1384300" y="431947"/>
                  </a:cubicBezTo>
                  <a:cubicBezTo>
                    <a:pt x="1610783" y="584347"/>
                    <a:pt x="1816100" y="918780"/>
                    <a:pt x="2044700" y="914547"/>
                  </a:cubicBezTo>
                  <a:cubicBezTo>
                    <a:pt x="2273300" y="910314"/>
                    <a:pt x="2755900" y="406547"/>
                    <a:pt x="2755900" y="406547"/>
                  </a:cubicBezTo>
                  <a:lnTo>
                    <a:pt x="2755900" y="406547"/>
                  </a:ln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6"/>
            <p:cNvSpPr/>
            <p:nvPr/>
          </p:nvSpPr>
          <p:spPr>
            <a:xfrm>
              <a:off x="5892800" y="1955653"/>
              <a:ext cx="2755900" cy="914586"/>
            </a:xfrm>
            <a:custGeom>
              <a:avLst/>
              <a:gdLst>
                <a:gd name="connsiteX0" fmla="*/ 0 w 2755900"/>
                <a:gd name="connsiteY0" fmla="*/ 393847 h 914586"/>
                <a:gd name="connsiteX1" fmla="*/ 685800 w 2755900"/>
                <a:gd name="connsiteY1" fmla="*/ 147 h 914586"/>
                <a:gd name="connsiteX2" fmla="*/ 1384300 w 2755900"/>
                <a:gd name="connsiteY2" fmla="*/ 431947 h 914586"/>
                <a:gd name="connsiteX3" fmla="*/ 2044700 w 2755900"/>
                <a:gd name="connsiteY3" fmla="*/ 914547 h 914586"/>
                <a:gd name="connsiteX4" fmla="*/ 2755900 w 2755900"/>
                <a:gd name="connsiteY4" fmla="*/ 406547 h 914586"/>
                <a:gd name="connsiteX5" fmla="*/ 2755900 w 2755900"/>
                <a:gd name="connsiteY5" fmla="*/ 406547 h 914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55900" h="914586">
                  <a:moveTo>
                    <a:pt x="0" y="393847"/>
                  </a:moveTo>
                  <a:cubicBezTo>
                    <a:pt x="227541" y="193822"/>
                    <a:pt x="455083" y="-6203"/>
                    <a:pt x="685800" y="147"/>
                  </a:cubicBezTo>
                  <a:cubicBezTo>
                    <a:pt x="916517" y="6497"/>
                    <a:pt x="1157817" y="279547"/>
                    <a:pt x="1384300" y="431947"/>
                  </a:cubicBezTo>
                  <a:cubicBezTo>
                    <a:pt x="1610783" y="584347"/>
                    <a:pt x="1816100" y="918780"/>
                    <a:pt x="2044700" y="914547"/>
                  </a:cubicBezTo>
                  <a:cubicBezTo>
                    <a:pt x="2273300" y="910314"/>
                    <a:pt x="2755900" y="406547"/>
                    <a:pt x="2755900" y="406547"/>
                  </a:cubicBezTo>
                  <a:lnTo>
                    <a:pt x="2755900" y="406547"/>
                  </a:ln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" name="Straight Arrow Connector 6"/>
          <p:cNvCxnSpPr/>
          <p:nvPr/>
        </p:nvCxnSpPr>
        <p:spPr>
          <a:xfrm flipV="1">
            <a:off x="2324919" y="2726329"/>
            <a:ext cx="0" cy="9722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1524000" y="1403866"/>
            <a:ext cx="685800" cy="990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306116" y="1308691"/>
            <a:ext cx="37607" cy="10668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426789" y="1388450"/>
            <a:ext cx="742950" cy="9991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95788" y="2265173"/>
            <a:ext cx="0" cy="604148"/>
          </a:xfrm>
          <a:prstGeom prst="straightConnector1">
            <a:avLst/>
          </a:prstGeom>
          <a:ln>
            <a:solidFill>
              <a:schemeClr val="accent2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5788" y="2460234"/>
            <a:ext cx="994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 nm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26664" y="1496066"/>
            <a:ext cx="2078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Scattered electrons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2505110" y="2780544"/>
            <a:ext cx="293154" cy="78664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866900" y="2802529"/>
            <a:ext cx="211969" cy="65850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C:\Users\Siddharth\Desktop\work\2014\oct\08\MTE_P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301" y="1692891"/>
            <a:ext cx="4686661" cy="353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225" y="878151"/>
            <a:ext cx="4374229" cy="512233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32417" y="3659520"/>
            <a:ext cx="403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Sub-nm scale roughness can be due to surface reconstructions, atomic steps or surface defects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1846168" y="5392894"/>
            <a:ext cx="8055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Can explain experimental results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5977705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Karkare and </a:t>
            </a:r>
            <a:r>
              <a:rPr lang="en-US" sz="1800" dirty="0" err="1">
                <a:solidFill>
                  <a:prstClr val="black"/>
                </a:solidFill>
                <a:latin typeface="Calibri"/>
              </a:rPr>
              <a:t>Bazarov</a:t>
            </a:r>
            <a:r>
              <a:rPr lang="en-US" sz="1800" b="1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Phys. Rev Applied, 4, 024015 (2015) 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007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D885E-2282-4F70-99AE-A92300FFFA40}" type="slidenum">
              <a:rPr lang="en-US" smtClean="0"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373" y="1219200"/>
            <a:ext cx="906562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 achieve 1-2 meV scale MTE need atomically smooth cathodes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Chemical roughness or work function variations can be a major obstacle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Need to measure chemical roughness on cathode surfaces and develop simulations to calculate its effects on electron emission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Understand quantum scale effects in photoemission</a:t>
            </a:r>
          </a:p>
        </p:txBody>
      </p:sp>
    </p:spTree>
    <p:extLst>
      <p:ext uri="{BB962C8B-B14F-4D97-AF65-F5344CB8AC3E}">
        <p14:creationId xmlns:p14="http://schemas.microsoft.com/office/powerpoint/2010/main" val="2933009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Where we 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95230" y="3048000"/>
            <a:ext cx="6182739" cy="3495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25-40 </a:t>
            </a:r>
            <a:r>
              <a:rPr lang="en-US" sz="1800" b="1" dirty="0" err="1"/>
              <a:t>meV</a:t>
            </a:r>
            <a:r>
              <a:rPr lang="en-US" sz="1800" b="1" dirty="0"/>
              <a:t> – near threshold</a:t>
            </a:r>
          </a:p>
          <a:p>
            <a:r>
              <a:rPr lang="en-US" sz="1800" dirty="0"/>
              <a:t>Metals</a:t>
            </a:r>
          </a:p>
          <a:p>
            <a:pPr lvl="1"/>
            <a:r>
              <a:rPr lang="en-US" sz="1800" dirty="0"/>
              <a:t>Very low QE&lt;10</a:t>
            </a:r>
            <a:r>
              <a:rPr lang="en-US" sz="1800" baseline="30000" dirty="0"/>
              <a:t>-7</a:t>
            </a:r>
            <a:endParaRPr lang="en-US" sz="1800" dirty="0"/>
          </a:p>
          <a:p>
            <a:r>
              <a:rPr lang="en-US" sz="1800" b="1" dirty="0"/>
              <a:t>Alkali-</a:t>
            </a:r>
            <a:r>
              <a:rPr lang="en-US" sz="1800" b="1" dirty="0" err="1"/>
              <a:t>antimonides</a:t>
            </a:r>
            <a:endParaRPr lang="en-US" sz="1800" b="1" dirty="0"/>
          </a:p>
          <a:p>
            <a:pPr lvl="1"/>
            <a:r>
              <a:rPr lang="en-US" sz="1800" b="1" dirty="0"/>
              <a:t>Low QE &lt;10</a:t>
            </a:r>
            <a:r>
              <a:rPr lang="en-US" sz="1800" b="1" baseline="30000" dirty="0"/>
              <a:t>-4</a:t>
            </a:r>
            <a:r>
              <a:rPr lang="en-US" sz="1800" dirty="0"/>
              <a:t>.</a:t>
            </a:r>
          </a:p>
          <a:p>
            <a:r>
              <a:rPr lang="en-US" sz="1800" dirty="0"/>
              <a:t>GaAs/(</a:t>
            </a:r>
            <a:r>
              <a:rPr lang="en-US" sz="1800" dirty="0" err="1"/>
              <a:t>Cs,O</a:t>
            </a:r>
            <a:r>
              <a:rPr lang="en-US" sz="1800" dirty="0"/>
              <a:t>)</a:t>
            </a:r>
          </a:p>
          <a:p>
            <a:pPr lvl="1"/>
            <a:r>
              <a:rPr lang="en-US" sz="1800" dirty="0"/>
              <a:t>Very long response time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502537" y="1744735"/>
            <a:ext cx="711200" cy="4544275"/>
            <a:chOff x="2355782" y="1404004"/>
            <a:chExt cx="711200" cy="4544275"/>
          </a:xfrm>
        </p:grpSpPr>
        <p:sp>
          <p:nvSpPr>
            <p:cNvPr id="5" name="Rectangle 4"/>
            <p:cNvSpPr/>
            <p:nvPr/>
          </p:nvSpPr>
          <p:spPr>
            <a:xfrm>
              <a:off x="2355782" y="1404004"/>
              <a:ext cx="711200" cy="4544275"/>
            </a:xfrm>
            <a:prstGeom prst="rect">
              <a:avLst/>
            </a:prstGeom>
            <a:gradFill flip="none" rotWithShape="1">
              <a:gsLst>
                <a:gs pos="77000">
                  <a:schemeClr val="accent6">
                    <a:lumMod val="75000"/>
                  </a:schemeClr>
                </a:gs>
                <a:gs pos="27000">
                  <a:srgbClr val="92D050"/>
                </a:gs>
                <a:gs pos="49000">
                  <a:srgbClr val="FFFF00"/>
                </a:gs>
                <a:gs pos="0">
                  <a:schemeClr val="tx2"/>
                </a:gs>
                <a:gs pos="100000">
                  <a:srgbClr val="FF0000"/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2355782" y="2891935"/>
              <a:ext cx="7112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355782" y="4506643"/>
              <a:ext cx="7112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ight Brace 11"/>
          <p:cNvSpPr/>
          <p:nvPr/>
        </p:nvSpPr>
        <p:spPr>
          <a:xfrm>
            <a:off x="3236772" y="1744735"/>
            <a:ext cx="394138" cy="1451223"/>
          </a:xfrm>
          <a:prstGeom prst="rightBrace">
            <a:avLst>
              <a:gd name="adj1" fmla="val 60228"/>
              <a:gd name="adj2" fmla="val 3367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668590" y="2055837"/>
            <a:ext cx="6300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Practically used in most photoinjectors</a:t>
            </a:r>
          </a:p>
        </p:txBody>
      </p:sp>
      <p:sp>
        <p:nvSpPr>
          <p:cNvPr id="24" name="Left Brace 23"/>
          <p:cNvSpPr/>
          <p:nvPr/>
        </p:nvSpPr>
        <p:spPr>
          <a:xfrm>
            <a:off x="3285679" y="3028560"/>
            <a:ext cx="758458" cy="2399426"/>
          </a:xfrm>
          <a:prstGeom prst="leftBrace">
            <a:avLst>
              <a:gd name="adj1" fmla="val 42161"/>
              <a:gd name="adj2" fmla="val 49186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777787" y="1017367"/>
                <a:ext cx="1781578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MTE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7787" y="1017367"/>
                <a:ext cx="1781578" cy="57618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4738867" y="786166"/>
                <a:ext cx="1654940" cy="1001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MTE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8867" y="786166"/>
                <a:ext cx="1654940" cy="100168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966023" y="774174"/>
            <a:ext cx="2857314" cy="6025412"/>
            <a:chOff x="-37914" y="832588"/>
            <a:chExt cx="2857314" cy="6025412"/>
          </a:xfrm>
        </p:grpSpPr>
        <p:grpSp>
          <p:nvGrpSpPr>
            <p:cNvPr id="22" name="Group 21"/>
            <p:cNvGrpSpPr/>
            <p:nvPr/>
          </p:nvGrpSpPr>
          <p:grpSpPr>
            <a:xfrm>
              <a:off x="-37913" y="1597800"/>
              <a:ext cx="2857313" cy="4678156"/>
              <a:chOff x="-107944" y="1597800"/>
              <a:chExt cx="2857313" cy="4678156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762000" y="1597800"/>
                <a:ext cx="14114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/>
                  <a:t>1 eV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37211" y="3106414"/>
                <a:ext cx="22900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/>
                  <a:t>100 meV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97921" y="5906624"/>
                <a:ext cx="13786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/>
                  <a:t>1 meV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02967" y="4721122"/>
                <a:ext cx="19294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/>
                  <a:t>10 meV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-76200" y="1871250"/>
                <a:ext cx="20043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(1.4 </a:t>
                </a:r>
                <a:r>
                  <a:rPr lang="el-GR" sz="1800" dirty="0"/>
                  <a:t>μ</a:t>
                </a:r>
                <a:r>
                  <a:rPr lang="en-US" sz="1800" dirty="0"/>
                  <a:t>m/mm</a:t>
                </a:r>
                <a:r>
                  <a:rPr lang="en-US" sz="1800" b="1" dirty="0"/>
                  <a:t>)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-107944" y="3398800"/>
                <a:ext cx="285731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(0.44 </a:t>
                </a:r>
                <a:r>
                  <a:rPr lang="el-GR" sz="1800" dirty="0"/>
                  <a:t>μ</a:t>
                </a:r>
                <a:r>
                  <a:rPr lang="en-US" sz="1800" dirty="0"/>
                  <a:t>m/mm)</a:t>
                </a:r>
              </a:p>
              <a:p>
                <a:endParaRPr lang="en-US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-104315" y="5027459"/>
                <a:ext cx="2292991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(0.14 </a:t>
                </a:r>
                <a:r>
                  <a:rPr lang="el-GR" sz="1800" dirty="0"/>
                  <a:t>μ</a:t>
                </a:r>
                <a:r>
                  <a:rPr lang="en-US" sz="1800" dirty="0"/>
                  <a:t>m/mm)</a:t>
                </a:r>
              </a:p>
              <a:p>
                <a:endParaRPr 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589708" y="832588"/>
                  <a:ext cx="1028102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𝐌𝐓𝐄</m:t>
                        </m:r>
                      </m:oMath>
                    </m:oMathPara>
                  </a14:m>
                  <a:endParaRPr lang="en-US" sz="1800" b="1" dirty="0"/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𝑛𝑥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a14:m>
                  <a:r>
                    <a:rPr lang="en-US" sz="1800" dirty="0"/>
                    <a:t>)</a:t>
                  </a:r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708" y="832588"/>
                  <a:ext cx="1028102" cy="646331"/>
                </a:xfrm>
                <a:prstGeom prst="rect">
                  <a:avLst/>
                </a:prstGeom>
                <a:blipFill>
                  <a:blip r:embed="rId5"/>
                  <a:stretch>
                    <a:fillRect l="-1786" r="-4762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TextBox 68"/>
            <p:cNvSpPr txBox="1"/>
            <p:nvPr/>
          </p:nvSpPr>
          <p:spPr>
            <a:xfrm>
              <a:off x="-37914" y="6119336"/>
              <a:ext cx="285731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(0.04 </a:t>
              </a:r>
              <a:r>
                <a:rPr lang="el-GR" sz="1800" dirty="0"/>
                <a:t>μ</a:t>
              </a:r>
              <a:r>
                <a:rPr lang="en-US" sz="1800" dirty="0"/>
                <a:t>m/mm)</a:t>
              </a:r>
            </a:p>
            <a:p>
              <a:endParaRPr lang="en-US" dirty="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D885E-2282-4F70-99AE-A92300FFFA4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7" name="Right Brace 26"/>
          <p:cNvSpPr/>
          <p:nvPr/>
        </p:nvSpPr>
        <p:spPr>
          <a:xfrm>
            <a:off x="3264185" y="5283976"/>
            <a:ext cx="327775" cy="970007"/>
          </a:xfrm>
          <a:prstGeom prst="rightBrace">
            <a:avLst>
              <a:gd name="adj1" fmla="val 60228"/>
              <a:gd name="adj2" fmla="val 5604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91960" y="5662045"/>
            <a:ext cx="3091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ULTRACOLD ELECTRONS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044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974"/>
    </mc:Choice>
    <mc:Fallback xmlns="">
      <p:transition spd="slow" advTm="12497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to reduce emittance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914400"/>
            <a:ext cx="9144000" cy="435133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Disordered surfaces – </a:t>
            </a:r>
          </a:p>
          <a:p>
            <a:r>
              <a:rPr lang="en-US" sz="2400" dirty="0"/>
              <a:t>Disordered</a:t>
            </a:r>
            <a:r>
              <a:rPr lang="en-US" sz="2400" baseline="0" dirty="0"/>
              <a:t> over layers on ordered materials (GaAs(Cs/O))</a:t>
            </a:r>
            <a:endParaRPr lang="en-US" dirty="0"/>
          </a:p>
          <a:p>
            <a:r>
              <a:rPr lang="en-US" sz="2400" baseline="0" dirty="0"/>
              <a:t>Polycrystalline/amorphous materials (alkali </a:t>
            </a:r>
            <a:r>
              <a:rPr lang="en-US" sz="2400" baseline="0" dirty="0" err="1"/>
              <a:t>antimonides</a:t>
            </a:r>
            <a:r>
              <a:rPr lang="en-US" sz="2400" baseline="0" dirty="0"/>
              <a:t>, polished metals)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991225" y="4955353"/>
                <a:ext cx="221951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𝑘𝑇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𝑒𝑥𝑐𝑒𝑠𝑠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 0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225" y="4955353"/>
                <a:ext cx="2219518" cy="400110"/>
              </a:xfrm>
              <a:prstGeom prst="rect">
                <a:avLst/>
              </a:prstGeom>
              <a:blipFill>
                <a:blip r:embed="rId3"/>
                <a:stretch>
                  <a:fillRect t="-7576" r="-1648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32084" y="5465794"/>
            <a:ext cx="8279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Strategy: Operate at near threshold and </a:t>
            </a:r>
            <a:r>
              <a:rPr lang="en-US" dirty="0" err="1">
                <a:solidFill>
                  <a:srgbClr val="FF0000"/>
                </a:solidFill>
              </a:rPr>
              <a:t>cryo</a:t>
            </a:r>
            <a:r>
              <a:rPr lang="en-US" dirty="0">
                <a:solidFill>
                  <a:srgbClr val="FF0000"/>
                </a:solidFill>
              </a:rPr>
              <a:t>-cool cathodes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525" y="4606628"/>
                <a:ext cx="87249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Both assume isotropic emission of electrons </a:t>
                </a:r>
                <a:r>
                  <a:rPr lang="en-US" sz="2000" dirty="0"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𝐌𝐓𝐄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𝒆𝒙𝒄𝒆𝒔𝒔</m:t>
                        </m:r>
                      </m:sub>
                    </m:sSub>
                  </m:oMath>
                </a14:m>
                <a:endParaRPr lang="en-US" sz="20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" y="4606628"/>
                <a:ext cx="8724900" cy="769441"/>
              </a:xfrm>
              <a:prstGeom prst="rect">
                <a:avLst/>
              </a:prstGeom>
              <a:blipFill>
                <a:blip r:embed="rId4"/>
                <a:stretch>
                  <a:fillRect l="-769" t="-3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69232" y="5882743"/>
            <a:ext cx="8214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Physical and chemical roughness both will be an issue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D885E-2282-4F70-99AE-A92300FFFA4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525" y="3069859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Emission best explained by 3-step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Dowell’s theory for polycrystalline metals and alkali </a:t>
            </a:r>
            <a:r>
              <a:rPr lang="en-US" dirty="0" err="1"/>
              <a:t>antimonides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Monte-Carlo simulations for GaAs(Cs/O)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35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886700" cy="1325563"/>
          </a:xfrm>
        </p:spPr>
        <p:txBody>
          <a:bodyPr/>
          <a:lstStyle/>
          <a:p>
            <a:r>
              <a:rPr lang="en-US" dirty="0"/>
              <a:t>Strategies to reduce emittance</a:t>
            </a: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0" y="914400"/>
            <a:ext cx="9144000" cy="3657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dirty="0"/>
              <a:t>Ordered surfaces – </a:t>
            </a:r>
          </a:p>
          <a:p>
            <a:r>
              <a:rPr lang="en-US" sz="2400" dirty="0"/>
              <a:t>Can obtain LEED pattern, Clean auger spectrum</a:t>
            </a:r>
          </a:p>
          <a:p>
            <a:r>
              <a:rPr lang="en-US" sz="2400" dirty="0"/>
              <a:t>Have not been demonstrated in guns so far</a:t>
            </a:r>
            <a:endParaRPr lang="en-US" dirty="0"/>
          </a:p>
          <a:p>
            <a:pPr marL="0" indent="0">
              <a:buFontTx/>
              <a:buNone/>
            </a:pPr>
            <a:endParaRPr lang="en-US" sz="2400" dirty="0"/>
          </a:p>
          <a:p>
            <a:pPr marL="0" indent="0">
              <a:buFontTx/>
              <a:buNone/>
            </a:pPr>
            <a:r>
              <a:rPr lang="en-US" sz="2400" dirty="0"/>
              <a:t>Emittance given by band-structure – </a:t>
            </a:r>
          </a:p>
          <a:p>
            <a:r>
              <a:rPr lang="en-US" sz="2400" dirty="0"/>
              <a:t>Use low transverse effective mass</a:t>
            </a:r>
          </a:p>
          <a:p>
            <a:r>
              <a:rPr lang="en-US" sz="2400" dirty="0"/>
              <a:t>Surface states</a:t>
            </a:r>
          </a:p>
          <a:p>
            <a:r>
              <a:rPr lang="en-US" sz="2400" dirty="0"/>
              <a:t>Hole-like bands</a:t>
            </a:r>
          </a:p>
          <a:p>
            <a:pPr marL="0" indent="0">
              <a:buFontTx/>
              <a:buNone/>
            </a:pPr>
            <a:endParaRPr lang="en-US" sz="2400" dirty="0"/>
          </a:p>
          <a:p>
            <a:pPr marL="0" indent="0">
              <a:buFontTx/>
              <a:buNone/>
            </a:pPr>
            <a:endParaRPr lang="en-US" sz="2400" dirty="0"/>
          </a:p>
          <a:p>
            <a:pPr marL="0" indent="0">
              <a:buFontTx/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5070901"/>
            <a:ext cx="84160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Physical roughness by definition not an issue for most ordered materials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FF0000"/>
                </a:solidFill>
              </a:rPr>
              <a:t>Chemical roughness </a:t>
            </a:r>
            <a:r>
              <a:rPr lang="en-US" sz="2000" dirty="0"/>
              <a:t>may be present due to </a:t>
            </a:r>
            <a:r>
              <a:rPr lang="en-US" sz="2000" dirty="0">
                <a:solidFill>
                  <a:srgbClr val="FF0000"/>
                </a:solidFill>
              </a:rPr>
              <a:t>varying surface terminations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D885E-2282-4F70-99AE-A92300FFFA4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792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57357" y="2260015"/>
            <a:ext cx="3213520" cy="1530518"/>
            <a:chOff x="4724400" y="2131849"/>
            <a:chExt cx="3213520" cy="1530518"/>
          </a:xfrm>
        </p:grpSpPr>
        <p:pic>
          <p:nvPicPr>
            <p:cNvPr id="7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194"/>
            <a:stretch/>
          </p:blipFill>
          <p:spPr bwMode="auto">
            <a:xfrm>
              <a:off x="4724400" y="2131849"/>
              <a:ext cx="3213520" cy="1530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 bwMode="auto">
            <a:xfrm>
              <a:off x="5105400" y="2312284"/>
              <a:ext cx="304800" cy="2023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4339" name="Rectangle 8"/>
          <p:cNvSpPr>
            <a:spLocks noGrp="1" noChangeArrowheads="1"/>
          </p:cNvSpPr>
          <p:nvPr>
            <p:ph type="ctrTitle"/>
          </p:nvPr>
        </p:nvSpPr>
        <p:spPr bwMode="auto">
          <a:xfrm>
            <a:off x="950913" y="864966"/>
            <a:ext cx="7848600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dirty="0">
                <a:solidFill>
                  <a:schemeClr val="accent2"/>
                </a:solidFill>
              </a:rPr>
              <a:t>Limits on emittance from solid photocathodes due to surface non-uniformities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21829" y="1745784"/>
            <a:ext cx="28559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- Siddharth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Karkare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7357" y="1901017"/>
            <a:ext cx="2977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Physical Roughness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22554" y="4207041"/>
            <a:ext cx="2994731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Chemical roughness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145292" y="2918513"/>
            <a:ext cx="324082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Quantum scale effects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708" y="4694583"/>
            <a:ext cx="2426425" cy="138019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2956" y="3527073"/>
            <a:ext cx="2530033" cy="14452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Rectangle 9"/>
          <p:cNvSpPr/>
          <p:nvPr/>
        </p:nvSpPr>
        <p:spPr bwMode="auto">
          <a:xfrm>
            <a:off x="609600" y="3911031"/>
            <a:ext cx="3617913" cy="2234034"/>
          </a:xfrm>
          <a:prstGeom prst="rect">
            <a:avLst/>
          </a:prstGeom>
          <a:solidFill>
            <a:schemeClr val="bg1"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213684" y="2794014"/>
            <a:ext cx="3617913" cy="2234034"/>
          </a:xfrm>
          <a:prstGeom prst="rect">
            <a:avLst/>
          </a:prstGeom>
          <a:solidFill>
            <a:schemeClr val="bg1"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D885E-2282-4F70-99AE-A92300FFFA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90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roughness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discussed by Bradley – Slope effect and Field Effect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 disordered surfaces </a:t>
            </a:r>
          </a:p>
          <a:p>
            <a:pPr marL="0" indent="0">
              <a:buNone/>
            </a:pPr>
            <a:r>
              <a:rPr lang="en-US" dirty="0"/>
              <a:t>    – isotropic emission </a:t>
            </a:r>
          </a:p>
          <a:p>
            <a:pPr marL="0" indent="0">
              <a:buNone/>
            </a:pPr>
            <a:r>
              <a:rPr lang="en-US" dirty="0"/>
              <a:t>    – near 0 K.E at emission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D885E-2282-4F70-99AE-A92300FFFA40}" type="slidenum">
              <a:rPr lang="en-US" smtClean="0"/>
              <a:t>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590800" y="2035172"/>
            <a:ext cx="3390900" cy="1504950"/>
            <a:chOff x="4460975" y="3101480"/>
            <a:chExt cx="3390900" cy="1504950"/>
          </a:xfrm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60975" y="3101480"/>
              <a:ext cx="3390900" cy="1504950"/>
            </a:xfrm>
            <a:prstGeom prst="rect">
              <a:avLst/>
            </a:prstGeom>
          </p:spPr>
        </p:pic>
        <p:sp>
          <p:nvSpPr>
            <p:cNvPr id="7" name="Freeform 6"/>
            <p:cNvSpPr/>
            <p:nvPr/>
          </p:nvSpPr>
          <p:spPr>
            <a:xfrm>
              <a:off x="6139415" y="3253893"/>
              <a:ext cx="175240" cy="854102"/>
            </a:xfrm>
            <a:custGeom>
              <a:avLst/>
              <a:gdLst>
                <a:gd name="connsiteX0" fmla="*/ 0 w 175240"/>
                <a:gd name="connsiteY0" fmla="*/ 925033 h 925033"/>
                <a:gd name="connsiteX1" fmla="*/ 101010 w 175240"/>
                <a:gd name="connsiteY1" fmla="*/ 781493 h 925033"/>
                <a:gd name="connsiteX2" fmla="*/ 170121 w 175240"/>
                <a:gd name="connsiteY2" fmla="*/ 478465 h 925033"/>
                <a:gd name="connsiteX3" fmla="*/ 170121 w 175240"/>
                <a:gd name="connsiteY3" fmla="*/ 148856 h 925033"/>
                <a:gd name="connsiteX4" fmla="*/ 170121 w 175240"/>
                <a:gd name="connsiteY4" fmla="*/ 0 h 925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240" h="925033">
                  <a:moveTo>
                    <a:pt x="0" y="925033"/>
                  </a:moveTo>
                  <a:cubicBezTo>
                    <a:pt x="36328" y="890477"/>
                    <a:pt x="72657" y="855921"/>
                    <a:pt x="101010" y="781493"/>
                  </a:cubicBezTo>
                  <a:cubicBezTo>
                    <a:pt x="129363" y="707065"/>
                    <a:pt x="158603" y="583904"/>
                    <a:pt x="170121" y="478465"/>
                  </a:cubicBezTo>
                  <a:cubicBezTo>
                    <a:pt x="181639" y="373026"/>
                    <a:pt x="170121" y="148856"/>
                    <a:pt x="170121" y="148856"/>
                  </a:cubicBezTo>
                  <a:lnTo>
                    <a:pt x="170121" y="0"/>
                  </a:lnTo>
                </a:path>
              </a:pathLst>
            </a:custGeom>
            <a:noFill/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7521680" y="3242930"/>
              <a:ext cx="175240" cy="847946"/>
            </a:xfrm>
            <a:custGeom>
              <a:avLst/>
              <a:gdLst>
                <a:gd name="connsiteX0" fmla="*/ 0 w 175240"/>
                <a:gd name="connsiteY0" fmla="*/ 925033 h 925033"/>
                <a:gd name="connsiteX1" fmla="*/ 101010 w 175240"/>
                <a:gd name="connsiteY1" fmla="*/ 781493 h 925033"/>
                <a:gd name="connsiteX2" fmla="*/ 170121 w 175240"/>
                <a:gd name="connsiteY2" fmla="*/ 478465 h 925033"/>
                <a:gd name="connsiteX3" fmla="*/ 170121 w 175240"/>
                <a:gd name="connsiteY3" fmla="*/ 148856 h 925033"/>
                <a:gd name="connsiteX4" fmla="*/ 170121 w 175240"/>
                <a:gd name="connsiteY4" fmla="*/ 0 h 925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240" h="925033">
                  <a:moveTo>
                    <a:pt x="0" y="925033"/>
                  </a:moveTo>
                  <a:cubicBezTo>
                    <a:pt x="36328" y="890477"/>
                    <a:pt x="72657" y="855921"/>
                    <a:pt x="101010" y="781493"/>
                  </a:cubicBezTo>
                  <a:cubicBezTo>
                    <a:pt x="129363" y="707065"/>
                    <a:pt x="158603" y="583904"/>
                    <a:pt x="170121" y="478465"/>
                  </a:cubicBezTo>
                  <a:cubicBezTo>
                    <a:pt x="181639" y="373026"/>
                    <a:pt x="170121" y="148856"/>
                    <a:pt x="170121" y="148856"/>
                  </a:cubicBezTo>
                  <a:lnTo>
                    <a:pt x="170121" y="0"/>
                  </a:lnTo>
                </a:path>
              </a:pathLst>
            </a:custGeom>
            <a:noFill/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 flipH="1">
              <a:off x="5753861" y="3242930"/>
              <a:ext cx="175240" cy="838144"/>
            </a:xfrm>
            <a:custGeom>
              <a:avLst/>
              <a:gdLst>
                <a:gd name="connsiteX0" fmla="*/ 0 w 175240"/>
                <a:gd name="connsiteY0" fmla="*/ 925033 h 925033"/>
                <a:gd name="connsiteX1" fmla="*/ 101010 w 175240"/>
                <a:gd name="connsiteY1" fmla="*/ 781493 h 925033"/>
                <a:gd name="connsiteX2" fmla="*/ 170121 w 175240"/>
                <a:gd name="connsiteY2" fmla="*/ 478465 h 925033"/>
                <a:gd name="connsiteX3" fmla="*/ 170121 w 175240"/>
                <a:gd name="connsiteY3" fmla="*/ 148856 h 925033"/>
                <a:gd name="connsiteX4" fmla="*/ 170121 w 175240"/>
                <a:gd name="connsiteY4" fmla="*/ 0 h 925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240" h="925033">
                  <a:moveTo>
                    <a:pt x="0" y="925033"/>
                  </a:moveTo>
                  <a:cubicBezTo>
                    <a:pt x="36328" y="890477"/>
                    <a:pt x="72657" y="855921"/>
                    <a:pt x="101010" y="781493"/>
                  </a:cubicBezTo>
                  <a:cubicBezTo>
                    <a:pt x="129363" y="707065"/>
                    <a:pt x="158603" y="583904"/>
                    <a:pt x="170121" y="478465"/>
                  </a:cubicBezTo>
                  <a:cubicBezTo>
                    <a:pt x="181639" y="373026"/>
                    <a:pt x="170121" y="148856"/>
                    <a:pt x="170121" y="148856"/>
                  </a:cubicBezTo>
                  <a:lnTo>
                    <a:pt x="170121" y="0"/>
                  </a:lnTo>
                </a:path>
              </a:pathLst>
            </a:custGeom>
            <a:noFill/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 flipH="1">
              <a:off x="7157714" y="3235479"/>
              <a:ext cx="175240" cy="838910"/>
            </a:xfrm>
            <a:custGeom>
              <a:avLst/>
              <a:gdLst>
                <a:gd name="connsiteX0" fmla="*/ 0 w 175240"/>
                <a:gd name="connsiteY0" fmla="*/ 925033 h 925033"/>
                <a:gd name="connsiteX1" fmla="*/ 101010 w 175240"/>
                <a:gd name="connsiteY1" fmla="*/ 781493 h 925033"/>
                <a:gd name="connsiteX2" fmla="*/ 170121 w 175240"/>
                <a:gd name="connsiteY2" fmla="*/ 478465 h 925033"/>
                <a:gd name="connsiteX3" fmla="*/ 170121 w 175240"/>
                <a:gd name="connsiteY3" fmla="*/ 148856 h 925033"/>
                <a:gd name="connsiteX4" fmla="*/ 170121 w 175240"/>
                <a:gd name="connsiteY4" fmla="*/ 0 h 925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240" h="925033">
                  <a:moveTo>
                    <a:pt x="0" y="925033"/>
                  </a:moveTo>
                  <a:cubicBezTo>
                    <a:pt x="36328" y="890477"/>
                    <a:pt x="72657" y="855921"/>
                    <a:pt x="101010" y="781493"/>
                  </a:cubicBezTo>
                  <a:cubicBezTo>
                    <a:pt x="129363" y="707065"/>
                    <a:pt x="158603" y="583904"/>
                    <a:pt x="170121" y="478465"/>
                  </a:cubicBezTo>
                  <a:cubicBezTo>
                    <a:pt x="181639" y="373026"/>
                    <a:pt x="170121" y="148856"/>
                    <a:pt x="170121" y="148856"/>
                  </a:cubicBezTo>
                  <a:lnTo>
                    <a:pt x="170121" y="0"/>
                  </a:lnTo>
                </a:path>
              </a:pathLst>
            </a:custGeom>
            <a:noFill/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6321710" y="3242930"/>
              <a:ext cx="203259" cy="1011599"/>
            </a:xfrm>
            <a:custGeom>
              <a:avLst/>
              <a:gdLst>
                <a:gd name="connsiteX0" fmla="*/ 0 w 217968"/>
                <a:gd name="connsiteY0" fmla="*/ 1052623 h 1052623"/>
                <a:gd name="connsiteX1" fmla="*/ 159489 w 217968"/>
                <a:gd name="connsiteY1" fmla="*/ 797442 h 1052623"/>
                <a:gd name="connsiteX2" fmla="*/ 217968 w 217968"/>
                <a:gd name="connsiteY2" fmla="*/ 0 h 1052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7968" h="1052623">
                  <a:moveTo>
                    <a:pt x="0" y="1052623"/>
                  </a:moveTo>
                  <a:cubicBezTo>
                    <a:pt x="61580" y="1012751"/>
                    <a:pt x="123161" y="972879"/>
                    <a:pt x="159489" y="797442"/>
                  </a:cubicBezTo>
                  <a:cubicBezTo>
                    <a:pt x="195817" y="622005"/>
                    <a:pt x="206892" y="311002"/>
                    <a:pt x="217968" y="0"/>
                  </a:cubicBezTo>
                </a:path>
              </a:pathLst>
            </a:custGeom>
            <a:noFill/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913471" y="3253893"/>
              <a:ext cx="217968" cy="1000636"/>
            </a:xfrm>
            <a:custGeom>
              <a:avLst/>
              <a:gdLst>
                <a:gd name="connsiteX0" fmla="*/ 0 w 217968"/>
                <a:gd name="connsiteY0" fmla="*/ 1052623 h 1052623"/>
                <a:gd name="connsiteX1" fmla="*/ 159489 w 217968"/>
                <a:gd name="connsiteY1" fmla="*/ 797442 h 1052623"/>
                <a:gd name="connsiteX2" fmla="*/ 217968 w 217968"/>
                <a:gd name="connsiteY2" fmla="*/ 0 h 1052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7968" h="1052623">
                  <a:moveTo>
                    <a:pt x="0" y="1052623"/>
                  </a:moveTo>
                  <a:cubicBezTo>
                    <a:pt x="61580" y="1012751"/>
                    <a:pt x="123161" y="972879"/>
                    <a:pt x="159489" y="797442"/>
                  </a:cubicBezTo>
                  <a:cubicBezTo>
                    <a:pt x="195817" y="622005"/>
                    <a:pt x="206892" y="311002"/>
                    <a:pt x="217968" y="0"/>
                  </a:cubicBezTo>
                </a:path>
              </a:pathLst>
            </a:custGeom>
            <a:noFill/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 12"/>
            <p:cNvSpPr/>
            <p:nvPr/>
          </p:nvSpPr>
          <p:spPr>
            <a:xfrm flipH="1">
              <a:off x="5538181" y="3253893"/>
              <a:ext cx="217968" cy="1021163"/>
            </a:xfrm>
            <a:custGeom>
              <a:avLst/>
              <a:gdLst>
                <a:gd name="connsiteX0" fmla="*/ 0 w 217968"/>
                <a:gd name="connsiteY0" fmla="*/ 1052623 h 1052623"/>
                <a:gd name="connsiteX1" fmla="*/ 159489 w 217968"/>
                <a:gd name="connsiteY1" fmla="*/ 797442 h 1052623"/>
                <a:gd name="connsiteX2" fmla="*/ 217968 w 217968"/>
                <a:gd name="connsiteY2" fmla="*/ 0 h 1052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7968" h="1052623">
                  <a:moveTo>
                    <a:pt x="0" y="1052623"/>
                  </a:moveTo>
                  <a:cubicBezTo>
                    <a:pt x="61580" y="1012751"/>
                    <a:pt x="123161" y="972879"/>
                    <a:pt x="159489" y="797442"/>
                  </a:cubicBezTo>
                  <a:cubicBezTo>
                    <a:pt x="195817" y="622005"/>
                    <a:pt x="206892" y="311002"/>
                    <a:pt x="217968" y="0"/>
                  </a:cubicBezTo>
                </a:path>
              </a:pathLst>
            </a:custGeom>
            <a:noFill/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 13"/>
            <p:cNvSpPr/>
            <p:nvPr/>
          </p:nvSpPr>
          <p:spPr>
            <a:xfrm flipH="1">
              <a:off x="6942303" y="3242930"/>
              <a:ext cx="217968" cy="1005688"/>
            </a:xfrm>
            <a:custGeom>
              <a:avLst/>
              <a:gdLst>
                <a:gd name="connsiteX0" fmla="*/ 0 w 217968"/>
                <a:gd name="connsiteY0" fmla="*/ 1052623 h 1052623"/>
                <a:gd name="connsiteX1" fmla="*/ 159489 w 217968"/>
                <a:gd name="connsiteY1" fmla="*/ 797442 h 1052623"/>
                <a:gd name="connsiteX2" fmla="*/ 217968 w 217968"/>
                <a:gd name="connsiteY2" fmla="*/ 0 h 1052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7968" h="1052623">
                  <a:moveTo>
                    <a:pt x="0" y="1052623"/>
                  </a:moveTo>
                  <a:cubicBezTo>
                    <a:pt x="61580" y="1012751"/>
                    <a:pt x="123161" y="972879"/>
                    <a:pt x="159489" y="797442"/>
                  </a:cubicBezTo>
                  <a:cubicBezTo>
                    <a:pt x="195817" y="622005"/>
                    <a:pt x="206892" y="311002"/>
                    <a:pt x="217968" y="0"/>
                  </a:cubicBezTo>
                </a:path>
              </a:pathLst>
            </a:custGeom>
            <a:noFill/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7421526" y="3237614"/>
              <a:ext cx="15948" cy="781493"/>
            </a:xfrm>
            <a:custGeom>
              <a:avLst/>
              <a:gdLst>
                <a:gd name="connsiteX0" fmla="*/ 0 w 15948"/>
                <a:gd name="connsiteY0" fmla="*/ 781493 h 781493"/>
                <a:gd name="connsiteX1" fmla="*/ 15948 w 15948"/>
                <a:gd name="connsiteY1" fmla="*/ 0 h 781493"/>
                <a:gd name="connsiteX2" fmla="*/ 15948 w 15948"/>
                <a:gd name="connsiteY2" fmla="*/ 0 h 781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948" h="781493">
                  <a:moveTo>
                    <a:pt x="0" y="781493"/>
                  </a:moveTo>
                  <a:lnTo>
                    <a:pt x="15948" y="0"/>
                  </a:lnTo>
                  <a:lnTo>
                    <a:pt x="15948" y="0"/>
                  </a:lnTo>
                </a:path>
              </a:pathLst>
            </a:custGeom>
            <a:noFill/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6016771" y="3242930"/>
              <a:ext cx="15948" cy="781493"/>
            </a:xfrm>
            <a:custGeom>
              <a:avLst/>
              <a:gdLst>
                <a:gd name="connsiteX0" fmla="*/ 0 w 15948"/>
                <a:gd name="connsiteY0" fmla="*/ 781493 h 781493"/>
                <a:gd name="connsiteX1" fmla="*/ 15948 w 15948"/>
                <a:gd name="connsiteY1" fmla="*/ 0 h 781493"/>
                <a:gd name="connsiteX2" fmla="*/ 15948 w 15948"/>
                <a:gd name="connsiteY2" fmla="*/ 0 h 781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948" h="781493">
                  <a:moveTo>
                    <a:pt x="0" y="781493"/>
                  </a:moveTo>
                  <a:lnTo>
                    <a:pt x="15948" y="0"/>
                  </a:lnTo>
                  <a:lnTo>
                    <a:pt x="15948" y="0"/>
                  </a:lnTo>
                </a:path>
              </a:pathLst>
            </a:custGeom>
            <a:noFill/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6713298" y="3235480"/>
              <a:ext cx="45719" cy="1222156"/>
            </a:xfrm>
            <a:custGeom>
              <a:avLst/>
              <a:gdLst>
                <a:gd name="connsiteX0" fmla="*/ 0 w 15948"/>
                <a:gd name="connsiteY0" fmla="*/ 781493 h 781493"/>
                <a:gd name="connsiteX1" fmla="*/ 15948 w 15948"/>
                <a:gd name="connsiteY1" fmla="*/ 0 h 781493"/>
                <a:gd name="connsiteX2" fmla="*/ 15948 w 15948"/>
                <a:gd name="connsiteY2" fmla="*/ 0 h 781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948" h="781493">
                  <a:moveTo>
                    <a:pt x="0" y="781493"/>
                  </a:moveTo>
                  <a:lnTo>
                    <a:pt x="15948" y="0"/>
                  </a:lnTo>
                  <a:lnTo>
                    <a:pt x="15948" y="0"/>
                  </a:lnTo>
                </a:path>
              </a:pathLst>
            </a:custGeom>
            <a:noFill/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5298089" y="3253893"/>
              <a:ext cx="45719" cy="1222156"/>
            </a:xfrm>
            <a:custGeom>
              <a:avLst/>
              <a:gdLst>
                <a:gd name="connsiteX0" fmla="*/ 0 w 15948"/>
                <a:gd name="connsiteY0" fmla="*/ 781493 h 781493"/>
                <a:gd name="connsiteX1" fmla="*/ 15948 w 15948"/>
                <a:gd name="connsiteY1" fmla="*/ 0 h 781493"/>
                <a:gd name="connsiteX2" fmla="*/ 15948 w 15948"/>
                <a:gd name="connsiteY2" fmla="*/ 0 h 781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948" h="781493">
                  <a:moveTo>
                    <a:pt x="0" y="781493"/>
                  </a:moveTo>
                  <a:lnTo>
                    <a:pt x="15948" y="0"/>
                  </a:lnTo>
                  <a:lnTo>
                    <a:pt x="15948" y="0"/>
                  </a:lnTo>
                </a:path>
              </a:pathLst>
            </a:custGeom>
            <a:noFill/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 flipV="1">
              <a:off x="6024745" y="3753768"/>
              <a:ext cx="7974" cy="270656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6206215" y="3864971"/>
              <a:ext cx="197012" cy="252788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6358615" y="4117759"/>
              <a:ext cx="243402" cy="152400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 flipV="1">
              <a:off x="6880216" y="4102998"/>
              <a:ext cx="216996" cy="154775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 flipV="1">
              <a:off x="7127374" y="3889096"/>
              <a:ext cx="148450" cy="188077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7460710" y="3764474"/>
              <a:ext cx="0" cy="261327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 flipV="1">
              <a:off x="5723886" y="3878772"/>
              <a:ext cx="166334" cy="218900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 flipV="1">
              <a:off x="5496859" y="4065444"/>
              <a:ext cx="194523" cy="189085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4945323" y="4097672"/>
              <a:ext cx="209592" cy="192460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5320948" y="4203748"/>
              <a:ext cx="9707" cy="291910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6730865" y="4180385"/>
              <a:ext cx="9707" cy="291910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7576015" y="3843395"/>
              <a:ext cx="197012" cy="252788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ight Brace 32"/>
          <p:cNvSpPr/>
          <p:nvPr/>
        </p:nvSpPr>
        <p:spPr bwMode="auto">
          <a:xfrm>
            <a:off x="3686068" y="4191000"/>
            <a:ext cx="383266" cy="851658"/>
          </a:xfrm>
          <a:prstGeom prst="rightBrace">
            <a:avLst>
              <a:gd name="adj1" fmla="val 25730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47819" y="4385996"/>
            <a:ext cx="3607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 Negligible slope effect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15063" y="5424452"/>
            <a:ext cx="3551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Consider only field effect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466975" y="1461597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D.J. Bradley et al., J. Phys. D: </a:t>
            </a:r>
            <a:r>
              <a:rPr lang="fr-FR" sz="1800" dirty="0" err="1"/>
              <a:t>Appl</a:t>
            </a:r>
            <a:r>
              <a:rPr lang="fr-FR" sz="1800" dirty="0"/>
              <a:t>. </a:t>
            </a:r>
            <a:r>
              <a:rPr lang="fr-FR" sz="1800" dirty="0" err="1"/>
              <a:t>Phys</a:t>
            </a:r>
            <a:r>
              <a:rPr lang="fr-FR" sz="1800" dirty="0"/>
              <a:t> 10, 111 (1977)</a:t>
            </a:r>
          </a:p>
        </p:txBody>
      </p:sp>
    </p:spTree>
    <p:extLst>
      <p:ext uri="{BB962C8B-B14F-4D97-AF65-F5344CB8AC3E}">
        <p14:creationId xmlns:p14="http://schemas.microsoft.com/office/powerpoint/2010/main" val="416734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030" y="963513"/>
            <a:ext cx="3102252" cy="28886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effect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D885E-2282-4F70-99AE-A92300FFFA40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57995" y="3358721"/>
                <a:ext cx="2226892" cy="6175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TE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𝑓𝑖𝑒𝑙𝑑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𝐸𝑒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995" y="3358721"/>
                <a:ext cx="2226892" cy="6175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340374" y="885400"/>
            <a:ext cx="2626292" cy="2353168"/>
            <a:chOff x="4366690" y="1216564"/>
            <a:chExt cx="2626292" cy="2353168"/>
          </a:xfrm>
        </p:grpSpPr>
        <p:sp>
          <p:nvSpPr>
            <p:cNvPr id="7" name="Freeform 6"/>
            <p:cNvSpPr/>
            <p:nvPr/>
          </p:nvSpPr>
          <p:spPr bwMode="auto">
            <a:xfrm>
              <a:off x="4876800" y="2514600"/>
              <a:ext cx="2116182" cy="561709"/>
            </a:xfrm>
            <a:custGeom>
              <a:avLst/>
              <a:gdLst>
                <a:gd name="connsiteX0" fmla="*/ 0 w 2116182"/>
                <a:gd name="connsiteY0" fmla="*/ 0 h 561709"/>
                <a:gd name="connsiteX1" fmla="*/ 404948 w 2116182"/>
                <a:gd name="connsiteY1" fmla="*/ 561703 h 561709"/>
                <a:gd name="connsiteX2" fmla="*/ 770708 w 2116182"/>
                <a:gd name="connsiteY2" fmla="*/ 13063 h 561709"/>
                <a:gd name="connsiteX3" fmla="*/ 1149531 w 2116182"/>
                <a:gd name="connsiteY3" fmla="*/ 548640 h 561709"/>
                <a:gd name="connsiteX4" fmla="*/ 1580605 w 2116182"/>
                <a:gd name="connsiteY4" fmla="*/ 0 h 561709"/>
                <a:gd name="connsiteX5" fmla="*/ 1959428 w 2116182"/>
                <a:gd name="connsiteY5" fmla="*/ 548640 h 561709"/>
                <a:gd name="connsiteX6" fmla="*/ 2116182 w 2116182"/>
                <a:gd name="connsiteY6" fmla="*/ 274320 h 56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6182" h="561709">
                  <a:moveTo>
                    <a:pt x="0" y="0"/>
                  </a:moveTo>
                  <a:cubicBezTo>
                    <a:pt x="138248" y="279763"/>
                    <a:pt x="276497" y="559526"/>
                    <a:pt x="404948" y="561703"/>
                  </a:cubicBezTo>
                  <a:cubicBezTo>
                    <a:pt x="533399" y="563880"/>
                    <a:pt x="646611" y="15240"/>
                    <a:pt x="770708" y="13063"/>
                  </a:cubicBezTo>
                  <a:cubicBezTo>
                    <a:pt x="894805" y="10886"/>
                    <a:pt x="1014548" y="550817"/>
                    <a:pt x="1149531" y="548640"/>
                  </a:cubicBezTo>
                  <a:cubicBezTo>
                    <a:pt x="1284514" y="546463"/>
                    <a:pt x="1445622" y="0"/>
                    <a:pt x="1580605" y="0"/>
                  </a:cubicBezTo>
                  <a:cubicBezTo>
                    <a:pt x="1715588" y="0"/>
                    <a:pt x="1870165" y="502920"/>
                    <a:pt x="1959428" y="548640"/>
                  </a:cubicBezTo>
                  <a:cubicBezTo>
                    <a:pt x="2048691" y="594360"/>
                    <a:pt x="2082436" y="434340"/>
                    <a:pt x="2116182" y="274320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5778655" y="1225701"/>
              <a:ext cx="184136" cy="1448859"/>
              <a:chOff x="5778655" y="1225701"/>
              <a:chExt cx="184136" cy="1448859"/>
            </a:xfrm>
            <a:solidFill>
              <a:schemeClr val="bg1"/>
            </a:solidFill>
          </p:grpSpPr>
          <p:sp>
            <p:nvSpPr>
              <p:cNvPr id="25" name="Freeform 24"/>
              <p:cNvSpPr/>
              <p:nvPr/>
            </p:nvSpPr>
            <p:spPr bwMode="auto">
              <a:xfrm>
                <a:off x="5778655" y="1446651"/>
                <a:ext cx="184136" cy="1227909"/>
              </a:xfrm>
              <a:custGeom>
                <a:avLst/>
                <a:gdLst>
                  <a:gd name="connsiteX0" fmla="*/ 0 w 184136"/>
                  <a:gd name="connsiteY0" fmla="*/ 1227909 h 1227909"/>
                  <a:gd name="connsiteX1" fmla="*/ 117566 w 184136"/>
                  <a:gd name="connsiteY1" fmla="*/ 966651 h 1227909"/>
                  <a:gd name="connsiteX2" fmla="*/ 169817 w 184136"/>
                  <a:gd name="connsiteY2" fmla="*/ 692331 h 1227909"/>
                  <a:gd name="connsiteX3" fmla="*/ 182880 w 184136"/>
                  <a:gd name="connsiteY3" fmla="*/ 391886 h 1227909"/>
                  <a:gd name="connsiteX4" fmla="*/ 182880 w 184136"/>
                  <a:gd name="connsiteY4" fmla="*/ 0 h 1227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136" h="1227909">
                    <a:moveTo>
                      <a:pt x="0" y="1227909"/>
                    </a:moveTo>
                    <a:cubicBezTo>
                      <a:pt x="44631" y="1141911"/>
                      <a:pt x="89263" y="1055914"/>
                      <a:pt x="117566" y="966651"/>
                    </a:cubicBezTo>
                    <a:cubicBezTo>
                      <a:pt x="145869" y="877388"/>
                      <a:pt x="158931" y="788125"/>
                      <a:pt x="169817" y="692331"/>
                    </a:cubicBezTo>
                    <a:cubicBezTo>
                      <a:pt x="180703" y="596537"/>
                      <a:pt x="180703" y="507274"/>
                      <a:pt x="182880" y="391886"/>
                    </a:cubicBezTo>
                    <a:cubicBezTo>
                      <a:pt x="185057" y="276498"/>
                      <a:pt x="183968" y="138249"/>
                      <a:pt x="182880" y="0"/>
                    </a:cubicBezTo>
                  </a:path>
                </a:pathLst>
              </a:custGeom>
              <a:grpFill/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cxnSp>
            <p:nvCxnSpPr>
              <p:cNvPr id="26" name="Straight Arrow Connector 25"/>
              <p:cNvCxnSpPr/>
              <p:nvPr/>
            </p:nvCxnSpPr>
            <p:spPr bwMode="auto">
              <a:xfrm flipV="1">
                <a:off x="5962791" y="1225701"/>
                <a:ext cx="0" cy="220950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9" name="Group 8"/>
            <p:cNvGrpSpPr/>
            <p:nvPr/>
          </p:nvGrpSpPr>
          <p:grpSpPr>
            <a:xfrm>
              <a:off x="6589758" y="1225701"/>
              <a:ext cx="184136" cy="1448859"/>
              <a:chOff x="5778655" y="1225701"/>
              <a:chExt cx="184136" cy="1448859"/>
            </a:xfrm>
            <a:solidFill>
              <a:schemeClr val="bg1"/>
            </a:solidFill>
          </p:grpSpPr>
          <p:sp>
            <p:nvSpPr>
              <p:cNvPr id="23" name="Freeform 22"/>
              <p:cNvSpPr/>
              <p:nvPr/>
            </p:nvSpPr>
            <p:spPr bwMode="auto">
              <a:xfrm>
                <a:off x="5778655" y="1446651"/>
                <a:ext cx="184136" cy="1227909"/>
              </a:xfrm>
              <a:custGeom>
                <a:avLst/>
                <a:gdLst>
                  <a:gd name="connsiteX0" fmla="*/ 0 w 184136"/>
                  <a:gd name="connsiteY0" fmla="*/ 1227909 h 1227909"/>
                  <a:gd name="connsiteX1" fmla="*/ 117566 w 184136"/>
                  <a:gd name="connsiteY1" fmla="*/ 966651 h 1227909"/>
                  <a:gd name="connsiteX2" fmla="*/ 169817 w 184136"/>
                  <a:gd name="connsiteY2" fmla="*/ 692331 h 1227909"/>
                  <a:gd name="connsiteX3" fmla="*/ 182880 w 184136"/>
                  <a:gd name="connsiteY3" fmla="*/ 391886 h 1227909"/>
                  <a:gd name="connsiteX4" fmla="*/ 182880 w 184136"/>
                  <a:gd name="connsiteY4" fmla="*/ 0 h 1227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136" h="1227909">
                    <a:moveTo>
                      <a:pt x="0" y="1227909"/>
                    </a:moveTo>
                    <a:cubicBezTo>
                      <a:pt x="44631" y="1141911"/>
                      <a:pt x="89263" y="1055914"/>
                      <a:pt x="117566" y="966651"/>
                    </a:cubicBezTo>
                    <a:cubicBezTo>
                      <a:pt x="145869" y="877388"/>
                      <a:pt x="158931" y="788125"/>
                      <a:pt x="169817" y="692331"/>
                    </a:cubicBezTo>
                    <a:cubicBezTo>
                      <a:pt x="180703" y="596537"/>
                      <a:pt x="180703" y="507274"/>
                      <a:pt x="182880" y="391886"/>
                    </a:cubicBezTo>
                    <a:cubicBezTo>
                      <a:pt x="185057" y="276498"/>
                      <a:pt x="183968" y="138249"/>
                      <a:pt x="182880" y="0"/>
                    </a:cubicBezTo>
                  </a:path>
                </a:pathLst>
              </a:custGeom>
              <a:grpFill/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cxnSp>
            <p:nvCxnSpPr>
              <p:cNvPr id="24" name="Straight Arrow Connector 23"/>
              <p:cNvCxnSpPr/>
              <p:nvPr/>
            </p:nvCxnSpPr>
            <p:spPr bwMode="auto">
              <a:xfrm flipV="1">
                <a:off x="5962791" y="1225701"/>
                <a:ext cx="0" cy="220950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0" name="Group 9"/>
            <p:cNvGrpSpPr/>
            <p:nvPr/>
          </p:nvGrpSpPr>
          <p:grpSpPr>
            <a:xfrm>
              <a:off x="4955805" y="1225701"/>
              <a:ext cx="184136" cy="1448859"/>
              <a:chOff x="5778655" y="1225701"/>
              <a:chExt cx="184136" cy="1448859"/>
            </a:xfrm>
            <a:solidFill>
              <a:schemeClr val="bg1"/>
            </a:solidFill>
          </p:grpSpPr>
          <p:sp>
            <p:nvSpPr>
              <p:cNvPr id="21" name="Freeform 20"/>
              <p:cNvSpPr/>
              <p:nvPr/>
            </p:nvSpPr>
            <p:spPr bwMode="auto">
              <a:xfrm>
                <a:off x="5778655" y="1446651"/>
                <a:ext cx="184136" cy="1227909"/>
              </a:xfrm>
              <a:custGeom>
                <a:avLst/>
                <a:gdLst>
                  <a:gd name="connsiteX0" fmla="*/ 0 w 184136"/>
                  <a:gd name="connsiteY0" fmla="*/ 1227909 h 1227909"/>
                  <a:gd name="connsiteX1" fmla="*/ 117566 w 184136"/>
                  <a:gd name="connsiteY1" fmla="*/ 966651 h 1227909"/>
                  <a:gd name="connsiteX2" fmla="*/ 169817 w 184136"/>
                  <a:gd name="connsiteY2" fmla="*/ 692331 h 1227909"/>
                  <a:gd name="connsiteX3" fmla="*/ 182880 w 184136"/>
                  <a:gd name="connsiteY3" fmla="*/ 391886 h 1227909"/>
                  <a:gd name="connsiteX4" fmla="*/ 182880 w 184136"/>
                  <a:gd name="connsiteY4" fmla="*/ 0 h 1227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136" h="1227909">
                    <a:moveTo>
                      <a:pt x="0" y="1227909"/>
                    </a:moveTo>
                    <a:cubicBezTo>
                      <a:pt x="44631" y="1141911"/>
                      <a:pt x="89263" y="1055914"/>
                      <a:pt x="117566" y="966651"/>
                    </a:cubicBezTo>
                    <a:cubicBezTo>
                      <a:pt x="145869" y="877388"/>
                      <a:pt x="158931" y="788125"/>
                      <a:pt x="169817" y="692331"/>
                    </a:cubicBezTo>
                    <a:cubicBezTo>
                      <a:pt x="180703" y="596537"/>
                      <a:pt x="180703" y="507274"/>
                      <a:pt x="182880" y="391886"/>
                    </a:cubicBezTo>
                    <a:cubicBezTo>
                      <a:pt x="185057" y="276498"/>
                      <a:pt x="183968" y="138249"/>
                      <a:pt x="182880" y="0"/>
                    </a:cubicBezTo>
                  </a:path>
                </a:pathLst>
              </a:custGeom>
              <a:grpFill/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 bwMode="auto">
              <a:xfrm flipV="1">
                <a:off x="5962791" y="1225701"/>
                <a:ext cx="0" cy="220950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0"/>
            <p:cNvGrpSpPr/>
            <p:nvPr/>
          </p:nvGrpSpPr>
          <p:grpSpPr>
            <a:xfrm flipH="1">
              <a:off x="5347521" y="1225701"/>
              <a:ext cx="184136" cy="1448859"/>
              <a:chOff x="5778655" y="1225701"/>
              <a:chExt cx="184136" cy="1448859"/>
            </a:xfrm>
            <a:solidFill>
              <a:schemeClr val="bg1"/>
            </a:solidFill>
          </p:grpSpPr>
          <p:sp>
            <p:nvSpPr>
              <p:cNvPr id="19" name="Freeform 18"/>
              <p:cNvSpPr/>
              <p:nvPr/>
            </p:nvSpPr>
            <p:spPr bwMode="auto">
              <a:xfrm>
                <a:off x="5778655" y="1446651"/>
                <a:ext cx="184136" cy="1227909"/>
              </a:xfrm>
              <a:custGeom>
                <a:avLst/>
                <a:gdLst>
                  <a:gd name="connsiteX0" fmla="*/ 0 w 184136"/>
                  <a:gd name="connsiteY0" fmla="*/ 1227909 h 1227909"/>
                  <a:gd name="connsiteX1" fmla="*/ 117566 w 184136"/>
                  <a:gd name="connsiteY1" fmla="*/ 966651 h 1227909"/>
                  <a:gd name="connsiteX2" fmla="*/ 169817 w 184136"/>
                  <a:gd name="connsiteY2" fmla="*/ 692331 h 1227909"/>
                  <a:gd name="connsiteX3" fmla="*/ 182880 w 184136"/>
                  <a:gd name="connsiteY3" fmla="*/ 391886 h 1227909"/>
                  <a:gd name="connsiteX4" fmla="*/ 182880 w 184136"/>
                  <a:gd name="connsiteY4" fmla="*/ 0 h 1227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136" h="1227909">
                    <a:moveTo>
                      <a:pt x="0" y="1227909"/>
                    </a:moveTo>
                    <a:cubicBezTo>
                      <a:pt x="44631" y="1141911"/>
                      <a:pt x="89263" y="1055914"/>
                      <a:pt x="117566" y="966651"/>
                    </a:cubicBezTo>
                    <a:cubicBezTo>
                      <a:pt x="145869" y="877388"/>
                      <a:pt x="158931" y="788125"/>
                      <a:pt x="169817" y="692331"/>
                    </a:cubicBezTo>
                    <a:cubicBezTo>
                      <a:pt x="180703" y="596537"/>
                      <a:pt x="180703" y="507274"/>
                      <a:pt x="182880" y="391886"/>
                    </a:cubicBezTo>
                    <a:cubicBezTo>
                      <a:pt x="185057" y="276498"/>
                      <a:pt x="183968" y="138249"/>
                      <a:pt x="182880" y="0"/>
                    </a:cubicBezTo>
                  </a:path>
                </a:pathLst>
              </a:custGeom>
              <a:grpFill/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cxnSp>
            <p:nvCxnSpPr>
              <p:cNvPr id="20" name="Straight Arrow Connector 19"/>
              <p:cNvCxnSpPr/>
              <p:nvPr/>
            </p:nvCxnSpPr>
            <p:spPr bwMode="auto">
              <a:xfrm flipV="1">
                <a:off x="5962791" y="1225701"/>
                <a:ext cx="0" cy="220950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2" name="Group 11"/>
            <p:cNvGrpSpPr/>
            <p:nvPr/>
          </p:nvGrpSpPr>
          <p:grpSpPr>
            <a:xfrm flipH="1">
              <a:off x="6151439" y="1216564"/>
              <a:ext cx="184136" cy="1415864"/>
              <a:chOff x="5792765" y="1216564"/>
              <a:chExt cx="184136" cy="1415864"/>
            </a:xfrm>
            <a:solidFill>
              <a:schemeClr val="bg1"/>
            </a:solidFill>
          </p:grpSpPr>
          <p:sp>
            <p:nvSpPr>
              <p:cNvPr id="17" name="Freeform 16"/>
              <p:cNvSpPr/>
              <p:nvPr/>
            </p:nvSpPr>
            <p:spPr bwMode="auto">
              <a:xfrm>
                <a:off x="5792765" y="1404519"/>
                <a:ext cx="184136" cy="1227909"/>
              </a:xfrm>
              <a:custGeom>
                <a:avLst/>
                <a:gdLst>
                  <a:gd name="connsiteX0" fmla="*/ 0 w 184136"/>
                  <a:gd name="connsiteY0" fmla="*/ 1227909 h 1227909"/>
                  <a:gd name="connsiteX1" fmla="*/ 117566 w 184136"/>
                  <a:gd name="connsiteY1" fmla="*/ 966651 h 1227909"/>
                  <a:gd name="connsiteX2" fmla="*/ 169817 w 184136"/>
                  <a:gd name="connsiteY2" fmla="*/ 692331 h 1227909"/>
                  <a:gd name="connsiteX3" fmla="*/ 182880 w 184136"/>
                  <a:gd name="connsiteY3" fmla="*/ 391886 h 1227909"/>
                  <a:gd name="connsiteX4" fmla="*/ 182880 w 184136"/>
                  <a:gd name="connsiteY4" fmla="*/ 0 h 1227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136" h="1227909">
                    <a:moveTo>
                      <a:pt x="0" y="1227909"/>
                    </a:moveTo>
                    <a:cubicBezTo>
                      <a:pt x="44631" y="1141911"/>
                      <a:pt x="89263" y="1055914"/>
                      <a:pt x="117566" y="966651"/>
                    </a:cubicBezTo>
                    <a:cubicBezTo>
                      <a:pt x="145869" y="877388"/>
                      <a:pt x="158931" y="788125"/>
                      <a:pt x="169817" y="692331"/>
                    </a:cubicBezTo>
                    <a:cubicBezTo>
                      <a:pt x="180703" y="596537"/>
                      <a:pt x="180703" y="507274"/>
                      <a:pt x="182880" y="391886"/>
                    </a:cubicBezTo>
                    <a:cubicBezTo>
                      <a:pt x="185057" y="276498"/>
                      <a:pt x="183968" y="138249"/>
                      <a:pt x="182880" y="0"/>
                    </a:cubicBezTo>
                  </a:path>
                </a:pathLst>
              </a:custGeom>
              <a:grpFill/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cxnSp>
            <p:nvCxnSpPr>
              <p:cNvPr id="18" name="Straight Arrow Connector 17"/>
              <p:cNvCxnSpPr/>
              <p:nvPr/>
            </p:nvCxnSpPr>
            <p:spPr bwMode="auto">
              <a:xfrm flipV="1">
                <a:off x="5976901" y="1216564"/>
                <a:ext cx="0" cy="220950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3" name="Straight Arrow Connector 12"/>
            <p:cNvCxnSpPr/>
            <p:nvPr/>
          </p:nvCxnSpPr>
          <p:spPr bwMode="auto">
            <a:xfrm>
              <a:off x="5319621" y="3200400"/>
              <a:ext cx="64317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531657" y="3200400"/>
                  <a:ext cx="24891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1657" y="3200400"/>
                  <a:ext cx="248914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26829" r="-24390" b="-1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4366690" y="2589765"/>
                  <a:ext cx="43390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6690" y="2589765"/>
                  <a:ext cx="433901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5493" r="-12676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/>
            <p:cNvCxnSpPr/>
            <p:nvPr/>
          </p:nvCxnSpPr>
          <p:spPr bwMode="auto">
            <a:xfrm>
              <a:off x="4784311" y="2514600"/>
              <a:ext cx="0" cy="56170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" name="TextBox 26"/>
          <p:cNvSpPr txBox="1"/>
          <p:nvPr/>
        </p:nvSpPr>
        <p:spPr>
          <a:xfrm>
            <a:off x="3062474" y="910449"/>
            <a:ext cx="26125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Calculate electron trajectories in roughness distorted field to obtain increase in MTE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984887" y="3482825"/>
                <a:ext cx="10807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for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887" y="3482825"/>
                <a:ext cx="1080745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3390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010400" y="2792790"/>
                <a:ext cx="129759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 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nm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1800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=100 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nm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2792790"/>
                <a:ext cx="1297598" cy="553998"/>
              </a:xfrm>
              <a:prstGeom prst="rect">
                <a:avLst/>
              </a:prstGeom>
              <a:blipFill rotWithShape="0">
                <a:blip r:embed="rId7"/>
                <a:stretch>
                  <a:fillRect r="-2347" b="-4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774275" y="4485162"/>
                <a:ext cx="3720826" cy="4912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MTE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MTE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𝑘𝑇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MTE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𝑓𝑖𝑒𝑙𝑑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275" y="4485162"/>
                <a:ext cx="3720826" cy="491288"/>
              </a:xfrm>
              <a:prstGeom prst="rect">
                <a:avLst/>
              </a:prstGeom>
              <a:blipFill rotWithShape="0">
                <a:blip r:embed="rId8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7122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Modelling field effect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D885E-2282-4F70-99AE-A92300FFFA40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045798"/>
            <a:ext cx="4480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Possible to calculate this for any surface by decomposing the field into Fourier components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4201039" y="56388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T. </a:t>
            </a:r>
            <a:r>
              <a:rPr lang="en-US" sz="1200" dirty="0" err="1"/>
              <a:t>Gorlov</a:t>
            </a:r>
            <a:r>
              <a:rPr lang="en-US" sz="1200" dirty="0"/>
              <a:t>, Journal of Electrostatics 65, 735 (2007)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S. Karkare et al., Proceedings of 2011 Particle Accelerator Conference, New York, NY, USA, THP192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41137"/>
            <a:ext cx="3562350" cy="2762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4800" y="4614520"/>
                <a:ext cx="2809875" cy="604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614520"/>
                <a:ext cx="2809875" cy="60439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2174" y="5235953"/>
                <a:ext cx="2947602" cy="274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11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1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𝑛𝑥</m:t>
                                  </m:r>
                                </m:sub>
                              </m:sSub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𝑛𝑥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m:rPr>
                          <m:sty m:val="p"/>
                        </m:rPr>
                        <a:rPr lang="en-US" sz="1100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74" y="5235953"/>
                <a:ext cx="2947602" cy="27494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67150" y="1886955"/>
                <a:ext cx="3015954" cy="5536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𝑧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den>
                              </m:f>
                            </m:sup>
                          </m:sSup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150" y="1886955"/>
                <a:ext cx="3015954" cy="55367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283154" y="1958455"/>
                <a:ext cx="1347998" cy="4367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sz="11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𝑛𝑥</m:t>
                              </m:r>
                            </m:sub>
                            <m: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bSup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𝑛𝑦</m:t>
                              </m:r>
                            </m:sub>
                            <m: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3154" y="1958455"/>
                <a:ext cx="1347998" cy="43678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 bwMode="auto">
          <a:xfrm flipH="1">
            <a:off x="4267200" y="2395241"/>
            <a:ext cx="213011" cy="4241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3657600" y="2764253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Accelerating field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5886450" y="2573390"/>
            <a:ext cx="533400" cy="3863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6400800" y="2679109"/>
            <a:ext cx="2082621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Distortions due to </a:t>
            </a:r>
          </a:p>
          <a:p>
            <a:r>
              <a:rPr lang="en-US" sz="1800" dirty="0">
                <a:solidFill>
                  <a:srgbClr val="FF0000"/>
                </a:solidFill>
              </a:rPr>
              <a:t>surface roughness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4267200" y="1958455"/>
            <a:ext cx="509202" cy="43678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4888508" y="1728840"/>
            <a:ext cx="1901539" cy="85587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13414" y="2742833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&gt;&gt;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143945" y="3943933"/>
                <a:ext cx="4040337" cy="8038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MT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𝑓𝑖𝑒𝑙𝑑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𝑛𝑥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945" y="3943933"/>
                <a:ext cx="4040337" cy="80387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334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Alkali </a:t>
            </a:r>
            <a:r>
              <a:rPr lang="en-US" dirty="0" err="1"/>
              <a:t>antimonide</a:t>
            </a:r>
            <a:r>
              <a:rPr lang="en-US" dirty="0"/>
              <a:t>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D885E-2282-4F70-99AE-A92300FFFA40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567596"/>
            <a:ext cx="4643437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3757177"/>
            <a:ext cx="36576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Co-deposition – 0.6 nm </a:t>
            </a:r>
            <a:r>
              <a:rPr lang="en-US" sz="1600" dirty="0" err="1"/>
              <a:t>rms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 bwMode="auto">
          <a:xfrm>
            <a:off x="381000" y="1745142"/>
            <a:ext cx="638629" cy="36537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219200"/>
            <a:ext cx="3692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UHV-AFM measurements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1718846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Sequential deposition – 2.5 nm </a:t>
            </a:r>
            <a:r>
              <a:rPr lang="en-US" sz="1600" dirty="0" err="1"/>
              <a:t>rms</a:t>
            </a:r>
            <a:endParaRPr lang="en-US" sz="16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171334"/>
              </p:ext>
            </p:extLst>
          </p:nvPr>
        </p:nvGraphicFramePr>
        <p:xfrm>
          <a:off x="4667251" y="1604526"/>
          <a:ext cx="4454980" cy="285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3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3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37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Electric field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sz="1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 MV/m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20 MV/m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100 MV/m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84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noFill/>
                          </a:ln>
                        </a:rPr>
                        <a:t>Rough cathode</a:t>
                      </a:r>
                    </a:p>
                    <a:p>
                      <a:pPr algn="ctr"/>
                      <a:r>
                        <a:rPr lang="en-US" sz="1400" dirty="0">
                          <a:ln>
                            <a:noFill/>
                          </a:ln>
                        </a:rPr>
                        <a:t>(sequential deposition)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noFill/>
                          </a:ln>
                        </a:rPr>
                        <a:t>16.6 </a:t>
                      </a:r>
                      <a:r>
                        <a:rPr lang="en-US" sz="1400" dirty="0" err="1">
                          <a:ln>
                            <a:noFill/>
                          </a:ln>
                        </a:rPr>
                        <a:t>meV</a:t>
                      </a:r>
                      <a:endParaRPr lang="en-US" sz="14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noFill/>
                          </a:ln>
                        </a:rPr>
                        <a:t>66.6</a:t>
                      </a:r>
                      <a:r>
                        <a:rPr lang="en-US" sz="1400" baseline="0" dirty="0">
                          <a:ln>
                            <a:noFill/>
                          </a:ln>
                        </a:rPr>
                        <a:t> </a:t>
                      </a:r>
                      <a:r>
                        <a:rPr lang="en-US" sz="1400" baseline="0" dirty="0" err="1">
                          <a:ln>
                            <a:noFill/>
                          </a:ln>
                        </a:rPr>
                        <a:t>meV</a:t>
                      </a:r>
                      <a:endParaRPr lang="en-US" sz="14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noFill/>
                          </a:ln>
                        </a:rPr>
                        <a:t>333 </a:t>
                      </a:r>
                      <a:r>
                        <a:rPr lang="en-US" sz="1400" dirty="0" err="1">
                          <a:ln>
                            <a:noFill/>
                          </a:ln>
                        </a:rPr>
                        <a:t>meV</a:t>
                      </a:r>
                      <a:endParaRPr lang="en-US" sz="14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84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noFill/>
                          </a:ln>
                        </a:rPr>
                        <a:t>Smooth cathode</a:t>
                      </a:r>
                    </a:p>
                    <a:p>
                      <a:pPr algn="ctr"/>
                      <a:r>
                        <a:rPr lang="en-US" sz="1400" dirty="0">
                          <a:ln>
                            <a:noFill/>
                          </a:ln>
                        </a:rPr>
                        <a:t>(Co-deposition)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noFill/>
                          </a:ln>
                        </a:rPr>
                        <a:t>2.1 </a:t>
                      </a:r>
                      <a:r>
                        <a:rPr lang="en-US" sz="1400" dirty="0" err="1">
                          <a:ln>
                            <a:noFill/>
                          </a:ln>
                        </a:rPr>
                        <a:t>meV</a:t>
                      </a:r>
                      <a:endParaRPr lang="en-US" sz="14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noFill/>
                          </a:ln>
                        </a:rPr>
                        <a:t>8.3 </a:t>
                      </a:r>
                      <a:r>
                        <a:rPr lang="en-US" sz="1400" dirty="0" err="1">
                          <a:ln>
                            <a:noFill/>
                          </a:ln>
                        </a:rPr>
                        <a:t>meV</a:t>
                      </a:r>
                      <a:endParaRPr lang="en-US" sz="14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noFill/>
                          </a:ln>
                        </a:rPr>
                        <a:t>41.5 </a:t>
                      </a:r>
                      <a:r>
                        <a:rPr lang="en-US" sz="1400" dirty="0" err="1">
                          <a:ln>
                            <a:noFill/>
                          </a:ln>
                        </a:rPr>
                        <a:t>meV</a:t>
                      </a:r>
                      <a:endParaRPr lang="en-US" sz="14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657600" y="5523914"/>
            <a:ext cx="5076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ultra-cold electrons (~2 </a:t>
            </a:r>
            <a:r>
              <a:rPr lang="en-US" dirty="0" err="1"/>
              <a:t>meV</a:t>
            </a:r>
            <a:r>
              <a:rPr lang="en-US" dirty="0"/>
              <a:t>)</a:t>
            </a:r>
          </a:p>
          <a:p>
            <a:r>
              <a:rPr lang="en-US" dirty="0"/>
              <a:t>Need atomically smooth cathodes!!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7010400" y="3744058"/>
            <a:ext cx="838200" cy="351673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cxnSp>
        <p:nvCxnSpPr>
          <p:cNvPr id="16" name="Straight Arrow Connector 15"/>
          <p:cNvCxnSpPr>
            <a:endCxn id="17" idx="0"/>
          </p:cNvCxnSpPr>
          <p:nvPr/>
        </p:nvCxnSpPr>
        <p:spPr bwMode="auto">
          <a:xfrm>
            <a:off x="7467600" y="4095731"/>
            <a:ext cx="314917" cy="4368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7321493" y="4532534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~ 100K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5943600" y="3707940"/>
            <a:ext cx="838200" cy="351673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cxnSp>
        <p:nvCxnSpPr>
          <p:cNvPr id="20" name="Straight Arrow Connector 19"/>
          <p:cNvCxnSpPr>
            <a:endCxn id="21" idx="0"/>
          </p:cNvCxnSpPr>
          <p:nvPr/>
        </p:nvCxnSpPr>
        <p:spPr bwMode="auto">
          <a:xfrm>
            <a:off x="6400800" y="4059613"/>
            <a:ext cx="250797" cy="4368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6254693" y="4496416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~ 25K</a:t>
            </a:r>
          </a:p>
        </p:txBody>
      </p:sp>
    </p:spTree>
    <p:extLst>
      <p:ext uri="{BB962C8B-B14F-4D97-AF65-F5344CB8AC3E}">
        <p14:creationId xmlns:p14="http://schemas.microsoft.com/office/powerpoint/2010/main" val="5788222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8|42.8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23086</TotalTime>
  <Words>1228</Words>
  <Application>Microsoft Office PowerPoint</Application>
  <PresentationFormat>On-screen Show (4:3)</PresentationFormat>
  <Paragraphs>250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ＭＳ Ｐゴシック</vt:lpstr>
      <vt:lpstr>Arial</vt:lpstr>
      <vt:lpstr>Calibri</vt:lpstr>
      <vt:lpstr>Cambria Math</vt:lpstr>
      <vt:lpstr>Wingdings</vt:lpstr>
      <vt:lpstr>Blank Presentation</vt:lpstr>
      <vt:lpstr>Limits on emittance from solid photocathodes due to surface non-uniformities</vt:lpstr>
      <vt:lpstr>Where we are?</vt:lpstr>
      <vt:lpstr>Strategies to reduce emittance</vt:lpstr>
      <vt:lpstr>Strategies to reduce emittance</vt:lpstr>
      <vt:lpstr>Limits on emittance from solid photocathodes due to surface non-uniformities</vt:lpstr>
      <vt:lpstr>Physical roughness</vt:lpstr>
      <vt:lpstr>Field effect</vt:lpstr>
      <vt:lpstr>Modelling field effect</vt:lpstr>
      <vt:lpstr>Alkali antimonide example</vt:lpstr>
      <vt:lpstr>Limits on emittance from solid photocathodes due surface non-uniformities</vt:lpstr>
      <vt:lpstr>Chemical roughness</vt:lpstr>
      <vt:lpstr>Modelling chemical roughness effect</vt:lpstr>
      <vt:lpstr>Complications in modelling</vt:lpstr>
      <vt:lpstr>Limits on emittance from solid photocathodes due surface non-uniformities</vt:lpstr>
      <vt:lpstr>Quantum scale effects</vt:lpstr>
      <vt:lpstr>GaAs example</vt:lpstr>
      <vt:lpstr>GaAs example</vt:lpstr>
      <vt:lpstr>Conclusions</vt:lpstr>
    </vt:vector>
  </TitlesOfParts>
  <Company>Lawrence Berkeley National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Ventimiglia</dc:creator>
  <cp:lastModifiedBy>Siddharth Karkare</cp:lastModifiedBy>
  <cp:revision>164</cp:revision>
  <dcterms:created xsi:type="dcterms:W3CDTF">2009-04-08T17:36:24Z</dcterms:created>
  <dcterms:modified xsi:type="dcterms:W3CDTF">2016-10-12T22:43:50Z</dcterms:modified>
</cp:coreProperties>
</file>