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9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8" autoAdjust="0"/>
  </p:normalViewPr>
  <p:slideViewPr>
    <p:cSldViewPr>
      <p:cViewPr varScale="1">
        <p:scale>
          <a:sx n="124" d="100"/>
          <a:sy n="124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7CE75-7172-4613-9313-C5079D00F0D6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373A7-6AD2-4176-A563-C011AB92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21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BED556F-C01A-43EF-950D-4113D694F8A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56726A6-3ADA-41F0-8DD0-23A7D18C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3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726A6-3ADA-41F0-8DD0-23A7D18CE2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8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726A6-3ADA-41F0-8DD0-23A7D18CE2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8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076" name="Picture 4" descr="http://www.imp.cas.cn/images/cn74toplogo01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39"/>
          <a:stretch/>
        </p:blipFill>
        <p:spPr bwMode="auto">
          <a:xfrm>
            <a:off x="6477000" y="6324600"/>
            <a:ext cx="48186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as.cn/images/ch_plk_03_2014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66"/>
          <a:stretch/>
        </p:blipFill>
        <p:spPr bwMode="auto">
          <a:xfrm>
            <a:off x="7010400" y="6324600"/>
            <a:ext cx="35122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367438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367438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30763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416675"/>
            <a:ext cx="609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2"/>
          <p:cNvSpPr>
            <a:spLocks noChangeShapeType="1"/>
          </p:cNvSpPr>
          <p:nvPr userDrawn="1"/>
        </p:nvSpPr>
        <p:spPr bwMode="auto">
          <a:xfrm>
            <a:off x="457200" y="914400"/>
            <a:ext cx="8229599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367438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00400" y="6367438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00400" y="6367438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00400" y="6367438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00400" y="6367438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00400" y="6367438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00400" y="6367438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Jefferson La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757" y="6324600"/>
            <a:ext cx="161304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EX - Credit:NAS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239357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2057400"/>
          </a:xfrm>
        </p:spPr>
        <p:txBody>
          <a:bodyPr>
            <a:normAutofit/>
          </a:bodyPr>
          <a:lstStyle/>
          <a:p>
            <a:r>
              <a:rPr lang="en-US" sz="3600" dirty="0"/>
              <a:t>The effects of ion bombardment on bulk GaAs photocathodes with different surface-cleavage planes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Wei Liu</a:t>
            </a:r>
            <a:endParaRPr lang="en-US" baseline="300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05000" y="5181600"/>
            <a:ext cx="5257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Shukui</a:t>
            </a:r>
            <a:r>
              <a:rPr lang="en-US" dirty="0" smtClean="0"/>
              <a:t> Zhang, Matt </a:t>
            </a:r>
            <a:r>
              <a:rPr lang="en-US" dirty="0" err="1" smtClean="0"/>
              <a:t>Poelker</a:t>
            </a:r>
            <a:r>
              <a:rPr lang="en-US" dirty="0" smtClean="0"/>
              <a:t>, Marcy Stutzman</a:t>
            </a:r>
            <a:endParaRPr lang="en-US" dirty="0"/>
          </a:p>
          <a:p>
            <a:r>
              <a:rPr lang="en-US" dirty="0" smtClean="0"/>
              <a:t>Jefferson Lab </a:t>
            </a:r>
          </a:p>
        </p:txBody>
      </p:sp>
    </p:spTree>
    <p:extLst>
      <p:ext uri="{BB962C8B-B14F-4D97-AF65-F5344CB8AC3E}">
        <p14:creationId xmlns:p14="http://schemas.microsoft.com/office/powerpoint/2010/main" val="29577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QE map of photocathode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057400"/>
          </a:xfrm>
        </p:spPr>
        <p:txBody>
          <a:bodyPr/>
          <a:lstStyle/>
          <a:p>
            <a:r>
              <a:rPr lang="en-US" dirty="0" smtClean="0"/>
              <a:t>For 100 V ions: QE degradation was uniformly distributed across the sample</a:t>
            </a:r>
          </a:p>
          <a:p>
            <a:r>
              <a:rPr lang="en-US" dirty="0" smtClean="0"/>
              <a:t>For 10,000 V ions: QE degradation was focused on to a specific region of the 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J:\JLab\my paper\ion implantation\edition of latex\QE_map_2d_100 V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1"/>
          <a:stretch/>
        </p:blipFill>
        <p:spPr bwMode="auto">
          <a:xfrm>
            <a:off x="77187" y="3505200"/>
            <a:ext cx="3199413" cy="2743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liouver\Desktop\QE_map_100V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19" y="3581400"/>
            <a:ext cx="3207205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276600" y="4195961"/>
            <a:ext cx="2590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Typical QE maps for bulk GaAs (111A) sample. (left) after third activation following implantation with 100 V H-ions. (right) after the third activation following implantation with 10,000 V H-ions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8371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QE evolution for three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886200" cy="4830763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Both 100 V and 10,000 V H-ions </a:t>
            </a:r>
            <a:r>
              <a:rPr lang="en-US" sz="2000" dirty="0" smtClean="0"/>
              <a:t>degrade </a:t>
            </a:r>
            <a:r>
              <a:rPr lang="en-US" sz="2000" dirty="0" smtClean="0"/>
              <a:t>the QE</a:t>
            </a:r>
          </a:p>
          <a:p>
            <a:pPr algn="just"/>
            <a:r>
              <a:rPr lang="en-US" sz="2000" dirty="0" smtClean="0"/>
              <a:t>The QE degradation associated with 10,000 V ions was significantly greater than caused by 100 V ions</a:t>
            </a:r>
          </a:p>
          <a:p>
            <a:pPr algn="just"/>
            <a:r>
              <a:rPr lang="en-US" sz="2000" dirty="0" smtClean="0"/>
              <a:t>Heating the sample to higher temperature and for long time </a:t>
            </a:r>
            <a:r>
              <a:rPr lang="en-US" sz="2000" dirty="0" smtClean="0"/>
              <a:t>restore </a:t>
            </a:r>
            <a:r>
              <a:rPr lang="en-US" sz="2000" dirty="0" smtClean="0"/>
              <a:t>QE</a:t>
            </a:r>
          </a:p>
          <a:p>
            <a:pPr algn="just"/>
            <a:r>
              <a:rPr lang="en-US" sz="2000" dirty="0" smtClean="0"/>
              <a:t>For 100 V ions: QE could be completely restored by heating sample; For 10,000 V ions: only a fraction of the QE could be restored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9200" y="586740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QE (532 nm) </a:t>
            </a:r>
            <a:r>
              <a:rPr lang="en-US" sz="1400" dirty="0"/>
              <a:t>versus heat cycles for bulk GaAs with three </a:t>
            </a:r>
            <a:r>
              <a:rPr lang="en-US" sz="1400" dirty="0" smtClean="0"/>
              <a:t>different </a:t>
            </a:r>
            <a:r>
              <a:rPr lang="en-US" sz="1400" dirty="0"/>
              <a:t>surface cleave </a:t>
            </a:r>
            <a:r>
              <a:rPr lang="en-US" sz="1400" dirty="0" smtClean="0"/>
              <a:t>planes</a:t>
            </a:r>
            <a:endParaRPr lang="en-US" sz="1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308802"/>
              </p:ext>
            </p:extLst>
          </p:nvPr>
        </p:nvGraphicFramePr>
        <p:xfrm>
          <a:off x="4419600" y="1524000"/>
          <a:ext cx="44196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Acrobat Document" r:id="rId3" imgW="6858000" imgH="6858000" progId="AcroExch.Document.DC">
                  <p:embed/>
                </p:oleObj>
              </mc:Choice>
              <mc:Fallback>
                <p:oleObj name="Acrobat Document" r:id="rId3" imgW="6858000" imgH="68580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600" y="1524000"/>
                        <a:ext cx="4419600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055819"/>
              </p:ext>
            </p:extLst>
          </p:nvPr>
        </p:nvGraphicFramePr>
        <p:xfrm>
          <a:off x="4391970" y="1143000"/>
          <a:ext cx="4262755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755"/>
                <a:gridCol w="711200"/>
                <a:gridCol w="711200"/>
                <a:gridCol w="711200"/>
                <a:gridCol w="711200"/>
                <a:gridCol w="711200"/>
              </a:tblGrid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 (°C)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250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370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490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550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550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</a:t>
                      </a:r>
                      <a:r>
                        <a:rPr lang="en-US" sz="1200" baseline="0" dirty="0" smtClean="0"/>
                        <a:t> (min)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8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QE ratio evolution for three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01000" cy="1905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/>
              <a:t>The </a:t>
            </a:r>
            <a:r>
              <a:rPr lang="en-US" sz="2000" dirty="0" smtClean="0"/>
              <a:t>GaAs </a:t>
            </a:r>
            <a:r>
              <a:rPr lang="en-US" sz="2000" dirty="0"/>
              <a:t>(110) </a:t>
            </a:r>
            <a:r>
              <a:rPr lang="en-US" sz="2000" dirty="0" smtClean="0"/>
              <a:t>- </a:t>
            </a:r>
            <a:r>
              <a:rPr lang="en-US" sz="2000" dirty="0"/>
              <a:t>i.e., the </a:t>
            </a:r>
            <a:r>
              <a:rPr lang="en-US" sz="2000" dirty="0" smtClean="0"/>
              <a:t>sample with </a:t>
            </a:r>
            <a:r>
              <a:rPr lang="en-US" sz="2000" dirty="0"/>
              <a:t>the most open space between atoms, and </a:t>
            </a:r>
            <a:r>
              <a:rPr lang="en-US" sz="2000" dirty="0" smtClean="0"/>
              <a:t>therefore the </a:t>
            </a:r>
            <a:r>
              <a:rPr lang="en-US" sz="2000" dirty="0"/>
              <a:t>sample supporting the highest level of ion </a:t>
            </a:r>
            <a:r>
              <a:rPr lang="en-US" sz="2000" dirty="0" smtClean="0"/>
              <a:t>channeling - </a:t>
            </a:r>
            <a:r>
              <a:rPr lang="en-US" sz="2000" dirty="0"/>
              <a:t>exhibited the highest QE </a:t>
            </a:r>
            <a:r>
              <a:rPr lang="en-US" sz="2000" dirty="0" smtClean="0"/>
              <a:t>ratio</a:t>
            </a:r>
          </a:p>
          <a:p>
            <a:pPr algn="just"/>
            <a:r>
              <a:rPr lang="en-US" sz="2000" dirty="0" smtClean="0"/>
              <a:t>The GaAs (100</a:t>
            </a:r>
            <a:r>
              <a:rPr lang="en-US" sz="2000" dirty="0"/>
              <a:t>) - i.e., the sample with the least open </a:t>
            </a:r>
            <a:r>
              <a:rPr lang="en-US" sz="2000" dirty="0" smtClean="0"/>
              <a:t>space between </a:t>
            </a:r>
            <a:r>
              <a:rPr lang="en-US" sz="2000" dirty="0"/>
              <a:t>atoms, and therefore the sample supporting </a:t>
            </a:r>
            <a:r>
              <a:rPr lang="en-US" sz="2000" dirty="0" smtClean="0"/>
              <a:t>the lowest </a:t>
            </a:r>
            <a:r>
              <a:rPr lang="en-US" sz="2000" dirty="0"/>
              <a:t>level of ion channeling - exhibited the lowest </a:t>
            </a:r>
            <a:r>
              <a:rPr lang="en-US" sz="2000" dirty="0" smtClean="0"/>
              <a:t>QE ratio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734564"/>
              </p:ext>
            </p:extLst>
          </p:nvPr>
        </p:nvGraphicFramePr>
        <p:xfrm>
          <a:off x="457200" y="2924969"/>
          <a:ext cx="4191000" cy="2942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Acrobat Document" r:id="rId3" imgW="7753215" imgH="5448300" progId="AcroExch.Document.DC">
                  <p:embed/>
                </p:oleObj>
              </mc:Choice>
              <mc:Fallback>
                <p:oleObj name="Acrobat Document" r:id="rId3" imgW="7753215" imgH="5448300" progId="AcroExch.Document.D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24969"/>
                        <a:ext cx="4191000" cy="29424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05400" y="3886200"/>
            <a:ext cx="381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QE ratio </a:t>
            </a:r>
            <a:r>
              <a:rPr lang="en-US" sz="1600" dirty="0" smtClean="0"/>
              <a:t>(532 nm) - </a:t>
            </a:r>
            <a:r>
              <a:rPr lang="en-US" sz="1600" dirty="0"/>
              <a:t>samples implanted with 10,000 V H</a:t>
            </a:r>
            <a:r>
              <a:rPr lang="en-US" sz="1600" dirty="0" smtClean="0"/>
              <a:t>-ions </a:t>
            </a:r>
            <a:r>
              <a:rPr lang="en-US" sz="1600" dirty="0"/>
              <a:t>to samples that were not exposed to </a:t>
            </a:r>
            <a:r>
              <a:rPr lang="en-US" sz="1600" dirty="0" smtClean="0"/>
              <a:t>H-ions </a:t>
            </a:r>
            <a:r>
              <a:rPr lang="en-US" sz="1600" dirty="0"/>
              <a:t>for bulk GaAs with three </a:t>
            </a:r>
            <a:r>
              <a:rPr lang="en-US" sz="1600" dirty="0" smtClean="0"/>
              <a:t>different surface </a:t>
            </a:r>
            <a:r>
              <a:rPr lang="en-US" sz="1600" dirty="0"/>
              <a:t>cleave </a:t>
            </a:r>
            <a:r>
              <a:rPr lang="en-US" sz="1600" dirty="0" smtClean="0"/>
              <a:t>planes</a:t>
            </a:r>
            <a:endParaRPr lang="en-US" sz="1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262341"/>
              </p:ext>
            </p:extLst>
          </p:nvPr>
        </p:nvGraphicFramePr>
        <p:xfrm>
          <a:off x="309245" y="5715000"/>
          <a:ext cx="4262755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755"/>
                <a:gridCol w="711200"/>
                <a:gridCol w="711200"/>
                <a:gridCol w="711200"/>
                <a:gridCol w="711200"/>
                <a:gridCol w="711200"/>
              </a:tblGrid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 (°C)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250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370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490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550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550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</a:t>
                      </a:r>
                      <a:r>
                        <a:rPr lang="en-US" sz="1200" baseline="0" dirty="0" smtClean="0"/>
                        <a:t> (min)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5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743199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dirty="0" smtClean="0"/>
              <a:t>Bulk GaAs was activated to QE near 20% at 532 nm. GaAs (100) provide the highest QE, and GaAs (111A) provide the lowest QE</a:t>
            </a:r>
          </a:p>
          <a:p>
            <a:pPr algn="just"/>
            <a:r>
              <a:rPr lang="en-US" sz="2400" dirty="0" smtClean="0"/>
              <a:t>Both high and low energy H-ion implantation reduce QE</a:t>
            </a:r>
          </a:p>
          <a:p>
            <a:pPr algn="just"/>
            <a:r>
              <a:rPr lang="en-US" sz="2400" dirty="0" smtClean="0"/>
              <a:t>Cleave plane (110</a:t>
            </a:r>
            <a:r>
              <a:rPr lang="en-US" sz="2400" dirty="0"/>
              <a:t>) was the least sensitive to ion </a:t>
            </a:r>
            <a:r>
              <a:rPr lang="en-US" sz="2400" dirty="0" smtClean="0"/>
              <a:t>bombardment </a:t>
            </a:r>
            <a:r>
              <a:rPr lang="en-US" sz="2400" dirty="0"/>
              <a:t>and </a:t>
            </a:r>
            <a:r>
              <a:rPr lang="en-US" sz="2400" dirty="0" smtClean="0"/>
              <a:t>cleave plane (100</a:t>
            </a:r>
            <a:r>
              <a:rPr lang="en-US" sz="2400" dirty="0"/>
              <a:t>) </a:t>
            </a:r>
            <a:r>
              <a:rPr lang="en-US" sz="2400" dirty="0" smtClean="0"/>
              <a:t>was the </a:t>
            </a:r>
            <a:r>
              <a:rPr lang="en-US" sz="2400" dirty="0"/>
              <a:t>most </a:t>
            </a:r>
            <a:r>
              <a:rPr lang="en-US" sz="2400" dirty="0" smtClean="0"/>
              <a:t>sensitive</a:t>
            </a:r>
          </a:p>
          <a:p>
            <a:pPr algn="just"/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best choice for a </a:t>
            </a:r>
            <a:r>
              <a:rPr lang="en-US" sz="2400" dirty="0" smtClean="0"/>
              <a:t>photo-gun using bulk </a:t>
            </a:r>
            <a:r>
              <a:rPr lang="en-US" sz="2400" dirty="0"/>
              <a:t>GaAs would be </a:t>
            </a:r>
            <a:r>
              <a:rPr lang="en-US" sz="2400" dirty="0" smtClean="0"/>
              <a:t>cleave </a:t>
            </a:r>
            <a:r>
              <a:rPr lang="en-US" sz="2400" dirty="0"/>
              <a:t>plane (110)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89731"/>
              </p:ext>
            </p:extLst>
          </p:nvPr>
        </p:nvGraphicFramePr>
        <p:xfrm>
          <a:off x="1600200" y="3886200"/>
          <a:ext cx="64008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150"/>
                <a:gridCol w="1581150"/>
                <a:gridCol w="1581150"/>
                <a:gridCol w="1657350"/>
              </a:tblGrid>
              <a:tr h="8070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Plane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Max QE</a:t>
                      </a:r>
                    </a:p>
                    <a:p>
                      <a:pPr algn="ctr"/>
                      <a:r>
                        <a:rPr lang="en-US" sz="2000" dirty="0" smtClean="0"/>
                        <a:t>(532</a:t>
                      </a:r>
                      <a:r>
                        <a:rPr lang="en-US" sz="2000" baseline="0" dirty="0" smtClean="0"/>
                        <a:t> nm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Recover</a:t>
                      </a:r>
                      <a:r>
                        <a:rPr lang="en-US" sz="2000" baseline="0" dirty="0" smtClean="0"/>
                        <a:t>ed QE (100 V)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Recover</a:t>
                      </a:r>
                      <a:r>
                        <a:rPr lang="en-US" sz="2000" baseline="0" dirty="0" smtClean="0"/>
                        <a:t>ed QE (10,000 V)</a:t>
                      </a:r>
                      <a:endParaRPr lang="en-US" sz="2000" dirty="0" smtClean="0"/>
                    </a:p>
                  </a:txBody>
                  <a:tcPr/>
                </a:tc>
              </a:tr>
              <a:tr h="4675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(100)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21.16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19.09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6.27</a:t>
                      </a:r>
                      <a:endParaRPr lang="en-US" sz="2000" dirty="0"/>
                    </a:p>
                  </a:txBody>
                  <a:tcPr/>
                </a:tc>
              </a:tr>
              <a:tr h="4675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(110)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20.89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20.18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7.58</a:t>
                      </a:r>
                      <a:endParaRPr lang="en-US" sz="2000" dirty="0"/>
                    </a:p>
                  </a:txBody>
                  <a:tcPr/>
                </a:tc>
              </a:tr>
              <a:tr h="4675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(111A)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18.67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6.34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92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7772400" cy="2057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Thank you for your attention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back-bombardment in photo-gun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5105400" cy="5106887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Ion back-bombardment is the dominant lifetime-limiting mechanism of modern DC high voltage photo-gun</a:t>
            </a:r>
          </a:p>
          <a:p>
            <a:pPr algn="just"/>
            <a:r>
              <a:rPr lang="en-US" sz="1800" dirty="0" smtClean="0"/>
              <a:t>Ion back-bombardment: the residual gas within the cathode/anode gap </a:t>
            </a:r>
            <a:r>
              <a:rPr lang="en-US" sz="1800" dirty="0" smtClean="0">
                <a:sym typeface="Wingdings" panose="05000000000000000000" pitchFamily="2" charset="2"/>
              </a:rPr>
              <a:t> ionized by the electron beam  accelerated to and implanted into  photocathode  decrease the QE of photocathode (reduce the operating lifetime of photocathode)</a:t>
            </a:r>
          </a:p>
          <a:p>
            <a:pPr algn="just"/>
            <a:r>
              <a:rPr lang="en-US" sz="1800" dirty="0" smtClean="0"/>
              <a:t>The electron ionization cross section change with the electron kinetic energy that ranges from 0 to 100 (even to 350) </a:t>
            </a:r>
            <a:r>
              <a:rPr lang="en-US" sz="1800" dirty="0" err="1" smtClean="0"/>
              <a:t>keV</a:t>
            </a:r>
            <a:r>
              <a:rPr lang="en-US" sz="1800" dirty="0" smtClean="0"/>
              <a:t>. </a:t>
            </a:r>
          </a:p>
          <a:p>
            <a:pPr algn="just"/>
            <a:r>
              <a:rPr lang="en-US" sz="1800" dirty="0" smtClean="0"/>
              <a:t>Hydrogen is the dominant gas species inside a modern photo-gun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599"/>
            <a:ext cx="2819400" cy="231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27308" y="3311145"/>
            <a:ext cx="269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QE map of photocathode in CEBAF</a:t>
            </a:r>
          </a:p>
          <a:p>
            <a:pPr algn="ctr"/>
            <a:endParaRPr lang="en-US" sz="700" dirty="0" smtClean="0"/>
          </a:p>
          <a:p>
            <a:pPr algn="ctr"/>
            <a:r>
              <a:rPr lang="en-US" sz="1100" dirty="0" smtClean="0"/>
              <a:t>J. </a:t>
            </a:r>
            <a:r>
              <a:rPr lang="en-US" sz="1100" dirty="0" err="1" smtClean="0"/>
              <a:t>Grames</a:t>
            </a:r>
            <a:r>
              <a:rPr lang="en-US" sz="1100" dirty="0" smtClean="0"/>
              <a:t>, PRST-AB 14, 043501 (2011)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98215" y="6019800"/>
                <a:ext cx="35577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Electron impact ionization cross section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215" y="6019800"/>
                <a:ext cx="3557769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514" t="-2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004240"/>
              </p:ext>
            </p:extLst>
          </p:nvPr>
        </p:nvGraphicFramePr>
        <p:xfrm>
          <a:off x="5638800" y="3824416"/>
          <a:ext cx="3124200" cy="219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Acrobat Document" r:id="rId7" imgW="7753215" imgH="5448300" progId="AcroExch.Document.DC">
                  <p:embed/>
                </p:oleObj>
              </mc:Choice>
              <mc:Fallback>
                <p:oleObj name="Acrobat Document" r:id="rId7" imgW="7753215" imgH="5448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8800" y="3824416"/>
                        <a:ext cx="3124200" cy="2195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6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H-ions implantation into GaAs photocathode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98119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 smtClean="0"/>
              <a:t>H-ions implant into the GaAs with different depth that depend on the H-ions energy</a:t>
            </a:r>
          </a:p>
          <a:p>
            <a:pPr algn="just"/>
            <a:r>
              <a:rPr lang="en-US" sz="2000" dirty="0" smtClean="0"/>
              <a:t>When H-ions energy &gt; 500 eV, they knock out the Ga or As atom leaving the vacancy in these positions</a:t>
            </a:r>
          </a:p>
          <a:p>
            <a:pPr algn="just"/>
            <a:r>
              <a:rPr lang="en-US" sz="2000" dirty="0" smtClean="0"/>
              <a:t>Higher energy ions penetrate deeper into the GaAs and do more damage to the crystal structure compared to lower energy 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8120"/>
              </p:ext>
            </p:extLst>
          </p:nvPr>
        </p:nvGraphicFramePr>
        <p:xfrm>
          <a:off x="557592" y="3149600"/>
          <a:ext cx="36576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Acrobat Document" r:id="rId3" imgW="7753215" imgH="5448300" progId="AcroExch.Document.DC">
                  <p:embed/>
                </p:oleObj>
              </mc:Choice>
              <mc:Fallback>
                <p:oleObj name="Acrobat Document" r:id="rId3" imgW="7753215" imgH="5448300" progId="AcroExch.Document.D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92" y="3149600"/>
                        <a:ext cx="3657600" cy="256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75359"/>
              </p:ext>
            </p:extLst>
          </p:nvPr>
        </p:nvGraphicFramePr>
        <p:xfrm>
          <a:off x="5029200" y="3124200"/>
          <a:ext cx="369381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Acrobat Document" r:id="rId5" imgW="7753215" imgH="5448300" progId="AcroExch.Document.DC">
                  <p:embed/>
                </p:oleObj>
              </mc:Choice>
              <mc:Fallback>
                <p:oleObj name="Acrobat Document" r:id="rId5" imgW="7753215" imgH="5448300" progId="AcroExch.Document.DC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124200"/>
                        <a:ext cx="3693813" cy="2590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0271" y="5791200"/>
            <a:ext cx="3011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Hydrogen ion distribution within GaAs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5791200"/>
            <a:ext cx="2623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Vacancy distribution within GaAs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3925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apparatus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43600" y="1371601"/>
                <a:ext cx="3043325" cy="41910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600" dirty="0" smtClean="0"/>
                  <a:t>The chamber was baked at 200°C for 36 hours to achieve a high vacuum pressure: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en-US" sz="1600" dirty="0" smtClean="0"/>
                  <a:t> Torr</a:t>
                </a:r>
              </a:p>
              <a:p>
                <a:pPr algn="just"/>
                <a:r>
                  <a:rPr lang="en-US" sz="1600" dirty="0" smtClean="0"/>
                  <a:t>The H-ion was provided by a Pyrex glass </a:t>
                </a:r>
                <a:r>
                  <a:rPr lang="en-US" sz="1600" dirty="0" err="1" smtClean="0"/>
                  <a:t>dissociator</a:t>
                </a:r>
                <a:r>
                  <a:rPr lang="en-US" sz="1600" dirty="0" smtClean="0"/>
                  <a:t> in which the molecular hydrogen was dissociated using an RF-inductive discharge created by a 12 turn coils</a:t>
                </a:r>
              </a:p>
              <a:p>
                <a:pPr algn="just"/>
                <a:r>
                  <a:rPr lang="en-US" sz="1600" dirty="0" smtClean="0"/>
                  <a:t>The H-ion was accelerated by the negative voltage on the cathode and implanted into the photocathode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3600" y="1371601"/>
                <a:ext cx="3043325" cy="4191000"/>
              </a:xfrm>
              <a:blipFill rotWithShape="1">
                <a:blip r:embed="rId2"/>
                <a:stretch>
                  <a:fillRect l="-601" t="-436" r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95400"/>
            <a:ext cx="5711351" cy="4038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5650468"/>
            <a:ext cx="5192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Schematic and photograph of the </a:t>
            </a:r>
            <a:r>
              <a:rPr lang="en-US" dirty="0" smtClean="0"/>
              <a:t>UHV test apparatus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Ion trajectory from ion source to cathode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905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/>
              <a:t>The ions have initial energy with different directions</a:t>
            </a:r>
          </a:p>
          <a:p>
            <a:pPr algn="just"/>
            <a:r>
              <a:rPr lang="en-US" sz="2400" dirty="0" smtClean="0"/>
              <a:t>Two bias-voltage are supplied on the cathode independently, and a </a:t>
            </a:r>
            <a:r>
              <a:rPr lang="en-US" sz="2400" dirty="0" err="1" smtClean="0"/>
              <a:t>picoammeter</a:t>
            </a:r>
            <a:r>
              <a:rPr lang="en-US" sz="2400" dirty="0" smtClean="0"/>
              <a:t> connected the voltage power supply to monitor the ion current (dose) at the cathode.</a:t>
            </a:r>
          </a:p>
          <a:p>
            <a:pPr algn="just"/>
            <a:r>
              <a:rPr lang="en-US" sz="2400" dirty="0" smtClean="0"/>
              <a:t>The ion trajectory at different bias-voltage are different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J:\JLab\my paper\ion implantation\bulk GaAs implantation study_latex\trajector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26" y="3124200"/>
            <a:ext cx="5784112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459841" y="5791200"/>
            <a:ext cx="226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-100 V on the cathode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5791200"/>
            <a:ext cx="22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-10 kV on the cathode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xperimental Photocathode samples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556685"/>
              </p:ext>
            </p:extLst>
          </p:nvPr>
        </p:nvGraphicFramePr>
        <p:xfrm>
          <a:off x="198120" y="1295400"/>
          <a:ext cx="6050280" cy="2600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6027"/>
                <a:gridCol w="1234751"/>
                <a:gridCol w="1234751"/>
                <a:gridCol w="1234751"/>
              </a:tblGrid>
              <a:tr h="365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(100)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(110)</a:t>
                      </a:r>
                      <a:endParaRPr lang="en-US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(111A)</a:t>
                      </a:r>
                      <a:endParaRPr lang="en-US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94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Dopant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GaAs-Zn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GaAs-Zn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GaAs-Zn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94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Orientation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(100)</a:t>
                      </a:r>
                      <a:r>
                        <a:rPr lang="en-US" sz="1400" kern="1200" dirty="0">
                          <a:effectLst/>
                        </a:rPr>
                        <a:t> ±0.5°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(110)</a:t>
                      </a:r>
                      <a:r>
                        <a:rPr lang="en-US" sz="1400" kern="1200" dirty="0">
                          <a:effectLst/>
                        </a:rPr>
                        <a:t> ±0.5°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(111A)</a:t>
                      </a:r>
                      <a:r>
                        <a:rPr lang="en-US" sz="1400" kern="1200" dirty="0">
                          <a:effectLst/>
                        </a:rPr>
                        <a:t> ±0.5°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94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Carrier concentration (a./c.c.)</a:t>
                      </a:r>
                      <a:endParaRPr lang="en-US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</a:t>
                      </a:r>
                      <a:r>
                        <a:rPr lang="en-US" sz="1400" kern="1200" dirty="0">
                          <a:effectLst/>
                        </a:rPr>
                        <a:t>~1.3E19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1.3</a:t>
                      </a:r>
                      <a:r>
                        <a:rPr lang="en-US" sz="1400" kern="1200" dirty="0">
                          <a:effectLst/>
                        </a:rPr>
                        <a:t>~1.4E19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1.1</a:t>
                      </a:r>
                      <a:r>
                        <a:rPr lang="en-US" sz="1400" kern="1200" dirty="0">
                          <a:effectLst/>
                        </a:rPr>
                        <a:t>~1.14E19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94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Resistivity (ohm.cm)</a:t>
                      </a:r>
                      <a:endParaRPr lang="en-US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6.6</a:t>
                      </a:r>
                      <a:r>
                        <a:rPr lang="en-US" sz="1400" kern="1200" dirty="0">
                          <a:effectLst/>
                        </a:rPr>
                        <a:t>~7.7E-3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6.1</a:t>
                      </a:r>
                      <a:r>
                        <a:rPr lang="en-US" sz="1400" kern="1200" dirty="0">
                          <a:effectLst/>
                        </a:rPr>
                        <a:t>~6.6E-3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7.17</a:t>
                      </a:r>
                      <a:r>
                        <a:rPr lang="en-US" sz="1400" kern="1200" dirty="0">
                          <a:effectLst/>
                        </a:rPr>
                        <a:t>~7.38E-3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94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Mobility (cm</a:t>
                      </a:r>
                      <a:r>
                        <a:rPr lang="en-US" sz="1400" baseline="30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en-US" sz="1400" dirty="0" err="1">
                          <a:effectLst/>
                        </a:rPr>
                        <a:t>v.s</a:t>
                      </a:r>
                      <a:r>
                        <a:rPr lang="en-US" sz="1400" dirty="0">
                          <a:effectLst/>
                        </a:rPr>
                        <a:t>.)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74</a:t>
                      </a:r>
                      <a:r>
                        <a:rPr lang="en-US" sz="1400" kern="1200" dirty="0">
                          <a:effectLst/>
                        </a:rPr>
                        <a:t>~80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71~74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77~78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7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Thickness (µm)</a:t>
                      </a:r>
                      <a:endParaRPr lang="en-US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600~650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475~525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500~550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2849" y="4038600"/>
            <a:ext cx="63079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</a:t>
            </a:r>
            <a:r>
              <a:rPr lang="en-US" sz="1400" dirty="0" smtClean="0"/>
              <a:t>specifications </a:t>
            </a:r>
            <a:r>
              <a:rPr lang="en-US" sz="1400" dirty="0"/>
              <a:t>of three bulk GaAs samples </a:t>
            </a:r>
            <a:r>
              <a:rPr lang="en-US" sz="1400" dirty="0" smtClean="0"/>
              <a:t>with different surface-cleavage </a:t>
            </a:r>
            <a:r>
              <a:rPr lang="en-US" sz="1400" dirty="0"/>
              <a:t>planes</a:t>
            </a:r>
          </a:p>
        </p:txBody>
      </p:sp>
      <p:sp>
        <p:nvSpPr>
          <p:cNvPr id="6" name="AutoShape 2" descr="https://zimbra.jlab.org/service/home/~/?auth=co&amp;loc=en_US&amp;id=4355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zimbra.jlab.org/service/home/~/?auth=co&amp;loc=en_US&amp;id=4355&amp;part=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C:\Users\liouver\Desktop\experiment\IMG_07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" t="11387" b="26870"/>
          <a:stretch/>
        </p:blipFill>
        <p:spPr bwMode="auto">
          <a:xfrm>
            <a:off x="6400800" y="3733800"/>
            <a:ext cx="2571909" cy="225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79375" y="4572000"/>
            <a:ext cx="6245225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smtClean="0"/>
              <a:t>Three bulk GaAs samples with different surface-cleavage planes were used for this work</a:t>
            </a:r>
          </a:p>
          <a:p>
            <a:pPr algn="just"/>
            <a:r>
              <a:rPr lang="en-US" sz="2000" dirty="0" smtClean="0"/>
              <a:t>This work serves to assess which cleave plane surface provides the highest QE and best resistance to ion implantation damage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5"/>
              <p:cNvSpPr txBox="1">
                <a:spLocks/>
              </p:cNvSpPr>
              <p:nvPr/>
            </p:nvSpPr>
            <p:spPr>
              <a:xfrm>
                <a:off x="6400799" y="2438400"/>
                <a:ext cx="2667001" cy="1219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 smtClean="0"/>
                  <a:t>The samples were cleaved into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15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×15</m:t>
                    </m:r>
                    <m:r>
                      <a:rPr lang="en-US" sz="16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  <a:ea typeface="Cambria Math"/>
                      </a:rPr>
                      <m:t>mm</m:t>
                    </m:r>
                  </m:oMath>
                </a14:m>
                <a:r>
                  <a:rPr lang="en-US" sz="1600" dirty="0" smtClean="0"/>
                  <a:t> squares and attached to a sample holder fixed by  a tantalum cap</a:t>
                </a:r>
                <a:endParaRPr lang="en-US" sz="1600" dirty="0"/>
              </a:p>
            </p:txBody>
          </p:sp>
        </mc:Choice>
        <mc:Fallback xmlns="">
          <p:sp>
            <p:nvSpPr>
              <p:cNvPr id="11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2438400"/>
                <a:ext cx="2667001" cy="1219200"/>
              </a:xfrm>
              <a:prstGeom prst="rect">
                <a:avLst/>
              </a:prstGeom>
              <a:blipFill rotWithShape="1">
                <a:blip r:embed="rId3"/>
                <a:stretch>
                  <a:fillRect l="-1142" t="-1500" r="-2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7010399" y="4724400"/>
            <a:ext cx="1447800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60382" y="4724400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13mm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0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Ion channeling for three GaAs surfaces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55" y="3752215"/>
            <a:ext cx="5114290" cy="1962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1"/>
                <a:ext cx="8229600" cy="24384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Ion channeling: the positively charged particles (like the hydrogen ions) tend to follow the direction between two neighboring crystal planes</a:t>
                </a:r>
              </a:p>
              <a:p>
                <a:r>
                  <a:rPr lang="en-US" sz="2000" dirty="0" smtClean="0"/>
                  <a:t>The effective atomic number density for the (100), (110) and (111A) GaAs cleave planes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8/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000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000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, respectively.</a:t>
                </a:r>
              </a:p>
              <a:p>
                <a:r>
                  <a:rPr lang="en-US" sz="2000" dirty="0" smtClean="0"/>
                  <a:t>Ion channeling would be enhanced for GaAs (110) which possesses the smallest atomic number density (i.e., the most open space between crystalline layers)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1"/>
                <a:ext cx="8229600" cy="2438400"/>
              </a:xfrm>
              <a:blipFill rotWithShape="1">
                <a:blip r:embed="rId3"/>
                <a:stretch>
                  <a:fillRect l="-593" t="-1250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52600" y="5791200"/>
                <a:ext cx="5943600" cy="533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Schematic of </a:t>
                </a:r>
                <a:r>
                  <a:rPr lang="en-US" sz="1400" dirty="0"/>
                  <a:t>the GaAs crystal </a:t>
                </a:r>
                <a:r>
                  <a:rPr lang="en-US" sz="1400" dirty="0" smtClean="0"/>
                  <a:t>for three surface-cleavage planes</a:t>
                </a:r>
                <a:r>
                  <a:rPr lang="en-US" sz="1400" dirty="0"/>
                  <a:t>, </a:t>
                </a:r>
                <a:r>
                  <a:rPr lang="en-US" sz="1400" dirty="0" smtClean="0"/>
                  <a:t>viewed at normal incidence. From </a:t>
                </a:r>
                <a:r>
                  <a:rPr lang="en-US" sz="1400" dirty="0"/>
                  <a:t>left to right, (100), (110) and (111A</a:t>
                </a:r>
                <a:r>
                  <a:rPr lang="en-US" sz="1400" dirty="0" smtClean="0"/>
                  <a:t>).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𝑎</m:t>
                    </m:r>
                    <m:r>
                      <a:rPr lang="en-US" sz="1400" b="0" i="1" smtClean="0">
                        <a:latin typeface="Cambria Math"/>
                      </a:rPr>
                      <m:t>=5.6535Å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791200"/>
                <a:ext cx="5943600" cy="533929"/>
              </a:xfrm>
              <a:prstGeom prst="rect">
                <a:avLst/>
              </a:prstGeom>
              <a:blipFill rotWithShape="1">
                <a:blip r:embed="rId4"/>
                <a:stretch>
                  <a:fillRect t="-1136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8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 smtClean="0"/>
                  <a:t>Heat sample to 550°C for 1 hour and then cool to room temperature (RT)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 smtClean="0"/>
                  <a:t>Activate the photocathode by applying Cs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𝑁</m:t>
                    </m:r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/>
                  <a:t> to the surface using a standard yo-yo activation protocol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 smtClean="0"/>
                  <a:t>QE was mapped using a low power green laser beam and QE vs wavelength was measured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 smtClean="0"/>
                  <a:t>Heat sample to 200°C for 30 minutes and then cool to RT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 smtClean="0"/>
                  <a:t>The sample was biased at either 100 or 10,000 V and exposed to H-ions of a prescribed dose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 smtClean="0"/>
                  <a:t>The sample was heated and re-activated  multiple times to observe QE evolution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36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4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QE Vs wavelength for three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057399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dirty="0" smtClean="0"/>
              <a:t>The cleave planes (100) and (110), with equal amounts of Ga and As atoms at the surface, provided the highest QE, approximately 21% at the laser wavelength of 532 nm</a:t>
            </a:r>
          </a:p>
          <a:p>
            <a:pPr algn="just"/>
            <a:r>
              <a:rPr lang="en-US" sz="2400" dirty="0" smtClean="0"/>
              <a:t>The cleave plane (111A), comprised of only Ga atoms at the surface, provided the lowest QE, approximately 19% at 532 nm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265715"/>
              </p:ext>
            </p:extLst>
          </p:nvPr>
        </p:nvGraphicFramePr>
        <p:xfrm>
          <a:off x="99264" y="2819400"/>
          <a:ext cx="4777536" cy="3354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Acrobat Document" r:id="rId3" imgW="7753215" imgH="5448300" progId="AcroExch.Document.DC">
                  <p:embed/>
                </p:oleObj>
              </mc:Choice>
              <mc:Fallback>
                <p:oleObj name="Acrobat Document" r:id="rId3" imgW="7753215" imgH="5448300" progId="AcroExch.Document.D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64" y="2819400"/>
                        <a:ext cx="4777536" cy="33542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0429" y="4485836"/>
            <a:ext cx="4309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QE versus laser wavelength for three bulk GaAs with different surface-cleavage planes, measured before ion implantation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15155</TotalTime>
  <Words>1238</Words>
  <Application>Microsoft Office PowerPoint</Application>
  <PresentationFormat>On-screen Show (4:3)</PresentationFormat>
  <Paragraphs>154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Acrobat Document</vt:lpstr>
      <vt:lpstr>The effects of ion bombardment on bulk GaAs photocathodes with different surface-cleavage planes</vt:lpstr>
      <vt:lpstr>Ion back-bombardment in photo-gun</vt:lpstr>
      <vt:lpstr>H-ions implantation into GaAs photocathode</vt:lpstr>
      <vt:lpstr>Experimental apparatus</vt:lpstr>
      <vt:lpstr>Ion trajectory from ion source to cathode</vt:lpstr>
      <vt:lpstr>Experimental Photocathode samples</vt:lpstr>
      <vt:lpstr>Ion channeling for three GaAs surfaces</vt:lpstr>
      <vt:lpstr>Experiment process</vt:lpstr>
      <vt:lpstr>QE Vs wavelength for three samples</vt:lpstr>
      <vt:lpstr>Typical QE map of photocathode</vt:lpstr>
      <vt:lpstr>QE evolution for three samples</vt:lpstr>
      <vt:lpstr>QE ratio evolution for three samples</vt:lpstr>
      <vt:lpstr>Summary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 Liu</dc:creator>
  <cp:lastModifiedBy>Wei Liu</cp:lastModifiedBy>
  <cp:revision>143</cp:revision>
  <cp:lastPrinted>2016-10-13T20:36:54Z</cp:lastPrinted>
  <dcterms:created xsi:type="dcterms:W3CDTF">2006-08-16T00:00:00Z</dcterms:created>
  <dcterms:modified xsi:type="dcterms:W3CDTF">2016-10-17T16:52:24Z</dcterms:modified>
</cp:coreProperties>
</file>