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9" r:id="rId3"/>
    <p:sldId id="260" r:id="rId4"/>
    <p:sldId id="275" r:id="rId5"/>
    <p:sldId id="276" r:id="rId6"/>
    <p:sldId id="261" r:id="rId7"/>
    <p:sldId id="262" r:id="rId8"/>
    <p:sldId id="272" r:id="rId9"/>
    <p:sldId id="270" r:id="rId10"/>
    <p:sldId id="263" r:id="rId11"/>
    <p:sldId id="277" r:id="rId12"/>
    <p:sldId id="264" r:id="rId13"/>
    <p:sldId id="265" r:id="rId14"/>
    <p:sldId id="266" r:id="rId15"/>
    <p:sldId id="268" r:id="rId16"/>
    <p:sldId id="269" r:id="rId17"/>
    <p:sldId id="274" r:id="rId18"/>
    <p:sldId id="271" r:id="rId19"/>
    <p:sldId id="27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6" d="100"/>
          <a:sy n="116" d="100"/>
        </p:scale>
        <p:origin x="-39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1" d="100"/>
          <a:sy n="41" d="100"/>
        </p:scale>
        <p:origin x="-214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4583E-B90C-F844-81AF-5F1BAE74D71B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8DF609-E977-FC40-8A45-FA941AFCF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87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2B33D-1409-4830-975C-6457E8EDD3E7}" type="datetimeFigureOut">
              <a:rPr lang="en-US" smtClean="0"/>
              <a:pPr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819E8-E1A6-43DC-AC8E-6672E26720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6764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1A27E-5492-C740-B775-0436833519AE}" type="datetime1">
              <a:rPr lang="en-US" smtClean="0"/>
              <a:t>10/17/16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phyics of photocathode photoinjector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598E-D13A-4485-87B0-2ACD8B53DFC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直接连接符 8"/>
          <p:cNvCxnSpPr/>
          <p:nvPr userDrawn="1"/>
        </p:nvCxnSpPr>
        <p:spPr>
          <a:xfrm>
            <a:off x="381000" y="808017"/>
            <a:ext cx="8572500" cy="1588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直接连接符 5"/>
          <p:cNvCxnSpPr/>
          <p:nvPr userDrawn="1"/>
        </p:nvCxnSpPr>
        <p:spPr>
          <a:xfrm>
            <a:off x="357188" y="6399213"/>
            <a:ext cx="8572500" cy="1587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" name="Picture 8" descr="C:\Research\Diamond\Documents\Publication\BNL_Logo_Trans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8999" y="152400"/>
            <a:ext cx="1753005" cy="681522"/>
          </a:xfrm>
          <a:prstGeom prst="rect">
            <a:avLst/>
          </a:prstGeom>
          <a:noFill/>
        </p:spPr>
      </p:pic>
      <p:sp>
        <p:nvSpPr>
          <p:cNvPr id="10" name="矩形 9"/>
          <p:cNvSpPr/>
          <p:nvPr userDrawn="1"/>
        </p:nvSpPr>
        <p:spPr>
          <a:xfrm>
            <a:off x="304800" y="762000"/>
            <a:ext cx="3286148" cy="71438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C2A1-1B7A-B64B-A18A-2A8EA39F770E}" type="datetime1">
              <a:rPr lang="en-US" smtClean="0"/>
              <a:t>10/17/16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phyics of photocathode photoinjector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598E-D13A-4485-87B0-2ACD8B53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51DC6-2712-1847-AE48-FF388090C4AF}" type="datetime1">
              <a:rPr lang="en-US" smtClean="0"/>
              <a:t>10/17/16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phyics of photocathode photoinjector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598E-D13A-4485-87B0-2ACD8B53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5867400" cy="411162"/>
          </a:xfrm>
        </p:spPr>
        <p:txBody>
          <a:bodyPr>
            <a:noAutofit/>
          </a:bodyPr>
          <a:lstStyle>
            <a:lvl1pPr algn="l"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4DCA4-5F55-9F42-8995-5CB84332CC3F}" type="datetime1">
              <a:rPr lang="en-US" smtClean="0"/>
              <a:t>10/17/16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phyics of photocathode photoinjector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598E-D13A-4485-87B0-2ACD8B53DFC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直接连接符 8"/>
          <p:cNvCxnSpPr/>
          <p:nvPr userDrawn="1"/>
        </p:nvCxnSpPr>
        <p:spPr>
          <a:xfrm>
            <a:off x="381000" y="808017"/>
            <a:ext cx="8572500" cy="1588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直接连接符 5"/>
          <p:cNvCxnSpPr/>
          <p:nvPr userDrawn="1"/>
        </p:nvCxnSpPr>
        <p:spPr>
          <a:xfrm>
            <a:off x="357188" y="6399213"/>
            <a:ext cx="8572500" cy="1587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" name="Picture 8" descr="C:\Research\Diamond\Documents\Publication\BNL_Logo_Trans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8999" y="152400"/>
            <a:ext cx="1753005" cy="681522"/>
          </a:xfrm>
          <a:prstGeom prst="rect">
            <a:avLst/>
          </a:prstGeom>
          <a:noFill/>
        </p:spPr>
      </p:pic>
      <p:sp>
        <p:nvSpPr>
          <p:cNvPr id="10" name="矩形 9"/>
          <p:cNvSpPr/>
          <p:nvPr userDrawn="1"/>
        </p:nvSpPr>
        <p:spPr>
          <a:xfrm>
            <a:off x="304800" y="762000"/>
            <a:ext cx="3286148" cy="71438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F131D-6377-0E47-8FD3-157891F8AE5F}" type="datetime1">
              <a:rPr lang="en-US" smtClean="0"/>
              <a:t>10/17/16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phyics of photocathode photoinjector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598E-D13A-4485-87B0-2ACD8B53DFC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直接连接符 8"/>
          <p:cNvCxnSpPr/>
          <p:nvPr userDrawn="1"/>
        </p:nvCxnSpPr>
        <p:spPr>
          <a:xfrm>
            <a:off x="381000" y="808017"/>
            <a:ext cx="8572500" cy="1588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直接连接符 5"/>
          <p:cNvCxnSpPr/>
          <p:nvPr userDrawn="1"/>
        </p:nvCxnSpPr>
        <p:spPr>
          <a:xfrm>
            <a:off x="357188" y="6399213"/>
            <a:ext cx="8572500" cy="1587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" name="Picture 8" descr="C:\Research\Diamond\Documents\Publication\BNL_Logo_Trans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8999" y="152400"/>
            <a:ext cx="1753005" cy="681522"/>
          </a:xfrm>
          <a:prstGeom prst="rect">
            <a:avLst/>
          </a:prstGeom>
          <a:noFill/>
        </p:spPr>
      </p:pic>
      <p:sp>
        <p:nvSpPr>
          <p:cNvPr id="10" name="矩形 9"/>
          <p:cNvSpPr/>
          <p:nvPr userDrawn="1"/>
        </p:nvSpPr>
        <p:spPr>
          <a:xfrm>
            <a:off x="304800" y="762000"/>
            <a:ext cx="3286148" cy="71438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9ECD-725F-3145-A72B-E7F8F708299E}" type="datetime1">
              <a:rPr lang="en-US" smtClean="0"/>
              <a:t>10/17/16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phyics of photocathode photoinjector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598E-D13A-4485-87B0-2ACD8B53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2F2B3-CB12-4942-BDD7-A38A1C176EC3}" type="datetime1">
              <a:rPr lang="en-US" smtClean="0"/>
              <a:t>10/17/16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phyics of photocathode photoinjector 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598E-D13A-4485-87B0-2ACD8B53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0143-EB3A-A144-B42A-112B10FCA269}" type="datetime1">
              <a:rPr lang="en-US" smtClean="0"/>
              <a:t>10/17/16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phyics of photocathode photoinjector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598E-D13A-4485-87B0-2ACD8B53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F3E0-1C6A-4645-9344-B963E8836B34}" type="datetime1">
              <a:rPr lang="en-US" smtClean="0"/>
              <a:t>10/17/16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phyics of photocathode photoinjector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598E-D13A-4485-87B0-2ACD8B53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E34FD-622B-F548-9A67-F790AC9DE5F4}" type="datetime1">
              <a:rPr lang="en-US" smtClean="0"/>
              <a:t>10/17/16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phyics of photocathode photoinjector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598E-D13A-4485-87B0-2ACD8B53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955B3-8F66-A24F-BB3E-8CFDDF7E83FC}" type="datetime1">
              <a:rPr lang="en-US" smtClean="0"/>
              <a:t>10/17/16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phyics of photocathode photoinjector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598E-D13A-4485-87B0-2ACD8B53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853EF-9CD0-534E-BA22-87C1C84056E9}" type="datetime1">
              <a:rPr lang="en-US" smtClean="0"/>
              <a:t>10/17/16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phyics of photocathode photoinjector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6598E-D13A-4485-87B0-2ACD8B53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journal/00223697" TargetMode="External"/><Relationship Id="rId4" Type="http://schemas.openxmlformats.org/officeDocument/2006/relationships/hyperlink" Target="http://www.sciencedirect.com/science/journal/00223697/71/12" TargetMode="External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jpeg"/><Relationship Id="rId8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ciencedirect.com/science/article/pii/S0022369710002830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jpe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Simulation photo-emission from K</a:t>
            </a:r>
            <a:r>
              <a:rPr lang="en-US" baseline="-25000" dirty="0"/>
              <a:t>2</a:t>
            </a:r>
            <a:r>
              <a:rPr lang="en-US" dirty="0"/>
              <a:t>CsSb </a:t>
            </a:r>
            <a:r>
              <a:rPr lang="en-US" dirty="0" smtClean="0"/>
              <a:t>photocathode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Erdong </a:t>
            </a:r>
            <a:r>
              <a:rPr lang="en-US" dirty="0" smtClean="0"/>
              <a:t>Wang on behalf of electron source group</a:t>
            </a:r>
            <a:endParaRPr lang="en-US" dirty="0"/>
          </a:p>
          <a:p>
            <a:r>
              <a:rPr lang="en-US" dirty="0"/>
              <a:t>BNL</a:t>
            </a:r>
          </a:p>
          <a:p>
            <a:endParaRPr lang="en-US" dirty="0"/>
          </a:p>
        </p:txBody>
      </p:sp>
      <p:cxnSp>
        <p:nvCxnSpPr>
          <p:cNvPr id="4" name="直接连接符 8"/>
          <p:cNvCxnSpPr/>
          <p:nvPr/>
        </p:nvCxnSpPr>
        <p:spPr>
          <a:xfrm>
            <a:off x="381000" y="808017"/>
            <a:ext cx="8572500" cy="1588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直接连接符 5"/>
          <p:cNvCxnSpPr/>
          <p:nvPr/>
        </p:nvCxnSpPr>
        <p:spPr>
          <a:xfrm>
            <a:off x="357188" y="6399213"/>
            <a:ext cx="8572500" cy="1587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8" descr="C:\Research\Diamond\Documents\Publication\BNL_Logo_Tran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8999" y="152400"/>
            <a:ext cx="1753005" cy="681522"/>
          </a:xfrm>
          <a:prstGeom prst="rect">
            <a:avLst/>
          </a:prstGeom>
          <a:noFill/>
        </p:spPr>
      </p:pic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02A1BD29-9A6F-B346-942B-E311063D0497}" type="datetime1">
              <a:rPr lang="en-US" smtClean="0"/>
              <a:t>10/17/16</a:t>
            </a:fld>
            <a:endParaRPr lang="en-US"/>
          </a:p>
        </p:txBody>
      </p:sp>
      <p:sp>
        <p:nvSpPr>
          <p:cNvPr id="11" name="矩形 9"/>
          <p:cNvSpPr/>
          <p:nvPr/>
        </p:nvSpPr>
        <p:spPr>
          <a:xfrm>
            <a:off x="304800" y="762000"/>
            <a:ext cx="3286148" cy="71438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598E-D13A-4485-87B0-2ACD8B53DFC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phyics of photocathode photoinjector 2016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Phonon scattering in electrons transport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B589-1320-D847-AC04-31074ADFC19D}" type="datetime1">
              <a:rPr lang="en-US" smtClean="0"/>
              <a:t>10/17/16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phyics of photocathode photoinjector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598E-D13A-4485-87B0-2ACD8B53DFC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1219200"/>
            <a:ext cx="4495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Electron phonon scattering:</a:t>
            </a:r>
          </a:p>
          <a:p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Electrons scatter from one valley to another by absorbing or emitting an optical phonon of energy.</a:t>
            </a:r>
          </a:p>
          <a:p>
            <a:pPr>
              <a:buNone/>
            </a:pPr>
            <a:r>
              <a:rPr lang="en-US" sz="2000" dirty="0" err="1" smtClean="0"/>
              <a:t>E</a:t>
            </a:r>
            <a:r>
              <a:rPr lang="en-US" sz="2000" baseline="-25000" dirty="0" err="1" smtClean="0"/>
              <a:t>k</a:t>
            </a:r>
            <a:r>
              <a:rPr lang="en-US" sz="2000" baseline="-25000" dirty="0" smtClean="0"/>
              <a:t>’</a:t>
            </a:r>
            <a:r>
              <a:rPr lang="en-US" sz="2000" baseline="30000" dirty="0" smtClean="0"/>
              <a:t> </a:t>
            </a:r>
            <a:r>
              <a:rPr lang="en-US" sz="2000" dirty="0" smtClean="0"/>
              <a:t>= </a:t>
            </a:r>
            <a:r>
              <a:rPr lang="en-US" sz="2000" dirty="0" err="1" smtClean="0"/>
              <a:t>E</a:t>
            </a:r>
            <a:r>
              <a:rPr lang="en-US" sz="2000" baseline="-25000" dirty="0" err="1" smtClean="0"/>
              <a:t>k</a:t>
            </a:r>
            <a:r>
              <a:rPr lang="en-US" sz="2000" dirty="0" smtClean="0"/>
              <a:t>+-h</a:t>
            </a:r>
            <a:r>
              <a:rPr lang="el-GR" sz="2000" dirty="0" smtClean="0"/>
              <a:t>ω</a:t>
            </a:r>
            <a:r>
              <a:rPr lang="en-US" sz="2000" dirty="0" smtClean="0"/>
              <a:t> where hw is the phonon energy (0.027eV)</a:t>
            </a:r>
          </a:p>
          <a:p>
            <a:pPr>
              <a:buNone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GB" sz="2000" dirty="0" smtClean="0"/>
              <a:t>Electron will not loss energy in scattering once </a:t>
            </a:r>
            <a:r>
              <a:rPr lang="en-GB" sz="2000" dirty="0"/>
              <a:t>the energy of the electron is less than one phonon energy above the minimum of the conduction </a:t>
            </a:r>
            <a:r>
              <a:rPr lang="en-GB" sz="2000" dirty="0" smtClean="0"/>
              <a:t>band</a:t>
            </a:r>
            <a:r>
              <a:rPr lang="en-US" sz="2000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Each scattering-&gt; change energy-&gt; change angle-&gt; update (</a:t>
            </a:r>
            <a:r>
              <a:rPr lang="en-US" sz="2000" dirty="0" err="1" smtClean="0"/>
              <a:t>px</a:t>
            </a:r>
            <a:r>
              <a:rPr lang="en-US" sz="2000" dirty="0" smtClean="0"/>
              <a:t>, </a:t>
            </a:r>
            <a:r>
              <a:rPr lang="en-US" sz="2000" dirty="0" err="1" smtClean="0"/>
              <a:t>py,pz</a:t>
            </a:r>
            <a:r>
              <a:rPr lang="en-US" sz="2000" dirty="0" smtClean="0"/>
              <a:t>)-&gt;update (</a:t>
            </a:r>
            <a:r>
              <a:rPr lang="en-US" sz="2000" dirty="0" err="1" smtClean="0"/>
              <a:t>y,z</a:t>
            </a:r>
            <a:r>
              <a:rPr lang="en-US" sz="2000" dirty="0" smtClean="0"/>
              <a:t>)</a:t>
            </a:r>
            <a:endParaRPr lang="en-US" dirty="0" smtClean="0"/>
          </a:p>
        </p:txBody>
      </p:sp>
      <p:sp>
        <p:nvSpPr>
          <p:cNvPr id="36" name="Rectangle 35"/>
          <p:cNvSpPr/>
          <p:nvPr/>
        </p:nvSpPr>
        <p:spPr>
          <a:xfrm>
            <a:off x="5334000" y="838200"/>
            <a:ext cx="36242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V. </a:t>
            </a:r>
            <a:r>
              <a:rPr lang="en-US" sz="1200" dirty="0" err="1" smtClean="0"/>
              <a:t>Beguchev</a:t>
            </a:r>
            <a:r>
              <a:rPr lang="en-US" sz="1200" dirty="0" smtClean="0"/>
              <a:t>   J. Phys.</a:t>
            </a:r>
            <a:r>
              <a:rPr lang="zh-CN" altLang="en-US" sz="1200" dirty="0" smtClean="0"/>
              <a:t> </a:t>
            </a:r>
            <a:r>
              <a:rPr lang="en-US" sz="1200" dirty="0" smtClean="0"/>
              <a:t>: </a:t>
            </a:r>
            <a:r>
              <a:rPr lang="en-US" sz="1200" dirty="0" err="1" smtClean="0"/>
              <a:t>Apl</a:t>
            </a:r>
            <a:r>
              <a:rPr lang="en-US" sz="1200" dirty="0" smtClean="0"/>
              <a:t>. Phys. 26 (1993) 4499-4502</a:t>
            </a:r>
            <a:endParaRPr lang="en-US" sz="1200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143000"/>
            <a:ext cx="3252149" cy="38100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4953000"/>
            <a:ext cx="3408219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911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</a:t>
            </a:r>
            <a:r>
              <a:rPr lang="zh-CN" altLang="en-US" dirty="0" smtClean="0"/>
              <a:t> </a:t>
            </a:r>
            <a:r>
              <a:rPr lang="en-US" altLang="zh-CN" dirty="0" smtClean="0"/>
              <a:t>–electron/hole</a:t>
            </a:r>
            <a:r>
              <a:rPr lang="zh-CN" altLang="en-US" dirty="0" smtClean="0"/>
              <a:t> </a:t>
            </a:r>
            <a:r>
              <a:rPr lang="en-US" altLang="zh-CN" dirty="0" smtClean="0"/>
              <a:t>scattering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4DCA4-5F55-9F42-8995-5CB84332CC3F}" type="datetime1">
              <a:rPr lang="en-US" smtClean="0"/>
              <a:t>10/17/16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phyics of photocathode photoinjector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598E-D13A-4485-87B0-2ACD8B53DFC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600200"/>
            <a:ext cx="1905000" cy="24927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1828800"/>
            <a:ext cx="1966609" cy="225440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3400" y="4267200"/>
            <a:ext cx="3657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 smtClean="0"/>
              <a:t>E</a:t>
            </a:r>
            <a:r>
              <a:rPr lang="en-US" baseline="-25000" dirty="0" err="1" smtClean="0"/>
              <a:t>e</a:t>
            </a:r>
            <a:r>
              <a:rPr lang="en-US" dirty="0"/>
              <a:t>-E</a:t>
            </a:r>
            <a:r>
              <a:rPr lang="en-US" baseline="-25000" dirty="0"/>
              <a:t>CB</a:t>
            </a:r>
            <a:r>
              <a:rPr lang="en-US" dirty="0"/>
              <a:t>&gt;</a:t>
            </a:r>
            <a:r>
              <a:rPr lang="en-US" dirty="0" err="1" smtClean="0"/>
              <a:t>E</a:t>
            </a:r>
            <a:r>
              <a:rPr lang="en-US" baseline="-25000" dirty="0" err="1" smtClean="0"/>
              <a:t>bandgap</a:t>
            </a:r>
            <a:endParaRPr lang="en-US" baseline="-25000" dirty="0" smtClean="0"/>
          </a:p>
          <a:p>
            <a:pPr marL="285750" indent="-285750">
              <a:buFont typeface="Arial"/>
              <a:buChar char="•"/>
            </a:pPr>
            <a:r>
              <a:rPr lang="en-GB" dirty="0"/>
              <a:t>If the energy of electrons is higher than the minimum of the conduction band by n </a:t>
            </a:r>
            <a:r>
              <a:rPr lang="en-GB" dirty="0" smtClean="0"/>
              <a:t>E,E:[</a:t>
            </a:r>
            <a:r>
              <a:rPr lang="en-GB" dirty="0" err="1" smtClean="0"/>
              <a:t>Eg,Eg+VB</a:t>
            </a:r>
            <a:r>
              <a:rPr lang="zh-CN" altLang="en-US" dirty="0" smtClean="0"/>
              <a:t> </a:t>
            </a:r>
            <a:r>
              <a:rPr lang="en-GB" dirty="0" smtClean="0"/>
              <a:t>width] </a:t>
            </a:r>
            <a:r>
              <a:rPr lang="en-GB" dirty="0"/>
              <a:t>it is possible that e-e scattering can happen up to n </a:t>
            </a:r>
            <a:r>
              <a:rPr lang="en-GB" dirty="0" smtClean="0"/>
              <a:t>times.</a:t>
            </a:r>
            <a:r>
              <a:rPr lang="en-US" dirty="0" smtClean="0"/>
              <a:t> </a:t>
            </a:r>
            <a:endParaRPr lang="en-US" baseline="-25000" dirty="0"/>
          </a:p>
        </p:txBody>
      </p:sp>
      <p:sp>
        <p:nvSpPr>
          <p:cNvPr id="10" name="Rectangle 9"/>
          <p:cNvSpPr/>
          <p:nvPr/>
        </p:nvSpPr>
        <p:spPr>
          <a:xfrm>
            <a:off x="4572000" y="419100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dirty="0" smtClean="0"/>
              <a:t>The surface defects could </a:t>
            </a:r>
            <a:r>
              <a:rPr lang="en-GB" dirty="0"/>
              <a:t>result in p-doping, and then the Fermi level could lie closer to the maximum of the valence band, enabling holes to exist in the valence </a:t>
            </a:r>
            <a:r>
              <a:rPr lang="en-GB" dirty="0" smtClean="0"/>
              <a:t>band.</a:t>
            </a:r>
          </a:p>
          <a:p>
            <a:pPr marL="285750" indent="-285750">
              <a:buFont typeface="Arial"/>
              <a:buChar char="•"/>
            </a:pPr>
            <a:r>
              <a:rPr lang="en-GB" dirty="0"/>
              <a:t>the electron will lose energy in the range of zero to </a:t>
            </a:r>
            <a:r>
              <a:rPr lang="en-GB" dirty="0" smtClean="0"/>
              <a:t>the </a:t>
            </a:r>
            <a:r>
              <a:rPr lang="en-GB" dirty="0"/>
              <a:t>width of the valence band from the </a:t>
            </a:r>
            <a:r>
              <a:rPr lang="en-GB" dirty="0" err="1"/>
              <a:t>DoS</a:t>
            </a:r>
            <a:r>
              <a:rPr lang="en-GB" dirty="0"/>
              <a:t> of </a:t>
            </a:r>
            <a:r>
              <a:rPr lang="en-GB" dirty="0" smtClean="0"/>
              <a:t>K</a:t>
            </a:r>
            <a:r>
              <a:rPr lang="en-GB" baseline="-25000" dirty="0" smtClean="0"/>
              <a:t>2</a:t>
            </a:r>
            <a:r>
              <a:rPr lang="en-GB" dirty="0" smtClean="0"/>
              <a:t>CsSb </a:t>
            </a:r>
            <a:r>
              <a:rPr lang="en-GB" dirty="0"/>
              <a:t>to the hole.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105400" y="1219200"/>
            <a:ext cx="2482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Electron-hole scattering: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38200" y="1219200"/>
            <a:ext cx="2929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Electron-electron scattering:</a:t>
            </a:r>
          </a:p>
        </p:txBody>
      </p:sp>
    </p:spTree>
    <p:extLst>
      <p:ext uri="{BB962C8B-B14F-4D97-AF65-F5344CB8AC3E}">
        <p14:creationId xmlns:p14="http://schemas.microsoft.com/office/powerpoint/2010/main" val="3108350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5257800" y="4876800"/>
            <a:ext cx="2667000" cy="1295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Emission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48B5-DF2D-9249-8E87-86D261233776}" type="datetime1">
              <a:rPr lang="en-US" smtClean="0"/>
              <a:t>10/17/16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phyics of photocathode photoinjector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598E-D13A-4485-87B0-2ACD8B53DFC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3548" t="9169" r="14856" b="8309"/>
          <a:stretch>
            <a:fillRect/>
          </a:stretch>
        </p:blipFill>
        <p:spPr bwMode="auto">
          <a:xfrm>
            <a:off x="1295400" y="3733800"/>
            <a:ext cx="2895600" cy="226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5257800" y="4038600"/>
            <a:ext cx="2667000" cy="2057400"/>
            <a:chOff x="5943600" y="3124200"/>
            <a:chExt cx="2667000" cy="20574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5943600" y="3962400"/>
              <a:ext cx="26670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6477000" y="3962400"/>
              <a:ext cx="914400" cy="990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7391400" y="3581400"/>
              <a:ext cx="914400" cy="381000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391400" y="3124200"/>
              <a:ext cx="0" cy="205740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6477000" y="4953000"/>
              <a:ext cx="91440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7391400" y="3581400"/>
              <a:ext cx="91440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943600" y="3505200"/>
              <a:ext cx="1066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Vacuum</a:t>
              </a:r>
              <a:endParaRPr lang="en-US" sz="1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943600" y="4038600"/>
              <a:ext cx="1066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Cathode</a:t>
              </a:r>
              <a:endParaRPr lang="en-US" sz="12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33400" y="914400"/>
            <a:ext cx="7696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If the electron’s energy is less than the electron affinity, electrons come back and encounter another diffusion iteration.</a:t>
            </a:r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09600" y="29718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If the electron’s energy is more than the electron affinity, consider the transverse momentum continuity.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3581400" y="2209800"/>
            <a:ext cx="12954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581400" y="2667000"/>
            <a:ext cx="12954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876800" y="1905000"/>
            <a:ext cx="0" cy="3048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876800" y="1905000"/>
            <a:ext cx="533400" cy="5334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4495800" y="182880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572000" y="205740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6934200" y="4267200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</a:t>
            </a:r>
            <a:r>
              <a:rPr lang="en-US" sz="1000" baseline="-25000" dirty="0" smtClean="0"/>
              <a:t>y,out</a:t>
            </a:r>
            <a:endParaRPr lang="en-US" sz="1000" baseline="-25000" dirty="0"/>
          </a:p>
        </p:txBody>
      </p:sp>
      <p:sp>
        <p:nvSpPr>
          <p:cNvPr id="40" name="TextBox 39"/>
          <p:cNvSpPr txBox="1"/>
          <p:nvPr/>
        </p:nvSpPr>
        <p:spPr>
          <a:xfrm>
            <a:off x="5943600" y="5638800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</a:t>
            </a:r>
            <a:r>
              <a:rPr lang="en-US" sz="1000" baseline="-25000" dirty="0" smtClean="0"/>
              <a:t>y,in</a:t>
            </a:r>
            <a:endParaRPr lang="en-US" sz="1000" baseline="-25000" dirty="0"/>
          </a:p>
        </p:txBody>
      </p:sp>
      <p:sp>
        <p:nvSpPr>
          <p:cNvPr id="41" name="Oval 40"/>
          <p:cNvSpPr/>
          <p:nvPr/>
        </p:nvSpPr>
        <p:spPr>
          <a:xfrm>
            <a:off x="4648200" y="167640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Arrow 45"/>
          <p:cNvSpPr/>
          <p:nvPr/>
        </p:nvSpPr>
        <p:spPr>
          <a:xfrm>
            <a:off x="4724400" y="1676400"/>
            <a:ext cx="381000" cy="76200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urved Left Arrow 48"/>
          <p:cNvSpPr/>
          <p:nvPr/>
        </p:nvSpPr>
        <p:spPr>
          <a:xfrm>
            <a:off x="4572000" y="1828800"/>
            <a:ext cx="228600" cy="152400"/>
          </a:xfrm>
          <a:prstGeom prst="curvedLef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Curved Left Arrow 49"/>
          <p:cNvSpPr/>
          <p:nvPr/>
        </p:nvSpPr>
        <p:spPr>
          <a:xfrm>
            <a:off x="4648200" y="2057400"/>
            <a:ext cx="228600" cy="152400"/>
          </a:xfrm>
          <a:prstGeom prst="curvedLef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943600" y="5181600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</a:t>
            </a:r>
            <a:r>
              <a:rPr lang="en-US" sz="1000" baseline="-25000" dirty="0" smtClean="0"/>
              <a:t>in</a:t>
            </a:r>
            <a:endParaRPr lang="en-US" sz="1000" baseline="-25000" dirty="0"/>
          </a:p>
        </p:txBody>
      </p:sp>
      <p:sp>
        <p:nvSpPr>
          <p:cNvPr id="52" name="TextBox 51"/>
          <p:cNvSpPr txBox="1"/>
          <p:nvPr/>
        </p:nvSpPr>
        <p:spPr>
          <a:xfrm>
            <a:off x="7086600" y="4630579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</a:t>
            </a:r>
            <a:r>
              <a:rPr lang="en-US" sz="1000" baseline="-25000" dirty="0" smtClean="0"/>
              <a:t>out</a:t>
            </a:r>
            <a:endParaRPr lang="en-US" sz="1000" baseline="-25000" dirty="0"/>
          </a:p>
        </p:txBody>
      </p:sp>
      <p:sp>
        <p:nvSpPr>
          <p:cNvPr id="54" name="TextBox 53"/>
          <p:cNvSpPr txBox="1"/>
          <p:nvPr/>
        </p:nvSpPr>
        <p:spPr>
          <a:xfrm>
            <a:off x="3048000" y="1981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CB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3048000" y="24500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VB</a:t>
            </a:r>
            <a:endParaRPr lang="en-US" dirty="0"/>
          </a:p>
        </p:txBody>
      </p:sp>
      <p:cxnSp>
        <p:nvCxnSpPr>
          <p:cNvPr id="57" name="Straight Connector 56"/>
          <p:cNvCxnSpPr/>
          <p:nvPr/>
        </p:nvCxnSpPr>
        <p:spPr>
          <a:xfrm>
            <a:off x="4876800" y="1524000"/>
            <a:ext cx="0" cy="14478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810000" y="266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Cathode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5029200" y="266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Vacuum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518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QE , thermal emittance </a:t>
            </a:r>
            <a:r>
              <a:rPr lang="en-US" dirty="0" err="1" smtClean="0"/>
              <a:t>vs</a:t>
            </a:r>
            <a:r>
              <a:rPr lang="en-US" dirty="0" smtClean="0"/>
              <a:t> wavelength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D6526-7E3C-1745-A2E9-F881FB613683}" type="datetime1">
              <a:rPr lang="en-US" smtClean="0"/>
              <a:t>10/17/16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598E-D13A-4485-87B0-2ACD8B53DFC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371600"/>
            <a:ext cx="17907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85800" y="13716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/>
              <a:t>Thermal Emittance: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990600"/>
            <a:ext cx="541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/>
              <a:t>     QE:   # emitted electrons / # incident photons</a:t>
            </a:r>
            <a:endParaRPr lang="en-US" sz="2000" dirty="0"/>
          </a:p>
        </p:txBody>
      </p:sp>
      <p:pic>
        <p:nvPicPr>
          <p:cNvPr id="12" name="Picture 11" descr="E:\documents_BNL\BNL work\multialkali in instrumentation\cooling\MonteCarloQE&amp;emittance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67" b="1"/>
          <a:stretch/>
        </p:blipFill>
        <p:spPr bwMode="auto">
          <a:xfrm>
            <a:off x="4114800" y="1981200"/>
            <a:ext cx="4876800" cy="28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phyics of photocathode photoinjector 2016</a:t>
            </a:r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057400"/>
            <a:ext cx="3492844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4648200"/>
            <a:ext cx="332964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e-e scattering energy loss:</a:t>
            </a:r>
          </a:p>
          <a:p>
            <a:r>
              <a:rPr lang="en-US" dirty="0" smtClean="0"/>
              <a:t>      n * energy </a:t>
            </a:r>
            <a:r>
              <a:rPr lang="en-US" dirty="0" err="1" smtClean="0"/>
              <a:t>gap</a:t>
            </a:r>
            <a:r>
              <a:rPr lang="en-US" altLang="zh-CN" dirty="0" err="1" smtClean="0"/>
              <a:t>+width</a:t>
            </a:r>
            <a:r>
              <a:rPr lang="en-US" dirty="0" smtClean="0"/>
              <a:t>; n=1,2</a:t>
            </a:r>
            <a:r>
              <a:rPr lang="is-IS" dirty="0" smtClean="0"/>
              <a:t>…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/>
              <a:t>e</a:t>
            </a:r>
            <a:r>
              <a:rPr lang="en-US" dirty="0" smtClean="0"/>
              <a:t>-h scattering energy loss:</a:t>
            </a:r>
          </a:p>
          <a:p>
            <a:r>
              <a:rPr lang="en-US" dirty="0"/>
              <a:t> </a:t>
            </a:r>
            <a:r>
              <a:rPr lang="en-US" dirty="0" smtClean="0"/>
              <a:t>     0~1.2 </a:t>
            </a:r>
            <a:r>
              <a:rPr lang="en-US" dirty="0" err="1" smtClean="0"/>
              <a:t>eV</a:t>
            </a:r>
            <a:r>
              <a:rPr lang="en-US" dirty="0" smtClean="0"/>
              <a:t>, </a:t>
            </a:r>
            <a:r>
              <a:rPr lang="en-US" dirty="0" smtClean="0"/>
              <a:t>VB </a:t>
            </a:r>
            <a:r>
              <a:rPr lang="en-US" dirty="0" smtClean="0"/>
              <a:t>width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e-p scattering:0.027eV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4724400"/>
            <a:ext cx="39624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The EA is 0.5 </a:t>
            </a:r>
            <a:r>
              <a:rPr lang="en-US" dirty="0" err="1" smtClean="0"/>
              <a:t>eV</a:t>
            </a:r>
            <a:r>
              <a:rPr lang="en-US" dirty="0" smtClean="0"/>
              <a:t> by fitting.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e</a:t>
            </a:r>
            <a:r>
              <a:rPr lang="en-GB" dirty="0" smtClean="0"/>
              <a:t>-e and e-h scattering : continuous increase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e-e scattering: QE drop at high photon side.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64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QE </a:t>
            </a:r>
            <a:r>
              <a:rPr lang="en-US" dirty="0" err="1" smtClean="0"/>
              <a:t>vs</a:t>
            </a:r>
            <a:r>
              <a:rPr lang="en-US" dirty="0" smtClean="0"/>
              <a:t> thickness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46C3C-1D6B-9E40-A61B-3FEBA769A40D}" type="datetime1">
              <a:rPr lang="en-US" smtClean="0"/>
              <a:t>10/17/16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phyics of photocathode photoinjector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598E-D13A-4485-87B0-2ACD8B53DFC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90600" y="4800600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2000" dirty="0" smtClean="0"/>
              <a:t>For a </a:t>
            </a:r>
            <a:r>
              <a:rPr lang="en-GB" sz="2000" dirty="0"/>
              <a:t>thickness </a:t>
            </a:r>
            <a:r>
              <a:rPr lang="en-US" altLang="zh-CN" sz="2000" dirty="0"/>
              <a:t>≥</a:t>
            </a:r>
            <a:r>
              <a:rPr lang="en-GB" sz="2000" dirty="0"/>
              <a:t> 20 nm, the QE is independent of the cathode’s thickness.</a:t>
            </a:r>
            <a:r>
              <a:rPr lang="en-US" sz="2000" dirty="0"/>
              <a:t> </a:t>
            </a: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Three cathodes were made in </a:t>
            </a:r>
            <a:r>
              <a:rPr lang="en-US" sz="2000" dirty="0" err="1" smtClean="0"/>
              <a:t>Sb</a:t>
            </a:r>
            <a:r>
              <a:rPr lang="en-US" sz="2000" dirty="0" smtClean="0"/>
              <a:t> thickness of 1.3nm, 15nm and 41nm. We also tried 60nm of </a:t>
            </a:r>
            <a:r>
              <a:rPr lang="en-US" sz="2000" dirty="0" err="1" smtClean="0"/>
              <a:t>Sb</a:t>
            </a:r>
            <a:r>
              <a:rPr lang="en-US" sz="2000" dirty="0" smtClean="0"/>
              <a:t>, QE is about 10%. </a:t>
            </a:r>
            <a:endParaRPr lang="en-US" sz="2000" dirty="0"/>
          </a:p>
        </p:txBody>
      </p:sp>
      <p:pic>
        <p:nvPicPr>
          <p:cNvPr id="10" name="Picture 9" descr="E:\documents_BNL\BNL work\multialkali in instrumentation\cooling\QE vs Thickness by M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43000"/>
            <a:ext cx="5029200" cy="342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5373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Thickness </a:t>
            </a:r>
            <a:r>
              <a:rPr lang="en-US" dirty="0" err="1" smtClean="0"/>
              <a:t>vs</a:t>
            </a:r>
            <a:r>
              <a:rPr lang="en-US" dirty="0" smtClean="0"/>
              <a:t> temporal response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37096-5967-8D43-8E5F-C4BA98D34CF0}" type="datetime1">
              <a:rPr lang="en-US" smtClean="0"/>
              <a:t>10/17/16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phyics of photocathode photoinjector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598E-D13A-4485-87B0-2ACD8B53DFC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 descr="E:\workspace\bialkali_BNL\src\temporl res as function of thickness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14400"/>
            <a:ext cx="4343400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219200" y="5715000"/>
            <a:ext cx="670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dirty="0"/>
              <a:t>For the typical 50 nm thickness cathode, the simulated response time is 170 </a:t>
            </a:r>
            <a:r>
              <a:rPr lang="en-GB" dirty="0" err="1"/>
              <a:t>fs</a:t>
            </a:r>
            <a:r>
              <a:rPr lang="en-GB" dirty="0"/>
              <a:t> (90% of the electrons emitted) from the curve</a:t>
            </a:r>
            <a:r>
              <a:rPr lang="en-US" dirty="0"/>
              <a:t> 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505200"/>
            <a:ext cx="4495800" cy="109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4648200"/>
            <a:ext cx="4572000" cy="1111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34979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QE in 77K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63D48-BFBA-2040-A92A-90C1FB7DDD3D}" type="datetime1">
              <a:rPr lang="en-US" smtClean="0"/>
              <a:t>10/17/16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phyics</a:t>
            </a:r>
            <a:r>
              <a:rPr lang="en-US" dirty="0" smtClean="0"/>
              <a:t> of photocathode </a:t>
            </a:r>
            <a:r>
              <a:rPr lang="en-US" dirty="0" err="1" smtClean="0"/>
              <a:t>photoinjector</a:t>
            </a:r>
            <a:r>
              <a:rPr lang="en-US" dirty="0" smtClean="0"/>
              <a:t>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598E-D13A-4485-87B0-2ACD8B53DFC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6" descr="E:\documents_BNL\BNL work\multialkali in instrumentation\cooling\MC simulation of the temperature dependenc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5867400" cy="381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7114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6553200" cy="411162"/>
          </a:xfrm>
        </p:spPr>
        <p:txBody>
          <a:bodyPr/>
          <a:lstStyle/>
          <a:p>
            <a:r>
              <a:rPr lang="en-US" dirty="0" err="1" smtClean="0"/>
              <a:t>Schottky</a:t>
            </a:r>
            <a:r>
              <a:rPr lang="en-US" dirty="0" smtClean="0"/>
              <a:t> effect compensates the band gap change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6B7A-5C25-4EAB-BB06-47E6CAA98D6D}" type="datetime1">
              <a:rPr lang="en-US" smtClean="0"/>
              <a:pPr/>
              <a:t>10/17/16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dirty="0" err="1"/>
              <a:t>phyics</a:t>
            </a:r>
            <a:r>
              <a:rPr lang="en-US" dirty="0"/>
              <a:t> of photocathode </a:t>
            </a:r>
            <a:r>
              <a:rPr lang="en-US" dirty="0" err="1"/>
              <a:t>photoinjector</a:t>
            </a:r>
            <a:r>
              <a:rPr lang="en-US" dirty="0"/>
              <a:t> 2016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598E-D13A-4485-87B0-2ACD8B53DFC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3400" y="1295400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Surface barrier change due to </a:t>
            </a:r>
            <a:r>
              <a:rPr lang="en-US" sz="2000" dirty="0" err="1" smtClean="0"/>
              <a:t>Schottky</a:t>
            </a:r>
            <a:r>
              <a:rPr lang="en-US" sz="2000" dirty="0" smtClean="0"/>
              <a:t> effect: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19050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</a:t>
            </a:r>
            <a:r>
              <a:rPr lang="en-US" baseline="-25000" dirty="0" smtClean="0"/>
              <a:t>2</a:t>
            </a:r>
            <a:r>
              <a:rPr lang="en-US" dirty="0" smtClean="0"/>
              <a:t>CsSb relative permittivity: 9.2 </a:t>
            </a:r>
          </a:p>
          <a:p>
            <a:r>
              <a:rPr lang="en-US" sz="1000" dirty="0" smtClean="0">
                <a:hlinkClick r:id="rId2"/>
              </a:rPr>
              <a:t>L. </a:t>
            </a:r>
            <a:r>
              <a:rPr lang="en-US" sz="1000" dirty="0" err="1" smtClean="0">
                <a:hlinkClick r:id="rId2"/>
              </a:rPr>
              <a:t>Kalarasse</a:t>
            </a:r>
            <a:r>
              <a:rPr lang="en-US" sz="1000" dirty="0" smtClean="0"/>
              <a:t>, </a:t>
            </a:r>
            <a:r>
              <a:rPr lang="en-US" sz="1000" dirty="0" smtClean="0">
                <a:hlinkClick r:id="rId2"/>
              </a:rPr>
              <a:t>B. </a:t>
            </a:r>
            <a:r>
              <a:rPr lang="en-US" sz="1000" dirty="0" err="1" smtClean="0">
                <a:hlinkClick r:id="rId2"/>
              </a:rPr>
              <a:t>Bennecer</a:t>
            </a:r>
            <a:r>
              <a:rPr lang="en-US" sz="1000" dirty="0" smtClean="0"/>
              <a:t> </a:t>
            </a:r>
            <a:r>
              <a:rPr lang="en-US" sz="1000" dirty="0" smtClean="0">
                <a:hlinkClick r:id="rId3" tooltip="Go to Journal of Physics and Chemistry of Solids on ScienceDirect"/>
              </a:rPr>
              <a:t>Journal of Physics and Chemistry of Solids</a:t>
            </a:r>
            <a:r>
              <a:rPr lang="en-US" sz="1000" dirty="0" smtClean="0"/>
              <a:t> </a:t>
            </a:r>
            <a:r>
              <a:rPr lang="en-US" sz="1000" dirty="0" smtClean="0">
                <a:hlinkClick r:id="rId4" tooltip="Go to table of contents for this volume/issue"/>
              </a:rPr>
              <a:t>Volume 71, Issue 12</a:t>
            </a:r>
            <a:r>
              <a:rPr lang="en-US" sz="1000" dirty="0" smtClean="0"/>
              <a:t>, December 2010, Pages 1732–1741</a:t>
            </a:r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" y="30480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With 20MV/m gradient , from the </a:t>
            </a:r>
            <a:r>
              <a:rPr lang="en-US" sz="2000" dirty="0" err="1" smtClean="0"/>
              <a:t>Schottky</a:t>
            </a:r>
            <a:r>
              <a:rPr lang="en-US" sz="2000" dirty="0" smtClean="0"/>
              <a:t> effect induced potential change is above 0.08eV</a:t>
            </a:r>
            <a:endParaRPr lang="en-US" sz="2000" dirty="0"/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2514600"/>
            <a:ext cx="1738009" cy="609600"/>
          </a:xfrm>
          <a:prstGeom prst="rect">
            <a:avLst/>
          </a:prstGeom>
          <a:noFill/>
        </p:spPr>
      </p:pic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1219200"/>
            <a:ext cx="1600200" cy="637368"/>
          </a:xfrm>
          <a:prstGeom prst="rect">
            <a:avLst/>
          </a:prstGeom>
          <a:noFill/>
        </p:spPr>
      </p:pic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18" descr="E:\documents_BNL\BNL work\multialkali in instrumentation\cooling\MC simulation of the shottky scan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0"/>
            <a:ext cx="3733800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Box 21"/>
          <p:cNvSpPr txBox="1"/>
          <p:nvPr/>
        </p:nvSpPr>
        <p:spPr>
          <a:xfrm>
            <a:off x="2743200" y="51816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Peak current 1.65A</a:t>
            </a:r>
          </a:p>
          <a:p>
            <a:r>
              <a:rPr lang="en-US" sz="1400" smtClean="0"/>
              <a:t>Gradient </a:t>
            </a:r>
            <a:r>
              <a:rPr lang="en-US" sz="1400" smtClean="0"/>
              <a:t>1</a:t>
            </a:r>
            <a:r>
              <a:rPr lang="en-US" altLang="zh-CN" sz="1400" smtClean="0"/>
              <a:t>2</a:t>
            </a:r>
            <a:r>
              <a:rPr lang="en-US" sz="1400" smtClean="0"/>
              <a:t> </a:t>
            </a:r>
            <a:r>
              <a:rPr lang="en-US" sz="1400" dirty="0" smtClean="0"/>
              <a:t>MV/m</a:t>
            </a:r>
            <a:endParaRPr lang="en-US" sz="14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6400" y="3810000"/>
            <a:ext cx="2819400" cy="21276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67543" y="5943600"/>
            <a:ext cx="367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cathode at 300K, no </a:t>
            </a:r>
            <a:r>
              <a:rPr lang="en-US" dirty="0" err="1"/>
              <a:t>S</a:t>
            </a:r>
            <a:r>
              <a:rPr lang="en-US" dirty="0" err="1" smtClean="0"/>
              <a:t>chottky</a:t>
            </a:r>
            <a:r>
              <a:rPr lang="en-US" dirty="0" smtClean="0"/>
              <a:t> effect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539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4DCA4-5F55-9F42-8995-5CB84332CC3F}" type="datetime1">
              <a:rPr lang="en-US" smtClean="0"/>
              <a:t>10/17/16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phyics of photocathode photoinjector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598E-D13A-4485-87B0-2ACD8B53DFC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400" y="1219200"/>
            <a:ext cx="79248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The QE degradation due to cold cathode was studied. </a:t>
            </a:r>
            <a:r>
              <a:rPr lang="en-US" sz="2400" dirty="0" smtClean="0"/>
              <a:t>Our conclusion is that QE decay is induced by </a:t>
            </a:r>
            <a:r>
              <a:rPr lang="en-US" sz="2400" dirty="0" smtClean="0"/>
              <a:t>band </a:t>
            </a:r>
            <a:r>
              <a:rPr lang="en-US" sz="2400" dirty="0" smtClean="0"/>
              <a:t>gap(ionization energy) change. We </a:t>
            </a:r>
            <a:r>
              <a:rPr lang="en-US" sz="2400" dirty="0"/>
              <a:t>observed the </a:t>
            </a:r>
            <a:r>
              <a:rPr lang="en-US" sz="2400" dirty="0" err="1"/>
              <a:t>Schottky</a:t>
            </a:r>
            <a:r>
              <a:rPr lang="en-US" sz="2400" dirty="0"/>
              <a:t> effect by scanning the RF phase</a:t>
            </a:r>
            <a:r>
              <a:rPr lang="en-US" sz="2400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A preliminary analytical model was developed. </a:t>
            </a: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One Monte-Carlo code was developed to </a:t>
            </a:r>
            <a:r>
              <a:rPr lang="en-US" sz="2400" dirty="0" smtClean="0"/>
              <a:t>simulate photoemission from  </a:t>
            </a:r>
            <a:r>
              <a:rPr lang="en-US" sz="2400" dirty="0"/>
              <a:t>the multi-alkali </a:t>
            </a:r>
            <a:r>
              <a:rPr lang="en-US" sz="2400" dirty="0" smtClean="0"/>
              <a:t>photocathode.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The performance of considering e-h ,e-e and e-p scattering </a:t>
            </a:r>
            <a:r>
              <a:rPr lang="en-US" sz="2400" dirty="0"/>
              <a:t>match to our spectrum response curve and thickness dependence</a:t>
            </a:r>
            <a:r>
              <a:rPr lang="en-US" sz="2400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The code could estimate the temporal response</a:t>
            </a:r>
            <a:r>
              <a:rPr lang="en-US" altLang="zh-CN" sz="2400" dirty="0" smtClean="0"/>
              <a:t>.</a:t>
            </a: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It could generate particles for </a:t>
            </a:r>
            <a:r>
              <a:rPr lang="en-US" sz="2400" dirty="0" err="1" smtClean="0"/>
              <a:t>Parmela</a:t>
            </a:r>
            <a:r>
              <a:rPr lang="en-US" sz="2400" dirty="0" smtClean="0"/>
              <a:t> or Astra simulation.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90600" y="5943600"/>
            <a:ext cx="708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Thanks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dirty="0" smtClean="0"/>
              <a:t>J</a:t>
            </a:r>
            <a:r>
              <a:rPr lang="en-US" dirty="0"/>
              <a:t>. </a:t>
            </a:r>
            <a:r>
              <a:rPr lang="en-US" dirty="0" err="1"/>
              <a:t>Smedley</a:t>
            </a:r>
            <a:r>
              <a:rPr lang="en-US" dirty="0"/>
              <a:t> and D. A. </a:t>
            </a:r>
            <a:r>
              <a:rPr lang="en-US" dirty="0" err="1"/>
              <a:t>Dimitrov</a:t>
            </a:r>
            <a:r>
              <a:rPr lang="en-US" dirty="0"/>
              <a:t> on cathode modeling </a:t>
            </a:r>
            <a:r>
              <a:rPr lang="en-US" dirty="0" smtClean="0"/>
              <a:t>discussion</a:t>
            </a:r>
            <a:r>
              <a:rPr lang="en-US" altLang="zh-CN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319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1"/>
            <a:ext cx="8229600" cy="838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Thanks for you attention!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86944-A746-0F41-A1E0-14E44B6D4A46}" type="datetime1">
              <a:rPr lang="en-US" smtClean="0"/>
              <a:t>10/17/16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of photocathode photoinjector 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598E-D13A-4485-87B0-2ACD8B53DFC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405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A preliminary analytical model</a:t>
            </a:r>
          </a:p>
          <a:p>
            <a:r>
              <a:rPr lang="en-US" dirty="0" smtClean="0"/>
              <a:t>Monte-Carlo simulation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Three step model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Simulation results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Compare to experiment</a:t>
            </a:r>
          </a:p>
          <a:p>
            <a:r>
              <a:rPr lang="en-US" dirty="0" err="1" smtClean="0"/>
              <a:t>Schottky</a:t>
            </a:r>
            <a:r>
              <a:rPr lang="en-US" dirty="0" smtClean="0"/>
              <a:t> effect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ADAF-3775-3844-87EB-94DAC4BE110A}" type="datetime1">
              <a:rPr lang="en-US" smtClean="0"/>
              <a:t>10/17/16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phyics of photocathode photoinjector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598E-D13A-4485-87B0-2ACD8B53DFC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729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2286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We observed strong QE decay when cool down the cathode to 77K.</a:t>
            </a:r>
          </a:p>
          <a:p>
            <a:r>
              <a:rPr lang="en-US" dirty="0" err="1" smtClean="0"/>
              <a:t>Schottky</a:t>
            </a:r>
            <a:r>
              <a:rPr lang="en-US" dirty="0" smtClean="0"/>
              <a:t> effect was observed in 704MHz gun beam test.</a:t>
            </a:r>
          </a:p>
          <a:p>
            <a:r>
              <a:rPr lang="en-US" dirty="0" smtClean="0"/>
              <a:t>To understand the photoemission and cathode performance inside the gun.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7AF78-16B6-614E-A96B-40A74AAE5FC8}" type="datetime1">
              <a:rPr lang="en-US" smtClean="0"/>
              <a:t>10/17/16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phyics of photocathode photoinjector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598E-D13A-4485-87B0-2ACD8B53DFC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429000"/>
            <a:ext cx="3021211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E:\documents_BNL\BNL work\multialkali in instrumentation\cooling\Q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05200"/>
            <a:ext cx="2590800" cy="17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609600" y="5410200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Spectrum response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05600" y="5410200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Schottky</a:t>
            </a:r>
            <a:r>
              <a:rPr lang="en-US" dirty="0" smtClean="0"/>
              <a:t> effect</a:t>
            </a:r>
            <a:endParaRPr lang="en-US" dirty="0"/>
          </a:p>
        </p:txBody>
      </p:sp>
      <p:pic>
        <p:nvPicPr>
          <p:cNvPr id="13" name="Picture 12" descr="E:\documents_BNL\BNL work\multialkali in instrumentation\cooling\QE107-24_error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505200"/>
            <a:ext cx="2494280" cy="164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3276600" y="54102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QE change at different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temperature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50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analytical model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4DCA4-5F55-9F42-8995-5CB84332CC3F}" type="datetime1">
              <a:rPr lang="en-US" smtClean="0"/>
              <a:t>10/17/16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phyics of photocathode photoinjector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598E-D13A-4485-87B0-2ACD8B53DFC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48200" y="1524000"/>
            <a:ext cx="4552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Assumed a </a:t>
            </a:r>
            <a:r>
              <a:rPr lang="en-GB" dirty="0"/>
              <a:t>Maxwell-Boltzmann </a:t>
            </a:r>
            <a:r>
              <a:rPr lang="en-GB" dirty="0" smtClean="0"/>
              <a:t>distribution,</a:t>
            </a:r>
          </a:p>
          <a:p>
            <a:r>
              <a:rPr lang="en-GB" dirty="0" smtClean="0"/>
              <a:t>With </a:t>
            </a:r>
            <a:r>
              <a:rPr lang="en-GB" dirty="0" err="1"/>
              <a:t>k</a:t>
            </a:r>
            <a:r>
              <a:rPr lang="en-GB" baseline="-25000" dirty="0" err="1"/>
              <a:t>B</a:t>
            </a:r>
            <a:r>
              <a:rPr lang="en-GB" dirty="0" err="1"/>
              <a:t>T</a:t>
            </a:r>
            <a:r>
              <a:rPr lang="en-GB" dirty="0"/>
              <a:t> </a:t>
            </a:r>
            <a:r>
              <a:rPr lang="en-GB" dirty="0" smtClean="0"/>
              <a:t>equals to </a:t>
            </a:r>
            <a:r>
              <a:rPr lang="en-GB" i="1" dirty="0" err="1"/>
              <a:t>σ</a:t>
            </a:r>
            <a:r>
              <a:rPr lang="en-GB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2209800"/>
            <a:ext cx="3327400" cy="6477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581400"/>
            <a:ext cx="3429000" cy="2393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62001" y="6019800"/>
            <a:ext cx="3048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PHYSICAL REVIEW B 66, 115102(2002)</a:t>
            </a:r>
          </a:p>
        </p:txBody>
      </p:sp>
      <p:sp>
        <p:nvSpPr>
          <p:cNvPr id="12" name="Oval 11"/>
          <p:cNvSpPr/>
          <p:nvPr/>
        </p:nvSpPr>
        <p:spPr>
          <a:xfrm>
            <a:off x="2971800" y="4572000"/>
            <a:ext cx="4572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724400" y="3048000"/>
            <a:ext cx="441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Due to low laser power,</a:t>
            </a:r>
            <a:r>
              <a:rPr lang="en-GB" dirty="0"/>
              <a:t> </a:t>
            </a:r>
            <a:r>
              <a:rPr lang="en-GB" dirty="0" smtClean="0"/>
              <a:t>the </a:t>
            </a:r>
            <a:r>
              <a:rPr lang="en-GB" dirty="0"/>
              <a:t>conduction band has sufficient states to accept the excited electrons.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 smtClean="0"/>
          </a:p>
          <a:p>
            <a:pPr lvl="0"/>
            <a:r>
              <a:rPr lang="en-US" dirty="0" smtClean="0"/>
              <a:t>3.</a:t>
            </a:r>
            <a:r>
              <a:rPr lang="en-GB" dirty="0"/>
              <a:t> Scattering or collision is not considered explicitly during the transport step. However, the tail in the density distribution takes these effects into consideration implicitly</a:t>
            </a:r>
            <a:r>
              <a:rPr lang="en-GB" dirty="0" smtClean="0"/>
              <a:t>.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4. the </a:t>
            </a:r>
            <a:r>
              <a:rPr lang="en-GB" dirty="0"/>
              <a:t>energy is conserved. Momentum conservation is not considered </a:t>
            </a:r>
            <a:r>
              <a:rPr lang="en-GB" dirty="0" smtClean="0"/>
              <a:t>here</a:t>
            </a:r>
            <a:r>
              <a:rPr lang="en-US" altLang="zh-CN" dirty="0" smtClean="0"/>
              <a:t>.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457200" y="1371600"/>
            <a:ext cx="3302000" cy="2162674"/>
            <a:chOff x="457200" y="1371600"/>
            <a:chExt cx="3302000" cy="216267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" y="1371600"/>
              <a:ext cx="3302000" cy="2162674"/>
            </a:xfrm>
            <a:prstGeom prst="rect">
              <a:avLst/>
            </a:prstGeom>
          </p:spPr>
        </p:pic>
        <p:sp>
          <p:nvSpPr>
            <p:cNvPr id="15" name="Right Triangle 14"/>
            <p:cNvSpPr/>
            <p:nvPr/>
          </p:nvSpPr>
          <p:spPr>
            <a:xfrm>
              <a:off x="1524000" y="1524000"/>
              <a:ext cx="762000" cy="152400"/>
            </a:xfrm>
            <a:prstGeom prst="rtTriangle">
              <a:avLst/>
            </a:prstGeom>
            <a:gradFill flip="none" rotWithShape="1">
              <a:gsLst>
                <a:gs pos="99000">
                  <a:srgbClr val="FF6600">
                    <a:alpha val="70000"/>
                  </a:srgbClr>
                </a:gs>
                <a:gs pos="100000">
                  <a:srgbClr val="FFFF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Arrow 15"/>
            <p:cNvSpPr/>
            <p:nvPr/>
          </p:nvSpPr>
          <p:spPr>
            <a:xfrm rot="21377550">
              <a:off x="1906427" y="1479748"/>
              <a:ext cx="990600" cy="76200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46477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4DCA4-5F55-9F42-8995-5CB84332CC3F}" type="datetime1">
              <a:rPr lang="en-US" smtClean="0"/>
              <a:t>10/17/16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phyics of photocathode photoinjector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598E-D13A-4485-87B0-2ACD8B53DFC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143000"/>
            <a:ext cx="5473700" cy="698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514600"/>
            <a:ext cx="8001000" cy="673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33600" y="1905000"/>
            <a:ext cx="4726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Electron distribution above the conduction band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3700" y="3136900"/>
            <a:ext cx="5803900" cy="5842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343400" y="5791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1200" dirty="0"/>
              <a:t>F</a:t>
            </a:r>
            <a:r>
              <a:rPr lang="en-US" sz="1200" dirty="0" smtClean="0"/>
              <a:t>itting parameters for absorption:</a:t>
            </a:r>
          </a:p>
          <a:p>
            <a:pPr lvl="0"/>
            <a:r>
              <a:rPr lang="en-US" sz="1200" dirty="0" smtClean="0"/>
              <a:t>B</a:t>
            </a:r>
            <a:r>
              <a:rPr lang="en-US" sz="1200" dirty="0"/>
              <a:t>. K. Chang, et al., Proc. SPIE 1982, </a:t>
            </a:r>
            <a:r>
              <a:rPr lang="en-US" sz="1200" dirty="0" err="1"/>
              <a:t>Photoelectronic</a:t>
            </a:r>
            <a:r>
              <a:rPr lang="en-US" sz="1200" dirty="0"/>
              <a:t> Detection and Imaging: Technology and Applications 174 (1993)</a:t>
            </a:r>
          </a:p>
        </p:txBody>
      </p:sp>
      <p:pic>
        <p:nvPicPr>
          <p:cNvPr id="13" name="Picture 12" descr="E:\documents_BNL\BNL work\multialkali in instrumentation\cooling\QE3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57600"/>
            <a:ext cx="350520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4648201" y="38100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fitting the analytical model with the experimental data (297K to 166K), we got: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0200" y="5257800"/>
            <a:ext cx="2082800" cy="406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4800600"/>
            <a:ext cx="2120900" cy="3556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814378" y="4876800"/>
            <a:ext cx="23296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Varshni</a:t>
            </a:r>
            <a:r>
              <a:rPr lang="zh-CN" altLang="en-US" sz="1000" dirty="0" smtClean="0"/>
              <a:t>. </a:t>
            </a:r>
            <a:r>
              <a:rPr lang="en-US" altLang="zh-CN" sz="1000" dirty="0" smtClean="0"/>
              <a:t>Y.</a:t>
            </a:r>
            <a:r>
              <a:rPr lang="zh-CN" altLang="en-US" sz="1000" dirty="0" smtClean="0"/>
              <a:t> </a:t>
            </a:r>
            <a:r>
              <a:rPr lang="en-US" altLang="zh-CN" sz="1000" dirty="0" smtClean="0"/>
              <a:t>P.</a:t>
            </a:r>
            <a:r>
              <a:rPr lang="zh-CN" altLang="en-US" sz="1000" dirty="0" smtClean="0"/>
              <a:t> </a:t>
            </a:r>
            <a:r>
              <a:rPr lang="en-US" altLang="zh-CN" sz="1000" dirty="0" err="1" smtClean="0"/>
              <a:t>physica</a:t>
            </a:r>
            <a:r>
              <a:rPr lang="zh-CN" altLang="en-US" sz="1000" dirty="0" smtClean="0"/>
              <a:t> </a:t>
            </a:r>
            <a:r>
              <a:rPr lang="en-US" altLang="zh-CN" sz="1000" dirty="0" smtClean="0"/>
              <a:t>(1967)</a:t>
            </a:r>
            <a:r>
              <a:rPr lang="zh-CN" altLang="en-US" sz="1000" dirty="0" smtClean="0"/>
              <a:t> </a:t>
            </a:r>
            <a:r>
              <a:rPr lang="en-US" altLang="zh-CN" sz="1000" dirty="0" smtClean="0"/>
              <a:t>34</a:t>
            </a:r>
            <a:r>
              <a:rPr lang="zh-CN" altLang="en-US" sz="1000" dirty="0" smtClean="0"/>
              <a:t> </a:t>
            </a:r>
            <a:r>
              <a:rPr lang="en-US" altLang="zh-CN" sz="1000" dirty="0" smtClean="0"/>
              <a:t>149-154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03090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Monte-Carlo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1"/>
            <a:ext cx="8763000" cy="4191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To understand the K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CsSb photocathode photoemission, we developed a python-based 2.5 D Monte-Carlo simulation code based on Spicer’s three step model. To reduce the assumptions in analytical model.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Using referenced density of states .</a:t>
            </a:r>
          </a:p>
          <a:p>
            <a:pPr>
              <a:buFont typeface="Wingdings" charset="2"/>
              <a:buChar char="Ø"/>
            </a:pPr>
            <a:r>
              <a:rPr lang="en-US" sz="2400" dirty="0" smtClean="0"/>
              <a:t>Considering carrier scattering and the electron-phonon scattering </a:t>
            </a:r>
          </a:p>
          <a:p>
            <a:pPr>
              <a:buFont typeface="Wingdings" charset="2"/>
              <a:buChar char="Ø"/>
            </a:pPr>
            <a:r>
              <a:rPr lang="en-US" sz="2400" dirty="0" smtClean="0"/>
              <a:t>Considering </a:t>
            </a:r>
            <a:r>
              <a:rPr lang="en-US" sz="2400" dirty="0"/>
              <a:t>m</a:t>
            </a:r>
            <a:r>
              <a:rPr lang="en-US" sz="2400" dirty="0" smtClean="0"/>
              <a:t>omentum conservation.</a:t>
            </a:r>
          </a:p>
          <a:p>
            <a:pPr>
              <a:buFont typeface="Wingdings" charset="2"/>
              <a:buChar char="Ø"/>
            </a:pPr>
            <a:r>
              <a:rPr lang="en-US" sz="2400" dirty="0" smtClean="0"/>
              <a:t>Could we know the thermal emittance and temporal response from the code?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How the thickness effect the QE?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82D1-FC5B-CA44-9B7A-DD5E464F5AD8}" type="datetime1">
              <a:rPr lang="en-US" smtClean="0"/>
              <a:t>10/17/16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phyics of photocathode photoinjector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598E-D13A-4485-87B0-2ACD8B53DFC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5410200"/>
            <a:ext cx="562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</a:t>
            </a:r>
            <a:r>
              <a:rPr lang="zh-CN" altLang="en-US" dirty="0" smtClean="0"/>
              <a:t> </a:t>
            </a:r>
            <a:r>
              <a:rPr lang="en-US" altLang="zh-CN" dirty="0" smtClean="0"/>
              <a:t>code</a:t>
            </a:r>
            <a:r>
              <a:rPr lang="zh-CN" altLang="en-US" dirty="0" smtClean="0"/>
              <a:t> </a:t>
            </a:r>
            <a:r>
              <a:rPr lang="en-US" altLang="zh-CN" dirty="0" smtClean="0"/>
              <a:t>pre-set</a:t>
            </a:r>
            <a:r>
              <a:rPr lang="zh-CN" altLang="en-US" dirty="0" smtClean="0"/>
              <a:t> </a:t>
            </a:r>
            <a:r>
              <a:rPr lang="en-US" altLang="zh-CN" dirty="0" smtClean="0"/>
              <a:t>parameters</a:t>
            </a:r>
            <a:r>
              <a:rPr lang="zh-CN" altLang="en-US" dirty="0" smtClean="0"/>
              <a:t> </a:t>
            </a:r>
            <a:r>
              <a:rPr lang="en-US" altLang="zh-CN" dirty="0" smtClean="0"/>
              <a:t>came</a:t>
            </a:r>
            <a:r>
              <a:rPr lang="zh-CN" altLang="en-US" dirty="0" smtClean="0"/>
              <a:t> </a:t>
            </a:r>
            <a:r>
              <a:rPr lang="en-US" altLang="zh-CN" dirty="0" smtClean="0"/>
              <a:t>from</a:t>
            </a:r>
            <a:r>
              <a:rPr lang="zh-CN" altLang="en-US" dirty="0" smtClean="0"/>
              <a:t> </a:t>
            </a:r>
            <a:r>
              <a:rPr lang="en-US" altLang="zh-CN" dirty="0" smtClean="0"/>
              <a:t>many</a:t>
            </a:r>
            <a:r>
              <a:rPr lang="zh-CN" altLang="en-US" dirty="0" smtClean="0"/>
              <a:t> </a:t>
            </a:r>
            <a:r>
              <a:rPr lang="en-US" altLang="zh-CN" dirty="0" smtClean="0"/>
              <a:t>references.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665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Electrons excitation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E5A57-2BD8-9D49-B83D-00617E98C630}" type="datetime1">
              <a:rPr lang="en-US" smtClean="0"/>
              <a:t>10/17/16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phyics of photocathode photoinjector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598E-D13A-4485-87B0-2ACD8B53DFC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19200"/>
            <a:ext cx="4114800" cy="287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28600" y="4800600"/>
            <a:ext cx="4114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We used K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CsSb density of state. The  energy distribution of excited electron is </a:t>
            </a:r>
            <a:r>
              <a:rPr lang="en-US" sz="2000" dirty="0" err="1" smtClean="0"/>
              <a:t>DoS</a:t>
            </a:r>
            <a:r>
              <a:rPr lang="en-US" sz="2000" baseline="-25000" dirty="0" err="1" smtClean="0"/>
              <a:t>VB</a:t>
            </a:r>
            <a:r>
              <a:rPr lang="en-US" sz="2000" baseline="-25000" dirty="0" smtClean="0"/>
              <a:t>       </a:t>
            </a:r>
            <a:r>
              <a:rPr lang="en-US" sz="2000" dirty="0" err="1" smtClean="0"/>
              <a:t>DoS</a:t>
            </a:r>
            <a:r>
              <a:rPr lang="en-US" sz="2000" baseline="-25000" dirty="0" err="1" smtClean="0"/>
              <a:t>CB</a:t>
            </a:r>
            <a:r>
              <a:rPr lang="en-US" sz="2000" dirty="0" smtClean="0"/>
              <a:t>(</a:t>
            </a:r>
            <a:r>
              <a:rPr lang="en-US" sz="2000" dirty="0" err="1" smtClean="0"/>
              <a:t>hv</a:t>
            </a:r>
            <a:r>
              <a:rPr lang="en-US" sz="2000" dirty="0" smtClean="0"/>
              <a:t>)</a:t>
            </a:r>
            <a:endParaRPr lang="en-US" sz="2000" baseline="-25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5486400"/>
            <a:ext cx="2095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Footer Placeholder 12"/>
          <p:cNvSpPr txBox="1">
            <a:spLocks/>
          </p:cNvSpPr>
          <p:nvPr/>
        </p:nvSpPr>
        <p:spPr>
          <a:xfrm>
            <a:off x="3276600" y="65087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ERL 2015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371600"/>
            <a:ext cx="3962400" cy="249608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334000" y="4724400"/>
            <a:ext cx="3801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CsK</a:t>
            </a:r>
            <a:r>
              <a:rPr lang="en-US" altLang="zh-CN" dirty="0" smtClean="0"/>
              <a:t>2Sb</a:t>
            </a:r>
            <a:r>
              <a:rPr lang="zh-CN" altLang="en-US" dirty="0" smtClean="0"/>
              <a:t> </a:t>
            </a:r>
            <a:r>
              <a:rPr lang="en-US" altLang="zh-CN" dirty="0" smtClean="0"/>
              <a:t>photon</a:t>
            </a:r>
            <a:r>
              <a:rPr lang="en-US" dirty="0" smtClean="0"/>
              <a:t> </a:t>
            </a:r>
            <a:r>
              <a:rPr lang="en-US" dirty="0"/>
              <a:t>absorption coefficients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791200" y="4267200"/>
            <a:ext cx="3200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00" dirty="0" err="1"/>
              <a:t>L.Kalarasse</a:t>
            </a:r>
            <a:r>
              <a:rPr lang="en-US" sz="1000" dirty="0"/>
              <a:t> et al., J. Phys. Chem. Solid. 71, 1732 (2010)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95400" y="4267200"/>
            <a:ext cx="217051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PHYSICAL REVIEW B 66, 115102(2002)</a:t>
            </a:r>
          </a:p>
          <a:p>
            <a:pPr lvl="0"/>
            <a:r>
              <a:rPr lang="en-US" sz="1000" dirty="0" smtClean="0"/>
              <a:t>J</a:t>
            </a:r>
            <a:r>
              <a:rPr lang="en-US" sz="1000" dirty="0"/>
              <a:t>. Phys. Chem. Solid. 71, 1732 (2010)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8048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electrons</a:t>
            </a:r>
            <a:r>
              <a:rPr lang="zh-CN" altLang="en-US" dirty="0" smtClean="0"/>
              <a:t> </a:t>
            </a:r>
            <a:r>
              <a:rPr lang="en-US" dirty="0" smtClean="0"/>
              <a:t>distribution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4DCA4-5F55-9F42-8995-5CB84332CC3F}" type="datetime1">
              <a:rPr lang="en-US" smtClean="0"/>
              <a:t>10/17/16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phyics of photocathode photoinjector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598E-D13A-4485-87B0-2ACD8B53DFC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4114800"/>
            <a:ext cx="4886529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1534" y="1295400"/>
            <a:ext cx="2956221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8828" y="1295400"/>
            <a:ext cx="284117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676400" y="1752600"/>
            <a:ext cx="77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2.3 </a:t>
            </a:r>
            <a:r>
              <a:rPr lang="en-US" dirty="0" err="1" smtClean="0"/>
              <a:t>eV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05400" y="1752600"/>
            <a:ext cx="599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 </a:t>
            </a:r>
            <a:r>
              <a:rPr lang="en-US" dirty="0" err="1" smtClean="0"/>
              <a:t>eV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257800" y="4343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532nm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652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r>
              <a:rPr lang="en-US" altLang="zh-CN" dirty="0" smtClean="0"/>
              <a:t>ome</a:t>
            </a:r>
            <a:r>
              <a:rPr lang="zh-CN" altLang="en-US" dirty="0" smtClean="0"/>
              <a:t> </a:t>
            </a:r>
            <a:r>
              <a:rPr lang="en-US" altLang="zh-CN" dirty="0" smtClean="0"/>
              <a:t>useful</a:t>
            </a:r>
            <a:r>
              <a:rPr lang="zh-CN" altLang="en-US" dirty="0" smtClean="0"/>
              <a:t> </a:t>
            </a:r>
            <a:r>
              <a:rPr lang="en-US" altLang="zh-CN" dirty="0" smtClean="0"/>
              <a:t>data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D6BD-1A86-9349-B180-B3575AF9595F}" type="datetime1">
              <a:rPr lang="en-US" smtClean="0"/>
              <a:t>10/17/16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phyics of photocathode photoinjector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598E-D13A-4485-87B0-2ACD8B53DFC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419100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990600" y="4191000"/>
            <a:ext cx="3429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/>
              <a:t>K. L. Jensen, et al., J. Appl. </a:t>
            </a:r>
            <a:r>
              <a:rPr lang="en-US" sz="1200" dirty="0" err="1"/>
              <a:t>Phys</a:t>
            </a:r>
            <a:r>
              <a:rPr lang="en-US" sz="1200" dirty="0"/>
              <a:t> 104, 044907 (2008)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118756"/>
            <a:ext cx="990600" cy="4245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76400" y="914400"/>
            <a:ext cx="1519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Effective</a:t>
            </a:r>
            <a:r>
              <a:rPr lang="zh-CN" altLang="en-US" dirty="0" smtClean="0"/>
              <a:t> </a:t>
            </a:r>
            <a:r>
              <a:rPr lang="en-US" altLang="zh-CN" dirty="0" smtClean="0"/>
              <a:t>mass</a:t>
            </a:r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43000"/>
            <a:ext cx="4114800" cy="2971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317547"/>
              </p:ext>
            </p:extLst>
          </p:nvPr>
        </p:nvGraphicFramePr>
        <p:xfrm>
          <a:off x="1524000" y="4648200"/>
          <a:ext cx="6515100" cy="156464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25500"/>
                <a:gridCol w="774700"/>
                <a:gridCol w="49149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Eg(eV) 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Ea(eV)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dirty="0">
                          <a:effectLst/>
                        </a:rPr>
                        <a:t>1.1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0.65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NRL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1.2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0.7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Ghosh C and Varma B P. J. Appl. Phys, 1978, 49 (8): 4549-4553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1.2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0.7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u="none" strike="noStrike">
                          <a:effectLst/>
                        </a:rPr>
                        <a:t>CPC(HEP &amp; NP), 2012, 36(6): 531–537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1.6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dirty="0">
                          <a:effectLst/>
                        </a:rPr>
                        <a:t>0.2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A. R. H. F. Ettema , PHYSICAL REVIEW B 66, 115102 ~2002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Nathan, R., Mee, C. H. B.: Int. J. Electron. 23 (1967) 349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1.2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Sommer, A. H.: Photoemissive Materials, John Wiley, New York 1968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1.4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</a:rPr>
                        <a:t>Kalarasse</a:t>
                      </a:r>
                      <a:r>
                        <a:rPr lang="en-US" sz="1200" u="none" strike="noStrike" dirty="0">
                          <a:effectLst/>
                        </a:rPr>
                        <a:t> et al, Journal of Physics and Chemistry of Solids 71 (2010) 314–322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5332885" y="4191000"/>
            <a:ext cx="38111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/>
              <a:t>W. E. Spicer, SLAC Report NO.SLAC-PUB-6306(1993).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00800" y="914400"/>
            <a:ext cx="1460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-e scattering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524000" y="5029200"/>
            <a:ext cx="8382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524000" y="5791200"/>
            <a:ext cx="8382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361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11364</TotalTime>
  <Words>1356</Words>
  <Application>Microsoft Macintosh PowerPoint</Application>
  <PresentationFormat>On-screen Show (4:3)</PresentationFormat>
  <Paragraphs>201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Template</vt:lpstr>
      <vt:lpstr>Simulation photo-emission from K2CsSb photocathode</vt:lpstr>
      <vt:lpstr>Outline</vt:lpstr>
      <vt:lpstr>Motivation</vt:lpstr>
      <vt:lpstr>An analytical model</vt:lpstr>
      <vt:lpstr>Results</vt:lpstr>
      <vt:lpstr>Monte-Carlo simulation</vt:lpstr>
      <vt:lpstr>Electrons excitation</vt:lpstr>
      <vt:lpstr>Initial electrons distribution</vt:lpstr>
      <vt:lpstr>Some useful data</vt:lpstr>
      <vt:lpstr>Phonon scattering in electrons transport</vt:lpstr>
      <vt:lpstr>Electron –electron/hole scattering</vt:lpstr>
      <vt:lpstr>Emission</vt:lpstr>
      <vt:lpstr>QE , thermal emittance vs wavelength</vt:lpstr>
      <vt:lpstr>QE vs thickness</vt:lpstr>
      <vt:lpstr>Thickness vs temporal response</vt:lpstr>
      <vt:lpstr>QE in 77K</vt:lpstr>
      <vt:lpstr>Schottky effect compensates the band gap change</vt:lpstr>
      <vt:lpstr>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C-AD</dc:creator>
  <cp:lastModifiedBy>Erdong Wang</cp:lastModifiedBy>
  <cp:revision>71</cp:revision>
  <dcterms:created xsi:type="dcterms:W3CDTF">2014-02-11T19:46:42Z</dcterms:created>
  <dcterms:modified xsi:type="dcterms:W3CDTF">2016-10-18T12:09:03Z</dcterms:modified>
</cp:coreProperties>
</file>