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356" r:id="rId2"/>
    <p:sldId id="303" r:id="rId3"/>
    <p:sldId id="338" r:id="rId4"/>
    <p:sldId id="268" r:id="rId5"/>
    <p:sldId id="344" r:id="rId6"/>
    <p:sldId id="353" r:id="rId7"/>
    <p:sldId id="339" r:id="rId8"/>
    <p:sldId id="361" r:id="rId9"/>
    <p:sldId id="360" r:id="rId10"/>
    <p:sldId id="363" r:id="rId11"/>
    <p:sldId id="365" r:id="rId12"/>
    <p:sldId id="366" r:id="rId13"/>
    <p:sldId id="359" r:id="rId14"/>
    <p:sldId id="309" r:id="rId15"/>
    <p:sldId id="368" r:id="rId16"/>
    <p:sldId id="295" r:id="rId17"/>
    <p:sldId id="294" r:id="rId18"/>
    <p:sldId id="370" r:id="rId19"/>
    <p:sldId id="387" r:id="rId20"/>
    <p:sldId id="389" r:id="rId21"/>
    <p:sldId id="385" r:id="rId22"/>
    <p:sldId id="367" r:id="rId23"/>
    <p:sldId id="375" r:id="rId24"/>
    <p:sldId id="377" r:id="rId25"/>
    <p:sldId id="391" r:id="rId26"/>
    <p:sldId id="305" r:id="rId27"/>
    <p:sldId id="346" r:id="rId28"/>
    <p:sldId id="357" r:id="rId29"/>
    <p:sldId id="308" r:id="rId30"/>
    <p:sldId id="280" r:id="rId31"/>
    <p:sldId id="397" r:id="rId32"/>
    <p:sldId id="392" r:id="rId33"/>
    <p:sldId id="394" r:id="rId34"/>
    <p:sldId id="393" r:id="rId35"/>
    <p:sldId id="395" r:id="rId36"/>
    <p:sldId id="396" r:id="rId37"/>
    <p:sldId id="369" r:id="rId38"/>
    <p:sldId id="355" r:id="rId39"/>
    <p:sldId id="270" r:id="rId40"/>
    <p:sldId id="371" r:id="rId41"/>
    <p:sldId id="374" r:id="rId42"/>
    <p:sldId id="378" r:id="rId43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C97"/>
    <a:srgbClr val="FFF0D1"/>
    <a:srgbClr val="C9E2ED"/>
    <a:srgbClr val="076497"/>
    <a:srgbClr val="D1ECAC"/>
    <a:srgbClr val="A0CCE0"/>
    <a:srgbClr val="FFDE75"/>
    <a:srgbClr val="CC3300"/>
    <a:srgbClr val="F3F9FA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00" autoAdjust="0"/>
  </p:normalViewPr>
  <p:slideViewPr>
    <p:cSldViewPr>
      <p:cViewPr varScale="1">
        <p:scale>
          <a:sx n="66" d="100"/>
          <a:sy n="66" d="100"/>
        </p:scale>
        <p:origin x="-15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5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766105456330156"/>
          <c:y val="4.4410398926378568E-2"/>
          <c:w val="0.71307940166015849"/>
          <c:h val="0.82625527012743327"/>
        </c:manualLayout>
      </c:layout>
      <c:surface3DChart>
        <c:wireframe val="0"/>
        <c:ser>
          <c:idx val="0"/>
          <c:order val="0"/>
          <c:tx>
            <c:strRef>
              <c:f>'3D scan'!$A$2</c:f>
              <c:strCache>
                <c:ptCount val="1"/>
                <c:pt idx="0">
                  <c:v>-12</c:v>
                </c:pt>
              </c:strCache>
            </c:strRef>
          </c:tx>
          <c:cat>
            <c:numRef>
              <c:f>'3D scan'!$B$1:$Y$1</c:f>
              <c:numCache>
                <c:formatCode>General</c:formatCode>
                <c:ptCount val="24"/>
                <c:pt idx="0">
                  <c:v>-12</c:v>
                </c:pt>
                <c:pt idx="1">
                  <c:v>-11</c:v>
                </c:pt>
                <c:pt idx="2">
                  <c:v>-10</c:v>
                </c:pt>
                <c:pt idx="3">
                  <c:v>-9</c:v>
                </c:pt>
                <c:pt idx="4">
                  <c:v>-8</c:v>
                </c:pt>
                <c:pt idx="5">
                  <c:v>-7</c:v>
                </c:pt>
                <c:pt idx="6">
                  <c:v>-6</c:v>
                </c:pt>
                <c:pt idx="7">
                  <c:v>-5</c:v>
                </c:pt>
                <c:pt idx="8">
                  <c:v>-4</c:v>
                </c:pt>
                <c:pt idx="9">
                  <c:v>-3</c:v>
                </c:pt>
                <c:pt idx="10">
                  <c:v>-2</c:v>
                </c:pt>
                <c:pt idx="11">
                  <c:v>-1</c:v>
                </c:pt>
                <c:pt idx="12">
                  <c:v>0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</c:numCache>
            </c:numRef>
          </c:cat>
          <c:val>
            <c:numRef>
              <c:f>'3D scan'!$B$2:$Y$2</c:f>
              <c:numCache>
                <c:formatCode>General</c:formatCode>
                <c:ptCount val="24"/>
                <c:pt idx="0">
                  <c:v>5.2513000000000011E-2</c:v>
                </c:pt>
                <c:pt idx="1">
                  <c:v>5.5827000000000009E-2</c:v>
                </c:pt>
                <c:pt idx="2">
                  <c:v>5.3643999999999997E-2</c:v>
                </c:pt>
                <c:pt idx="3">
                  <c:v>5.5688000000000001E-2</c:v>
                </c:pt>
                <c:pt idx="4">
                  <c:v>5.7277000000000002E-2</c:v>
                </c:pt>
                <c:pt idx="5">
                  <c:v>5.8345000000000001E-2</c:v>
                </c:pt>
                <c:pt idx="6">
                  <c:v>6.0502000000000007E-2</c:v>
                </c:pt>
                <c:pt idx="7">
                  <c:v>6.0058000000000007E-2</c:v>
                </c:pt>
                <c:pt idx="8">
                  <c:v>6.4452000000000009E-2</c:v>
                </c:pt>
                <c:pt idx="9">
                  <c:v>6.3364000000000004E-2</c:v>
                </c:pt>
                <c:pt idx="10">
                  <c:v>6.7958000000000018E-2</c:v>
                </c:pt>
                <c:pt idx="11">
                  <c:v>6.6270999999999997E-2</c:v>
                </c:pt>
                <c:pt idx="12">
                  <c:v>6.5877000000000019E-2</c:v>
                </c:pt>
                <c:pt idx="13">
                  <c:v>6.4765000000000017E-2</c:v>
                </c:pt>
                <c:pt idx="14">
                  <c:v>6.5289E-2</c:v>
                </c:pt>
                <c:pt idx="15">
                  <c:v>6.2909999999999994E-2</c:v>
                </c:pt>
                <c:pt idx="16">
                  <c:v>6.3019000000000019E-2</c:v>
                </c:pt>
                <c:pt idx="17">
                  <c:v>6.0388000000000011E-2</c:v>
                </c:pt>
                <c:pt idx="18">
                  <c:v>5.7375000000000002E-2</c:v>
                </c:pt>
                <c:pt idx="19">
                  <c:v>5.7407000000000007E-2</c:v>
                </c:pt>
                <c:pt idx="20">
                  <c:v>5.7782000000000014E-2</c:v>
                </c:pt>
                <c:pt idx="21">
                  <c:v>5.5996000000000004E-2</c:v>
                </c:pt>
                <c:pt idx="22">
                  <c:v>5.6828000000000004E-2</c:v>
                </c:pt>
                <c:pt idx="23">
                  <c:v>5.5875000000000001E-2</c:v>
                </c:pt>
              </c:numCache>
            </c:numRef>
          </c:val>
        </c:ser>
        <c:ser>
          <c:idx val="1"/>
          <c:order val="1"/>
          <c:tx>
            <c:strRef>
              <c:f>'3D scan'!$A$3</c:f>
              <c:strCache>
                <c:ptCount val="1"/>
                <c:pt idx="0">
                  <c:v>-11</c:v>
                </c:pt>
              </c:strCache>
            </c:strRef>
          </c:tx>
          <c:cat>
            <c:numRef>
              <c:f>'3D scan'!$B$1:$Y$1</c:f>
              <c:numCache>
                <c:formatCode>General</c:formatCode>
                <c:ptCount val="24"/>
                <c:pt idx="0">
                  <c:v>-12</c:v>
                </c:pt>
                <c:pt idx="1">
                  <c:v>-11</c:v>
                </c:pt>
                <c:pt idx="2">
                  <c:v>-10</c:v>
                </c:pt>
                <c:pt idx="3">
                  <c:v>-9</c:v>
                </c:pt>
                <c:pt idx="4">
                  <c:v>-8</c:v>
                </c:pt>
                <c:pt idx="5">
                  <c:v>-7</c:v>
                </c:pt>
                <c:pt idx="6">
                  <c:v>-6</c:v>
                </c:pt>
                <c:pt idx="7">
                  <c:v>-5</c:v>
                </c:pt>
                <c:pt idx="8">
                  <c:v>-4</c:v>
                </c:pt>
                <c:pt idx="9">
                  <c:v>-3</c:v>
                </c:pt>
                <c:pt idx="10">
                  <c:v>-2</c:v>
                </c:pt>
                <c:pt idx="11">
                  <c:v>-1</c:v>
                </c:pt>
                <c:pt idx="12">
                  <c:v>0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</c:numCache>
            </c:numRef>
          </c:cat>
          <c:val>
            <c:numRef>
              <c:f>'3D scan'!$B$3:$Y$3</c:f>
              <c:numCache>
                <c:formatCode>General</c:formatCode>
                <c:ptCount val="24"/>
                <c:pt idx="0">
                  <c:v>5.348300000000001E-2</c:v>
                </c:pt>
                <c:pt idx="1">
                  <c:v>5.7516000000000005E-2</c:v>
                </c:pt>
                <c:pt idx="2">
                  <c:v>5.8018000000000007E-2</c:v>
                </c:pt>
                <c:pt idx="3">
                  <c:v>5.6085999999999997E-2</c:v>
                </c:pt>
                <c:pt idx="4">
                  <c:v>6.0449999999999997E-2</c:v>
                </c:pt>
                <c:pt idx="5">
                  <c:v>6.2696000000000016E-2</c:v>
                </c:pt>
                <c:pt idx="6">
                  <c:v>6.4813000000000023E-2</c:v>
                </c:pt>
                <c:pt idx="7">
                  <c:v>6.5674999999999997E-2</c:v>
                </c:pt>
                <c:pt idx="8">
                  <c:v>6.9171999999999997E-2</c:v>
                </c:pt>
                <c:pt idx="9">
                  <c:v>7.3540999999999995E-2</c:v>
                </c:pt>
                <c:pt idx="10">
                  <c:v>7.5138999999999997E-2</c:v>
                </c:pt>
                <c:pt idx="11">
                  <c:v>7.9996000000000012E-2</c:v>
                </c:pt>
                <c:pt idx="12">
                  <c:v>8.3537000000000028E-2</c:v>
                </c:pt>
                <c:pt idx="13">
                  <c:v>7.8478000000000006E-2</c:v>
                </c:pt>
                <c:pt idx="14">
                  <c:v>7.5537999999999994E-2</c:v>
                </c:pt>
                <c:pt idx="15">
                  <c:v>7.1083999999999994E-2</c:v>
                </c:pt>
                <c:pt idx="16">
                  <c:v>6.8533000000000011E-2</c:v>
                </c:pt>
                <c:pt idx="17">
                  <c:v>6.4847000000000002E-2</c:v>
                </c:pt>
                <c:pt idx="18">
                  <c:v>6.1519000000000004E-2</c:v>
                </c:pt>
                <c:pt idx="19">
                  <c:v>6.1220999999999998E-2</c:v>
                </c:pt>
                <c:pt idx="20">
                  <c:v>5.9659000000000004E-2</c:v>
                </c:pt>
                <c:pt idx="21">
                  <c:v>5.8046000000000007E-2</c:v>
                </c:pt>
                <c:pt idx="22">
                  <c:v>5.5821999999999997E-2</c:v>
                </c:pt>
                <c:pt idx="23">
                  <c:v>5.3560000000000003E-2</c:v>
                </c:pt>
              </c:numCache>
            </c:numRef>
          </c:val>
        </c:ser>
        <c:ser>
          <c:idx val="2"/>
          <c:order val="2"/>
          <c:tx>
            <c:strRef>
              <c:f>'3D scan'!$A$4</c:f>
              <c:strCache>
                <c:ptCount val="1"/>
                <c:pt idx="0">
                  <c:v>-10</c:v>
                </c:pt>
              </c:strCache>
            </c:strRef>
          </c:tx>
          <c:cat>
            <c:numRef>
              <c:f>'3D scan'!$B$1:$Y$1</c:f>
              <c:numCache>
                <c:formatCode>General</c:formatCode>
                <c:ptCount val="24"/>
                <c:pt idx="0">
                  <c:v>-12</c:v>
                </c:pt>
                <c:pt idx="1">
                  <c:v>-11</c:v>
                </c:pt>
                <c:pt idx="2">
                  <c:v>-10</c:v>
                </c:pt>
                <c:pt idx="3">
                  <c:v>-9</c:v>
                </c:pt>
                <c:pt idx="4">
                  <c:v>-8</c:v>
                </c:pt>
                <c:pt idx="5">
                  <c:v>-7</c:v>
                </c:pt>
                <c:pt idx="6">
                  <c:v>-6</c:v>
                </c:pt>
                <c:pt idx="7">
                  <c:v>-5</c:v>
                </c:pt>
                <c:pt idx="8">
                  <c:v>-4</c:v>
                </c:pt>
                <c:pt idx="9">
                  <c:v>-3</c:v>
                </c:pt>
                <c:pt idx="10">
                  <c:v>-2</c:v>
                </c:pt>
                <c:pt idx="11">
                  <c:v>-1</c:v>
                </c:pt>
                <c:pt idx="12">
                  <c:v>0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</c:numCache>
            </c:numRef>
          </c:cat>
          <c:val>
            <c:numRef>
              <c:f>'3D scan'!$B$4:$Y$4</c:f>
              <c:numCache>
                <c:formatCode>General</c:formatCode>
                <c:ptCount val="24"/>
                <c:pt idx="0">
                  <c:v>5.519000000000001E-2</c:v>
                </c:pt>
                <c:pt idx="1">
                  <c:v>5.7535000000000003E-2</c:v>
                </c:pt>
                <c:pt idx="2">
                  <c:v>5.9958000000000004E-2</c:v>
                </c:pt>
                <c:pt idx="3">
                  <c:v>6.2715000000000021E-2</c:v>
                </c:pt>
                <c:pt idx="4">
                  <c:v>6.1728000000000005E-2</c:v>
                </c:pt>
                <c:pt idx="5">
                  <c:v>6.6811000000000009E-2</c:v>
                </c:pt>
                <c:pt idx="6">
                  <c:v>6.9393000000000024E-2</c:v>
                </c:pt>
                <c:pt idx="7">
                  <c:v>8.009400000000004E-2</c:v>
                </c:pt>
                <c:pt idx="8">
                  <c:v>9.3364000000000016E-2</c:v>
                </c:pt>
                <c:pt idx="9">
                  <c:v>0.10813600000000002</c:v>
                </c:pt>
                <c:pt idx="10">
                  <c:v>0.11922600000000003</c:v>
                </c:pt>
                <c:pt idx="11">
                  <c:v>0.12664900000000001</c:v>
                </c:pt>
                <c:pt idx="12">
                  <c:v>0.12686600000000001</c:v>
                </c:pt>
                <c:pt idx="13">
                  <c:v>0.12310200000000002</c:v>
                </c:pt>
                <c:pt idx="14">
                  <c:v>0.11131000000000001</c:v>
                </c:pt>
                <c:pt idx="15">
                  <c:v>0.10172600000000002</c:v>
                </c:pt>
                <c:pt idx="16">
                  <c:v>8.2006000000000023E-2</c:v>
                </c:pt>
                <c:pt idx="17">
                  <c:v>7.6633999999999994E-2</c:v>
                </c:pt>
                <c:pt idx="18">
                  <c:v>6.6656000000000007E-2</c:v>
                </c:pt>
                <c:pt idx="19">
                  <c:v>6.5964000000000009E-2</c:v>
                </c:pt>
                <c:pt idx="20">
                  <c:v>6.2088000000000011E-2</c:v>
                </c:pt>
                <c:pt idx="21">
                  <c:v>6.0703000000000014E-2</c:v>
                </c:pt>
                <c:pt idx="22">
                  <c:v>5.9681999999999999E-2</c:v>
                </c:pt>
                <c:pt idx="23">
                  <c:v>5.8109000000000001E-2</c:v>
                </c:pt>
              </c:numCache>
            </c:numRef>
          </c:val>
        </c:ser>
        <c:ser>
          <c:idx val="3"/>
          <c:order val="3"/>
          <c:tx>
            <c:strRef>
              <c:f>'3D scan'!$A$5</c:f>
              <c:strCache>
                <c:ptCount val="1"/>
                <c:pt idx="0">
                  <c:v>-9</c:v>
                </c:pt>
              </c:strCache>
            </c:strRef>
          </c:tx>
          <c:cat>
            <c:numRef>
              <c:f>'3D scan'!$B$1:$Y$1</c:f>
              <c:numCache>
                <c:formatCode>General</c:formatCode>
                <c:ptCount val="24"/>
                <c:pt idx="0">
                  <c:v>-12</c:v>
                </c:pt>
                <c:pt idx="1">
                  <c:v>-11</c:v>
                </c:pt>
                <c:pt idx="2">
                  <c:v>-10</c:v>
                </c:pt>
                <c:pt idx="3">
                  <c:v>-9</c:v>
                </c:pt>
                <c:pt idx="4">
                  <c:v>-8</c:v>
                </c:pt>
                <c:pt idx="5">
                  <c:v>-7</c:v>
                </c:pt>
                <c:pt idx="6">
                  <c:v>-6</c:v>
                </c:pt>
                <c:pt idx="7">
                  <c:v>-5</c:v>
                </c:pt>
                <c:pt idx="8">
                  <c:v>-4</c:v>
                </c:pt>
                <c:pt idx="9">
                  <c:v>-3</c:v>
                </c:pt>
                <c:pt idx="10">
                  <c:v>-2</c:v>
                </c:pt>
                <c:pt idx="11">
                  <c:v>-1</c:v>
                </c:pt>
                <c:pt idx="12">
                  <c:v>0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</c:numCache>
            </c:numRef>
          </c:cat>
          <c:val>
            <c:numRef>
              <c:f>'3D scan'!$B$5:$Y$5</c:f>
              <c:numCache>
                <c:formatCode>General</c:formatCode>
                <c:ptCount val="24"/>
                <c:pt idx="0">
                  <c:v>5.5057000000000009E-2</c:v>
                </c:pt>
                <c:pt idx="1">
                  <c:v>5.9736000000000011E-2</c:v>
                </c:pt>
                <c:pt idx="2">
                  <c:v>6.0878000000000002E-2</c:v>
                </c:pt>
                <c:pt idx="3">
                  <c:v>6.0667000000000006E-2</c:v>
                </c:pt>
                <c:pt idx="4">
                  <c:v>6.8673999999999999E-2</c:v>
                </c:pt>
                <c:pt idx="5">
                  <c:v>7.8336000000000017E-2</c:v>
                </c:pt>
                <c:pt idx="6">
                  <c:v>9.472400000000003E-2</c:v>
                </c:pt>
                <c:pt idx="7">
                  <c:v>0.121351</c:v>
                </c:pt>
                <c:pt idx="8">
                  <c:v>0.15841200000000005</c:v>
                </c:pt>
                <c:pt idx="9">
                  <c:v>0.19170400000000001</c:v>
                </c:pt>
                <c:pt idx="10">
                  <c:v>0.21916600000000003</c:v>
                </c:pt>
                <c:pt idx="11">
                  <c:v>0.22724300000000003</c:v>
                </c:pt>
                <c:pt idx="12">
                  <c:v>0.21973800000000002</c:v>
                </c:pt>
                <c:pt idx="13">
                  <c:v>0.21023200000000003</c:v>
                </c:pt>
                <c:pt idx="14">
                  <c:v>0.19212199999999996</c:v>
                </c:pt>
                <c:pt idx="15">
                  <c:v>0.16859499999999999</c:v>
                </c:pt>
                <c:pt idx="16">
                  <c:v>0.13242200000000001</c:v>
                </c:pt>
                <c:pt idx="17">
                  <c:v>9.9596000000000032E-2</c:v>
                </c:pt>
                <c:pt idx="18">
                  <c:v>8.4508500000000014E-2</c:v>
                </c:pt>
                <c:pt idx="19">
                  <c:v>6.942100000000001E-2</c:v>
                </c:pt>
                <c:pt idx="20">
                  <c:v>6.4616000000000021E-2</c:v>
                </c:pt>
                <c:pt idx="21">
                  <c:v>6.2112000000000014E-2</c:v>
                </c:pt>
                <c:pt idx="22">
                  <c:v>6.0508000000000006E-2</c:v>
                </c:pt>
                <c:pt idx="23">
                  <c:v>6.0546000000000003E-2</c:v>
                </c:pt>
              </c:numCache>
            </c:numRef>
          </c:val>
        </c:ser>
        <c:ser>
          <c:idx val="4"/>
          <c:order val="4"/>
          <c:tx>
            <c:strRef>
              <c:f>'3D scan'!$A$6</c:f>
              <c:strCache>
                <c:ptCount val="1"/>
                <c:pt idx="0">
                  <c:v>-8</c:v>
                </c:pt>
              </c:strCache>
            </c:strRef>
          </c:tx>
          <c:cat>
            <c:numRef>
              <c:f>'3D scan'!$B$1:$Y$1</c:f>
              <c:numCache>
                <c:formatCode>General</c:formatCode>
                <c:ptCount val="24"/>
                <c:pt idx="0">
                  <c:v>-12</c:v>
                </c:pt>
                <c:pt idx="1">
                  <c:v>-11</c:v>
                </c:pt>
                <c:pt idx="2">
                  <c:v>-10</c:v>
                </c:pt>
                <c:pt idx="3">
                  <c:v>-9</c:v>
                </c:pt>
                <c:pt idx="4">
                  <c:v>-8</c:v>
                </c:pt>
                <c:pt idx="5">
                  <c:v>-7</c:v>
                </c:pt>
                <c:pt idx="6">
                  <c:v>-6</c:v>
                </c:pt>
                <c:pt idx="7">
                  <c:v>-5</c:v>
                </c:pt>
                <c:pt idx="8">
                  <c:v>-4</c:v>
                </c:pt>
                <c:pt idx="9">
                  <c:v>-3</c:v>
                </c:pt>
                <c:pt idx="10">
                  <c:v>-2</c:v>
                </c:pt>
                <c:pt idx="11">
                  <c:v>-1</c:v>
                </c:pt>
                <c:pt idx="12">
                  <c:v>0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</c:numCache>
            </c:numRef>
          </c:cat>
          <c:val>
            <c:numRef>
              <c:f>'3D scan'!$B$6:$Y$6</c:f>
              <c:numCache>
                <c:formatCode>General</c:formatCode>
                <c:ptCount val="24"/>
                <c:pt idx="0">
                  <c:v>5.8984000000000002E-2</c:v>
                </c:pt>
                <c:pt idx="1">
                  <c:v>6.0320000000000006E-2</c:v>
                </c:pt>
                <c:pt idx="2">
                  <c:v>6.1525999999999997E-2</c:v>
                </c:pt>
                <c:pt idx="3">
                  <c:v>6.9640999999999995E-2</c:v>
                </c:pt>
                <c:pt idx="4">
                  <c:v>7.3222999999999996E-2</c:v>
                </c:pt>
                <c:pt idx="5">
                  <c:v>0.100845</c:v>
                </c:pt>
                <c:pt idx="6">
                  <c:v>0.14472000000000002</c:v>
                </c:pt>
                <c:pt idx="7">
                  <c:v>0.20542000000000002</c:v>
                </c:pt>
                <c:pt idx="8">
                  <c:v>0.29627300000000001</c:v>
                </c:pt>
                <c:pt idx="9">
                  <c:v>0.36506300000000008</c:v>
                </c:pt>
                <c:pt idx="10">
                  <c:v>0.44504499999999997</c:v>
                </c:pt>
                <c:pt idx="11">
                  <c:v>0.45656600000000008</c:v>
                </c:pt>
                <c:pt idx="12">
                  <c:v>0.44506100000000004</c:v>
                </c:pt>
                <c:pt idx="13">
                  <c:v>0.402673</c:v>
                </c:pt>
                <c:pt idx="14">
                  <c:v>0.33608200000000016</c:v>
                </c:pt>
                <c:pt idx="15">
                  <c:v>0.27815600000000001</c:v>
                </c:pt>
                <c:pt idx="16">
                  <c:v>0.21225900000000003</c:v>
                </c:pt>
                <c:pt idx="17">
                  <c:v>0.16906099999999999</c:v>
                </c:pt>
                <c:pt idx="18">
                  <c:v>0.120907</c:v>
                </c:pt>
                <c:pt idx="19">
                  <c:v>8.7051000000000003E-2</c:v>
                </c:pt>
                <c:pt idx="20">
                  <c:v>7.5140999999999999E-2</c:v>
                </c:pt>
                <c:pt idx="21">
                  <c:v>6.6593000000000013E-2</c:v>
                </c:pt>
                <c:pt idx="22">
                  <c:v>6.0747000000000009E-2</c:v>
                </c:pt>
                <c:pt idx="23">
                  <c:v>6.0449000000000003E-2</c:v>
                </c:pt>
              </c:numCache>
            </c:numRef>
          </c:val>
        </c:ser>
        <c:ser>
          <c:idx val="5"/>
          <c:order val="5"/>
          <c:tx>
            <c:strRef>
              <c:f>'3D scan'!$A$7</c:f>
              <c:strCache>
                <c:ptCount val="1"/>
                <c:pt idx="0">
                  <c:v>-7</c:v>
                </c:pt>
              </c:strCache>
            </c:strRef>
          </c:tx>
          <c:cat>
            <c:numRef>
              <c:f>'3D scan'!$B$1:$Y$1</c:f>
              <c:numCache>
                <c:formatCode>General</c:formatCode>
                <c:ptCount val="24"/>
                <c:pt idx="0">
                  <c:v>-12</c:v>
                </c:pt>
                <c:pt idx="1">
                  <c:v>-11</c:v>
                </c:pt>
                <c:pt idx="2">
                  <c:v>-10</c:v>
                </c:pt>
                <c:pt idx="3">
                  <c:v>-9</c:v>
                </c:pt>
                <c:pt idx="4">
                  <c:v>-8</c:v>
                </c:pt>
                <c:pt idx="5">
                  <c:v>-7</c:v>
                </c:pt>
                <c:pt idx="6">
                  <c:v>-6</c:v>
                </c:pt>
                <c:pt idx="7">
                  <c:v>-5</c:v>
                </c:pt>
                <c:pt idx="8">
                  <c:v>-4</c:v>
                </c:pt>
                <c:pt idx="9">
                  <c:v>-3</c:v>
                </c:pt>
                <c:pt idx="10">
                  <c:v>-2</c:v>
                </c:pt>
                <c:pt idx="11">
                  <c:v>-1</c:v>
                </c:pt>
                <c:pt idx="12">
                  <c:v>0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</c:numCache>
            </c:numRef>
          </c:cat>
          <c:val>
            <c:numRef>
              <c:f>'3D scan'!$B$7:$Y$7</c:f>
              <c:numCache>
                <c:formatCode>General</c:formatCode>
                <c:ptCount val="24"/>
                <c:pt idx="0">
                  <c:v>5.9376000000000005E-2</c:v>
                </c:pt>
                <c:pt idx="1">
                  <c:v>6.3749E-2</c:v>
                </c:pt>
                <c:pt idx="2">
                  <c:v>6.4114000000000018E-2</c:v>
                </c:pt>
                <c:pt idx="3">
                  <c:v>7.3265999999999998E-2</c:v>
                </c:pt>
                <c:pt idx="4">
                  <c:v>9.2389000000000027E-2</c:v>
                </c:pt>
                <c:pt idx="5">
                  <c:v>0.15711400000000003</c:v>
                </c:pt>
                <c:pt idx="6">
                  <c:v>0.25750300000000004</c:v>
                </c:pt>
                <c:pt idx="7">
                  <c:v>0.40271200000000001</c:v>
                </c:pt>
                <c:pt idx="8">
                  <c:v>0.59304299999999988</c:v>
                </c:pt>
                <c:pt idx="9">
                  <c:v>0.72333000000000003</c:v>
                </c:pt>
                <c:pt idx="10">
                  <c:v>0.87344999999999995</c:v>
                </c:pt>
                <c:pt idx="11">
                  <c:v>0.94943500000000003</c:v>
                </c:pt>
                <c:pt idx="12">
                  <c:v>0.91442299999999987</c:v>
                </c:pt>
                <c:pt idx="13">
                  <c:v>0.824986</c:v>
                </c:pt>
                <c:pt idx="14">
                  <c:v>0.67686700000000011</c:v>
                </c:pt>
                <c:pt idx="15">
                  <c:v>0.5063129999999999</c:v>
                </c:pt>
                <c:pt idx="16">
                  <c:v>0.33908700000000014</c:v>
                </c:pt>
                <c:pt idx="17">
                  <c:v>0.25061</c:v>
                </c:pt>
                <c:pt idx="18">
                  <c:v>0.19050900000000001</c:v>
                </c:pt>
                <c:pt idx="19">
                  <c:v>0.14041600000000004</c:v>
                </c:pt>
                <c:pt idx="20">
                  <c:v>8.9319000000000009E-2</c:v>
                </c:pt>
                <c:pt idx="21">
                  <c:v>7.3391000000000012E-2</c:v>
                </c:pt>
                <c:pt idx="22">
                  <c:v>6.7066000000000014E-2</c:v>
                </c:pt>
                <c:pt idx="23">
                  <c:v>6.0185000000000002E-2</c:v>
                </c:pt>
              </c:numCache>
            </c:numRef>
          </c:val>
        </c:ser>
        <c:ser>
          <c:idx val="6"/>
          <c:order val="6"/>
          <c:tx>
            <c:strRef>
              <c:f>'3D scan'!$A$8</c:f>
              <c:strCache>
                <c:ptCount val="1"/>
                <c:pt idx="0">
                  <c:v>-6</c:v>
                </c:pt>
              </c:strCache>
            </c:strRef>
          </c:tx>
          <c:cat>
            <c:numRef>
              <c:f>'3D scan'!$B$1:$Y$1</c:f>
              <c:numCache>
                <c:formatCode>General</c:formatCode>
                <c:ptCount val="24"/>
                <c:pt idx="0">
                  <c:v>-12</c:v>
                </c:pt>
                <c:pt idx="1">
                  <c:v>-11</c:v>
                </c:pt>
                <c:pt idx="2">
                  <c:v>-10</c:v>
                </c:pt>
                <c:pt idx="3">
                  <c:v>-9</c:v>
                </c:pt>
                <c:pt idx="4">
                  <c:v>-8</c:v>
                </c:pt>
                <c:pt idx="5">
                  <c:v>-7</c:v>
                </c:pt>
                <c:pt idx="6">
                  <c:v>-6</c:v>
                </c:pt>
                <c:pt idx="7">
                  <c:v>-5</c:v>
                </c:pt>
                <c:pt idx="8">
                  <c:v>-4</c:v>
                </c:pt>
                <c:pt idx="9">
                  <c:v>-3</c:v>
                </c:pt>
                <c:pt idx="10">
                  <c:v>-2</c:v>
                </c:pt>
                <c:pt idx="11">
                  <c:v>-1</c:v>
                </c:pt>
                <c:pt idx="12">
                  <c:v>0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</c:numCache>
            </c:numRef>
          </c:cat>
          <c:val>
            <c:numRef>
              <c:f>'3D scan'!$B$8:$Y$8</c:f>
              <c:numCache>
                <c:formatCode>General</c:formatCode>
                <c:ptCount val="24"/>
                <c:pt idx="0">
                  <c:v>6.1127999999999995E-2</c:v>
                </c:pt>
                <c:pt idx="1">
                  <c:v>6.373100000000001E-2</c:v>
                </c:pt>
                <c:pt idx="2">
                  <c:v>7.2934000000000013E-2</c:v>
                </c:pt>
                <c:pt idx="3">
                  <c:v>8.4620000000000029E-2</c:v>
                </c:pt>
                <c:pt idx="4">
                  <c:v>0.13822599999999999</c:v>
                </c:pt>
                <c:pt idx="5">
                  <c:v>0.270175</c:v>
                </c:pt>
                <c:pt idx="6">
                  <c:v>0.48415000000000002</c:v>
                </c:pt>
                <c:pt idx="7">
                  <c:v>0.75239900000000015</c:v>
                </c:pt>
                <c:pt idx="8">
                  <c:v>1.0696949999999998</c:v>
                </c:pt>
                <c:pt idx="9">
                  <c:v>1.2681570000000002</c:v>
                </c:pt>
                <c:pt idx="10">
                  <c:v>1.4184029999999999</c:v>
                </c:pt>
                <c:pt idx="11">
                  <c:v>1.4578029999999997</c:v>
                </c:pt>
                <c:pt idx="12">
                  <c:v>1.4182899999999998</c:v>
                </c:pt>
                <c:pt idx="13">
                  <c:v>1.3428880000000001</c:v>
                </c:pt>
                <c:pt idx="14">
                  <c:v>1.189214</c:v>
                </c:pt>
                <c:pt idx="15">
                  <c:v>0.96499200000000007</c:v>
                </c:pt>
                <c:pt idx="16">
                  <c:v>0.58998099999999987</c:v>
                </c:pt>
                <c:pt idx="17">
                  <c:v>0.36171000000000003</c:v>
                </c:pt>
                <c:pt idx="18">
                  <c:v>0.26835300000000001</c:v>
                </c:pt>
                <c:pt idx="19">
                  <c:v>0.20079300000000003</c:v>
                </c:pt>
                <c:pt idx="20">
                  <c:v>0.127528</c:v>
                </c:pt>
                <c:pt idx="21">
                  <c:v>8.5770000000000041E-2</c:v>
                </c:pt>
                <c:pt idx="22">
                  <c:v>7.1444999999999995E-2</c:v>
                </c:pt>
                <c:pt idx="23">
                  <c:v>6.1887000000000005E-2</c:v>
                </c:pt>
              </c:numCache>
            </c:numRef>
          </c:val>
        </c:ser>
        <c:ser>
          <c:idx val="7"/>
          <c:order val="7"/>
          <c:tx>
            <c:strRef>
              <c:f>'3D scan'!$A$9</c:f>
              <c:strCache>
                <c:ptCount val="1"/>
                <c:pt idx="0">
                  <c:v>-5</c:v>
                </c:pt>
              </c:strCache>
            </c:strRef>
          </c:tx>
          <c:cat>
            <c:numRef>
              <c:f>'3D scan'!$B$1:$Y$1</c:f>
              <c:numCache>
                <c:formatCode>General</c:formatCode>
                <c:ptCount val="24"/>
                <c:pt idx="0">
                  <c:v>-12</c:v>
                </c:pt>
                <c:pt idx="1">
                  <c:v>-11</c:v>
                </c:pt>
                <c:pt idx="2">
                  <c:v>-10</c:v>
                </c:pt>
                <c:pt idx="3">
                  <c:v>-9</c:v>
                </c:pt>
                <c:pt idx="4">
                  <c:v>-8</c:v>
                </c:pt>
                <c:pt idx="5">
                  <c:v>-7</c:v>
                </c:pt>
                <c:pt idx="6">
                  <c:v>-6</c:v>
                </c:pt>
                <c:pt idx="7">
                  <c:v>-5</c:v>
                </c:pt>
                <c:pt idx="8">
                  <c:v>-4</c:v>
                </c:pt>
                <c:pt idx="9">
                  <c:v>-3</c:v>
                </c:pt>
                <c:pt idx="10">
                  <c:v>-2</c:v>
                </c:pt>
                <c:pt idx="11">
                  <c:v>-1</c:v>
                </c:pt>
                <c:pt idx="12">
                  <c:v>0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</c:numCache>
            </c:numRef>
          </c:cat>
          <c:val>
            <c:numRef>
              <c:f>'3D scan'!$B$9:$Y$9</c:f>
              <c:numCache>
                <c:formatCode>General</c:formatCode>
                <c:ptCount val="24"/>
                <c:pt idx="0">
                  <c:v>6.5379999999999994E-2</c:v>
                </c:pt>
                <c:pt idx="1">
                  <c:v>6.8414000000000003E-2</c:v>
                </c:pt>
                <c:pt idx="2">
                  <c:v>7.8116000000000019E-2</c:v>
                </c:pt>
                <c:pt idx="3">
                  <c:v>0.10651099999999998</c:v>
                </c:pt>
                <c:pt idx="4">
                  <c:v>0.201572</c:v>
                </c:pt>
                <c:pt idx="5">
                  <c:v>0.44707200000000002</c:v>
                </c:pt>
                <c:pt idx="6">
                  <c:v>0.77866100000000016</c:v>
                </c:pt>
                <c:pt idx="7">
                  <c:v>1.1371659999999999</c:v>
                </c:pt>
                <c:pt idx="8">
                  <c:v>1.476232</c:v>
                </c:pt>
                <c:pt idx="9">
                  <c:v>1.6352169999999999</c:v>
                </c:pt>
                <c:pt idx="10">
                  <c:v>1.695422</c:v>
                </c:pt>
                <c:pt idx="11">
                  <c:v>1.6804520000000003</c:v>
                </c:pt>
                <c:pt idx="12">
                  <c:v>1.6543510000000001</c:v>
                </c:pt>
                <c:pt idx="13">
                  <c:v>1.5894089999999998</c:v>
                </c:pt>
                <c:pt idx="14">
                  <c:v>1.496259</c:v>
                </c:pt>
                <c:pt idx="15">
                  <c:v>1.3170679999999999</c:v>
                </c:pt>
                <c:pt idx="16">
                  <c:v>0.98157699999999992</c:v>
                </c:pt>
                <c:pt idx="17">
                  <c:v>0.59842399999999984</c:v>
                </c:pt>
                <c:pt idx="18">
                  <c:v>0.36038300000000006</c:v>
                </c:pt>
                <c:pt idx="19">
                  <c:v>0.26647300000000002</c:v>
                </c:pt>
                <c:pt idx="20">
                  <c:v>0.18264100000000003</c:v>
                </c:pt>
                <c:pt idx="21">
                  <c:v>0.110885</c:v>
                </c:pt>
                <c:pt idx="22">
                  <c:v>7.6960000000000001E-2</c:v>
                </c:pt>
                <c:pt idx="23">
                  <c:v>6.8597000000000019E-2</c:v>
                </c:pt>
              </c:numCache>
            </c:numRef>
          </c:val>
        </c:ser>
        <c:ser>
          <c:idx val="8"/>
          <c:order val="8"/>
          <c:tx>
            <c:strRef>
              <c:f>'3D scan'!$A$10</c:f>
              <c:strCache>
                <c:ptCount val="1"/>
                <c:pt idx="0">
                  <c:v>-4</c:v>
                </c:pt>
              </c:strCache>
            </c:strRef>
          </c:tx>
          <c:cat>
            <c:numRef>
              <c:f>'3D scan'!$B$1:$Y$1</c:f>
              <c:numCache>
                <c:formatCode>General</c:formatCode>
                <c:ptCount val="24"/>
                <c:pt idx="0">
                  <c:v>-12</c:v>
                </c:pt>
                <c:pt idx="1">
                  <c:v>-11</c:v>
                </c:pt>
                <c:pt idx="2">
                  <c:v>-10</c:v>
                </c:pt>
                <c:pt idx="3">
                  <c:v>-9</c:v>
                </c:pt>
                <c:pt idx="4">
                  <c:v>-8</c:v>
                </c:pt>
                <c:pt idx="5">
                  <c:v>-7</c:v>
                </c:pt>
                <c:pt idx="6">
                  <c:v>-6</c:v>
                </c:pt>
                <c:pt idx="7">
                  <c:v>-5</c:v>
                </c:pt>
                <c:pt idx="8">
                  <c:v>-4</c:v>
                </c:pt>
                <c:pt idx="9">
                  <c:v>-3</c:v>
                </c:pt>
                <c:pt idx="10">
                  <c:v>-2</c:v>
                </c:pt>
                <c:pt idx="11">
                  <c:v>-1</c:v>
                </c:pt>
                <c:pt idx="12">
                  <c:v>0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</c:numCache>
            </c:numRef>
          </c:cat>
          <c:val>
            <c:numRef>
              <c:f>'3D scan'!$B$10:$Y$10</c:f>
              <c:numCache>
                <c:formatCode>General</c:formatCode>
                <c:ptCount val="24"/>
                <c:pt idx="0">
                  <c:v>6.2401000000000005E-2</c:v>
                </c:pt>
                <c:pt idx="1">
                  <c:v>6.8648000000000001E-2</c:v>
                </c:pt>
                <c:pt idx="2">
                  <c:v>8.4289000000000003E-2</c:v>
                </c:pt>
                <c:pt idx="3">
                  <c:v>0.13479300000000002</c:v>
                </c:pt>
                <c:pt idx="4">
                  <c:v>0.29603700000000011</c:v>
                </c:pt>
                <c:pt idx="5">
                  <c:v>0.65630500000000014</c:v>
                </c:pt>
                <c:pt idx="6">
                  <c:v>1.054513</c:v>
                </c:pt>
                <c:pt idx="7">
                  <c:v>1.4696329999999997</c:v>
                </c:pt>
                <c:pt idx="8">
                  <c:v>1.7065919999999999</c:v>
                </c:pt>
                <c:pt idx="9">
                  <c:v>1.7708349999999997</c:v>
                </c:pt>
                <c:pt idx="10">
                  <c:v>1.7424949999999997</c:v>
                </c:pt>
                <c:pt idx="11">
                  <c:v>1.7711889999999999</c:v>
                </c:pt>
                <c:pt idx="12">
                  <c:v>1.7458889999999998</c:v>
                </c:pt>
                <c:pt idx="13">
                  <c:v>1.7113649999999998</c:v>
                </c:pt>
                <c:pt idx="14">
                  <c:v>1.6276029999999999</c:v>
                </c:pt>
                <c:pt idx="15">
                  <c:v>1.5516369999999997</c:v>
                </c:pt>
                <c:pt idx="16">
                  <c:v>1.288672</c:v>
                </c:pt>
                <c:pt idx="17">
                  <c:v>0.91630199999999984</c:v>
                </c:pt>
                <c:pt idx="18">
                  <c:v>0.531134</c:v>
                </c:pt>
                <c:pt idx="19">
                  <c:v>0.31428000000000006</c:v>
                </c:pt>
                <c:pt idx="20">
                  <c:v>0.24987899999999999</c:v>
                </c:pt>
                <c:pt idx="21">
                  <c:v>0.143123</c:v>
                </c:pt>
                <c:pt idx="22">
                  <c:v>8.716299999999999E-2</c:v>
                </c:pt>
                <c:pt idx="23">
                  <c:v>6.8372000000000016E-2</c:v>
                </c:pt>
              </c:numCache>
            </c:numRef>
          </c:val>
        </c:ser>
        <c:ser>
          <c:idx val="9"/>
          <c:order val="9"/>
          <c:tx>
            <c:strRef>
              <c:f>'3D scan'!$A$11</c:f>
              <c:strCache>
                <c:ptCount val="1"/>
                <c:pt idx="0">
                  <c:v>-3</c:v>
                </c:pt>
              </c:strCache>
            </c:strRef>
          </c:tx>
          <c:cat>
            <c:numRef>
              <c:f>'3D scan'!$B$1:$Y$1</c:f>
              <c:numCache>
                <c:formatCode>General</c:formatCode>
                <c:ptCount val="24"/>
                <c:pt idx="0">
                  <c:v>-12</c:v>
                </c:pt>
                <c:pt idx="1">
                  <c:v>-11</c:v>
                </c:pt>
                <c:pt idx="2">
                  <c:v>-10</c:v>
                </c:pt>
                <c:pt idx="3">
                  <c:v>-9</c:v>
                </c:pt>
                <c:pt idx="4">
                  <c:v>-8</c:v>
                </c:pt>
                <c:pt idx="5">
                  <c:v>-7</c:v>
                </c:pt>
                <c:pt idx="6">
                  <c:v>-6</c:v>
                </c:pt>
                <c:pt idx="7">
                  <c:v>-5</c:v>
                </c:pt>
                <c:pt idx="8">
                  <c:v>-4</c:v>
                </c:pt>
                <c:pt idx="9">
                  <c:v>-3</c:v>
                </c:pt>
                <c:pt idx="10">
                  <c:v>-2</c:v>
                </c:pt>
                <c:pt idx="11">
                  <c:v>-1</c:v>
                </c:pt>
                <c:pt idx="12">
                  <c:v>0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</c:numCache>
            </c:numRef>
          </c:cat>
          <c:val>
            <c:numRef>
              <c:f>'3D scan'!$B$11:$Y$11</c:f>
              <c:numCache>
                <c:formatCode>General</c:formatCode>
                <c:ptCount val="24"/>
                <c:pt idx="0">
                  <c:v>6.461500000000002E-2</c:v>
                </c:pt>
                <c:pt idx="1">
                  <c:v>7.3005E-2</c:v>
                </c:pt>
                <c:pt idx="2">
                  <c:v>9.4270000000000007E-2</c:v>
                </c:pt>
                <c:pt idx="3">
                  <c:v>0.17154000000000003</c:v>
                </c:pt>
                <c:pt idx="4">
                  <c:v>0.38747500000000007</c:v>
                </c:pt>
                <c:pt idx="5">
                  <c:v>0.84788200000000002</c:v>
                </c:pt>
                <c:pt idx="6">
                  <c:v>1.278516</c:v>
                </c:pt>
                <c:pt idx="7">
                  <c:v>1.673195</c:v>
                </c:pt>
                <c:pt idx="8">
                  <c:v>1.788848</c:v>
                </c:pt>
                <c:pt idx="9">
                  <c:v>1.842622</c:v>
                </c:pt>
                <c:pt idx="10">
                  <c:v>1.7907519999999999</c:v>
                </c:pt>
                <c:pt idx="11">
                  <c:v>1.8148580000000001</c:v>
                </c:pt>
                <c:pt idx="12">
                  <c:v>1.7616459999999998</c:v>
                </c:pt>
                <c:pt idx="13">
                  <c:v>1.742345</c:v>
                </c:pt>
                <c:pt idx="14">
                  <c:v>1.696761</c:v>
                </c:pt>
                <c:pt idx="15">
                  <c:v>1.626941</c:v>
                </c:pt>
                <c:pt idx="16">
                  <c:v>1.4631559999999999</c:v>
                </c:pt>
                <c:pt idx="17">
                  <c:v>1.1677389999999999</c:v>
                </c:pt>
                <c:pt idx="18">
                  <c:v>0.73639200000000005</c:v>
                </c:pt>
                <c:pt idx="19">
                  <c:v>0.42035500000000009</c:v>
                </c:pt>
                <c:pt idx="20">
                  <c:v>0.30308700000000005</c:v>
                </c:pt>
                <c:pt idx="21">
                  <c:v>0.19823900000000003</c:v>
                </c:pt>
                <c:pt idx="22">
                  <c:v>0.110835</c:v>
                </c:pt>
                <c:pt idx="23">
                  <c:v>7.3388000000000023E-2</c:v>
                </c:pt>
              </c:numCache>
            </c:numRef>
          </c:val>
        </c:ser>
        <c:ser>
          <c:idx val="10"/>
          <c:order val="10"/>
          <c:tx>
            <c:strRef>
              <c:f>'3D scan'!$A$12</c:f>
              <c:strCache>
                <c:ptCount val="1"/>
                <c:pt idx="0">
                  <c:v>-2</c:v>
                </c:pt>
              </c:strCache>
            </c:strRef>
          </c:tx>
          <c:cat>
            <c:numRef>
              <c:f>'3D scan'!$B$1:$Y$1</c:f>
              <c:numCache>
                <c:formatCode>General</c:formatCode>
                <c:ptCount val="24"/>
                <c:pt idx="0">
                  <c:v>-12</c:v>
                </c:pt>
                <c:pt idx="1">
                  <c:v>-11</c:v>
                </c:pt>
                <c:pt idx="2">
                  <c:v>-10</c:v>
                </c:pt>
                <c:pt idx="3">
                  <c:v>-9</c:v>
                </c:pt>
                <c:pt idx="4">
                  <c:v>-8</c:v>
                </c:pt>
                <c:pt idx="5">
                  <c:v>-7</c:v>
                </c:pt>
                <c:pt idx="6">
                  <c:v>-6</c:v>
                </c:pt>
                <c:pt idx="7">
                  <c:v>-5</c:v>
                </c:pt>
                <c:pt idx="8">
                  <c:v>-4</c:v>
                </c:pt>
                <c:pt idx="9">
                  <c:v>-3</c:v>
                </c:pt>
                <c:pt idx="10">
                  <c:v>-2</c:v>
                </c:pt>
                <c:pt idx="11">
                  <c:v>-1</c:v>
                </c:pt>
                <c:pt idx="12">
                  <c:v>0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</c:numCache>
            </c:numRef>
          </c:cat>
          <c:val>
            <c:numRef>
              <c:f>'3D scan'!$B$12:$Y$12</c:f>
              <c:numCache>
                <c:formatCode>General</c:formatCode>
                <c:ptCount val="24"/>
                <c:pt idx="0">
                  <c:v>6.797700000000001E-2</c:v>
                </c:pt>
                <c:pt idx="1">
                  <c:v>7.3651999999999995E-2</c:v>
                </c:pt>
                <c:pt idx="2">
                  <c:v>0.10125500000000001</c:v>
                </c:pt>
                <c:pt idx="3">
                  <c:v>0.19954200000000002</c:v>
                </c:pt>
                <c:pt idx="4">
                  <c:v>0.45316500000000004</c:v>
                </c:pt>
                <c:pt idx="5">
                  <c:v>0.94512499999999999</c:v>
                </c:pt>
                <c:pt idx="6">
                  <c:v>1.422015</c:v>
                </c:pt>
                <c:pt idx="7">
                  <c:v>1.7173949999999998</c:v>
                </c:pt>
                <c:pt idx="8">
                  <c:v>1.8222180000000001</c:v>
                </c:pt>
                <c:pt idx="9">
                  <c:v>1.8508199999999999</c:v>
                </c:pt>
                <c:pt idx="10">
                  <c:v>1.8755609999999998</c:v>
                </c:pt>
                <c:pt idx="11">
                  <c:v>1.879783</c:v>
                </c:pt>
                <c:pt idx="12">
                  <c:v>1.8515059999999999</c:v>
                </c:pt>
                <c:pt idx="13">
                  <c:v>1.7931729999999999</c:v>
                </c:pt>
                <c:pt idx="14">
                  <c:v>1.7331209999999997</c:v>
                </c:pt>
                <c:pt idx="15">
                  <c:v>1.672539</c:v>
                </c:pt>
                <c:pt idx="16">
                  <c:v>1.5750519999999999</c:v>
                </c:pt>
                <c:pt idx="17">
                  <c:v>1.352079</c:v>
                </c:pt>
                <c:pt idx="18">
                  <c:v>0.88242399999999988</c:v>
                </c:pt>
                <c:pt idx="19">
                  <c:v>0.49841300000000016</c:v>
                </c:pt>
                <c:pt idx="20">
                  <c:v>0.32635000000000008</c:v>
                </c:pt>
                <c:pt idx="21">
                  <c:v>0.23614599999999999</c:v>
                </c:pt>
                <c:pt idx="22">
                  <c:v>0.12272700000000002</c:v>
                </c:pt>
                <c:pt idx="23">
                  <c:v>7.8404000000000001E-2</c:v>
                </c:pt>
              </c:numCache>
            </c:numRef>
          </c:val>
        </c:ser>
        <c:ser>
          <c:idx val="11"/>
          <c:order val="11"/>
          <c:tx>
            <c:strRef>
              <c:f>'3D scan'!$A$13</c:f>
              <c:strCache>
                <c:ptCount val="1"/>
                <c:pt idx="0">
                  <c:v>-1</c:v>
                </c:pt>
              </c:strCache>
            </c:strRef>
          </c:tx>
          <c:cat>
            <c:numRef>
              <c:f>'3D scan'!$B$1:$Y$1</c:f>
              <c:numCache>
                <c:formatCode>General</c:formatCode>
                <c:ptCount val="24"/>
                <c:pt idx="0">
                  <c:v>-12</c:v>
                </c:pt>
                <c:pt idx="1">
                  <c:v>-11</c:v>
                </c:pt>
                <c:pt idx="2">
                  <c:v>-10</c:v>
                </c:pt>
                <c:pt idx="3">
                  <c:v>-9</c:v>
                </c:pt>
                <c:pt idx="4">
                  <c:v>-8</c:v>
                </c:pt>
                <c:pt idx="5">
                  <c:v>-7</c:v>
                </c:pt>
                <c:pt idx="6">
                  <c:v>-6</c:v>
                </c:pt>
                <c:pt idx="7">
                  <c:v>-5</c:v>
                </c:pt>
                <c:pt idx="8">
                  <c:v>-4</c:v>
                </c:pt>
                <c:pt idx="9">
                  <c:v>-3</c:v>
                </c:pt>
                <c:pt idx="10">
                  <c:v>-2</c:v>
                </c:pt>
                <c:pt idx="11">
                  <c:v>-1</c:v>
                </c:pt>
                <c:pt idx="12">
                  <c:v>0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</c:numCache>
            </c:numRef>
          </c:cat>
          <c:val>
            <c:numRef>
              <c:f>'3D scan'!$B$13:$Y$13</c:f>
              <c:numCache>
                <c:formatCode>General</c:formatCode>
                <c:ptCount val="24"/>
                <c:pt idx="0">
                  <c:v>6.5055000000000002E-2</c:v>
                </c:pt>
                <c:pt idx="1">
                  <c:v>7.7708000000000013E-2</c:v>
                </c:pt>
                <c:pt idx="2">
                  <c:v>0.106351</c:v>
                </c:pt>
                <c:pt idx="3">
                  <c:v>0.21583600000000003</c:v>
                </c:pt>
                <c:pt idx="4">
                  <c:v>0.51187899999999997</c:v>
                </c:pt>
                <c:pt idx="5">
                  <c:v>1.0402149999999999</c:v>
                </c:pt>
                <c:pt idx="6">
                  <c:v>1.5224199999999999</c:v>
                </c:pt>
                <c:pt idx="7">
                  <c:v>1.7661519999999999</c:v>
                </c:pt>
                <c:pt idx="8">
                  <c:v>1.8541719999999999</c:v>
                </c:pt>
                <c:pt idx="9">
                  <c:v>1.8540880000000002</c:v>
                </c:pt>
                <c:pt idx="10">
                  <c:v>1.8833569999999999</c:v>
                </c:pt>
                <c:pt idx="11">
                  <c:v>1.905953</c:v>
                </c:pt>
                <c:pt idx="12">
                  <c:v>1.9135089999999999</c:v>
                </c:pt>
                <c:pt idx="13">
                  <c:v>1.8534259999999998</c:v>
                </c:pt>
                <c:pt idx="14">
                  <c:v>1.823213</c:v>
                </c:pt>
                <c:pt idx="15">
                  <c:v>1.7595379999999998</c:v>
                </c:pt>
                <c:pt idx="16">
                  <c:v>1.682593</c:v>
                </c:pt>
                <c:pt idx="17">
                  <c:v>1.4862379999999999</c:v>
                </c:pt>
                <c:pt idx="18">
                  <c:v>1.0396859999999999</c:v>
                </c:pt>
                <c:pt idx="19">
                  <c:v>0.59239199999999992</c:v>
                </c:pt>
                <c:pt idx="20">
                  <c:v>0.34339500000000001</c:v>
                </c:pt>
                <c:pt idx="21">
                  <c:v>0.26249100000000003</c:v>
                </c:pt>
                <c:pt idx="22">
                  <c:v>0.140677</c:v>
                </c:pt>
                <c:pt idx="23">
                  <c:v>8.1502000000000005E-2</c:v>
                </c:pt>
              </c:numCache>
            </c:numRef>
          </c:val>
        </c:ser>
        <c:ser>
          <c:idx val="12"/>
          <c:order val="12"/>
          <c:tx>
            <c:strRef>
              <c:f>'3D scan'!$A$14</c:f>
              <c:strCache>
                <c:ptCount val="1"/>
                <c:pt idx="0">
                  <c:v>0</c:v>
                </c:pt>
              </c:strCache>
            </c:strRef>
          </c:tx>
          <c:cat>
            <c:numRef>
              <c:f>'3D scan'!$B$1:$Y$1</c:f>
              <c:numCache>
                <c:formatCode>General</c:formatCode>
                <c:ptCount val="24"/>
                <c:pt idx="0">
                  <c:v>-12</c:v>
                </c:pt>
                <c:pt idx="1">
                  <c:v>-11</c:v>
                </c:pt>
                <c:pt idx="2">
                  <c:v>-10</c:v>
                </c:pt>
                <c:pt idx="3">
                  <c:v>-9</c:v>
                </c:pt>
                <c:pt idx="4">
                  <c:v>-8</c:v>
                </c:pt>
                <c:pt idx="5">
                  <c:v>-7</c:v>
                </c:pt>
                <c:pt idx="6">
                  <c:v>-6</c:v>
                </c:pt>
                <c:pt idx="7">
                  <c:v>-5</c:v>
                </c:pt>
                <c:pt idx="8">
                  <c:v>-4</c:v>
                </c:pt>
                <c:pt idx="9">
                  <c:v>-3</c:v>
                </c:pt>
                <c:pt idx="10">
                  <c:v>-2</c:v>
                </c:pt>
                <c:pt idx="11">
                  <c:v>-1</c:v>
                </c:pt>
                <c:pt idx="12">
                  <c:v>0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</c:numCache>
            </c:numRef>
          </c:cat>
          <c:val>
            <c:numRef>
              <c:f>'3D scan'!$B$14:$Y$14</c:f>
              <c:numCache>
                <c:formatCode>General</c:formatCode>
                <c:ptCount val="24"/>
                <c:pt idx="0">
                  <c:v>6.5898000000000012E-2</c:v>
                </c:pt>
                <c:pt idx="1">
                  <c:v>7.6005000000000003E-2</c:v>
                </c:pt>
                <c:pt idx="2">
                  <c:v>0.10660300000000002</c:v>
                </c:pt>
                <c:pt idx="3">
                  <c:v>0.21493400000000001</c:v>
                </c:pt>
                <c:pt idx="4">
                  <c:v>0.51212000000000002</c:v>
                </c:pt>
                <c:pt idx="5">
                  <c:v>1.0429539999999999</c:v>
                </c:pt>
                <c:pt idx="6">
                  <c:v>1.530742</c:v>
                </c:pt>
                <c:pt idx="7">
                  <c:v>1.782848</c:v>
                </c:pt>
                <c:pt idx="8">
                  <c:v>1.8500669999999999</c:v>
                </c:pt>
                <c:pt idx="9">
                  <c:v>1.8570929999999999</c:v>
                </c:pt>
                <c:pt idx="10">
                  <c:v>1.9151320000000001</c:v>
                </c:pt>
                <c:pt idx="11">
                  <c:v>1.9283269999999999</c:v>
                </c:pt>
                <c:pt idx="12">
                  <c:v>1.9505209999999999</c:v>
                </c:pt>
                <c:pt idx="13">
                  <c:v>1.8765309999999999</c:v>
                </c:pt>
                <c:pt idx="14">
                  <c:v>1.8357409999999998</c:v>
                </c:pt>
                <c:pt idx="15">
                  <c:v>1.820163</c:v>
                </c:pt>
                <c:pt idx="16">
                  <c:v>1.7560519999999999</c:v>
                </c:pt>
                <c:pt idx="17">
                  <c:v>1.5567409999999999</c:v>
                </c:pt>
                <c:pt idx="18">
                  <c:v>1.1183149999999999</c:v>
                </c:pt>
                <c:pt idx="19">
                  <c:v>0.663412</c:v>
                </c:pt>
                <c:pt idx="20">
                  <c:v>0.36188600000000015</c:v>
                </c:pt>
                <c:pt idx="21">
                  <c:v>0.27419299999999996</c:v>
                </c:pt>
                <c:pt idx="22">
                  <c:v>0.14613799999999999</c:v>
                </c:pt>
                <c:pt idx="23">
                  <c:v>8.2301000000000027E-2</c:v>
                </c:pt>
              </c:numCache>
            </c:numRef>
          </c:val>
        </c:ser>
        <c:ser>
          <c:idx val="13"/>
          <c:order val="13"/>
          <c:tx>
            <c:strRef>
              <c:f>'3D scan'!$A$15</c:f>
              <c:strCache>
                <c:ptCount val="1"/>
                <c:pt idx="0">
                  <c:v>1</c:v>
                </c:pt>
              </c:strCache>
            </c:strRef>
          </c:tx>
          <c:cat>
            <c:numRef>
              <c:f>'3D scan'!$B$1:$Y$1</c:f>
              <c:numCache>
                <c:formatCode>General</c:formatCode>
                <c:ptCount val="24"/>
                <c:pt idx="0">
                  <c:v>-12</c:v>
                </c:pt>
                <c:pt idx="1">
                  <c:v>-11</c:v>
                </c:pt>
                <c:pt idx="2">
                  <c:v>-10</c:v>
                </c:pt>
                <c:pt idx="3">
                  <c:v>-9</c:v>
                </c:pt>
                <c:pt idx="4">
                  <c:v>-8</c:v>
                </c:pt>
                <c:pt idx="5">
                  <c:v>-7</c:v>
                </c:pt>
                <c:pt idx="6">
                  <c:v>-6</c:v>
                </c:pt>
                <c:pt idx="7">
                  <c:v>-5</c:v>
                </c:pt>
                <c:pt idx="8">
                  <c:v>-4</c:v>
                </c:pt>
                <c:pt idx="9">
                  <c:v>-3</c:v>
                </c:pt>
                <c:pt idx="10">
                  <c:v>-2</c:v>
                </c:pt>
                <c:pt idx="11">
                  <c:v>-1</c:v>
                </c:pt>
                <c:pt idx="12">
                  <c:v>0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</c:numCache>
            </c:numRef>
          </c:cat>
          <c:val>
            <c:numRef>
              <c:f>'3D scan'!$B$15:$Y$15</c:f>
              <c:numCache>
                <c:formatCode>General</c:formatCode>
                <c:ptCount val="24"/>
                <c:pt idx="0">
                  <c:v>6.8219000000000002E-2</c:v>
                </c:pt>
                <c:pt idx="1">
                  <c:v>7.1198000000000011E-2</c:v>
                </c:pt>
                <c:pt idx="2">
                  <c:v>0.10168199999999998</c:v>
                </c:pt>
                <c:pt idx="3">
                  <c:v>0.19444000000000003</c:v>
                </c:pt>
                <c:pt idx="4">
                  <c:v>0.45125299999999996</c:v>
                </c:pt>
                <c:pt idx="5">
                  <c:v>0.95017600000000002</c:v>
                </c:pt>
                <c:pt idx="6">
                  <c:v>1.4804359999999999</c:v>
                </c:pt>
                <c:pt idx="7">
                  <c:v>1.7810319999999997</c:v>
                </c:pt>
                <c:pt idx="8">
                  <c:v>1.8470739999999999</c:v>
                </c:pt>
                <c:pt idx="9">
                  <c:v>1.9052929999999999</c:v>
                </c:pt>
                <c:pt idx="10">
                  <c:v>1.9079249999999999</c:v>
                </c:pt>
                <c:pt idx="11">
                  <c:v>1.8982150000000002</c:v>
                </c:pt>
                <c:pt idx="12">
                  <c:v>1.929276</c:v>
                </c:pt>
                <c:pt idx="13">
                  <c:v>1.896406</c:v>
                </c:pt>
                <c:pt idx="14">
                  <c:v>1.8805350000000001</c:v>
                </c:pt>
                <c:pt idx="15">
                  <c:v>1.8427070000000001</c:v>
                </c:pt>
                <c:pt idx="16">
                  <c:v>1.766842</c:v>
                </c:pt>
                <c:pt idx="17">
                  <c:v>1.5694619999999997</c:v>
                </c:pt>
                <c:pt idx="18">
                  <c:v>1.1384780000000001</c:v>
                </c:pt>
                <c:pt idx="19">
                  <c:v>0.65836899999999998</c:v>
                </c:pt>
                <c:pt idx="20">
                  <c:v>0.35834700000000008</c:v>
                </c:pt>
                <c:pt idx="21">
                  <c:v>0.2723560000000001</c:v>
                </c:pt>
                <c:pt idx="22">
                  <c:v>0.14479100000000003</c:v>
                </c:pt>
                <c:pt idx="23">
                  <c:v>8.3867000000000039E-2</c:v>
                </c:pt>
              </c:numCache>
            </c:numRef>
          </c:val>
        </c:ser>
        <c:ser>
          <c:idx val="14"/>
          <c:order val="14"/>
          <c:tx>
            <c:strRef>
              <c:f>'3D scan'!$A$16</c:f>
              <c:strCache>
                <c:ptCount val="1"/>
                <c:pt idx="0">
                  <c:v>2</c:v>
                </c:pt>
              </c:strCache>
            </c:strRef>
          </c:tx>
          <c:cat>
            <c:numRef>
              <c:f>'3D scan'!$B$1:$Y$1</c:f>
              <c:numCache>
                <c:formatCode>General</c:formatCode>
                <c:ptCount val="24"/>
                <c:pt idx="0">
                  <c:v>-12</c:v>
                </c:pt>
                <c:pt idx="1">
                  <c:v>-11</c:v>
                </c:pt>
                <c:pt idx="2">
                  <c:v>-10</c:v>
                </c:pt>
                <c:pt idx="3">
                  <c:v>-9</c:v>
                </c:pt>
                <c:pt idx="4">
                  <c:v>-8</c:v>
                </c:pt>
                <c:pt idx="5">
                  <c:v>-7</c:v>
                </c:pt>
                <c:pt idx="6">
                  <c:v>-6</c:v>
                </c:pt>
                <c:pt idx="7">
                  <c:v>-5</c:v>
                </c:pt>
                <c:pt idx="8">
                  <c:v>-4</c:v>
                </c:pt>
                <c:pt idx="9">
                  <c:v>-3</c:v>
                </c:pt>
                <c:pt idx="10">
                  <c:v>-2</c:v>
                </c:pt>
                <c:pt idx="11">
                  <c:v>-1</c:v>
                </c:pt>
                <c:pt idx="12">
                  <c:v>0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</c:numCache>
            </c:numRef>
          </c:cat>
          <c:val>
            <c:numRef>
              <c:f>'3D scan'!$B$16:$Y$16</c:f>
              <c:numCache>
                <c:formatCode>General</c:formatCode>
                <c:ptCount val="24"/>
                <c:pt idx="0">
                  <c:v>6.4882000000000009E-2</c:v>
                </c:pt>
                <c:pt idx="1">
                  <c:v>7.3062000000000016E-2</c:v>
                </c:pt>
                <c:pt idx="2">
                  <c:v>8.7535000000000016E-2</c:v>
                </c:pt>
                <c:pt idx="3">
                  <c:v>0.162663</c:v>
                </c:pt>
                <c:pt idx="4">
                  <c:v>0.36500700000000008</c:v>
                </c:pt>
                <c:pt idx="5">
                  <c:v>0.82195000000000007</c:v>
                </c:pt>
                <c:pt idx="6">
                  <c:v>1.329097</c:v>
                </c:pt>
                <c:pt idx="7">
                  <c:v>1.7379739999999997</c:v>
                </c:pt>
                <c:pt idx="8">
                  <c:v>1.8730929999999999</c:v>
                </c:pt>
                <c:pt idx="9">
                  <c:v>1.9008499999999999</c:v>
                </c:pt>
                <c:pt idx="10">
                  <c:v>1.9041080000000001</c:v>
                </c:pt>
                <c:pt idx="11">
                  <c:v>1.8978709999999999</c:v>
                </c:pt>
                <c:pt idx="12">
                  <c:v>1.912884</c:v>
                </c:pt>
                <c:pt idx="13">
                  <c:v>1.911619</c:v>
                </c:pt>
                <c:pt idx="14">
                  <c:v>1.886309</c:v>
                </c:pt>
                <c:pt idx="15">
                  <c:v>1.8384239999999998</c:v>
                </c:pt>
                <c:pt idx="16">
                  <c:v>1.7409409999999998</c:v>
                </c:pt>
                <c:pt idx="17">
                  <c:v>1.48125</c:v>
                </c:pt>
                <c:pt idx="18">
                  <c:v>1.01945</c:v>
                </c:pt>
                <c:pt idx="19">
                  <c:v>0.5902679999999999</c:v>
                </c:pt>
                <c:pt idx="20">
                  <c:v>0.34305100000000011</c:v>
                </c:pt>
                <c:pt idx="21">
                  <c:v>0.24615600000000001</c:v>
                </c:pt>
                <c:pt idx="22">
                  <c:v>0.13680200000000001</c:v>
                </c:pt>
                <c:pt idx="23">
                  <c:v>7.9239000000000004E-2</c:v>
                </c:pt>
              </c:numCache>
            </c:numRef>
          </c:val>
        </c:ser>
        <c:ser>
          <c:idx val="15"/>
          <c:order val="15"/>
          <c:tx>
            <c:strRef>
              <c:f>'3D scan'!$A$17</c:f>
              <c:strCache>
                <c:ptCount val="1"/>
                <c:pt idx="0">
                  <c:v>3</c:v>
                </c:pt>
              </c:strCache>
            </c:strRef>
          </c:tx>
          <c:cat>
            <c:numRef>
              <c:f>'3D scan'!$B$1:$Y$1</c:f>
              <c:numCache>
                <c:formatCode>General</c:formatCode>
                <c:ptCount val="24"/>
                <c:pt idx="0">
                  <c:v>-12</c:v>
                </c:pt>
                <c:pt idx="1">
                  <c:v>-11</c:v>
                </c:pt>
                <c:pt idx="2">
                  <c:v>-10</c:v>
                </c:pt>
                <c:pt idx="3">
                  <c:v>-9</c:v>
                </c:pt>
                <c:pt idx="4">
                  <c:v>-8</c:v>
                </c:pt>
                <c:pt idx="5">
                  <c:v>-7</c:v>
                </c:pt>
                <c:pt idx="6">
                  <c:v>-6</c:v>
                </c:pt>
                <c:pt idx="7">
                  <c:v>-5</c:v>
                </c:pt>
                <c:pt idx="8">
                  <c:v>-4</c:v>
                </c:pt>
                <c:pt idx="9">
                  <c:v>-3</c:v>
                </c:pt>
                <c:pt idx="10">
                  <c:v>-2</c:v>
                </c:pt>
                <c:pt idx="11">
                  <c:v>-1</c:v>
                </c:pt>
                <c:pt idx="12">
                  <c:v>0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</c:numCache>
            </c:numRef>
          </c:cat>
          <c:val>
            <c:numRef>
              <c:f>'3D scan'!$B$17:$Y$17</c:f>
              <c:numCache>
                <c:formatCode>General</c:formatCode>
                <c:ptCount val="24"/>
                <c:pt idx="0">
                  <c:v>6.3272999999999996E-2</c:v>
                </c:pt>
                <c:pt idx="1">
                  <c:v>6.6666000000000003E-2</c:v>
                </c:pt>
                <c:pt idx="2">
                  <c:v>8.1886E-2</c:v>
                </c:pt>
                <c:pt idx="3">
                  <c:v>0.12691600000000003</c:v>
                </c:pt>
                <c:pt idx="4">
                  <c:v>0.27125700000000003</c:v>
                </c:pt>
                <c:pt idx="5">
                  <c:v>0.62382300000000013</c:v>
                </c:pt>
                <c:pt idx="6">
                  <c:v>1.1026119999999999</c:v>
                </c:pt>
                <c:pt idx="7">
                  <c:v>1.6076309999999998</c:v>
                </c:pt>
                <c:pt idx="8">
                  <c:v>1.881254</c:v>
                </c:pt>
                <c:pt idx="9">
                  <c:v>1.8889450000000001</c:v>
                </c:pt>
                <c:pt idx="10">
                  <c:v>1.8678609999999998</c:v>
                </c:pt>
                <c:pt idx="11">
                  <c:v>1.8836599999999999</c:v>
                </c:pt>
                <c:pt idx="12">
                  <c:v>1.880498</c:v>
                </c:pt>
                <c:pt idx="13">
                  <c:v>1.893189</c:v>
                </c:pt>
                <c:pt idx="14">
                  <c:v>1.889653</c:v>
                </c:pt>
                <c:pt idx="15">
                  <c:v>1.816538</c:v>
                </c:pt>
                <c:pt idx="16">
                  <c:v>1.661035</c:v>
                </c:pt>
                <c:pt idx="17">
                  <c:v>1.3464860000000001</c:v>
                </c:pt>
                <c:pt idx="18">
                  <c:v>0.88565300000000002</c:v>
                </c:pt>
                <c:pt idx="19">
                  <c:v>0.50687599999999999</c:v>
                </c:pt>
                <c:pt idx="20">
                  <c:v>0.31743500000000002</c:v>
                </c:pt>
                <c:pt idx="21">
                  <c:v>0.21300300000000003</c:v>
                </c:pt>
                <c:pt idx="22">
                  <c:v>0.11635</c:v>
                </c:pt>
                <c:pt idx="23">
                  <c:v>7.5599000000000013E-2</c:v>
                </c:pt>
              </c:numCache>
            </c:numRef>
          </c:val>
        </c:ser>
        <c:ser>
          <c:idx val="16"/>
          <c:order val="16"/>
          <c:tx>
            <c:strRef>
              <c:f>'3D scan'!$A$18</c:f>
              <c:strCache>
                <c:ptCount val="1"/>
                <c:pt idx="0">
                  <c:v>4</c:v>
                </c:pt>
              </c:strCache>
            </c:strRef>
          </c:tx>
          <c:cat>
            <c:numRef>
              <c:f>'3D scan'!$B$1:$Y$1</c:f>
              <c:numCache>
                <c:formatCode>General</c:formatCode>
                <c:ptCount val="24"/>
                <c:pt idx="0">
                  <c:v>-12</c:v>
                </c:pt>
                <c:pt idx="1">
                  <c:v>-11</c:v>
                </c:pt>
                <c:pt idx="2">
                  <c:v>-10</c:v>
                </c:pt>
                <c:pt idx="3">
                  <c:v>-9</c:v>
                </c:pt>
                <c:pt idx="4">
                  <c:v>-8</c:v>
                </c:pt>
                <c:pt idx="5">
                  <c:v>-7</c:v>
                </c:pt>
                <c:pt idx="6">
                  <c:v>-6</c:v>
                </c:pt>
                <c:pt idx="7">
                  <c:v>-5</c:v>
                </c:pt>
                <c:pt idx="8">
                  <c:v>-4</c:v>
                </c:pt>
                <c:pt idx="9">
                  <c:v>-3</c:v>
                </c:pt>
                <c:pt idx="10">
                  <c:v>-2</c:v>
                </c:pt>
                <c:pt idx="11">
                  <c:v>-1</c:v>
                </c:pt>
                <c:pt idx="12">
                  <c:v>0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</c:numCache>
            </c:numRef>
          </c:cat>
          <c:val>
            <c:numRef>
              <c:f>'3D scan'!$B$18:$Y$18</c:f>
              <c:numCache>
                <c:formatCode>General</c:formatCode>
                <c:ptCount val="24"/>
                <c:pt idx="0">
                  <c:v>6.0557000000000007E-2</c:v>
                </c:pt>
                <c:pt idx="1">
                  <c:v>6.7571500000000007E-2</c:v>
                </c:pt>
                <c:pt idx="2">
                  <c:v>7.4586000000000013E-2</c:v>
                </c:pt>
                <c:pt idx="3">
                  <c:v>0.10401600000000001</c:v>
                </c:pt>
                <c:pt idx="4">
                  <c:v>0.20635300000000001</c:v>
                </c:pt>
                <c:pt idx="5">
                  <c:v>0.43326300000000001</c:v>
                </c:pt>
                <c:pt idx="6">
                  <c:v>0.87717600000000007</c:v>
                </c:pt>
                <c:pt idx="7">
                  <c:v>1.3711679999999999</c:v>
                </c:pt>
                <c:pt idx="8">
                  <c:v>1.7205379999999999</c:v>
                </c:pt>
                <c:pt idx="9">
                  <c:v>1.836036</c:v>
                </c:pt>
                <c:pt idx="10">
                  <c:v>1.8574809999999999</c:v>
                </c:pt>
                <c:pt idx="11">
                  <c:v>1.895492</c:v>
                </c:pt>
                <c:pt idx="12">
                  <c:v>1.8732989999999998</c:v>
                </c:pt>
                <c:pt idx="13">
                  <c:v>1.8395619999999997</c:v>
                </c:pt>
                <c:pt idx="14">
                  <c:v>1.8413989999999998</c:v>
                </c:pt>
                <c:pt idx="15">
                  <c:v>1.6964140000000001</c:v>
                </c:pt>
                <c:pt idx="16">
                  <c:v>1.4416079999999998</c:v>
                </c:pt>
                <c:pt idx="17">
                  <c:v>1.0117509999999998</c:v>
                </c:pt>
                <c:pt idx="18">
                  <c:v>0.59010299999999993</c:v>
                </c:pt>
                <c:pt idx="19">
                  <c:v>0.35507900000000009</c:v>
                </c:pt>
                <c:pt idx="20">
                  <c:v>0.26630100000000001</c:v>
                </c:pt>
                <c:pt idx="21">
                  <c:v>0.14773600000000003</c:v>
                </c:pt>
                <c:pt idx="22">
                  <c:v>9.2237E-2</c:v>
                </c:pt>
                <c:pt idx="23">
                  <c:v>7.1798000000000015E-2</c:v>
                </c:pt>
              </c:numCache>
            </c:numRef>
          </c:val>
        </c:ser>
        <c:ser>
          <c:idx val="17"/>
          <c:order val="17"/>
          <c:tx>
            <c:strRef>
              <c:f>'3D scan'!$A$19</c:f>
              <c:strCache>
                <c:ptCount val="1"/>
                <c:pt idx="0">
                  <c:v>5</c:v>
                </c:pt>
              </c:strCache>
            </c:strRef>
          </c:tx>
          <c:cat>
            <c:numRef>
              <c:f>'3D scan'!$B$1:$Y$1</c:f>
              <c:numCache>
                <c:formatCode>General</c:formatCode>
                <c:ptCount val="24"/>
                <c:pt idx="0">
                  <c:v>-12</c:v>
                </c:pt>
                <c:pt idx="1">
                  <c:v>-11</c:v>
                </c:pt>
                <c:pt idx="2">
                  <c:v>-10</c:v>
                </c:pt>
                <c:pt idx="3">
                  <c:v>-9</c:v>
                </c:pt>
                <c:pt idx="4">
                  <c:v>-8</c:v>
                </c:pt>
                <c:pt idx="5">
                  <c:v>-7</c:v>
                </c:pt>
                <c:pt idx="6">
                  <c:v>-6</c:v>
                </c:pt>
                <c:pt idx="7">
                  <c:v>-5</c:v>
                </c:pt>
                <c:pt idx="8">
                  <c:v>-4</c:v>
                </c:pt>
                <c:pt idx="9">
                  <c:v>-3</c:v>
                </c:pt>
                <c:pt idx="10">
                  <c:v>-2</c:v>
                </c:pt>
                <c:pt idx="11">
                  <c:v>-1</c:v>
                </c:pt>
                <c:pt idx="12">
                  <c:v>0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</c:numCache>
            </c:numRef>
          </c:cat>
          <c:val>
            <c:numRef>
              <c:f>'3D scan'!$B$19:$Y$19</c:f>
              <c:numCache>
                <c:formatCode>General</c:formatCode>
                <c:ptCount val="24"/>
                <c:pt idx="0">
                  <c:v>6.0741999999999997E-2</c:v>
                </c:pt>
                <c:pt idx="1">
                  <c:v>6.4750000000000016E-2</c:v>
                </c:pt>
                <c:pt idx="2">
                  <c:v>7.334800000000001E-2</c:v>
                </c:pt>
                <c:pt idx="3">
                  <c:v>9.0172000000000002E-2</c:v>
                </c:pt>
                <c:pt idx="4">
                  <c:v>0.14031199999999999</c:v>
                </c:pt>
                <c:pt idx="5">
                  <c:v>0.27913400000000005</c:v>
                </c:pt>
                <c:pt idx="6">
                  <c:v>0.55824300000000004</c:v>
                </c:pt>
                <c:pt idx="7">
                  <c:v>0.92490300000000003</c:v>
                </c:pt>
                <c:pt idx="8">
                  <c:v>1.3193649999999997</c:v>
                </c:pt>
                <c:pt idx="9">
                  <c:v>1.5818829999999999</c:v>
                </c:pt>
                <c:pt idx="10">
                  <c:v>1.7337109999999998</c:v>
                </c:pt>
                <c:pt idx="11">
                  <c:v>1.8139389999999997</c:v>
                </c:pt>
                <c:pt idx="12">
                  <c:v>1.7820800000000001</c:v>
                </c:pt>
                <c:pt idx="13">
                  <c:v>1.7526309999999998</c:v>
                </c:pt>
                <c:pt idx="14">
                  <c:v>1.6560370000000002</c:v>
                </c:pt>
                <c:pt idx="15">
                  <c:v>1.4010959999999997</c:v>
                </c:pt>
                <c:pt idx="16">
                  <c:v>1.1024149999999999</c:v>
                </c:pt>
                <c:pt idx="17">
                  <c:v>0.70999100000000015</c:v>
                </c:pt>
                <c:pt idx="18">
                  <c:v>0.40078400000000003</c:v>
                </c:pt>
                <c:pt idx="19">
                  <c:v>0.29180500000000009</c:v>
                </c:pt>
                <c:pt idx="20">
                  <c:v>0.19497999999999999</c:v>
                </c:pt>
                <c:pt idx="21">
                  <c:v>0.113082</c:v>
                </c:pt>
                <c:pt idx="22">
                  <c:v>7.686800000000002E-2</c:v>
                </c:pt>
                <c:pt idx="23">
                  <c:v>6.5873000000000001E-2</c:v>
                </c:pt>
              </c:numCache>
            </c:numRef>
          </c:val>
        </c:ser>
        <c:ser>
          <c:idx val="18"/>
          <c:order val="18"/>
          <c:tx>
            <c:strRef>
              <c:f>'3D scan'!$A$20</c:f>
              <c:strCache>
                <c:ptCount val="1"/>
                <c:pt idx="0">
                  <c:v>6</c:v>
                </c:pt>
              </c:strCache>
            </c:strRef>
          </c:tx>
          <c:cat>
            <c:numRef>
              <c:f>'3D scan'!$B$1:$Y$1</c:f>
              <c:numCache>
                <c:formatCode>General</c:formatCode>
                <c:ptCount val="24"/>
                <c:pt idx="0">
                  <c:v>-12</c:v>
                </c:pt>
                <c:pt idx="1">
                  <c:v>-11</c:v>
                </c:pt>
                <c:pt idx="2">
                  <c:v>-10</c:v>
                </c:pt>
                <c:pt idx="3">
                  <c:v>-9</c:v>
                </c:pt>
                <c:pt idx="4">
                  <c:v>-8</c:v>
                </c:pt>
                <c:pt idx="5">
                  <c:v>-7</c:v>
                </c:pt>
                <c:pt idx="6">
                  <c:v>-6</c:v>
                </c:pt>
                <c:pt idx="7">
                  <c:v>-5</c:v>
                </c:pt>
                <c:pt idx="8">
                  <c:v>-4</c:v>
                </c:pt>
                <c:pt idx="9">
                  <c:v>-3</c:v>
                </c:pt>
                <c:pt idx="10">
                  <c:v>-2</c:v>
                </c:pt>
                <c:pt idx="11">
                  <c:v>-1</c:v>
                </c:pt>
                <c:pt idx="12">
                  <c:v>0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</c:numCache>
            </c:numRef>
          </c:cat>
          <c:val>
            <c:numRef>
              <c:f>'3D scan'!$B$20:$Y$20</c:f>
              <c:numCache>
                <c:formatCode>General</c:formatCode>
                <c:ptCount val="24"/>
                <c:pt idx="0">
                  <c:v>5.7548000000000002E-2</c:v>
                </c:pt>
                <c:pt idx="1">
                  <c:v>6.2154000000000008E-2</c:v>
                </c:pt>
                <c:pt idx="2">
                  <c:v>6.6101999999999994E-2</c:v>
                </c:pt>
                <c:pt idx="3">
                  <c:v>7.4828000000000019E-2</c:v>
                </c:pt>
                <c:pt idx="4">
                  <c:v>9.7542000000000004E-2</c:v>
                </c:pt>
                <c:pt idx="5">
                  <c:v>0.16091200000000003</c:v>
                </c:pt>
                <c:pt idx="6">
                  <c:v>0.29048600000000008</c:v>
                </c:pt>
                <c:pt idx="7">
                  <c:v>0.50197099999999983</c:v>
                </c:pt>
                <c:pt idx="8">
                  <c:v>0.78947400000000001</c:v>
                </c:pt>
                <c:pt idx="9">
                  <c:v>1.0755929999999998</c:v>
                </c:pt>
                <c:pt idx="10">
                  <c:v>1.2828679999999999</c:v>
                </c:pt>
                <c:pt idx="11">
                  <c:v>1.4265269999999999</c:v>
                </c:pt>
                <c:pt idx="12">
                  <c:v>1.4523659999999998</c:v>
                </c:pt>
                <c:pt idx="13">
                  <c:v>1.3832209999999998</c:v>
                </c:pt>
                <c:pt idx="14">
                  <c:v>1.1936549999999999</c:v>
                </c:pt>
                <c:pt idx="15">
                  <c:v>0.90606900000000001</c:v>
                </c:pt>
                <c:pt idx="16">
                  <c:v>0.66040800000000011</c:v>
                </c:pt>
                <c:pt idx="17">
                  <c:v>0.40915900000000011</c:v>
                </c:pt>
                <c:pt idx="18">
                  <c:v>0.28869300000000003</c:v>
                </c:pt>
                <c:pt idx="19">
                  <c:v>0.21538099999999999</c:v>
                </c:pt>
                <c:pt idx="20">
                  <c:v>0.13003300000000001</c:v>
                </c:pt>
                <c:pt idx="21">
                  <c:v>8.6524000000000031E-2</c:v>
                </c:pt>
                <c:pt idx="22">
                  <c:v>7.2326000000000015E-2</c:v>
                </c:pt>
                <c:pt idx="23">
                  <c:v>6.3513000000000014E-2</c:v>
                </c:pt>
              </c:numCache>
            </c:numRef>
          </c:val>
        </c:ser>
        <c:ser>
          <c:idx val="19"/>
          <c:order val="19"/>
          <c:tx>
            <c:strRef>
              <c:f>'3D scan'!$A$21</c:f>
              <c:strCache>
                <c:ptCount val="1"/>
                <c:pt idx="0">
                  <c:v>7</c:v>
                </c:pt>
              </c:strCache>
            </c:strRef>
          </c:tx>
          <c:cat>
            <c:numRef>
              <c:f>'3D scan'!$B$1:$Y$1</c:f>
              <c:numCache>
                <c:formatCode>General</c:formatCode>
                <c:ptCount val="24"/>
                <c:pt idx="0">
                  <c:v>-12</c:v>
                </c:pt>
                <c:pt idx="1">
                  <c:v>-11</c:v>
                </c:pt>
                <c:pt idx="2">
                  <c:v>-10</c:v>
                </c:pt>
                <c:pt idx="3">
                  <c:v>-9</c:v>
                </c:pt>
                <c:pt idx="4">
                  <c:v>-8</c:v>
                </c:pt>
                <c:pt idx="5">
                  <c:v>-7</c:v>
                </c:pt>
                <c:pt idx="6">
                  <c:v>-6</c:v>
                </c:pt>
                <c:pt idx="7">
                  <c:v>-5</c:v>
                </c:pt>
                <c:pt idx="8">
                  <c:v>-4</c:v>
                </c:pt>
                <c:pt idx="9">
                  <c:v>-3</c:v>
                </c:pt>
                <c:pt idx="10">
                  <c:v>-2</c:v>
                </c:pt>
                <c:pt idx="11">
                  <c:v>-1</c:v>
                </c:pt>
                <c:pt idx="12">
                  <c:v>0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</c:numCache>
            </c:numRef>
          </c:cat>
          <c:val>
            <c:numRef>
              <c:f>'3D scan'!$B$21:$Y$21</c:f>
              <c:numCache>
                <c:formatCode>General</c:formatCode>
                <c:ptCount val="24"/>
                <c:pt idx="0">
                  <c:v>6.0246000000000001E-2</c:v>
                </c:pt>
                <c:pt idx="1">
                  <c:v>6.3392000000000018E-2</c:v>
                </c:pt>
                <c:pt idx="2">
                  <c:v>6.574300000000001E-2</c:v>
                </c:pt>
                <c:pt idx="3">
                  <c:v>7.2311000000000014E-2</c:v>
                </c:pt>
                <c:pt idx="4">
                  <c:v>8.023300000000004E-2</c:v>
                </c:pt>
                <c:pt idx="5">
                  <c:v>0.10495599999999998</c:v>
                </c:pt>
                <c:pt idx="6">
                  <c:v>0.162776</c:v>
                </c:pt>
                <c:pt idx="7">
                  <c:v>0.257936</c:v>
                </c:pt>
                <c:pt idx="8">
                  <c:v>0.39329000000000008</c:v>
                </c:pt>
                <c:pt idx="9">
                  <c:v>0.53552500000000003</c:v>
                </c:pt>
                <c:pt idx="10">
                  <c:v>0.67936000000000007</c:v>
                </c:pt>
                <c:pt idx="11">
                  <c:v>0.80640400000000001</c:v>
                </c:pt>
                <c:pt idx="12">
                  <c:v>0.840561</c:v>
                </c:pt>
                <c:pt idx="13">
                  <c:v>0.78230900000000003</c:v>
                </c:pt>
                <c:pt idx="14">
                  <c:v>0.63779200000000014</c:v>
                </c:pt>
                <c:pt idx="15">
                  <c:v>0.458395</c:v>
                </c:pt>
                <c:pt idx="16">
                  <c:v>0.34781800000000007</c:v>
                </c:pt>
                <c:pt idx="17">
                  <c:v>0.269042</c:v>
                </c:pt>
                <c:pt idx="18">
                  <c:v>0.209171</c:v>
                </c:pt>
                <c:pt idx="19">
                  <c:v>0.13927</c:v>
                </c:pt>
                <c:pt idx="20">
                  <c:v>9.3621000000000051E-2</c:v>
                </c:pt>
                <c:pt idx="21">
                  <c:v>7.3189000000000004E-2</c:v>
                </c:pt>
                <c:pt idx="22">
                  <c:v>6.5178E-2</c:v>
                </c:pt>
                <c:pt idx="23">
                  <c:v>6.0964000000000004E-2</c:v>
                </c:pt>
              </c:numCache>
            </c:numRef>
          </c:val>
        </c:ser>
        <c:ser>
          <c:idx val="20"/>
          <c:order val="20"/>
          <c:tx>
            <c:strRef>
              <c:f>'3D scan'!$A$22</c:f>
              <c:strCache>
                <c:ptCount val="1"/>
                <c:pt idx="0">
                  <c:v>8</c:v>
                </c:pt>
              </c:strCache>
            </c:strRef>
          </c:tx>
          <c:cat>
            <c:numRef>
              <c:f>'3D scan'!$B$1:$Y$1</c:f>
              <c:numCache>
                <c:formatCode>General</c:formatCode>
                <c:ptCount val="24"/>
                <c:pt idx="0">
                  <c:v>-12</c:v>
                </c:pt>
                <c:pt idx="1">
                  <c:v>-11</c:v>
                </c:pt>
                <c:pt idx="2">
                  <c:v>-10</c:v>
                </c:pt>
                <c:pt idx="3">
                  <c:v>-9</c:v>
                </c:pt>
                <c:pt idx="4">
                  <c:v>-8</c:v>
                </c:pt>
                <c:pt idx="5">
                  <c:v>-7</c:v>
                </c:pt>
                <c:pt idx="6">
                  <c:v>-6</c:v>
                </c:pt>
                <c:pt idx="7">
                  <c:v>-5</c:v>
                </c:pt>
                <c:pt idx="8">
                  <c:v>-4</c:v>
                </c:pt>
                <c:pt idx="9">
                  <c:v>-3</c:v>
                </c:pt>
                <c:pt idx="10">
                  <c:v>-2</c:v>
                </c:pt>
                <c:pt idx="11">
                  <c:v>-1</c:v>
                </c:pt>
                <c:pt idx="12">
                  <c:v>0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</c:numCache>
            </c:numRef>
          </c:cat>
          <c:val>
            <c:numRef>
              <c:f>'3D scan'!$B$22:$Y$22</c:f>
              <c:numCache>
                <c:formatCode>General</c:formatCode>
                <c:ptCount val="24"/>
                <c:pt idx="0">
                  <c:v>5.6925999999999997E-2</c:v>
                </c:pt>
                <c:pt idx="1">
                  <c:v>5.9900000000000009E-2</c:v>
                </c:pt>
                <c:pt idx="2">
                  <c:v>6.3572000000000004E-2</c:v>
                </c:pt>
                <c:pt idx="3">
                  <c:v>6.6147999999999998E-2</c:v>
                </c:pt>
                <c:pt idx="4">
                  <c:v>7.0929000000000006E-2</c:v>
                </c:pt>
                <c:pt idx="5">
                  <c:v>8.2535000000000039E-2</c:v>
                </c:pt>
                <c:pt idx="6">
                  <c:v>0.103889</c:v>
                </c:pt>
                <c:pt idx="7">
                  <c:v>0.14398800000000003</c:v>
                </c:pt>
                <c:pt idx="8">
                  <c:v>0.20635100000000001</c:v>
                </c:pt>
                <c:pt idx="9">
                  <c:v>0.2743790000000001</c:v>
                </c:pt>
                <c:pt idx="10">
                  <c:v>0.32563700000000001</c:v>
                </c:pt>
                <c:pt idx="11">
                  <c:v>0.36790500000000009</c:v>
                </c:pt>
                <c:pt idx="12">
                  <c:v>0.38684900000000005</c:v>
                </c:pt>
                <c:pt idx="13">
                  <c:v>0.36154200000000003</c:v>
                </c:pt>
                <c:pt idx="14">
                  <c:v>0.31009500000000001</c:v>
                </c:pt>
                <c:pt idx="15">
                  <c:v>0.26043300000000003</c:v>
                </c:pt>
                <c:pt idx="16">
                  <c:v>0.23129800000000003</c:v>
                </c:pt>
                <c:pt idx="17">
                  <c:v>0.18143200000000004</c:v>
                </c:pt>
                <c:pt idx="18">
                  <c:v>0.131191</c:v>
                </c:pt>
                <c:pt idx="19">
                  <c:v>9.3873000000000026E-2</c:v>
                </c:pt>
                <c:pt idx="20">
                  <c:v>7.9214000000000021E-2</c:v>
                </c:pt>
                <c:pt idx="21">
                  <c:v>7.2007000000000015E-2</c:v>
                </c:pt>
                <c:pt idx="22">
                  <c:v>6.2072000000000009E-2</c:v>
                </c:pt>
                <c:pt idx="23">
                  <c:v>6.1531000000000002E-2</c:v>
                </c:pt>
              </c:numCache>
            </c:numRef>
          </c:val>
        </c:ser>
        <c:ser>
          <c:idx val="21"/>
          <c:order val="21"/>
          <c:tx>
            <c:strRef>
              <c:f>'3D scan'!$A$23</c:f>
              <c:strCache>
                <c:ptCount val="1"/>
                <c:pt idx="0">
                  <c:v>9</c:v>
                </c:pt>
              </c:strCache>
            </c:strRef>
          </c:tx>
          <c:cat>
            <c:numRef>
              <c:f>'3D scan'!$B$1:$Y$1</c:f>
              <c:numCache>
                <c:formatCode>General</c:formatCode>
                <c:ptCount val="24"/>
                <c:pt idx="0">
                  <c:v>-12</c:v>
                </c:pt>
                <c:pt idx="1">
                  <c:v>-11</c:v>
                </c:pt>
                <c:pt idx="2">
                  <c:v>-10</c:v>
                </c:pt>
                <c:pt idx="3">
                  <c:v>-9</c:v>
                </c:pt>
                <c:pt idx="4">
                  <c:v>-8</c:v>
                </c:pt>
                <c:pt idx="5">
                  <c:v>-7</c:v>
                </c:pt>
                <c:pt idx="6">
                  <c:v>-6</c:v>
                </c:pt>
                <c:pt idx="7">
                  <c:v>-5</c:v>
                </c:pt>
                <c:pt idx="8">
                  <c:v>-4</c:v>
                </c:pt>
                <c:pt idx="9">
                  <c:v>-3</c:v>
                </c:pt>
                <c:pt idx="10">
                  <c:v>-2</c:v>
                </c:pt>
                <c:pt idx="11">
                  <c:v>-1</c:v>
                </c:pt>
                <c:pt idx="12">
                  <c:v>0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</c:numCache>
            </c:numRef>
          </c:cat>
          <c:val>
            <c:numRef>
              <c:f>'3D scan'!$B$23:$Y$23</c:f>
              <c:numCache>
                <c:formatCode>General</c:formatCode>
                <c:ptCount val="24"/>
                <c:pt idx="0">
                  <c:v>5.7347000000000009E-2</c:v>
                </c:pt>
                <c:pt idx="1">
                  <c:v>5.9782000000000016E-2</c:v>
                </c:pt>
                <c:pt idx="2">
                  <c:v>6.1862000000000007E-2</c:v>
                </c:pt>
                <c:pt idx="3">
                  <c:v>6.3509999999999997E-2</c:v>
                </c:pt>
                <c:pt idx="4">
                  <c:v>6.6858000000000001E-2</c:v>
                </c:pt>
                <c:pt idx="5">
                  <c:v>7.036400000000001E-2</c:v>
                </c:pt>
                <c:pt idx="6">
                  <c:v>8.098000000000001E-2</c:v>
                </c:pt>
                <c:pt idx="7">
                  <c:v>9.5794000000000032E-2</c:v>
                </c:pt>
                <c:pt idx="8">
                  <c:v>0.11468600000000001</c:v>
                </c:pt>
                <c:pt idx="9">
                  <c:v>0.14415500000000001</c:v>
                </c:pt>
                <c:pt idx="10">
                  <c:v>0.168072</c:v>
                </c:pt>
                <c:pt idx="11">
                  <c:v>0.18637500000000001</c:v>
                </c:pt>
                <c:pt idx="12">
                  <c:v>0.197656</c:v>
                </c:pt>
                <c:pt idx="13">
                  <c:v>0.19405900000000001</c:v>
                </c:pt>
                <c:pt idx="14">
                  <c:v>0.18106900000000004</c:v>
                </c:pt>
                <c:pt idx="15">
                  <c:v>0.15770500000000004</c:v>
                </c:pt>
                <c:pt idx="16">
                  <c:v>0.140573</c:v>
                </c:pt>
                <c:pt idx="17">
                  <c:v>0.10910700000000001</c:v>
                </c:pt>
                <c:pt idx="18">
                  <c:v>8.9571000000000039E-2</c:v>
                </c:pt>
                <c:pt idx="19">
                  <c:v>7.7091000000000021E-2</c:v>
                </c:pt>
                <c:pt idx="20">
                  <c:v>6.8994000000000014E-2</c:v>
                </c:pt>
                <c:pt idx="21">
                  <c:v>6.4305000000000015E-2</c:v>
                </c:pt>
                <c:pt idx="22">
                  <c:v>6.2673999999999994E-2</c:v>
                </c:pt>
                <c:pt idx="23">
                  <c:v>6.0141E-2</c:v>
                </c:pt>
              </c:numCache>
            </c:numRef>
          </c:val>
        </c:ser>
        <c:ser>
          <c:idx val="22"/>
          <c:order val="22"/>
          <c:tx>
            <c:strRef>
              <c:f>'3D scan'!$A$24</c:f>
              <c:strCache>
                <c:ptCount val="1"/>
                <c:pt idx="0">
                  <c:v>10</c:v>
                </c:pt>
              </c:strCache>
            </c:strRef>
          </c:tx>
          <c:cat>
            <c:numRef>
              <c:f>'3D scan'!$B$1:$Y$1</c:f>
              <c:numCache>
                <c:formatCode>General</c:formatCode>
                <c:ptCount val="24"/>
                <c:pt idx="0">
                  <c:v>-12</c:v>
                </c:pt>
                <c:pt idx="1">
                  <c:v>-11</c:v>
                </c:pt>
                <c:pt idx="2">
                  <c:v>-10</c:v>
                </c:pt>
                <c:pt idx="3">
                  <c:v>-9</c:v>
                </c:pt>
                <c:pt idx="4">
                  <c:v>-8</c:v>
                </c:pt>
                <c:pt idx="5">
                  <c:v>-7</c:v>
                </c:pt>
                <c:pt idx="6">
                  <c:v>-6</c:v>
                </c:pt>
                <c:pt idx="7">
                  <c:v>-5</c:v>
                </c:pt>
                <c:pt idx="8">
                  <c:v>-4</c:v>
                </c:pt>
                <c:pt idx="9">
                  <c:v>-3</c:v>
                </c:pt>
                <c:pt idx="10">
                  <c:v>-2</c:v>
                </c:pt>
                <c:pt idx="11">
                  <c:v>-1</c:v>
                </c:pt>
                <c:pt idx="12">
                  <c:v>0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</c:numCache>
            </c:numRef>
          </c:cat>
          <c:val>
            <c:numRef>
              <c:f>'3D scan'!$B$24:$Y$24</c:f>
              <c:numCache>
                <c:formatCode>General</c:formatCode>
                <c:ptCount val="24"/>
                <c:pt idx="0">
                  <c:v>5.6355000000000002E-2</c:v>
                </c:pt>
                <c:pt idx="1">
                  <c:v>5.5611000000000001E-2</c:v>
                </c:pt>
                <c:pt idx="2">
                  <c:v>5.9702000000000005E-2</c:v>
                </c:pt>
                <c:pt idx="3">
                  <c:v>6.0084000000000005E-2</c:v>
                </c:pt>
                <c:pt idx="4">
                  <c:v>6.4113000000000017E-2</c:v>
                </c:pt>
                <c:pt idx="5">
                  <c:v>6.5397000000000011E-2</c:v>
                </c:pt>
                <c:pt idx="6">
                  <c:v>6.8193000000000004E-2</c:v>
                </c:pt>
                <c:pt idx="7">
                  <c:v>7.5638999999999998E-2</c:v>
                </c:pt>
                <c:pt idx="8">
                  <c:v>8.2440999999999987E-2</c:v>
                </c:pt>
                <c:pt idx="9">
                  <c:v>9.3217000000000022E-2</c:v>
                </c:pt>
                <c:pt idx="10">
                  <c:v>9.9187000000000025E-2</c:v>
                </c:pt>
                <c:pt idx="11">
                  <c:v>0.10699699999999999</c:v>
                </c:pt>
                <c:pt idx="12">
                  <c:v>0.111829</c:v>
                </c:pt>
                <c:pt idx="13">
                  <c:v>0.111549</c:v>
                </c:pt>
                <c:pt idx="14">
                  <c:v>0.10336500000000001</c:v>
                </c:pt>
                <c:pt idx="15">
                  <c:v>9.674600000000004E-2</c:v>
                </c:pt>
                <c:pt idx="16">
                  <c:v>8.9606000000000019E-2</c:v>
                </c:pt>
                <c:pt idx="17">
                  <c:v>7.9071000000000002E-2</c:v>
                </c:pt>
                <c:pt idx="18">
                  <c:v>7.3509000000000005E-2</c:v>
                </c:pt>
                <c:pt idx="19">
                  <c:v>6.8163000000000001E-2</c:v>
                </c:pt>
                <c:pt idx="20">
                  <c:v>6.4551999999999998E-2</c:v>
                </c:pt>
                <c:pt idx="21">
                  <c:v>6.3049999999999995E-2</c:v>
                </c:pt>
                <c:pt idx="22">
                  <c:v>5.9932000000000006E-2</c:v>
                </c:pt>
                <c:pt idx="23">
                  <c:v>5.8984000000000002E-2</c:v>
                </c:pt>
              </c:numCache>
            </c:numRef>
          </c:val>
        </c:ser>
        <c:ser>
          <c:idx val="23"/>
          <c:order val="23"/>
          <c:tx>
            <c:strRef>
              <c:f>'3D scan'!$A$25</c:f>
              <c:strCache>
                <c:ptCount val="1"/>
                <c:pt idx="0">
                  <c:v>11</c:v>
                </c:pt>
              </c:strCache>
            </c:strRef>
          </c:tx>
          <c:cat>
            <c:numRef>
              <c:f>'3D scan'!$B$1:$Y$1</c:f>
              <c:numCache>
                <c:formatCode>General</c:formatCode>
                <c:ptCount val="24"/>
                <c:pt idx="0">
                  <c:v>-12</c:v>
                </c:pt>
                <c:pt idx="1">
                  <c:v>-11</c:v>
                </c:pt>
                <c:pt idx="2">
                  <c:v>-10</c:v>
                </c:pt>
                <c:pt idx="3">
                  <c:v>-9</c:v>
                </c:pt>
                <c:pt idx="4">
                  <c:v>-8</c:v>
                </c:pt>
                <c:pt idx="5">
                  <c:v>-7</c:v>
                </c:pt>
                <c:pt idx="6">
                  <c:v>-6</c:v>
                </c:pt>
                <c:pt idx="7">
                  <c:v>-5</c:v>
                </c:pt>
                <c:pt idx="8">
                  <c:v>-4</c:v>
                </c:pt>
                <c:pt idx="9">
                  <c:v>-3</c:v>
                </c:pt>
                <c:pt idx="10">
                  <c:v>-2</c:v>
                </c:pt>
                <c:pt idx="11">
                  <c:v>-1</c:v>
                </c:pt>
                <c:pt idx="12">
                  <c:v>0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</c:numCache>
            </c:numRef>
          </c:cat>
          <c:val>
            <c:numRef>
              <c:f>'3D scan'!$B$25:$Y$25</c:f>
              <c:numCache>
                <c:formatCode>General</c:formatCode>
                <c:ptCount val="24"/>
                <c:pt idx="0">
                  <c:v>5.8035000000000003E-2</c:v>
                </c:pt>
                <c:pt idx="1">
                  <c:v>5.7985000000000002E-2</c:v>
                </c:pt>
                <c:pt idx="2">
                  <c:v>5.6985000000000001E-2</c:v>
                </c:pt>
                <c:pt idx="3">
                  <c:v>6.0067000000000009E-2</c:v>
                </c:pt>
                <c:pt idx="4">
                  <c:v>6.3468000000000011E-2</c:v>
                </c:pt>
                <c:pt idx="5">
                  <c:v>5.9199000000000009E-2</c:v>
                </c:pt>
                <c:pt idx="6">
                  <c:v>6.4611000000000002E-2</c:v>
                </c:pt>
                <c:pt idx="7">
                  <c:v>6.8087000000000009E-2</c:v>
                </c:pt>
                <c:pt idx="8">
                  <c:v>7.1434999999999998E-2</c:v>
                </c:pt>
                <c:pt idx="9">
                  <c:v>7.3276999999999995E-2</c:v>
                </c:pt>
                <c:pt idx="10">
                  <c:v>7.548100000000002E-2</c:v>
                </c:pt>
                <c:pt idx="11">
                  <c:v>7.7424999999999994E-2</c:v>
                </c:pt>
                <c:pt idx="12">
                  <c:v>8.0623000000000014E-2</c:v>
                </c:pt>
                <c:pt idx="13">
                  <c:v>8.0860000000000015E-2</c:v>
                </c:pt>
                <c:pt idx="14">
                  <c:v>7.8638E-2</c:v>
                </c:pt>
                <c:pt idx="15">
                  <c:v>7.6373999999999997E-2</c:v>
                </c:pt>
                <c:pt idx="16">
                  <c:v>7.208100000000002E-2</c:v>
                </c:pt>
                <c:pt idx="17">
                  <c:v>6.7433000000000021E-2</c:v>
                </c:pt>
                <c:pt idx="18">
                  <c:v>6.8154000000000006E-2</c:v>
                </c:pt>
                <c:pt idx="19">
                  <c:v>6.5537000000000012E-2</c:v>
                </c:pt>
                <c:pt idx="20">
                  <c:v>6.3689999999999997E-2</c:v>
                </c:pt>
                <c:pt idx="21">
                  <c:v>6.1870999999999995E-2</c:v>
                </c:pt>
                <c:pt idx="22">
                  <c:v>5.7198000000000006E-2</c:v>
                </c:pt>
                <c:pt idx="23">
                  <c:v>5.7222000000000009E-2</c:v>
                </c:pt>
              </c:numCache>
            </c:numRef>
          </c:val>
        </c:ser>
        <c:ser>
          <c:idx val="24"/>
          <c:order val="24"/>
          <c:tx>
            <c:strRef>
              <c:f>'3D scan'!$A$26</c:f>
              <c:strCache>
                <c:ptCount val="1"/>
                <c:pt idx="0">
                  <c:v>12</c:v>
                </c:pt>
              </c:strCache>
            </c:strRef>
          </c:tx>
          <c:cat>
            <c:numRef>
              <c:f>'3D scan'!$B$1:$Y$1</c:f>
              <c:numCache>
                <c:formatCode>General</c:formatCode>
                <c:ptCount val="24"/>
                <c:pt idx="0">
                  <c:v>-12</c:v>
                </c:pt>
                <c:pt idx="1">
                  <c:v>-11</c:v>
                </c:pt>
                <c:pt idx="2">
                  <c:v>-10</c:v>
                </c:pt>
                <c:pt idx="3">
                  <c:v>-9</c:v>
                </c:pt>
                <c:pt idx="4">
                  <c:v>-8</c:v>
                </c:pt>
                <c:pt idx="5">
                  <c:v>-7</c:v>
                </c:pt>
                <c:pt idx="6">
                  <c:v>-6</c:v>
                </c:pt>
                <c:pt idx="7">
                  <c:v>-5</c:v>
                </c:pt>
                <c:pt idx="8">
                  <c:v>-4</c:v>
                </c:pt>
                <c:pt idx="9">
                  <c:v>-3</c:v>
                </c:pt>
                <c:pt idx="10">
                  <c:v>-2</c:v>
                </c:pt>
                <c:pt idx="11">
                  <c:v>-1</c:v>
                </c:pt>
                <c:pt idx="12">
                  <c:v>0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</c:numCache>
            </c:numRef>
          </c:cat>
          <c:val>
            <c:numRef>
              <c:f>'3D scan'!$B$26:$Y$26</c:f>
              <c:numCache>
                <c:formatCode>General</c:formatCode>
                <c:ptCount val="24"/>
                <c:pt idx="0">
                  <c:v>5.6465000000000001E-2</c:v>
                </c:pt>
                <c:pt idx="1">
                  <c:v>5.7566000000000006E-2</c:v>
                </c:pt>
                <c:pt idx="2">
                  <c:v>5.8878E-2</c:v>
                </c:pt>
                <c:pt idx="3">
                  <c:v>5.7223000000000003E-2</c:v>
                </c:pt>
                <c:pt idx="4">
                  <c:v>5.8709000000000004E-2</c:v>
                </c:pt>
                <c:pt idx="5">
                  <c:v>5.9943000000000003E-2</c:v>
                </c:pt>
                <c:pt idx="6">
                  <c:v>6.2071000000000001E-2</c:v>
                </c:pt>
                <c:pt idx="7">
                  <c:v>6.0014000000000012E-2</c:v>
                </c:pt>
                <c:pt idx="8">
                  <c:v>6.5754000000000021E-2</c:v>
                </c:pt>
                <c:pt idx="9">
                  <c:v>6.9828000000000015E-2</c:v>
                </c:pt>
                <c:pt idx="10">
                  <c:v>6.7968000000000015E-2</c:v>
                </c:pt>
                <c:pt idx="11">
                  <c:v>7.172400000000001E-2</c:v>
                </c:pt>
                <c:pt idx="12">
                  <c:v>7.0811000000000013E-2</c:v>
                </c:pt>
                <c:pt idx="13">
                  <c:v>7.214000000000001E-2</c:v>
                </c:pt>
                <c:pt idx="14">
                  <c:v>7.1293000000000009E-2</c:v>
                </c:pt>
                <c:pt idx="15">
                  <c:v>6.8901000000000004E-2</c:v>
                </c:pt>
                <c:pt idx="16">
                  <c:v>6.8652000000000019E-2</c:v>
                </c:pt>
                <c:pt idx="17">
                  <c:v>6.4944000000000002E-2</c:v>
                </c:pt>
                <c:pt idx="18">
                  <c:v>6.4171000000000006E-2</c:v>
                </c:pt>
                <c:pt idx="19">
                  <c:v>6.2053000000000011E-2</c:v>
                </c:pt>
                <c:pt idx="20">
                  <c:v>5.9444000000000004E-2</c:v>
                </c:pt>
                <c:pt idx="21">
                  <c:v>5.7128999999999999E-2</c:v>
                </c:pt>
                <c:pt idx="22">
                  <c:v>5.6069000000000001E-2</c:v>
                </c:pt>
                <c:pt idx="23">
                  <c:v>6.1587000000000003E-2</c:v>
                </c:pt>
              </c:numCache>
            </c:numRef>
          </c:val>
        </c:ser>
        <c:ser>
          <c:idx val="25"/>
          <c:order val="25"/>
          <c:tx>
            <c:strRef>
              <c:f>'3D scan'!$A$27</c:f>
              <c:strCache>
                <c:ptCount val="1"/>
                <c:pt idx="0">
                  <c:v>0</c:v>
                </c:pt>
              </c:strCache>
            </c:strRef>
          </c:tx>
          <c:cat>
            <c:numRef>
              <c:f>'3D scan'!$B$1:$Y$1</c:f>
              <c:numCache>
                <c:formatCode>General</c:formatCode>
                <c:ptCount val="24"/>
                <c:pt idx="0">
                  <c:v>-12</c:v>
                </c:pt>
                <c:pt idx="1">
                  <c:v>-11</c:v>
                </c:pt>
                <c:pt idx="2">
                  <c:v>-10</c:v>
                </c:pt>
                <c:pt idx="3">
                  <c:v>-9</c:v>
                </c:pt>
                <c:pt idx="4">
                  <c:v>-8</c:v>
                </c:pt>
                <c:pt idx="5">
                  <c:v>-7</c:v>
                </c:pt>
                <c:pt idx="6">
                  <c:v>-6</c:v>
                </c:pt>
                <c:pt idx="7">
                  <c:v>-5</c:v>
                </c:pt>
                <c:pt idx="8">
                  <c:v>-4</c:v>
                </c:pt>
                <c:pt idx="9">
                  <c:v>-3</c:v>
                </c:pt>
                <c:pt idx="10">
                  <c:v>-2</c:v>
                </c:pt>
                <c:pt idx="11">
                  <c:v>-1</c:v>
                </c:pt>
                <c:pt idx="12">
                  <c:v>0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</c:numCache>
            </c:numRef>
          </c:cat>
          <c:val>
            <c:numRef>
              <c:f>'3D scan'!$B$27:$Y$27</c:f>
              <c:numCache>
                <c:formatCode>General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val>
        </c:ser>
        <c:bandFmts/>
        <c:axId val="101253504"/>
        <c:axId val="101255424"/>
        <c:axId val="101249472"/>
      </c:surface3DChart>
      <c:catAx>
        <c:axId val="1012535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latin typeface="Helvetica" pitchFamily="34" charset="0"/>
                    <a:cs typeface="Helvetica" pitchFamily="34" charset="0"/>
                  </a:defRPr>
                </a:pPr>
                <a:r>
                  <a:rPr lang="en-GB" sz="1400">
                    <a:latin typeface="Helvetica" pitchFamily="34" charset="0"/>
                    <a:cs typeface="Helvetica" pitchFamily="34" charset="0"/>
                  </a:rPr>
                  <a:t>y[mm]</a:t>
                </a:r>
              </a:p>
            </c:rich>
          </c:tx>
          <c:layout>
            <c:manualLayout>
              <c:xMode val="edge"/>
              <c:yMode val="edge"/>
              <c:x val="0.1732202478017823"/>
              <c:y val="0.8044444444444445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01255424"/>
        <c:crosses val="autoZero"/>
        <c:auto val="1"/>
        <c:lblAlgn val="ctr"/>
        <c:lblOffset val="80"/>
        <c:tickLblSkip val="6"/>
        <c:tickMarkSkip val="6"/>
        <c:noMultiLvlLbl val="0"/>
      </c:catAx>
      <c:valAx>
        <c:axId val="1012554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>
                    <a:latin typeface="Helvetica" pitchFamily="34" charset="0"/>
                    <a:cs typeface="Helvetica" pitchFamily="34" charset="0"/>
                  </a:defRPr>
                </a:pPr>
                <a:r>
                  <a:rPr lang="en-GB" sz="1600">
                    <a:latin typeface="Helvetica" pitchFamily="34" charset="0"/>
                    <a:cs typeface="Helvetica" pitchFamily="34" charset="0"/>
                  </a:rPr>
                  <a:t>QE</a:t>
                </a:r>
                <a:r>
                  <a:rPr lang="en-GB" sz="1600" baseline="0">
                    <a:latin typeface="Helvetica" pitchFamily="34" charset="0"/>
                    <a:cs typeface="Helvetica" pitchFamily="34" charset="0"/>
                  </a:rPr>
                  <a:t> [%]</a:t>
                </a:r>
                <a:endParaRPr lang="en-GB" sz="1600">
                  <a:latin typeface="Helvetica" pitchFamily="34" charset="0"/>
                  <a:cs typeface="Helvetica" pitchFamily="34" charset="0"/>
                </a:endParaRPr>
              </a:p>
            </c:rich>
          </c:tx>
          <c:layout>
            <c:manualLayout>
              <c:xMode val="edge"/>
              <c:yMode val="edge"/>
              <c:x val="5.3393069998766911E-2"/>
              <c:y val="0.2910044094413055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01253504"/>
        <c:crosses val="autoZero"/>
        <c:crossBetween val="midCat"/>
      </c:valAx>
      <c:serAx>
        <c:axId val="101249472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 sz="1400">
                    <a:latin typeface="Helvetica" pitchFamily="34" charset="0"/>
                    <a:cs typeface="Helvetica" pitchFamily="34" charset="0"/>
                  </a:defRPr>
                </a:pPr>
                <a:r>
                  <a:rPr lang="en-GB" sz="1400">
                    <a:latin typeface="Helvetica" pitchFamily="34" charset="0"/>
                    <a:cs typeface="Helvetica" pitchFamily="34" charset="0"/>
                  </a:rPr>
                  <a:t>x [mm]</a:t>
                </a:r>
              </a:p>
            </c:rich>
          </c:tx>
          <c:layout>
            <c:manualLayout>
              <c:xMode val="edge"/>
              <c:yMode val="edge"/>
              <c:x val="0.74624120014276718"/>
              <c:y val="0.81692285954929389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01255424"/>
        <c:crosses val="autoZero"/>
        <c:tickLblSkip val="6"/>
        <c:tickMarkSkip val="6"/>
      </c:serAx>
    </c:plotArea>
    <c:legend>
      <c:legendPos val="r"/>
      <c:layout>
        <c:manualLayout>
          <c:xMode val="edge"/>
          <c:yMode val="edge"/>
          <c:x val="0.74226233915882467"/>
          <c:y val="0.11216588876616666"/>
          <c:w val="0.2187644837078293"/>
          <c:h val="0.3348687664041996"/>
        </c:manualLayout>
      </c:layout>
      <c:overlay val="0"/>
      <c:spPr>
        <a:solidFill>
          <a:schemeClr val="bg1"/>
        </a:solidFill>
      </c:spPr>
      <c:txPr>
        <a:bodyPr/>
        <a:lstStyle/>
        <a:p>
          <a:pPr rtl="0">
            <a:defRPr sz="1400"/>
          </a:pPr>
          <a:endParaRPr lang="en-US"/>
        </a:p>
      </c:txPr>
    </c:legend>
    <c:plotVisOnly val="1"/>
    <c:dispBlanksAs val="zero"/>
    <c:showDLblsOverMax val="0"/>
  </c:chart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0.33169</cdr:x>
      <cdr:y>0.0521</cdr:y>
    </cdr:from>
    <cdr:to>
      <cdr:x>0.78885</cdr:x>
      <cdr:y>0.16936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1050471" y="123067"/>
          <a:ext cx="1447800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200" dirty="0" smtClean="0"/>
            <a:t>Cathode 192</a:t>
          </a:r>
          <a:endParaRPr lang="en-GB" sz="12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057CC6-29EB-4F3C-B717-320C4168F194}" type="datetimeFigureOut">
              <a:rPr lang="en-US" smtClean="0"/>
              <a:pPr/>
              <a:t>10/16/2016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069E00-52F6-4654-85DF-B56C13CDAE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853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4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4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CD119C5-224C-4224-963C-8235DB0EC7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4089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119C5-224C-4224-963C-8235DB0EC75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01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119C5-224C-4224-963C-8235DB0EC75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5715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119C5-224C-4224-963C-8235DB0EC75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3820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119C5-224C-4224-963C-8235DB0EC75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8687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119C5-224C-4224-963C-8235DB0EC75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5211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119C5-224C-4224-963C-8235DB0EC75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0343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119C5-224C-4224-963C-8235DB0EC75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7418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119C5-224C-4224-963C-8235DB0EC75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5493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119C5-224C-4224-963C-8235DB0EC75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8927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119C5-224C-4224-963C-8235DB0EC75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7608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119C5-224C-4224-963C-8235DB0EC75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802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119C5-224C-4224-963C-8235DB0EC75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1635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119C5-224C-4224-963C-8235DB0EC75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2347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119C5-224C-4224-963C-8235DB0EC75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0463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119C5-224C-4224-963C-8235DB0EC75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9971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119C5-224C-4224-963C-8235DB0EC75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148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119C5-224C-4224-963C-8235DB0EC75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9947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119C5-224C-4224-963C-8235DB0EC759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3072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119C5-224C-4224-963C-8235DB0EC759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6900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119C5-224C-4224-963C-8235DB0EC759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9444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119C5-224C-4224-963C-8235DB0EC759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1571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119C5-224C-4224-963C-8235DB0EC759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112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119C5-224C-4224-963C-8235DB0EC75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9222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119C5-224C-4224-963C-8235DB0EC759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47177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119C5-224C-4224-963C-8235DB0EC759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8870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119C5-224C-4224-963C-8235DB0EC759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4725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119C5-224C-4224-963C-8235DB0EC759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25801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119C5-224C-4224-963C-8235DB0EC759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8059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119C5-224C-4224-963C-8235DB0EC759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76074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119C5-224C-4224-963C-8235DB0EC759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1187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119C5-224C-4224-963C-8235DB0EC759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26139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119C5-224C-4224-963C-8235DB0EC759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657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119C5-224C-4224-963C-8235DB0EC75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81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119C5-224C-4224-963C-8235DB0EC75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68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119C5-224C-4224-963C-8235DB0EC75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067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119C5-224C-4224-963C-8235DB0EC75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885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119C5-224C-4224-963C-8235DB0EC75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992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119C5-224C-4224-963C-8235DB0EC75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294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609600"/>
            <a:ext cx="8534400" cy="1905000"/>
          </a:xfrm>
          <a:solidFill>
            <a:srgbClr val="C9E2ED"/>
          </a:solidFill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895600"/>
            <a:ext cx="77724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17 October 2016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C. Hessler</a:t>
            </a:r>
            <a:endParaRPr lang="en-US"/>
          </a:p>
        </p:txBody>
      </p:sp>
      <p:sp>
        <p:nvSpPr>
          <p:cNvPr id="13322" name="Rectangle 10"/>
          <p:cNvSpPr>
            <a:spLocks noChangeArrowheads="1"/>
          </p:cNvSpPr>
          <p:nvPr userDrawn="1"/>
        </p:nvSpPr>
        <p:spPr bwMode="auto">
          <a:xfrm>
            <a:off x="762000" y="0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4000" b="1">
              <a:solidFill>
                <a:srgbClr val="076497"/>
              </a:solidFill>
            </a:endParaRP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06F8193-4545-45B3-AD26-F351E80947D9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3" name="Picture 12" descr="CLIC-Logo-Color-7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31416" y="5348533"/>
            <a:ext cx="1143000" cy="1143000"/>
          </a:xfrm>
          <a:prstGeom prst="rect">
            <a:avLst/>
          </a:prstGeom>
        </p:spPr>
      </p:pic>
      <p:pic>
        <p:nvPicPr>
          <p:cNvPr id="16" name="Picture 15" descr="phin_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255416" y="5500933"/>
            <a:ext cx="1445895" cy="838200"/>
          </a:xfrm>
          <a:prstGeom prst="rect">
            <a:avLst/>
          </a:prstGeom>
        </p:spPr>
      </p:pic>
      <p:pic>
        <p:nvPicPr>
          <p:cNvPr id="12" name="Picture 11" descr="cern-logo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447800" y="5544925"/>
            <a:ext cx="750216" cy="750216"/>
          </a:xfrm>
          <a:prstGeom prst="rect">
            <a:avLst/>
          </a:prstGeom>
        </p:spPr>
      </p:pic>
      <p:pic>
        <p:nvPicPr>
          <p:cNvPr id="17" name="Picture 16" descr="AWAKE_white_background.jp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9016" y="5539033"/>
            <a:ext cx="1513907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/>
          <a:lstStyle>
            <a:lvl1pPr>
              <a:buClrTx/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17 October 2016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C. Hessler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E2BDF2-2FBB-4411-8964-5CD7680657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52900" cy="4525963"/>
          </a:xfrm>
        </p:spPr>
        <p:txBody>
          <a:bodyPr/>
          <a:lstStyle>
            <a:lvl1pPr>
              <a:buClrTx/>
              <a:defRPr sz="2800">
                <a:solidFill>
                  <a:schemeClr val="tx1"/>
                </a:solidFill>
              </a:defRPr>
            </a:lvl1pPr>
            <a:lvl2pPr>
              <a:buClrTx/>
              <a:defRPr sz="2400">
                <a:solidFill>
                  <a:schemeClr val="tx1"/>
                </a:solidFill>
              </a:defRPr>
            </a:lvl2pPr>
            <a:lvl3pPr>
              <a:buClrTx/>
              <a:defRPr sz="2000">
                <a:solidFill>
                  <a:schemeClr val="tx1"/>
                </a:solidFill>
              </a:defRPr>
            </a:lvl3pPr>
            <a:lvl4pPr>
              <a:buClrTx/>
              <a:defRPr sz="1800">
                <a:solidFill>
                  <a:schemeClr val="tx1"/>
                </a:solidFill>
              </a:defRPr>
            </a:lvl4pPr>
            <a:lvl5pPr>
              <a:buClrTx/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4152900" cy="4525963"/>
          </a:xfrm>
        </p:spPr>
        <p:txBody>
          <a:bodyPr/>
          <a:lstStyle>
            <a:lvl1pPr>
              <a:buClrTx/>
              <a:defRPr sz="2800">
                <a:solidFill>
                  <a:schemeClr val="tx1"/>
                </a:solidFill>
              </a:defRPr>
            </a:lvl1pPr>
            <a:lvl2pPr>
              <a:buClrTx/>
              <a:defRPr sz="2400">
                <a:solidFill>
                  <a:schemeClr val="tx1"/>
                </a:solidFill>
              </a:defRPr>
            </a:lvl2pPr>
            <a:lvl3pPr>
              <a:buClrTx/>
              <a:defRPr sz="2000">
                <a:solidFill>
                  <a:schemeClr val="tx1"/>
                </a:solidFill>
              </a:defRPr>
            </a:lvl3pPr>
            <a:lvl4pPr>
              <a:buClrTx/>
              <a:defRPr sz="1800">
                <a:solidFill>
                  <a:schemeClr val="tx1"/>
                </a:solidFill>
              </a:defRPr>
            </a:lvl4pPr>
            <a:lvl5pPr>
              <a:buClrTx/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17 October 2016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C. Hessler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6A832B-14F5-45AB-9072-33FF407529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17 October 2016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C. Hessler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71F3E9-5B9C-4964-9365-4E6BC39350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17 October 2016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C. Hessler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1E8CEA-88CA-4A09-B83C-8DBFB25883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0"/>
            <a:ext cx="8382000" cy="762000"/>
          </a:xfrm>
          <a:prstGeom prst="rect">
            <a:avLst/>
          </a:prstGeom>
          <a:solidFill>
            <a:srgbClr val="C9E2ED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8001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rgbClr val="076497"/>
                </a:solidFill>
              </a:defRPr>
            </a:lvl1pPr>
          </a:lstStyle>
          <a:p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17 October 2016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52600" y="6553200"/>
            <a:ext cx="563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smtClean="0"/>
              <a:t>C. Hessler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553200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3898D67-7532-4931-A8F2-97084381FA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 descr="cern-logo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762000" cy="762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76497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76497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76497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76497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76497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76497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76497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76497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76497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76497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76497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76497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76497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8.png"/><Relationship Id="rId7" Type="http://schemas.openxmlformats.org/officeDocument/2006/relationships/image" Target="../media/image50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ea.fr/" TargetMode="External"/><Relationship Id="rId5" Type="http://schemas.openxmlformats.org/officeDocument/2006/relationships/image" Target="../media/image8.png"/><Relationship Id="rId10" Type="http://schemas.openxmlformats.org/officeDocument/2006/relationships/image" Target="../media/image53.png"/><Relationship Id="rId4" Type="http://schemas.openxmlformats.org/officeDocument/2006/relationships/image" Target="../media/image49.png"/><Relationship Id="rId9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png"/><Relationship Id="rId4" Type="http://schemas.openxmlformats.org/officeDocument/2006/relationships/image" Target="../media/image5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5.emf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4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CERN Alkali </a:t>
            </a:r>
            <a:r>
              <a:rPr lang="en-GB" b="1" dirty="0" err="1" smtClean="0"/>
              <a:t>Antimonide</a:t>
            </a:r>
            <a:r>
              <a:rPr lang="en-GB" b="1" dirty="0" smtClean="0"/>
              <a:t> </a:t>
            </a:r>
            <a:r>
              <a:rPr lang="en-GB" b="1" dirty="0"/>
              <a:t>E</a:t>
            </a:r>
            <a:r>
              <a:rPr lang="en-GB" b="1" dirty="0" smtClean="0"/>
              <a:t>xperience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95600"/>
            <a:ext cx="7772400" cy="2362200"/>
          </a:xfrm>
        </p:spPr>
        <p:txBody>
          <a:bodyPr/>
          <a:lstStyle/>
          <a:p>
            <a:r>
              <a:rPr lang="it-IT" b="1" dirty="0"/>
              <a:t>Christoph </a:t>
            </a:r>
            <a:r>
              <a:rPr lang="it-IT" b="1" dirty="0" smtClean="0"/>
              <a:t>Hessler</a:t>
            </a:r>
            <a:endParaRPr lang="it-IT" dirty="0" smtClean="0"/>
          </a:p>
          <a:p>
            <a:r>
              <a:rPr lang="it-IT" dirty="0" smtClean="0"/>
              <a:t>On behalf of the </a:t>
            </a:r>
            <a:r>
              <a:rPr lang="it-IT" dirty="0"/>
              <a:t>CERN l</a:t>
            </a:r>
            <a:r>
              <a:rPr lang="it-IT" dirty="0" smtClean="0"/>
              <a:t>asers and photocathode </a:t>
            </a:r>
            <a:r>
              <a:rPr lang="it-IT" dirty="0"/>
              <a:t>t</a:t>
            </a:r>
            <a:r>
              <a:rPr lang="it-IT" dirty="0" smtClean="0"/>
              <a:t>eam</a:t>
            </a:r>
          </a:p>
          <a:p>
            <a:endParaRPr lang="it-IT" dirty="0" smtClean="0"/>
          </a:p>
          <a:p>
            <a:r>
              <a:rPr lang="en-GB" sz="1800" dirty="0"/>
              <a:t>Photocathode Physics for </a:t>
            </a:r>
            <a:r>
              <a:rPr lang="en-GB" sz="1800" dirty="0" err="1"/>
              <a:t>Photoinjectors</a:t>
            </a:r>
            <a:r>
              <a:rPr lang="en-GB" sz="1800" dirty="0"/>
              <a:t> (P3</a:t>
            </a:r>
            <a:r>
              <a:rPr lang="en-GB" sz="1800" dirty="0" smtClean="0"/>
              <a:t>) Workshop</a:t>
            </a:r>
            <a:r>
              <a:rPr lang="en-US" sz="1800" dirty="0" smtClean="0"/>
              <a:t>, </a:t>
            </a:r>
          </a:p>
          <a:p>
            <a:r>
              <a:rPr lang="en-US" sz="1800" dirty="0" smtClean="0"/>
              <a:t>17 - 19 October 2015, Jefferson Lab, Newport News, USA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340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Co-Deposition Process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181100"/>
            <a:ext cx="2667000" cy="4525963"/>
          </a:xfrm>
        </p:spPr>
        <p:txBody>
          <a:bodyPr/>
          <a:lstStyle/>
          <a:p>
            <a:r>
              <a:rPr lang="en-GB" sz="1800" dirty="0" smtClean="0"/>
              <a:t>Co-deposition:</a:t>
            </a:r>
            <a:br>
              <a:rPr lang="en-GB" sz="1800" dirty="0" smtClean="0"/>
            </a:br>
            <a:r>
              <a:rPr lang="en-GB" sz="1800" dirty="0" smtClean="0"/>
              <a:t>Cs </a:t>
            </a:r>
            <a:r>
              <a:rPr lang="en-GB" sz="1800" dirty="0"/>
              <a:t>and </a:t>
            </a:r>
            <a:r>
              <a:rPr lang="en-GB" sz="1800" dirty="0" smtClean="0"/>
              <a:t>Sb (or </a:t>
            </a:r>
            <a:r>
              <a:rPr lang="en-GB" sz="1800" dirty="0" err="1" smtClean="0"/>
              <a:t>Te</a:t>
            </a:r>
            <a:r>
              <a:rPr lang="en-GB" sz="1800" dirty="0" smtClean="0"/>
              <a:t>) </a:t>
            </a:r>
            <a:r>
              <a:rPr lang="en-GB" sz="1800" dirty="0"/>
              <a:t>evaporated at the same </a:t>
            </a:r>
            <a:r>
              <a:rPr lang="en-GB" sz="1800" dirty="0" smtClean="0"/>
              <a:t>time. The </a:t>
            </a:r>
            <a:r>
              <a:rPr lang="en-GB" sz="1800" dirty="0"/>
              <a:t>metallic elements can mix together in the vapour phase</a:t>
            </a:r>
            <a:r>
              <a:rPr lang="en-GB" sz="1800" dirty="0" smtClean="0"/>
              <a:t>.</a:t>
            </a:r>
          </a:p>
          <a:p>
            <a:r>
              <a:rPr lang="en-GB" sz="1800" dirty="0"/>
              <a:t>The evaporators power is adjusted </a:t>
            </a:r>
            <a:r>
              <a:rPr lang="en-GB" sz="1800" dirty="0" smtClean="0"/>
              <a:t>in </a:t>
            </a:r>
            <a:r>
              <a:rPr lang="en-GB" sz="1800" dirty="0"/>
              <a:t>order to reach a maximum value of the QE</a:t>
            </a:r>
            <a:r>
              <a:rPr lang="en-GB" sz="1800" dirty="0" smtClean="0"/>
              <a:t>.</a:t>
            </a:r>
          </a:p>
          <a:p>
            <a:r>
              <a:rPr lang="en-GB" sz="1800" dirty="0"/>
              <a:t>Average pressure during the </a:t>
            </a:r>
            <a:r>
              <a:rPr lang="en-GB" sz="1800" dirty="0" smtClean="0"/>
              <a:t>process ~1E-8 </a:t>
            </a:r>
            <a:r>
              <a:rPr lang="en-GB" sz="1800" dirty="0"/>
              <a:t>mbar</a:t>
            </a:r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17 October 2016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C. Hessler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BDF2-2FBB-4411-8964-5CD7680657E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098" y="663954"/>
            <a:ext cx="5791702" cy="588924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43076" y="6126163"/>
            <a:ext cx="16369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Courtesy I. Martini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37419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Deposition Results for Cs</a:t>
            </a:r>
            <a:r>
              <a:rPr lang="en-GB" baseline="-25000" dirty="0" smtClean="0"/>
              <a:t>3</a:t>
            </a:r>
            <a:r>
              <a:rPr lang="en-GB" dirty="0" smtClean="0"/>
              <a:t>Sb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00564"/>
            <a:ext cx="5181600" cy="1742636"/>
          </a:xfrm>
        </p:spPr>
        <p:txBody>
          <a:bodyPr/>
          <a:lstStyle/>
          <a:p>
            <a:r>
              <a:rPr lang="en-GB" sz="1600" dirty="0"/>
              <a:t>After stopping the evaporation, the QE </a:t>
            </a:r>
            <a:r>
              <a:rPr lang="en-GB" sz="1600" dirty="0" smtClean="0"/>
              <a:t>of Cs</a:t>
            </a:r>
            <a:r>
              <a:rPr lang="en-GB" sz="1600" baseline="-25000" dirty="0" smtClean="0"/>
              <a:t>3</a:t>
            </a:r>
            <a:r>
              <a:rPr lang="en-GB" sz="1600" dirty="0" smtClean="0"/>
              <a:t>Sb cathodes initially </a:t>
            </a:r>
            <a:r>
              <a:rPr lang="en-GB" sz="1600" dirty="0"/>
              <a:t>continues to increase during beam </a:t>
            </a:r>
            <a:r>
              <a:rPr lang="en-GB" sz="1600" dirty="0" smtClean="0"/>
              <a:t>production in DC gun (not observed for Cs</a:t>
            </a:r>
            <a:r>
              <a:rPr lang="en-GB" sz="1600" baseline="-25000" dirty="0" smtClean="0"/>
              <a:t>2</a:t>
            </a:r>
            <a:r>
              <a:rPr lang="en-GB" sz="1600" dirty="0" smtClean="0"/>
              <a:t>Te).</a:t>
            </a:r>
            <a:endParaRPr lang="en-GB" sz="1600" dirty="0"/>
          </a:p>
          <a:p>
            <a:r>
              <a:rPr lang="en-GB" sz="1600" dirty="0"/>
              <a:t>Reason for this </a:t>
            </a:r>
            <a:r>
              <a:rPr lang="en-GB" sz="1600" dirty="0" err="1" smtClean="0"/>
              <a:t>behavior</a:t>
            </a:r>
            <a:r>
              <a:rPr lang="en-GB" sz="1600" dirty="0" smtClean="0"/>
              <a:t> </a:t>
            </a:r>
            <a:r>
              <a:rPr lang="en-GB" sz="1600" dirty="0"/>
              <a:t>still unclear, maybe due to re-organization of Cs and Sb atoms.</a:t>
            </a:r>
          </a:p>
          <a:p>
            <a:r>
              <a:rPr lang="en-GB" sz="1600" dirty="0"/>
              <a:t>QE mapping shows a uniform </a:t>
            </a:r>
            <a:r>
              <a:rPr lang="en-GB" sz="1600" dirty="0" err="1"/>
              <a:t>photoemissive</a:t>
            </a:r>
            <a:r>
              <a:rPr lang="en-GB" sz="1600" dirty="0"/>
              <a:t> layer. </a:t>
            </a:r>
            <a:endParaRPr lang="en-GB" sz="1600" dirty="0" smtClean="0"/>
          </a:p>
          <a:p>
            <a:endParaRPr lang="en-GB" sz="1600" dirty="0"/>
          </a:p>
          <a:p>
            <a:endParaRPr lang="en-GB" sz="1600" dirty="0" smtClean="0"/>
          </a:p>
          <a:p>
            <a:endParaRPr lang="en-GB" sz="1600" dirty="0"/>
          </a:p>
          <a:p>
            <a:endParaRPr lang="en-GB" sz="1600" dirty="0" smtClean="0"/>
          </a:p>
          <a:p>
            <a:endParaRPr lang="en-GB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17 October 2016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C. Hessler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BDF2-2FBB-4411-8964-5CD7680657E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2" descr="C:\Users\imartini\Dropbox\Ire_Altro\IPAC 13\Paper AND poster\Paper submitted\MOPFI058f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914400"/>
            <a:ext cx="3313662" cy="200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871553"/>
              </p:ext>
            </p:extLst>
          </p:nvPr>
        </p:nvGraphicFramePr>
        <p:xfrm>
          <a:off x="3276600" y="2995333"/>
          <a:ext cx="5715000" cy="3253541"/>
        </p:xfrm>
        <a:graphic>
          <a:graphicData uri="http://schemas.openxmlformats.org/drawingml/2006/table">
            <a:tbl>
              <a:tblPr firstRow="1" firstCol="1" bandRow="1"/>
              <a:tblGrid>
                <a:gridCol w="457200"/>
                <a:gridCol w="914400"/>
                <a:gridCol w="838200"/>
                <a:gridCol w="1143000"/>
                <a:gridCol w="1143000"/>
                <a:gridCol w="1219200"/>
              </a:tblGrid>
              <a:tr h="3911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No.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Initial QE (%)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176431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Max QE (%)</a:t>
                      </a:r>
                      <a:endParaRPr lang="en-GB" sz="1400" b="1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176431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Evaporated Cs (nm)*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176431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Evaporated </a:t>
                      </a:r>
                      <a:r>
                        <a:rPr lang="en-GB" sz="1400" b="1" kern="8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Sb</a:t>
                      </a:r>
                      <a:r>
                        <a:rPr lang="en-GB" sz="1400" b="1" kern="8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(nm)*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Final </a:t>
                      </a:r>
                      <a:r>
                        <a:rPr lang="en-GB" sz="1400" b="1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stoich</a:t>
                      </a:r>
                      <a:r>
                        <a:rPr lang="en-GB" sz="14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. ratio*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8213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kern="800" dirty="0">
                          <a:solidFill>
                            <a:schemeClr val="tx1"/>
                          </a:solidFill>
                          <a:effectLst/>
                        </a:rPr>
                        <a:t>178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2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 dirty="0">
                          <a:solidFill>
                            <a:schemeClr val="tx1"/>
                          </a:solidFill>
                          <a:effectLst/>
                        </a:rPr>
                        <a:t>0.3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2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 dirty="0">
                          <a:solidFill>
                            <a:schemeClr val="tx1"/>
                          </a:solidFill>
                          <a:effectLst/>
                        </a:rPr>
                        <a:t>0.5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2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 dirty="0">
                          <a:solidFill>
                            <a:schemeClr val="tx1"/>
                          </a:solidFill>
                          <a:effectLst/>
                        </a:rPr>
                        <a:t>120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2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 dirty="0">
                          <a:solidFill>
                            <a:schemeClr val="tx1"/>
                          </a:solidFill>
                          <a:effectLst/>
                        </a:rPr>
                        <a:t>18.4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2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 dirty="0">
                          <a:solidFill>
                            <a:schemeClr val="tx1"/>
                          </a:solidFill>
                          <a:effectLst/>
                        </a:rPr>
                        <a:t>2.9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2ED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kern="800" dirty="0">
                          <a:solidFill>
                            <a:schemeClr val="tx1"/>
                          </a:solidFill>
                          <a:effectLst/>
                        </a:rPr>
                        <a:t>179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 dirty="0">
                          <a:solidFill>
                            <a:schemeClr val="tx1"/>
                          </a:solidFill>
                          <a:effectLst/>
                        </a:rPr>
                        <a:t>1.4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 dirty="0">
                          <a:solidFill>
                            <a:schemeClr val="tx1"/>
                          </a:solidFill>
                          <a:effectLst/>
                        </a:rPr>
                        <a:t>2.3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 dirty="0">
                          <a:solidFill>
                            <a:schemeClr val="tx1"/>
                          </a:solidFill>
                          <a:effectLst/>
                        </a:rPr>
                        <a:t>156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 dirty="0">
                          <a:solidFill>
                            <a:schemeClr val="tx1"/>
                          </a:solidFill>
                          <a:effectLst/>
                        </a:rPr>
                        <a:t>24.5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 dirty="0">
                          <a:solidFill>
                            <a:schemeClr val="tx1"/>
                          </a:solidFill>
                          <a:effectLst/>
                        </a:rPr>
                        <a:t>1.74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1125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kern="800" dirty="0">
                          <a:solidFill>
                            <a:schemeClr val="tx1"/>
                          </a:solidFill>
                          <a:effectLst/>
                        </a:rPr>
                        <a:t>180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2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 dirty="0">
                          <a:solidFill>
                            <a:schemeClr val="tx1"/>
                          </a:solidFill>
                          <a:effectLst/>
                        </a:rPr>
                        <a:t>0.6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2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 dirty="0">
                          <a:solidFill>
                            <a:schemeClr val="tx1"/>
                          </a:solidFill>
                          <a:effectLst/>
                        </a:rPr>
                        <a:t>1.0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2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 dirty="0">
                          <a:solidFill>
                            <a:schemeClr val="tx1"/>
                          </a:solidFill>
                          <a:effectLst/>
                        </a:rPr>
                        <a:t>52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2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 dirty="0">
                          <a:solidFill>
                            <a:schemeClr val="tx1"/>
                          </a:solidFill>
                          <a:effectLst/>
                        </a:rPr>
                        <a:t>14.4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2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 dirty="0" smtClean="0">
                          <a:solidFill>
                            <a:schemeClr val="tx1"/>
                          </a:solidFill>
                          <a:effectLst/>
                        </a:rPr>
                        <a:t>3.1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2ED"/>
                    </a:solidFill>
                  </a:tcPr>
                </a:tc>
              </a:tr>
              <a:tr h="236075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kern="800" dirty="0">
                          <a:solidFill>
                            <a:schemeClr val="tx1"/>
                          </a:solidFill>
                          <a:effectLst/>
                        </a:rPr>
                        <a:t>187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>
                          <a:solidFill>
                            <a:schemeClr val="tx1"/>
                          </a:solidFill>
                          <a:effectLst/>
                        </a:rPr>
                        <a:t>0.3</a:t>
                      </a:r>
                      <a:endParaRPr lang="en-GB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 dirty="0">
                          <a:solidFill>
                            <a:schemeClr val="tx1"/>
                          </a:solidFill>
                          <a:effectLst/>
                        </a:rPr>
                        <a:t>0.4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 dirty="0">
                          <a:solidFill>
                            <a:schemeClr val="tx1"/>
                          </a:solidFill>
                          <a:effectLst/>
                        </a:rPr>
                        <a:t>67.6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 dirty="0">
                          <a:solidFill>
                            <a:schemeClr val="tx1"/>
                          </a:solidFill>
                          <a:effectLst/>
                        </a:rPr>
                        <a:t>4.7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 dirty="0" smtClean="0">
                          <a:solidFill>
                            <a:schemeClr val="tx1"/>
                          </a:solidFill>
                          <a:effectLst/>
                        </a:rPr>
                        <a:t>18.9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kern="800" dirty="0">
                          <a:solidFill>
                            <a:schemeClr val="tx1"/>
                          </a:solidFill>
                          <a:effectLst/>
                        </a:rPr>
                        <a:t>188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2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 dirty="0">
                          <a:solidFill>
                            <a:schemeClr val="tx1"/>
                          </a:solidFill>
                          <a:effectLst/>
                        </a:rPr>
                        <a:t>1.3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2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 dirty="0">
                          <a:solidFill>
                            <a:schemeClr val="tx1"/>
                          </a:solidFill>
                          <a:effectLst/>
                        </a:rPr>
                        <a:t>2.2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2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 dirty="0">
                          <a:solidFill>
                            <a:schemeClr val="tx1"/>
                          </a:solidFill>
                          <a:effectLst/>
                        </a:rPr>
                        <a:t>152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2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 dirty="0">
                          <a:solidFill>
                            <a:schemeClr val="tx1"/>
                          </a:solidFill>
                          <a:effectLst/>
                        </a:rPr>
                        <a:t>17.8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2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 dirty="0" smtClean="0">
                          <a:solidFill>
                            <a:schemeClr val="tx1"/>
                          </a:solidFill>
                          <a:effectLst/>
                        </a:rPr>
                        <a:t>8.84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2ED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kern="800" dirty="0">
                          <a:solidFill>
                            <a:schemeClr val="tx1"/>
                          </a:solidFill>
                          <a:effectLst/>
                        </a:rPr>
                        <a:t>189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>
                          <a:solidFill>
                            <a:schemeClr val="tx1"/>
                          </a:solidFill>
                          <a:effectLst/>
                        </a:rPr>
                        <a:t>2.3</a:t>
                      </a:r>
                      <a:endParaRPr lang="en-GB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 dirty="0">
                          <a:solidFill>
                            <a:schemeClr val="tx1"/>
                          </a:solidFill>
                          <a:effectLst/>
                        </a:rPr>
                        <a:t>4.4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 dirty="0">
                          <a:solidFill>
                            <a:schemeClr val="tx1"/>
                          </a:solidFill>
                          <a:effectLst/>
                        </a:rPr>
                        <a:t>64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kern="800" dirty="0">
                          <a:solidFill>
                            <a:schemeClr val="tx1"/>
                          </a:solidFill>
                          <a:effectLst/>
                        </a:rPr>
                        <a:t>191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2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>
                          <a:solidFill>
                            <a:schemeClr val="tx1"/>
                          </a:solidFill>
                          <a:effectLst/>
                        </a:rPr>
                        <a:t>5.4</a:t>
                      </a:r>
                      <a:endParaRPr lang="en-GB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2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>
                          <a:solidFill>
                            <a:schemeClr val="tx1"/>
                          </a:solidFill>
                          <a:effectLst/>
                        </a:rPr>
                        <a:t>7.5</a:t>
                      </a:r>
                      <a:endParaRPr lang="en-GB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2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>
                          <a:solidFill>
                            <a:schemeClr val="tx1"/>
                          </a:solidFill>
                          <a:effectLst/>
                        </a:rPr>
                        <a:t>156</a:t>
                      </a:r>
                      <a:endParaRPr lang="en-GB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2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2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 dirty="0">
                          <a:solidFill>
                            <a:schemeClr val="tx1"/>
                          </a:solidFill>
                          <a:effectLst/>
                        </a:rPr>
                        <a:t>1.7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2ED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kern="800" dirty="0">
                          <a:solidFill>
                            <a:schemeClr val="tx1"/>
                          </a:solidFill>
                          <a:effectLst/>
                        </a:rPr>
                        <a:t>192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 dirty="0">
                          <a:solidFill>
                            <a:schemeClr val="tx1"/>
                          </a:solidFill>
                          <a:effectLst/>
                        </a:rPr>
                        <a:t>2.0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>
                          <a:solidFill>
                            <a:schemeClr val="tx1"/>
                          </a:solidFill>
                          <a:effectLst/>
                        </a:rPr>
                        <a:t>2.7</a:t>
                      </a:r>
                      <a:endParaRPr lang="en-GB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>
                          <a:solidFill>
                            <a:schemeClr val="tx1"/>
                          </a:solidFill>
                          <a:effectLst/>
                        </a:rPr>
                        <a:t>9.7</a:t>
                      </a:r>
                      <a:endParaRPr lang="en-GB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 dirty="0">
                          <a:solidFill>
                            <a:schemeClr val="tx1"/>
                          </a:solidFill>
                          <a:effectLst/>
                        </a:rPr>
                        <a:t>3.5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 dirty="0" smtClean="0">
                          <a:solidFill>
                            <a:schemeClr val="tx1"/>
                          </a:solidFill>
                          <a:effectLst/>
                        </a:rPr>
                        <a:t>0.66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kern="800" dirty="0" smtClean="0">
                          <a:solidFill>
                            <a:schemeClr val="tx1"/>
                          </a:solidFill>
                          <a:effectLst/>
                        </a:rPr>
                        <a:t>193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2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 dirty="0">
                          <a:solidFill>
                            <a:schemeClr val="tx1"/>
                          </a:solidFill>
                          <a:effectLst/>
                        </a:rPr>
                        <a:t>4.2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2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 dirty="0">
                          <a:solidFill>
                            <a:schemeClr val="tx1"/>
                          </a:solidFill>
                          <a:effectLst/>
                        </a:rPr>
                        <a:t>5.8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2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 dirty="0">
                          <a:solidFill>
                            <a:schemeClr val="tx1"/>
                          </a:solidFill>
                          <a:effectLst/>
                        </a:rPr>
                        <a:t>10.8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2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 dirty="0">
                          <a:solidFill>
                            <a:schemeClr val="tx1"/>
                          </a:solidFill>
                          <a:effectLst/>
                        </a:rPr>
                        <a:t>7.6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2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800" dirty="0" smtClean="0">
                          <a:solidFill>
                            <a:schemeClr val="tx1"/>
                          </a:solidFill>
                          <a:effectLst/>
                        </a:rPr>
                        <a:t>0.65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2ED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kern="800" dirty="0" smtClean="0">
                          <a:solidFill>
                            <a:schemeClr val="tx1"/>
                          </a:solidFill>
                          <a:effectLst/>
                        </a:rPr>
                        <a:t>194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2.7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4.5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18.7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20.7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0.9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kern="800" dirty="0" smtClean="0">
                          <a:solidFill>
                            <a:schemeClr val="tx1"/>
                          </a:solidFill>
                          <a:effectLst/>
                        </a:rPr>
                        <a:t>199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2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3.5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2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5.2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2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269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2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22.7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2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2.9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2ED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kern="800" dirty="0" smtClean="0">
                          <a:solidFill>
                            <a:schemeClr val="tx1"/>
                          </a:solidFill>
                          <a:effectLst/>
                        </a:rPr>
                        <a:t>200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3.4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5.5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83.3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23.5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0.98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536871" y="1569164"/>
            <a:ext cx="1349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Continuous beam operation</a:t>
            </a:r>
            <a:endParaRPr lang="en-US" sz="1200" dirty="0">
              <a:solidFill>
                <a:srgbClr val="C00000"/>
              </a:solidFill>
            </a:endParaRPr>
          </a:p>
        </p:txBody>
      </p:sp>
      <p:cxnSp>
        <p:nvCxnSpPr>
          <p:cNvPr id="12" name="Straight Arrow Connector 11"/>
          <p:cNvCxnSpPr>
            <a:stCxn id="11" idx="1"/>
          </p:cNvCxnSpPr>
          <p:nvPr/>
        </p:nvCxnSpPr>
        <p:spPr>
          <a:xfrm flipH="1">
            <a:off x="5988957" y="1799997"/>
            <a:ext cx="547914" cy="0"/>
          </a:xfrm>
          <a:prstGeom prst="straightConnector1">
            <a:avLst/>
          </a:prstGeom>
          <a:ln w="254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1" idx="3"/>
          </p:cNvCxnSpPr>
          <p:nvPr/>
        </p:nvCxnSpPr>
        <p:spPr>
          <a:xfrm>
            <a:off x="7886700" y="1799997"/>
            <a:ext cx="876300" cy="0"/>
          </a:xfrm>
          <a:prstGeom prst="straightConnector1">
            <a:avLst/>
          </a:prstGeom>
          <a:ln w="254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Chart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1683835"/>
              </p:ext>
            </p:extLst>
          </p:nvPr>
        </p:nvGraphicFramePr>
        <p:xfrm>
          <a:off x="-42786" y="2620053"/>
          <a:ext cx="3166986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6" name="Content Placeholder 2"/>
          <p:cNvSpPr txBox="1">
            <a:spLocks/>
          </p:cNvSpPr>
          <p:nvPr/>
        </p:nvSpPr>
        <p:spPr bwMode="auto">
          <a:xfrm>
            <a:off x="228600" y="4941122"/>
            <a:ext cx="3048000" cy="1416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7649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7649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7649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7649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1600" kern="0" dirty="0" smtClean="0"/>
              <a:t>Max. achieved QE = 7.5%.</a:t>
            </a:r>
          </a:p>
          <a:p>
            <a:r>
              <a:rPr lang="en-GB" sz="1600" kern="0" dirty="0"/>
              <a:t>No obvious correlation between QE and the final stoichiometric ratio or the evaporated quantity</a:t>
            </a:r>
            <a:r>
              <a:rPr lang="en-GB" sz="1600" kern="0" dirty="0" smtClean="0"/>
              <a:t>.</a:t>
            </a:r>
          </a:p>
          <a:p>
            <a:endParaRPr lang="en-GB" sz="1600" kern="0" dirty="0" smtClean="0"/>
          </a:p>
          <a:p>
            <a:endParaRPr lang="en-GB" sz="1600" kern="0" dirty="0" smtClean="0"/>
          </a:p>
          <a:p>
            <a:endParaRPr lang="en-GB" sz="1600" kern="0" dirty="0" smtClean="0"/>
          </a:p>
          <a:p>
            <a:endParaRPr lang="en-GB" sz="1600" kern="0" dirty="0"/>
          </a:p>
        </p:txBody>
      </p:sp>
      <p:sp>
        <p:nvSpPr>
          <p:cNvPr id="27" name="TextBox 26"/>
          <p:cNvSpPr txBox="1"/>
          <p:nvPr/>
        </p:nvSpPr>
        <p:spPr>
          <a:xfrm>
            <a:off x="7354613" y="6274332"/>
            <a:ext cx="16369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Courtesy I. Martini</a:t>
            </a:r>
            <a:endParaRPr lang="en-GB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537029" y="6332523"/>
            <a:ext cx="40349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I. Martini et al</a:t>
            </a:r>
            <a:r>
              <a:rPr lang="en-GB" sz="1000" dirty="0" smtClean="0"/>
              <a:t>., Proc. of IPAC’13, Shanghai (2013), p. 413.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58700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Produced Co-Deposition Cathodes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17 October 2016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C. Hessler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BDF2-2FBB-4411-8964-5CD7680657E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805413" y="6207323"/>
            <a:ext cx="1957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Courtesy E. Chevallay</a:t>
            </a:r>
            <a:endParaRPr lang="en-GB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41" y="899957"/>
            <a:ext cx="9149741" cy="557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46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Summary: Preparation System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334000"/>
          </a:xfrm>
        </p:spPr>
        <p:txBody>
          <a:bodyPr/>
          <a:lstStyle/>
          <a:p>
            <a:r>
              <a:rPr lang="en-GB" sz="2000" dirty="0" smtClean="0"/>
              <a:t>Main advantages of CERN preparation setup:</a:t>
            </a:r>
          </a:p>
          <a:p>
            <a:pPr lvl="1"/>
            <a:r>
              <a:rPr lang="en-GB" sz="1800" dirty="0" smtClean="0"/>
              <a:t>Online QE monitoring allows precise tuning of evaporation rates to achieve good QE values.</a:t>
            </a:r>
          </a:p>
          <a:p>
            <a:pPr lvl="1"/>
            <a:r>
              <a:rPr lang="en-GB" sz="1800" dirty="0" smtClean="0"/>
              <a:t>Availability of DC gun and test beam line at the preparation system allows an immediate control of the QE in a reliable way (incl. QE map).</a:t>
            </a:r>
          </a:p>
          <a:p>
            <a:pPr lvl="1"/>
            <a:r>
              <a:rPr lang="en-GB" sz="1800" dirty="0" smtClean="0"/>
              <a:t>DC gun allows the initial operation of Cs</a:t>
            </a:r>
            <a:r>
              <a:rPr lang="en-GB" sz="1800" baseline="-25000" dirty="0" smtClean="0"/>
              <a:t>3</a:t>
            </a:r>
            <a:r>
              <a:rPr lang="en-GB" sz="1800" dirty="0" smtClean="0"/>
              <a:t>Sb cathodes to increase their QE.</a:t>
            </a:r>
          </a:p>
          <a:p>
            <a:pPr lvl="1"/>
            <a:r>
              <a:rPr lang="en-GB" sz="1800" dirty="0" smtClean="0"/>
              <a:t>Transport of cathode samples under UHV possible to PHIN </a:t>
            </a:r>
            <a:r>
              <a:rPr lang="en-GB" sz="1800" dirty="0" err="1" smtClean="0"/>
              <a:t>photoinjector</a:t>
            </a:r>
            <a:r>
              <a:rPr lang="en-GB" sz="1800" dirty="0" smtClean="0"/>
              <a:t>, CERN XPS lab, LAL and soon to </a:t>
            </a:r>
            <a:r>
              <a:rPr lang="en-GB" sz="1800" dirty="0" err="1" smtClean="0"/>
              <a:t>ASTeC</a:t>
            </a:r>
            <a:r>
              <a:rPr lang="en-GB" sz="1800" dirty="0" smtClean="0"/>
              <a:t> Daresbury lab for surface studies.</a:t>
            </a:r>
          </a:p>
          <a:p>
            <a:r>
              <a:rPr lang="en-GB" sz="2000" dirty="0" smtClean="0"/>
              <a:t>Room for improvements:</a:t>
            </a:r>
          </a:p>
          <a:p>
            <a:pPr lvl="1"/>
            <a:r>
              <a:rPr lang="en-GB" sz="1800" dirty="0" smtClean="0"/>
              <a:t>One complete equipped evaporator setup lasts only for ~3 cathodes.</a:t>
            </a:r>
            <a:r>
              <a:rPr lang="en-GB" sz="1800" dirty="0"/>
              <a:t/>
            </a:r>
            <a:br>
              <a:rPr lang="en-GB" sz="1800" dirty="0"/>
            </a:br>
            <a:r>
              <a:rPr lang="en-GB" sz="1800" dirty="0" smtClean="0"/>
              <a:t>→ New evaporator setups has been designed for double capacity SAES Cs </a:t>
            </a:r>
            <a:br>
              <a:rPr lang="en-GB" sz="1800" dirty="0" smtClean="0"/>
            </a:br>
            <a:r>
              <a:rPr lang="en-GB" sz="1800" dirty="0" smtClean="0"/>
              <a:t>     dispensers, for </a:t>
            </a:r>
            <a:r>
              <a:rPr lang="en-GB" sz="1800" dirty="0" err="1" smtClean="0"/>
              <a:t>Alvatec</a:t>
            </a:r>
            <a:r>
              <a:rPr lang="en-GB" sz="1800" dirty="0" smtClean="0"/>
              <a:t> Cs dispensers and for 3 component cathodes.</a:t>
            </a:r>
          </a:p>
          <a:p>
            <a:pPr lvl="1"/>
            <a:r>
              <a:rPr lang="en-GB" sz="1800" dirty="0" smtClean="0"/>
              <a:t>For changing evaporators and cathode substrates the preparation chamber must be opened and afterwards baked, which in total takes several weeks.</a:t>
            </a:r>
            <a:br>
              <a:rPr lang="en-GB" sz="1800" dirty="0" smtClean="0"/>
            </a:br>
            <a:r>
              <a:rPr lang="en-GB" sz="1800" dirty="0" smtClean="0"/>
              <a:t>→ To improve situation a load-lock system has been studied.</a:t>
            </a:r>
          </a:p>
          <a:p>
            <a:pPr lvl="1"/>
            <a:r>
              <a:rPr lang="en-GB" sz="1800" dirty="0" smtClean="0"/>
              <a:t>Vacuum mirror in preparation chamber gets coated with the time and needs to be exchanged frequently.</a:t>
            </a:r>
            <a:endParaRPr lang="en-GB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17 October 2016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C. Hessler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BDF2-2FBB-4411-8964-5CD7680657E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7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PHIN Layout  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C. Hessler</a:t>
            </a:r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038600"/>
            <a:ext cx="751522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34"/>
          <p:cNvSpPr/>
          <p:nvPr/>
        </p:nvSpPr>
        <p:spPr>
          <a:xfrm>
            <a:off x="457200" y="1143000"/>
            <a:ext cx="5638800" cy="28956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828800" y="5181600"/>
            <a:ext cx="4572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>
            <a:off x="457200" y="4038600"/>
            <a:ext cx="1371600" cy="1295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2286000" y="4038600"/>
            <a:ext cx="3810000" cy="1295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248400" y="1143001"/>
            <a:ext cx="2895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FCT: Fast current transformer</a:t>
            </a:r>
            <a:br>
              <a:rPr lang="en-US" sz="1600" dirty="0" smtClean="0"/>
            </a:br>
            <a:r>
              <a:rPr lang="en-US" sz="1600" dirty="0" smtClean="0"/>
              <a:t>VM: Vacuum mirror </a:t>
            </a:r>
            <a:br>
              <a:rPr lang="en-US" sz="1600" dirty="0" smtClean="0"/>
            </a:br>
            <a:r>
              <a:rPr lang="en-US" sz="1600" dirty="0" smtClean="0"/>
              <a:t>SM: Steering magnet </a:t>
            </a:r>
            <a:br>
              <a:rPr lang="en-US" sz="1600" dirty="0" smtClean="0"/>
            </a:br>
            <a:r>
              <a:rPr lang="en-US" sz="1600" dirty="0" smtClean="0"/>
              <a:t>BPM: Beam position monitor</a:t>
            </a:r>
            <a:br>
              <a:rPr lang="en-US" sz="1600" dirty="0" smtClean="0"/>
            </a:br>
            <a:r>
              <a:rPr lang="en-US" sz="1600" dirty="0" smtClean="0"/>
              <a:t>MSM: Multi-slit Mask </a:t>
            </a:r>
            <a:br>
              <a:rPr lang="en-US" sz="1600" dirty="0" smtClean="0"/>
            </a:br>
            <a:r>
              <a:rPr lang="en-US" sz="1600" dirty="0" smtClean="0"/>
              <a:t>OTR: Optical transition radiation screen</a:t>
            </a:r>
          </a:p>
          <a:p>
            <a:r>
              <a:rPr lang="en-US" sz="1600" dirty="0" smtClean="0"/>
              <a:t>MTV: Gated cameras </a:t>
            </a:r>
            <a:br>
              <a:rPr lang="en-US" sz="1600" dirty="0" smtClean="0"/>
            </a:br>
            <a:r>
              <a:rPr lang="en-US" sz="1600" dirty="0" smtClean="0"/>
              <a:t>SD: Segmented dump </a:t>
            </a:r>
            <a:br>
              <a:rPr lang="en-US" sz="1600" dirty="0" smtClean="0"/>
            </a:br>
            <a:r>
              <a:rPr lang="en-US" sz="1600" dirty="0" smtClean="0"/>
              <a:t>FC: Faraday cup</a:t>
            </a:r>
          </a:p>
          <a:p>
            <a:r>
              <a:rPr lang="en-US" sz="1600" dirty="0" smtClean="0"/>
              <a:t>VW: Vacuum window</a:t>
            </a:r>
          </a:p>
          <a:p>
            <a:endParaRPr lang="en-US" sz="1600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17 October 2016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BDF2-2FBB-4411-8964-5CD7680657E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3" name="Picture 12" descr="phin_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91400" y="152400"/>
            <a:ext cx="1445895" cy="838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56" y="1219200"/>
            <a:ext cx="5544144" cy="2639477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5541380" y="2628417"/>
            <a:ext cx="0" cy="38100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35234" y="3009417"/>
            <a:ext cx="4122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VW</a:t>
            </a:r>
            <a:endParaRPr lang="en-GB" sz="1100" dirty="0"/>
          </a:p>
        </p:txBody>
      </p:sp>
      <p:sp>
        <p:nvSpPr>
          <p:cNvPr id="4" name="Rectangle 3"/>
          <p:cNvSpPr/>
          <p:nvPr/>
        </p:nvSpPr>
        <p:spPr>
          <a:xfrm>
            <a:off x="4419600" y="5372628"/>
            <a:ext cx="4338637" cy="1059731"/>
          </a:xfrm>
          <a:prstGeom prst="rect">
            <a:avLst/>
          </a:prstGeom>
          <a:solidFill>
            <a:srgbClr val="FFF0D1"/>
          </a:solidFill>
          <a:ln>
            <a:solidFill>
              <a:srgbClr val="FFDC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rgbClr val="FF0000"/>
                </a:solidFill>
              </a:rPr>
              <a:t>Mode of operation:</a:t>
            </a:r>
          </a:p>
          <a:p>
            <a:pPr algn="ctr"/>
            <a:r>
              <a:rPr lang="en-GB" sz="2000" dirty="0" smtClean="0">
                <a:solidFill>
                  <a:srgbClr val="FF0000"/>
                </a:solidFill>
              </a:rPr>
              <a:t>One PHIN run per year (~4 weeks)</a:t>
            </a:r>
            <a:endParaRPr lang="en-GB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Vacuum Improvement at PHIN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17 October 2016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C. Hessler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BDF2-2FBB-4411-8964-5CD7680657E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4267200" y="2027952"/>
            <a:ext cx="15568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rgbClr val="FF0000"/>
                </a:solidFill>
              </a:rPr>
              <a:t>7e-10 mbar</a:t>
            </a:r>
          </a:p>
          <a:p>
            <a:pPr algn="r"/>
            <a:endParaRPr lang="en-US" dirty="0" smtClean="0">
              <a:solidFill>
                <a:srgbClr val="FF0000"/>
              </a:solidFill>
            </a:endParaRPr>
          </a:p>
          <a:p>
            <a:pPr algn="r"/>
            <a:r>
              <a:rPr lang="en-US" dirty="0" smtClean="0">
                <a:solidFill>
                  <a:srgbClr val="0070C0"/>
                </a:solidFill>
              </a:rPr>
              <a:t>1.3e-10 mbar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0" y="1847420"/>
            <a:ext cx="25367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Dynamic vacuum level: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4e-9 mbar</a:t>
            </a:r>
          </a:p>
          <a:p>
            <a:pPr algn="ctr"/>
            <a:r>
              <a:rPr lang="en-US" dirty="0" smtClean="0">
                <a:solidFill>
                  <a:srgbClr val="0070C0"/>
                </a:solidFill>
              </a:rPr>
              <a:t>Static vacuum level:</a:t>
            </a:r>
          </a:p>
          <a:p>
            <a:pPr algn="ctr"/>
            <a:r>
              <a:rPr lang="en-US" dirty="0" smtClean="0">
                <a:solidFill>
                  <a:srgbClr val="0070C0"/>
                </a:solidFill>
              </a:rPr>
              <a:t>2.2e-10 mbar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495800" y="1383268"/>
            <a:ext cx="1335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March 2012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66800" y="1383268"/>
            <a:ext cx="1335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March 2011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2536710" y="1813401"/>
            <a:ext cx="1861840" cy="1198682"/>
          </a:xfrm>
          <a:prstGeom prst="rightArrow">
            <a:avLst>
              <a:gd name="adj1" fmla="val 100000"/>
              <a:gd name="adj2" fmla="val 32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FF0000"/>
                </a:solidFill>
              </a:rPr>
              <a:t>Step 1: </a:t>
            </a:r>
            <a:r>
              <a:rPr lang="en-GB" sz="1600" dirty="0" smtClean="0">
                <a:solidFill>
                  <a:schemeClr val="tx1"/>
                </a:solidFill>
              </a:rPr>
              <a:t/>
            </a:r>
            <a:br>
              <a:rPr lang="en-GB" sz="1600" dirty="0" smtClean="0">
                <a:solidFill>
                  <a:schemeClr val="tx1"/>
                </a:solidFill>
              </a:rPr>
            </a:br>
            <a:r>
              <a:rPr lang="en-GB" sz="1600" dirty="0" smtClean="0">
                <a:solidFill>
                  <a:schemeClr val="tx1"/>
                </a:solidFill>
              </a:rPr>
              <a:t>Activation of NEG chamber around gun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604220" y="2027952"/>
            <a:ext cx="15397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rgbClr val="FF0000"/>
                </a:solidFill>
              </a:rPr>
              <a:t>2e-10 mbar</a:t>
            </a:r>
          </a:p>
          <a:p>
            <a:pPr algn="r"/>
            <a:endParaRPr lang="en-US" dirty="0">
              <a:solidFill>
                <a:srgbClr val="FF0000"/>
              </a:solidFill>
            </a:endParaRPr>
          </a:p>
          <a:p>
            <a:pPr algn="r"/>
            <a:r>
              <a:rPr lang="en-US" dirty="0" smtClean="0">
                <a:solidFill>
                  <a:srgbClr val="0070C0"/>
                </a:solidFill>
              </a:rPr>
              <a:t>2.4e-11 mbar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772400" y="1383268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July 2013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461" y="3307668"/>
            <a:ext cx="4191000" cy="3124996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>
          <a:xfrm>
            <a:off x="5851722" y="1813401"/>
            <a:ext cx="1861840" cy="1198682"/>
          </a:xfrm>
          <a:prstGeom prst="rightArrow">
            <a:avLst>
              <a:gd name="adj1" fmla="val 100000"/>
              <a:gd name="adj2" fmla="val 32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FF0000"/>
                </a:solidFill>
              </a:rPr>
              <a:t>Step 2: </a:t>
            </a:r>
            <a:r>
              <a:rPr lang="en-GB" sz="1600" dirty="0">
                <a:solidFill>
                  <a:schemeClr val="tx1"/>
                </a:solidFill>
              </a:rPr>
              <a:t/>
            </a:r>
            <a:br>
              <a:rPr lang="en-GB" sz="1600" dirty="0">
                <a:solidFill>
                  <a:schemeClr val="tx1"/>
                </a:solidFill>
              </a:rPr>
            </a:br>
            <a:r>
              <a:rPr lang="en-GB" sz="1600" dirty="0">
                <a:solidFill>
                  <a:schemeClr val="tx1"/>
                </a:solidFill>
              </a:rPr>
              <a:t>Installation of additional NEG pump</a:t>
            </a:r>
          </a:p>
        </p:txBody>
      </p:sp>
      <p:sp>
        <p:nvSpPr>
          <p:cNvPr id="7" name="Down Arrow 6"/>
          <p:cNvSpPr/>
          <p:nvPr/>
        </p:nvSpPr>
        <p:spPr>
          <a:xfrm>
            <a:off x="7468038" y="3381566"/>
            <a:ext cx="1629316" cy="1401075"/>
          </a:xfrm>
          <a:prstGeom prst="downArrow">
            <a:avLst>
              <a:gd name="adj1" fmla="val 100000"/>
              <a:gd name="adj2" fmla="val 293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FF0000"/>
                </a:solidFill>
              </a:rPr>
              <a:t>Step </a:t>
            </a:r>
            <a:r>
              <a:rPr lang="en-GB" sz="1600" dirty="0" smtClean="0">
                <a:solidFill>
                  <a:srgbClr val="FF0000"/>
                </a:solidFill>
              </a:rPr>
              <a:t>3: </a:t>
            </a:r>
            <a:r>
              <a:rPr lang="en-GB" sz="1600" dirty="0">
                <a:solidFill>
                  <a:schemeClr val="tx1"/>
                </a:solidFill>
              </a:rPr>
              <a:t/>
            </a:r>
            <a:br>
              <a:rPr lang="en-GB" sz="1600" dirty="0">
                <a:solidFill>
                  <a:schemeClr val="tx1"/>
                </a:solidFill>
              </a:rPr>
            </a:br>
            <a:r>
              <a:rPr lang="en-GB" sz="1600" dirty="0" smtClean="0">
                <a:solidFill>
                  <a:schemeClr val="tx1"/>
                </a:solidFill>
              </a:rPr>
              <a:t>Separation </a:t>
            </a:r>
            <a:r>
              <a:rPr lang="en-GB" sz="1600" dirty="0">
                <a:solidFill>
                  <a:schemeClr val="tx1"/>
                </a:solidFill>
              </a:rPr>
              <a:t>of </a:t>
            </a:r>
            <a:r>
              <a:rPr lang="en-GB" sz="1600" dirty="0" smtClean="0">
                <a:solidFill>
                  <a:schemeClr val="tx1"/>
                </a:solidFill>
              </a:rPr>
              <a:t>Faraday cup by vacuum window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42750" y="4967458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August 2015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37512" y="5413672"/>
            <a:ext cx="1859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Same minimum vacuum level, but also for long train operation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770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832" y="3300199"/>
            <a:ext cx="4023368" cy="31089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Cs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Sb Lifetimes after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Vacuum </a:t>
            </a:r>
            <a:r>
              <a:rPr lang="en-US" sz="2800" dirty="0"/>
              <a:t>I</a:t>
            </a:r>
            <a:r>
              <a:rPr lang="en-US" sz="2800" dirty="0" smtClean="0"/>
              <a:t>mprovement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458200" cy="2259876"/>
          </a:xfrm>
        </p:spPr>
        <p:txBody>
          <a:bodyPr/>
          <a:lstStyle/>
          <a:p>
            <a:r>
              <a:rPr lang="en-US" sz="1800" dirty="0" smtClean="0"/>
              <a:t>Measurements taken during PHIN run March 2012 after activation of NEG chamber.</a:t>
            </a:r>
          </a:p>
          <a:p>
            <a:r>
              <a:rPr lang="en-US" sz="1800" dirty="0" smtClean="0"/>
              <a:t>Excellent lifetimes obtained, much better than expected.</a:t>
            </a:r>
          </a:p>
          <a:p>
            <a:r>
              <a:rPr lang="en-US" sz="1800" dirty="0" smtClean="0"/>
              <a:t>Long-time operation over 10 days with one cathode!</a:t>
            </a:r>
          </a:p>
          <a:p>
            <a:r>
              <a:rPr lang="en-US" sz="1800" dirty="0" smtClean="0"/>
              <a:t>Operation of 1.2 µs long trains yield similar lifetime as for short trains.</a:t>
            </a:r>
          </a:p>
          <a:p>
            <a:r>
              <a:rPr lang="en-US" sz="1800" dirty="0">
                <a:solidFill>
                  <a:srgbClr val="FF0000"/>
                </a:solidFill>
              </a:rPr>
              <a:t>Lifetimes </a:t>
            </a:r>
            <a:r>
              <a:rPr lang="en-US" sz="1800" dirty="0" smtClean="0">
                <a:solidFill>
                  <a:srgbClr val="FF0000"/>
                </a:solidFill>
              </a:rPr>
              <a:t>similar as for Cs</a:t>
            </a:r>
            <a:r>
              <a:rPr lang="en-US" sz="1800" baseline="-25000" dirty="0" smtClean="0">
                <a:solidFill>
                  <a:srgbClr val="FF0000"/>
                </a:solidFill>
              </a:rPr>
              <a:t>2</a:t>
            </a:r>
            <a:r>
              <a:rPr lang="en-US" sz="1800" dirty="0" smtClean="0">
                <a:solidFill>
                  <a:srgbClr val="FF0000"/>
                </a:solidFill>
              </a:rPr>
              <a:t>Te at that time (</a:t>
            </a:r>
            <a:r>
              <a:rPr lang="en-US" sz="1800" dirty="0">
                <a:solidFill>
                  <a:srgbClr val="FF0000"/>
                </a:solidFill>
              </a:rPr>
              <a:t>for same setup without vacuum window</a:t>
            </a:r>
            <a:r>
              <a:rPr lang="en-US" sz="1800" dirty="0" smtClean="0">
                <a:solidFill>
                  <a:srgbClr val="FF0000"/>
                </a:solidFill>
              </a:rPr>
              <a:t>) </a:t>
            </a:r>
            <a:r>
              <a:rPr lang="en-US" sz="1800" dirty="0">
                <a:solidFill>
                  <a:srgbClr val="FF0000"/>
                </a:solidFill>
              </a:rPr>
              <a:t>and within CLIC specifications.</a:t>
            </a:r>
          </a:p>
          <a:p>
            <a:endParaRPr lang="en-US" sz="1800" dirty="0" smtClean="0"/>
          </a:p>
          <a:p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C. Hessler</a:t>
            </a:r>
            <a:endParaRPr lang="en-US" dirty="0"/>
          </a:p>
        </p:txBody>
      </p:sp>
      <p:pic>
        <p:nvPicPr>
          <p:cNvPr id="7" name="Picture 2" descr="http://elogbook/eLogbook/attach_reader?attach_id=122955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310890"/>
            <a:ext cx="4004310" cy="308991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981200" y="5478388"/>
            <a:ext cx="2291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2.3 </a:t>
            </a:r>
            <a:r>
              <a:rPr lang="en-US" sz="1400" dirty="0" err="1" smtClean="0">
                <a:solidFill>
                  <a:srgbClr val="FF0000"/>
                </a:solidFill>
              </a:rPr>
              <a:t>nC</a:t>
            </a:r>
            <a:r>
              <a:rPr lang="en-US" sz="1400" dirty="0" smtClean="0">
                <a:solidFill>
                  <a:srgbClr val="FF0000"/>
                </a:solidFill>
              </a:rPr>
              <a:t>, 350 ns,</a:t>
            </a:r>
            <a:r>
              <a:rPr lang="en-US" sz="1400" dirty="0" smtClean="0">
                <a:solidFill>
                  <a:srgbClr val="FF0000"/>
                </a:solidFill>
                <a:latin typeface="Symbol" pitchFamily="18" charset="2"/>
              </a:rPr>
              <a:t> </a:t>
            </a:r>
            <a:r>
              <a:rPr lang="en-US" sz="1400" dirty="0" smtClean="0">
                <a:solidFill>
                  <a:srgbClr val="00B050"/>
                </a:solidFill>
                <a:latin typeface="Symbol" pitchFamily="18" charset="2"/>
              </a:rPr>
              <a:t>l</a:t>
            </a:r>
            <a:r>
              <a:rPr lang="en-US" sz="1400" dirty="0" smtClean="0">
                <a:solidFill>
                  <a:srgbClr val="00B050"/>
                </a:solidFill>
              </a:rPr>
              <a:t>=524 nm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91091" y="5477806"/>
            <a:ext cx="23407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2.3 </a:t>
            </a:r>
            <a:r>
              <a:rPr lang="en-US" sz="1400" dirty="0" err="1" smtClean="0">
                <a:solidFill>
                  <a:srgbClr val="FF0000"/>
                </a:solidFill>
              </a:rPr>
              <a:t>nC</a:t>
            </a:r>
            <a:r>
              <a:rPr lang="en-US" sz="1400" dirty="0" smtClean="0">
                <a:solidFill>
                  <a:srgbClr val="FF0000"/>
                </a:solidFill>
              </a:rPr>
              <a:t>, 1200 ns,</a:t>
            </a:r>
            <a:r>
              <a:rPr lang="en-US" sz="1400" dirty="0" smtClean="0">
                <a:solidFill>
                  <a:srgbClr val="FF0000"/>
                </a:solidFill>
                <a:latin typeface="Symbol" pitchFamily="18" charset="2"/>
              </a:rPr>
              <a:t> </a:t>
            </a:r>
            <a:r>
              <a:rPr lang="en-US" sz="1400" dirty="0" smtClean="0">
                <a:solidFill>
                  <a:srgbClr val="00B050"/>
                </a:solidFill>
                <a:latin typeface="Symbol" pitchFamily="18" charset="2"/>
              </a:rPr>
              <a:t>l</a:t>
            </a:r>
            <a:r>
              <a:rPr lang="en-US" sz="1400" dirty="0" smtClean="0">
                <a:solidFill>
                  <a:srgbClr val="00B050"/>
                </a:solidFill>
              </a:rPr>
              <a:t>=524 nm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44772" y="4532506"/>
            <a:ext cx="1973617" cy="73866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1/e lifetime 168 h</a:t>
            </a:r>
          </a:p>
          <a:p>
            <a:r>
              <a:rPr lang="en-US" sz="1400" dirty="0">
                <a:solidFill>
                  <a:srgbClr val="FF0000"/>
                </a:solidFill>
              </a:rPr>
              <a:t>(corresponds to 270 h </a:t>
            </a:r>
          </a:p>
          <a:p>
            <a:r>
              <a:rPr lang="en-US" sz="1400" dirty="0">
                <a:solidFill>
                  <a:srgbClr val="FF0000"/>
                </a:solidFill>
              </a:rPr>
              <a:t>above 0.5% QE</a:t>
            </a:r>
            <a:r>
              <a:rPr lang="en-US" sz="1400" dirty="0" smtClean="0">
                <a:solidFill>
                  <a:srgbClr val="FF0000"/>
                </a:solidFill>
              </a:rPr>
              <a:t>)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57664" y="4555976"/>
            <a:ext cx="151676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1/e lifetime 135 h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17 October 2016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BDF2-2FBB-4411-8964-5CD7680657E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886867" y="3684483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B0F0"/>
                </a:solidFill>
              </a:rPr>
              <a:t>2012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29000" y="3684483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B0F0"/>
                </a:solidFill>
              </a:rPr>
              <a:t>2012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26706" y="5116855"/>
            <a:ext cx="1098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9</a:t>
            </a:r>
            <a:r>
              <a:rPr lang="en-US" sz="1400" dirty="0" smtClean="0">
                <a:solidFill>
                  <a:srgbClr val="FF0000"/>
                </a:solidFill>
              </a:rPr>
              <a:t>e-10 mbar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87809" y="5110778"/>
            <a:ext cx="9989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1e-9 mbar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Impact of Vacuum on Cs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Sb Cathode Lifetime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83234"/>
            <a:ext cx="8686800" cy="1711653"/>
          </a:xfrm>
        </p:spPr>
        <p:txBody>
          <a:bodyPr/>
          <a:lstStyle/>
          <a:p>
            <a:r>
              <a:rPr lang="en-US" sz="1800" dirty="0" smtClean="0"/>
              <a:t>Comparison with earlier measurements of Cs</a:t>
            </a:r>
            <a:r>
              <a:rPr lang="en-US" sz="1800" baseline="-25000" dirty="0" smtClean="0"/>
              <a:t>3</a:t>
            </a:r>
            <a:r>
              <a:rPr lang="en-US" sz="1800" dirty="0" smtClean="0"/>
              <a:t>Sb cathodes with UV light and worse vacuum conditions before the </a:t>
            </a:r>
            <a:r>
              <a:rPr lang="en-GB" sz="1800" dirty="0" smtClean="0"/>
              <a:t>1</a:t>
            </a:r>
            <a:r>
              <a:rPr lang="en-GB" sz="1800" baseline="30000" dirty="0" smtClean="0"/>
              <a:t>st</a:t>
            </a:r>
            <a:r>
              <a:rPr lang="en-GB" sz="1800" dirty="0" smtClean="0"/>
              <a:t> step </a:t>
            </a:r>
            <a:r>
              <a:rPr lang="en-GB" sz="1800" dirty="0"/>
              <a:t>of vacuum improvement</a:t>
            </a:r>
            <a:r>
              <a:rPr lang="en-US" sz="1800" dirty="0" smtClean="0"/>
              <a:t> (same beam parameters).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Lifetime has drastically improved from 26 to 185 h.</a:t>
            </a:r>
          </a:p>
          <a:p>
            <a:r>
              <a:rPr lang="en-US" sz="1800" dirty="0" smtClean="0"/>
              <a:t>Improved vacuum condition due to activation of NEG chamber around the gun.</a:t>
            </a:r>
          </a:p>
          <a:p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C. Hessler</a:t>
            </a:r>
            <a:endParaRPr lang="en-US" dirty="0"/>
          </a:p>
        </p:txBody>
      </p:sp>
      <p:pic>
        <p:nvPicPr>
          <p:cNvPr id="7" name="Picture 6" descr="http://elogbook/eLogbook/attach_reader?attach_id=12295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316121"/>
            <a:ext cx="3989070" cy="3078480"/>
          </a:xfrm>
          <a:prstGeom prst="rect">
            <a:avLst/>
          </a:prstGeom>
          <a:noFill/>
        </p:spPr>
      </p:pic>
      <p:grpSp>
        <p:nvGrpSpPr>
          <p:cNvPr id="8" name="Group 7"/>
          <p:cNvGrpSpPr/>
          <p:nvPr/>
        </p:nvGrpSpPr>
        <p:grpSpPr>
          <a:xfrm>
            <a:off x="146914" y="3469234"/>
            <a:ext cx="4806086" cy="2550566"/>
            <a:chOff x="4283584" y="3501008"/>
            <a:chExt cx="6007608" cy="3188208"/>
          </a:xfrm>
        </p:grpSpPr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 l="5614" t="8228" r="3439" b="9487"/>
            <a:stretch>
              <a:fillRect/>
            </a:stretch>
          </p:blipFill>
          <p:spPr bwMode="auto">
            <a:xfrm>
              <a:off x="4499992" y="3501008"/>
              <a:ext cx="5791200" cy="2144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 l="6447" t="21873" r="37676" b="5219"/>
            <a:stretch>
              <a:fillRect/>
            </a:stretch>
          </p:blipFill>
          <p:spPr bwMode="auto">
            <a:xfrm>
              <a:off x="4283584" y="5165216"/>
              <a:ext cx="3962400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Box 10"/>
          <p:cNvSpPr txBox="1"/>
          <p:nvPr/>
        </p:nvSpPr>
        <p:spPr>
          <a:xfrm>
            <a:off x="6352456" y="4589512"/>
            <a:ext cx="151676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1/e lifetime 185 h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53200" y="5029200"/>
            <a:ext cx="21419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 </a:t>
            </a:r>
            <a:r>
              <a:rPr lang="en-US" sz="1400" dirty="0" err="1" smtClean="0">
                <a:solidFill>
                  <a:srgbClr val="FF0000"/>
                </a:solidFill>
              </a:rPr>
              <a:t>nC</a:t>
            </a:r>
            <a:r>
              <a:rPr lang="en-US" sz="1400" dirty="0" smtClean="0">
                <a:solidFill>
                  <a:srgbClr val="FF0000"/>
                </a:solidFill>
              </a:rPr>
              <a:t>, 800 ns,</a:t>
            </a:r>
            <a:r>
              <a:rPr lang="en-US" sz="1400" dirty="0" smtClean="0">
                <a:solidFill>
                  <a:srgbClr val="FF0000"/>
                </a:solidFill>
                <a:latin typeface="Symbol" pitchFamily="18" charset="2"/>
              </a:rPr>
              <a:t> </a:t>
            </a:r>
            <a:r>
              <a:rPr lang="en-US" sz="1400" dirty="0" smtClean="0">
                <a:solidFill>
                  <a:srgbClr val="00B050"/>
                </a:solidFill>
                <a:latin typeface="Symbol" pitchFamily="18" charset="2"/>
              </a:rPr>
              <a:t>l</a:t>
            </a:r>
            <a:r>
              <a:rPr lang="en-US" sz="1400" dirty="0" smtClean="0">
                <a:solidFill>
                  <a:srgbClr val="00B050"/>
                </a:solidFill>
              </a:rPr>
              <a:t>=524 nm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821160" y="3829274"/>
            <a:ext cx="864096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101080" y="4477346"/>
            <a:ext cx="1417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1/e lifetime 26 h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0314" y="4688434"/>
            <a:ext cx="20970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 </a:t>
            </a:r>
            <a:r>
              <a:rPr lang="en-US" sz="1400" dirty="0" err="1" smtClean="0">
                <a:solidFill>
                  <a:srgbClr val="FF0000"/>
                </a:solidFill>
              </a:rPr>
              <a:t>nC</a:t>
            </a:r>
            <a:r>
              <a:rPr lang="en-US" sz="1400" dirty="0" smtClean="0">
                <a:solidFill>
                  <a:srgbClr val="FF0000"/>
                </a:solidFill>
              </a:rPr>
              <a:t>, 800 ns, </a:t>
            </a:r>
            <a:r>
              <a:rPr lang="en-US" sz="1400" dirty="0" smtClean="0">
                <a:solidFill>
                  <a:srgbClr val="7030A0"/>
                </a:solidFill>
                <a:latin typeface="Symbol" pitchFamily="18" charset="2"/>
              </a:rPr>
              <a:t>l</a:t>
            </a:r>
            <a:r>
              <a:rPr lang="en-US" sz="1400" dirty="0" smtClean="0">
                <a:solidFill>
                  <a:srgbClr val="7030A0"/>
                </a:solidFill>
              </a:rPr>
              <a:t>=262 nm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76592" y="5381600"/>
            <a:ext cx="1059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7e-10 mbar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05136" y="5053410"/>
            <a:ext cx="960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4e-9 mbar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68480" y="2965601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March 2012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65176" y="3109194"/>
            <a:ext cx="1385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March 2011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17 October 2016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BDF2-2FBB-4411-8964-5CD7680657E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8" r="9287" b="5139"/>
          <a:stretch/>
        </p:blipFill>
        <p:spPr>
          <a:xfrm>
            <a:off x="390827" y="2285375"/>
            <a:ext cx="4562173" cy="320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Cs</a:t>
            </a:r>
            <a:r>
              <a:rPr lang="en-US" sz="2800" baseline="-25000" dirty="0"/>
              <a:t>3</a:t>
            </a:r>
            <a:r>
              <a:rPr lang="en-US" sz="2800" dirty="0"/>
              <a:t>Sb Lifetimes after </a:t>
            </a:r>
            <a:r>
              <a:rPr lang="en-US" sz="2800" dirty="0" smtClean="0"/>
              <a:t>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Vacuum </a:t>
            </a:r>
            <a:r>
              <a:rPr lang="en-US" sz="2800" dirty="0"/>
              <a:t>Improvement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1"/>
            <a:ext cx="8763000" cy="470150"/>
          </a:xfrm>
        </p:spPr>
        <p:txBody>
          <a:bodyPr/>
          <a:lstStyle/>
          <a:p>
            <a:r>
              <a:rPr lang="en-US" sz="2000" dirty="0" smtClean="0"/>
              <a:t>Investigation of Cs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Sb lifetimes after installation of additional NEG pump:</a:t>
            </a:r>
            <a:endParaRPr lang="en-US" sz="2000" dirty="0"/>
          </a:p>
          <a:p>
            <a:endParaRPr lang="en-GB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17 October 2016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C. Hessler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BDF2-2FBB-4411-8964-5CD7680657E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66800" y="1905000"/>
            <a:ext cx="3544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Dynamic pressure: 2.3e-10 mbar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7943" y="4742657"/>
            <a:ext cx="2247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 </a:t>
            </a:r>
            <a:r>
              <a:rPr lang="en-US" sz="1400" dirty="0" err="1" smtClean="0">
                <a:solidFill>
                  <a:srgbClr val="FF0000"/>
                </a:solidFill>
              </a:rPr>
              <a:t>nC</a:t>
            </a:r>
            <a:r>
              <a:rPr lang="en-US" sz="1400" dirty="0" smtClean="0">
                <a:solidFill>
                  <a:srgbClr val="FF0000"/>
                </a:solidFill>
              </a:rPr>
              <a:t>, 800 ns,</a:t>
            </a:r>
            <a:r>
              <a:rPr lang="en-US" sz="1400" dirty="0" smtClean="0">
                <a:solidFill>
                  <a:srgbClr val="FF0000"/>
                </a:solidFill>
                <a:latin typeface="Symbol" pitchFamily="18" charset="2"/>
              </a:rPr>
              <a:t> </a:t>
            </a:r>
            <a:r>
              <a:rPr lang="en-US" sz="1400" dirty="0" smtClean="0"/>
              <a:t>Cs</a:t>
            </a:r>
            <a:r>
              <a:rPr lang="en-US" sz="1400" baseline="-25000" dirty="0" smtClean="0"/>
              <a:t>3</a:t>
            </a:r>
            <a:r>
              <a:rPr lang="en-US" sz="1400" dirty="0" smtClean="0"/>
              <a:t>Sb #200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5170677" y="2221000"/>
            <a:ext cx="3744723" cy="40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7649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7649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7649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7649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/>
              <a:t>Despite better vacuum level the lifetime is significantly shorter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This can be explained with a problem of the phase:</a:t>
            </a:r>
            <a:br>
              <a:rPr lang="en-US" sz="2000" dirty="0" smtClean="0"/>
            </a:br>
            <a:r>
              <a:rPr lang="en-US" sz="2000" dirty="0" smtClean="0"/>
              <a:t>The phase was jumping by ~180 degrees several times a day, which caused strong breakdowns.</a:t>
            </a:r>
            <a:endParaRPr lang="en-US" sz="2000" dirty="0"/>
          </a:p>
          <a:p>
            <a:r>
              <a:rPr lang="en-US" sz="2000" dirty="0"/>
              <a:t>Strong QE decrease started after a phase jump.</a:t>
            </a:r>
            <a:endParaRPr lang="en-GB" sz="2000" dirty="0"/>
          </a:p>
          <a:p>
            <a:endParaRPr lang="en-GB" sz="2000" kern="0" dirty="0"/>
          </a:p>
        </p:txBody>
      </p:sp>
      <p:sp>
        <p:nvSpPr>
          <p:cNvPr id="15" name="Rectangle 14"/>
          <p:cNvSpPr/>
          <p:nvPr/>
        </p:nvSpPr>
        <p:spPr>
          <a:xfrm>
            <a:off x="1066800" y="2573292"/>
            <a:ext cx="1371600" cy="352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175186" y="253067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B0F0"/>
                </a:solidFill>
              </a:rPr>
              <a:t>2014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2666" y="5765355"/>
            <a:ext cx="47051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C. Hessler et al., “Recent Results on the Performance of Cs3Sb Photocathodes </a:t>
            </a:r>
            <a:endParaRPr lang="en-GB" sz="1000" dirty="0" smtClean="0"/>
          </a:p>
          <a:p>
            <a:r>
              <a:rPr lang="en-GB" sz="1000" dirty="0" smtClean="0"/>
              <a:t>in </a:t>
            </a:r>
            <a:r>
              <a:rPr lang="en-GB" sz="1000" dirty="0"/>
              <a:t>the PHIN RF-Gun”, Proc. of </a:t>
            </a:r>
            <a:r>
              <a:rPr lang="en-GB" sz="1000" dirty="0" smtClean="0"/>
              <a:t>IPAC’15, Richmond </a:t>
            </a:r>
            <a:r>
              <a:rPr lang="en-GB" sz="1000" dirty="0"/>
              <a:t>(</a:t>
            </a:r>
            <a:r>
              <a:rPr lang="en-GB" sz="1000" dirty="0" smtClean="0"/>
              <a:t>2015), </a:t>
            </a:r>
            <a:r>
              <a:rPr lang="en-GB" sz="1000" dirty="0"/>
              <a:t>p. </a:t>
            </a:r>
            <a:r>
              <a:rPr lang="en-GB" sz="1000" dirty="0" smtClean="0"/>
              <a:t>1699.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24121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Cs</a:t>
            </a:r>
            <a:r>
              <a:rPr lang="en-US" sz="2600" baseline="-25000" dirty="0"/>
              <a:t>3</a:t>
            </a:r>
            <a:r>
              <a:rPr lang="en-US" sz="2600" dirty="0"/>
              <a:t>Sb Lifetimes after </a:t>
            </a:r>
            <a:r>
              <a:rPr lang="en-US" sz="2600" dirty="0" smtClean="0"/>
              <a:t>Installation of </a:t>
            </a:r>
            <a:r>
              <a:rPr lang="en-US" sz="2600" dirty="0"/>
              <a:t>Vacuum </a:t>
            </a:r>
            <a:r>
              <a:rPr lang="en-US" sz="2600" dirty="0" smtClean="0"/>
              <a:t>Window</a:t>
            </a:r>
            <a:endParaRPr lang="en-GB" sz="26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6" r="9398" b="5882"/>
          <a:stretch/>
        </p:blipFill>
        <p:spPr>
          <a:xfrm>
            <a:off x="15433" y="3048000"/>
            <a:ext cx="4556567" cy="32004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17 October 2016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C. Hessler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BDF2-2FBB-4411-8964-5CD7680657E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4" r="9091" b="5883"/>
          <a:stretch/>
        </p:blipFill>
        <p:spPr>
          <a:xfrm>
            <a:off x="4572000" y="3048000"/>
            <a:ext cx="4572000" cy="3200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27185" y="5564876"/>
            <a:ext cx="22413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2.3 </a:t>
            </a:r>
            <a:r>
              <a:rPr lang="en-US" sz="1400" dirty="0" err="1" smtClean="0"/>
              <a:t>nC</a:t>
            </a:r>
            <a:r>
              <a:rPr lang="en-US" sz="1400" dirty="0" smtClean="0"/>
              <a:t>, 350 ns,</a:t>
            </a:r>
            <a:r>
              <a:rPr lang="en-US" sz="1400" dirty="0" smtClean="0">
                <a:latin typeface="Symbol" pitchFamily="18" charset="2"/>
              </a:rPr>
              <a:t> l</a:t>
            </a:r>
            <a:r>
              <a:rPr lang="en-US" sz="1400" dirty="0" smtClean="0"/>
              <a:t>=524 nm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82304" y="5562600"/>
            <a:ext cx="1138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Cs</a:t>
            </a:r>
            <a:r>
              <a:rPr lang="en-US" sz="1400" baseline="-25000" dirty="0" smtClean="0"/>
              <a:t>3</a:t>
            </a:r>
            <a:r>
              <a:rPr lang="en-US" sz="1400" dirty="0" smtClean="0"/>
              <a:t>Sb #207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826481" y="5564876"/>
            <a:ext cx="21964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2.3 </a:t>
            </a:r>
            <a:r>
              <a:rPr lang="en-US" sz="1400" dirty="0" err="1" smtClean="0"/>
              <a:t>nC</a:t>
            </a:r>
            <a:r>
              <a:rPr lang="en-US" sz="1400" dirty="0" smtClean="0"/>
              <a:t>, 1.2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µ</a:t>
            </a:r>
            <a:r>
              <a:rPr lang="en-US" sz="1400" dirty="0" smtClean="0"/>
              <a:t>s,</a:t>
            </a:r>
            <a:r>
              <a:rPr lang="en-US" sz="1400" dirty="0" smtClean="0">
                <a:latin typeface="Symbol" pitchFamily="18" charset="2"/>
              </a:rPr>
              <a:t> l</a:t>
            </a:r>
            <a:r>
              <a:rPr lang="en-US" sz="1400" dirty="0" smtClean="0"/>
              <a:t>=524 nm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5181600" y="5562600"/>
            <a:ext cx="1138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Cs</a:t>
            </a:r>
            <a:r>
              <a:rPr lang="en-US" sz="1400" baseline="-25000" dirty="0" smtClean="0"/>
              <a:t>3</a:t>
            </a:r>
            <a:r>
              <a:rPr lang="en-US" sz="1400" dirty="0" smtClean="0"/>
              <a:t>Sb #207</a:t>
            </a:r>
            <a:endParaRPr lang="en-US" sz="14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228600" y="924580"/>
            <a:ext cx="8686800" cy="1818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7649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7649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7649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7649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000" kern="0" dirty="0" smtClean="0"/>
              <a:t>Phase was strongly drifting and therefore (occasionally) corrected manually and with new klystron phase loop. </a:t>
            </a:r>
          </a:p>
          <a:p>
            <a:r>
              <a:rPr lang="en-GB" sz="2000" kern="0" dirty="0" smtClean="0"/>
              <a:t>Vacuum conditions very stable, only very rarely breakdowns.</a:t>
            </a:r>
          </a:p>
          <a:p>
            <a:r>
              <a:rPr lang="en-GB" sz="2000" kern="0" dirty="0" smtClean="0"/>
              <a:t>1/e lifetime ~100 h, corresponds to lifetime of 170 h above QE=0.5%</a:t>
            </a:r>
          </a:p>
          <a:p>
            <a:r>
              <a:rPr lang="en-GB" sz="2000" kern="0" dirty="0" smtClean="0"/>
              <a:t>Not as good as in 2012, maybe related to poor laser spot shape</a:t>
            </a:r>
            <a:endParaRPr lang="en-GB" sz="2000" kern="0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990600" y="3886200"/>
            <a:ext cx="0" cy="228600"/>
          </a:xfrm>
          <a:prstGeom prst="straightConnector1">
            <a:avLst/>
          </a:prstGeom>
          <a:ln w="1905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14147" y="4111823"/>
            <a:ext cx="20762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Phase loop switched on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614147" y="3210580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00B0F0"/>
                </a:solidFill>
              </a:rPr>
              <a:t>2016</a:t>
            </a:r>
            <a:endParaRPr lang="en-GB" sz="1600" dirty="0">
              <a:solidFill>
                <a:srgbClr val="00B0F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51281" y="3200400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00B0F0"/>
                </a:solidFill>
              </a:rPr>
              <a:t>2016</a:t>
            </a:r>
            <a:endParaRPr lang="en-GB" sz="1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80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7620000" cy="3352800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Overview on CLIC </a:t>
            </a:r>
            <a:r>
              <a:rPr lang="en-US" sz="2400" dirty="0" err="1" smtClean="0">
                <a:solidFill>
                  <a:schemeClr val="tx1"/>
                </a:solidFill>
              </a:rPr>
              <a:t>photoinjector</a:t>
            </a:r>
            <a:r>
              <a:rPr lang="en-US" sz="2400" dirty="0" smtClean="0">
                <a:solidFill>
                  <a:schemeClr val="tx1"/>
                </a:solidFill>
              </a:rPr>
              <a:t> activities</a:t>
            </a:r>
          </a:p>
          <a:p>
            <a:r>
              <a:rPr lang="en-US" sz="2400" dirty="0" smtClean="0"/>
              <a:t>Why do we study alkali </a:t>
            </a:r>
            <a:r>
              <a:rPr lang="en-US" sz="2400" dirty="0" err="1" smtClean="0"/>
              <a:t>antimonide</a:t>
            </a:r>
            <a:r>
              <a:rPr lang="en-US" sz="2400" dirty="0" smtClean="0"/>
              <a:t> cathodes?</a:t>
            </a:r>
          </a:p>
          <a:p>
            <a:r>
              <a:rPr lang="en-US" sz="2400" dirty="0" smtClean="0"/>
              <a:t>Photocathode production</a:t>
            </a:r>
          </a:p>
          <a:p>
            <a:r>
              <a:rPr lang="en-US" sz="2400" dirty="0" smtClean="0"/>
              <a:t>Alkali </a:t>
            </a:r>
            <a:r>
              <a:rPr lang="en-US" sz="2400" dirty="0" err="1" smtClean="0"/>
              <a:t>antimonide</a:t>
            </a:r>
            <a:r>
              <a:rPr lang="en-US" sz="2400" dirty="0" smtClean="0"/>
              <a:t> lifetime studies in RF and DC gun</a:t>
            </a:r>
            <a:endParaRPr lang="en-US" sz="2400" dirty="0"/>
          </a:p>
          <a:p>
            <a:r>
              <a:rPr lang="en-US" sz="2400" dirty="0"/>
              <a:t>XPS surface analysis </a:t>
            </a:r>
            <a:r>
              <a:rPr lang="en-US" sz="2400" dirty="0" smtClean="0"/>
              <a:t>studies</a:t>
            </a:r>
          </a:p>
          <a:p>
            <a:r>
              <a:rPr lang="en-US" sz="2400" dirty="0" smtClean="0"/>
              <a:t>Outlook</a:t>
            </a:r>
          </a:p>
          <a:p>
            <a:pPr>
              <a:buNone/>
            </a:pP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17 October 2016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C. Hessler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BDF2-2FBB-4411-8964-5CD7680657E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Comparison with Cs</a:t>
            </a:r>
            <a:r>
              <a:rPr lang="en-GB" baseline="-25000" dirty="0"/>
              <a:t>2</a:t>
            </a:r>
            <a:r>
              <a:rPr lang="en-GB" dirty="0"/>
              <a:t>Te Lifetime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1016600"/>
          </a:xfrm>
        </p:spPr>
        <p:txBody>
          <a:bodyPr/>
          <a:lstStyle/>
          <a:p>
            <a:r>
              <a:rPr lang="en-GB" sz="1800" dirty="0" smtClean="0"/>
              <a:t>Measurement taken after separation of Faraday cup from the rest of the beam line by a vacuum window.</a:t>
            </a:r>
          </a:p>
          <a:p>
            <a:r>
              <a:rPr lang="en-GB" sz="1800" dirty="0"/>
              <a:t>Operation with 1.6 µs (beyond PHIN specs), 2.3 </a:t>
            </a:r>
            <a:r>
              <a:rPr lang="en-GB" sz="1800" dirty="0" err="1"/>
              <a:t>nC</a:t>
            </a:r>
            <a:r>
              <a:rPr lang="en-GB" sz="1800" dirty="0"/>
              <a:t>/bunch and 0.8 Hz rep rate.</a:t>
            </a:r>
          </a:p>
          <a:p>
            <a:endParaRPr lang="en-GB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17 October 2016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C. Hessler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BDF2-2FBB-4411-8964-5CD7680657E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6" r="9091" b="5882"/>
          <a:stretch/>
        </p:blipFill>
        <p:spPr>
          <a:xfrm>
            <a:off x="228600" y="2286000"/>
            <a:ext cx="4572000" cy="3200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2956" y="4823623"/>
            <a:ext cx="29427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2.3 </a:t>
            </a:r>
            <a:r>
              <a:rPr lang="en-GB" sz="1400" dirty="0" err="1" smtClean="0"/>
              <a:t>nC</a:t>
            </a:r>
            <a:r>
              <a:rPr lang="en-GB" sz="1400" dirty="0" smtClean="0"/>
              <a:t>, 1.6 </a:t>
            </a:r>
            <a:r>
              <a:rPr lang="en-GB" sz="1400" dirty="0"/>
              <a:t>µ</a:t>
            </a:r>
            <a:r>
              <a:rPr lang="en-GB" sz="1400" dirty="0" smtClean="0"/>
              <a:t>s, 0.8 Hz, Cs</a:t>
            </a:r>
            <a:r>
              <a:rPr lang="en-GB" sz="1400" baseline="-25000" dirty="0" smtClean="0"/>
              <a:t>2</a:t>
            </a:r>
            <a:r>
              <a:rPr lang="en-GB" sz="1400" dirty="0" smtClean="0"/>
              <a:t>Te #203</a:t>
            </a:r>
            <a:endParaRPr lang="en-GB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868507" y="243640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B0F0"/>
                </a:solidFill>
              </a:rPr>
              <a:t>2015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953000" y="2209800"/>
            <a:ext cx="4038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7649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7649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7649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7649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1800" kern="0" dirty="0" smtClean="0"/>
              <a:t>Vacuum at the exit of the gun stayed at low e-10 mbar level, whereas the vacuum in the new Faraday cup sector increased up to 4e-6 mbar.</a:t>
            </a:r>
          </a:p>
          <a:p>
            <a:r>
              <a:rPr lang="en-GB" sz="1800" kern="0" dirty="0" smtClean="0">
                <a:solidFill>
                  <a:srgbClr val="FF0000"/>
                </a:solidFill>
              </a:rPr>
              <a:t>No real decrease of the QE visible over 100h of beam operation!</a:t>
            </a:r>
          </a:p>
          <a:p>
            <a:r>
              <a:rPr lang="en-GB" sz="1800" kern="0" dirty="0" smtClean="0"/>
              <a:t>Oscillations on the measured QE curve are due to problems with the temperature stability in the laser lab.</a:t>
            </a:r>
          </a:p>
          <a:p>
            <a:r>
              <a:rPr lang="en-GB" sz="1800" kern="0" dirty="0" smtClean="0"/>
              <a:t>The phase was slowly drifting, probably also due to the problems with the temperature stability.</a:t>
            </a:r>
            <a:endParaRPr lang="en-GB" sz="1800" kern="0" dirty="0"/>
          </a:p>
        </p:txBody>
      </p:sp>
      <p:sp>
        <p:nvSpPr>
          <p:cNvPr id="12" name="TextBox 11"/>
          <p:cNvSpPr txBox="1"/>
          <p:nvPr/>
        </p:nvSpPr>
        <p:spPr>
          <a:xfrm>
            <a:off x="217617" y="5765355"/>
            <a:ext cx="47516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C. Hessler et al., “Study of the Performance of Cs2Te Cathodes in the PHIN </a:t>
            </a:r>
            <a:r>
              <a:rPr lang="en-GB" sz="1000" dirty="0" smtClean="0"/>
              <a:t>RF </a:t>
            </a:r>
          </a:p>
          <a:p>
            <a:r>
              <a:rPr lang="en-GB" sz="1000" dirty="0" err="1" smtClean="0"/>
              <a:t>Photoinjector</a:t>
            </a:r>
            <a:r>
              <a:rPr lang="en-GB" sz="1000" dirty="0" smtClean="0"/>
              <a:t> </a:t>
            </a:r>
            <a:r>
              <a:rPr lang="en-GB" sz="1000" dirty="0"/>
              <a:t>using Long Pulse Trains”, Proc. of </a:t>
            </a:r>
            <a:r>
              <a:rPr lang="en-GB" sz="1000" dirty="0" smtClean="0"/>
              <a:t>IPAC’16, Busan </a:t>
            </a:r>
            <a:r>
              <a:rPr lang="en-GB" sz="1000" dirty="0"/>
              <a:t>(</a:t>
            </a:r>
            <a:r>
              <a:rPr lang="en-GB" sz="1000" dirty="0" smtClean="0"/>
              <a:t>2016), </a:t>
            </a:r>
            <a:r>
              <a:rPr lang="en-GB" sz="1000" dirty="0"/>
              <a:t>p. </a:t>
            </a:r>
            <a:r>
              <a:rPr lang="en-GB" sz="1000" dirty="0" smtClean="0"/>
              <a:t>3960.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0211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6" r="9091" b="5882"/>
          <a:stretch/>
        </p:blipFill>
        <p:spPr>
          <a:xfrm>
            <a:off x="4572000" y="1447800"/>
            <a:ext cx="4572005" cy="3200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6" r="10250" b="5882"/>
          <a:stretch/>
        </p:blipFill>
        <p:spPr>
          <a:xfrm>
            <a:off x="0" y="1447800"/>
            <a:ext cx="4513729" cy="320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Cs</a:t>
            </a:r>
            <a:r>
              <a:rPr lang="en-GB" baseline="-25000" dirty="0" smtClean="0"/>
              <a:t>3</a:t>
            </a:r>
            <a:r>
              <a:rPr lang="en-GB" dirty="0" smtClean="0"/>
              <a:t>Sb Lifetime Studies in DC Gun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763000" cy="5211763"/>
          </a:xfrm>
        </p:spPr>
        <p:txBody>
          <a:bodyPr/>
          <a:lstStyle/>
          <a:p>
            <a:r>
              <a:rPr lang="en-GB" sz="1800" dirty="0"/>
              <a:t>Measurement in DC gun with 1 kHz </a:t>
            </a:r>
            <a:r>
              <a:rPr lang="en-GB" sz="1800" dirty="0" smtClean="0"/>
              <a:t>/ 2 kHz laser </a:t>
            </a:r>
            <a:r>
              <a:rPr lang="en-GB" sz="1800" dirty="0"/>
              <a:t>beam and Cs</a:t>
            </a:r>
            <a:r>
              <a:rPr lang="en-GB" sz="1800" baseline="-25000" dirty="0"/>
              <a:t>3</a:t>
            </a:r>
            <a:r>
              <a:rPr lang="en-GB" sz="1800" dirty="0"/>
              <a:t>Sb cathodes :</a:t>
            </a:r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sz="1800" dirty="0"/>
          </a:p>
          <a:p>
            <a:r>
              <a:rPr lang="en-GB" sz="1800" dirty="0"/>
              <a:t>Total integrated charge produced: 321 </a:t>
            </a:r>
            <a:r>
              <a:rPr lang="en-GB" sz="1800" dirty="0" err="1"/>
              <a:t>mC</a:t>
            </a:r>
            <a:r>
              <a:rPr lang="en-GB" sz="1800" dirty="0"/>
              <a:t> (cathode #188), </a:t>
            </a:r>
            <a:r>
              <a:rPr lang="en-GB" sz="1800" dirty="0" smtClean="0"/>
              <a:t>35 </a:t>
            </a:r>
            <a:r>
              <a:rPr lang="en-GB" sz="1800" dirty="0"/>
              <a:t>C (cathode </a:t>
            </a:r>
            <a:r>
              <a:rPr lang="en-GB" sz="1800" dirty="0" smtClean="0"/>
              <a:t>#202).</a:t>
            </a:r>
            <a:endParaRPr lang="en-GB" sz="1800" dirty="0"/>
          </a:p>
          <a:p>
            <a:r>
              <a:rPr lang="en-GB" sz="1800" dirty="0"/>
              <a:t>For low charge lifetime is </a:t>
            </a:r>
            <a:r>
              <a:rPr lang="en-GB" sz="1800" dirty="0" smtClean="0"/>
              <a:t>significantly longer than </a:t>
            </a:r>
            <a:r>
              <a:rPr lang="en-GB" sz="1800" dirty="0"/>
              <a:t>in PHIN with same average current.</a:t>
            </a:r>
          </a:p>
          <a:p>
            <a:r>
              <a:rPr lang="en-GB" sz="1800" dirty="0" smtClean="0"/>
              <a:t>For high charge vacuum is still better than in PHIN, but lifetime worse.</a:t>
            </a:r>
            <a:endParaRPr lang="en-GB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17 October 2016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C. Hessler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BDF2-2FBB-4411-8964-5CD7680657EC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17128" y="3011139"/>
            <a:ext cx="29143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1 µA  average current, 1 </a:t>
            </a:r>
            <a:r>
              <a:rPr lang="en-GB" sz="1400" dirty="0" err="1" smtClean="0"/>
              <a:t>nC</a:t>
            </a:r>
            <a:r>
              <a:rPr lang="en-GB" sz="1400" dirty="0" smtClean="0"/>
              <a:t>/bunch</a:t>
            </a:r>
            <a:endParaRPr lang="en-GB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202067" y="3962400"/>
            <a:ext cx="32124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120 µA  average current, </a:t>
            </a:r>
            <a:r>
              <a:rPr lang="en-GB" sz="1400" dirty="0"/>
              <a:t>6</a:t>
            </a:r>
            <a:r>
              <a:rPr lang="en-GB" sz="1400" dirty="0" smtClean="0"/>
              <a:t>0 </a:t>
            </a:r>
            <a:r>
              <a:rPr lang="en-GB" sz="1400" dirty="0" err="1" smtClean="0"/>
              <a:t>nC</a:t>
            </a:r>
            <a:r>
              <a:rPr lang="en-GB" sz="1400" dirty="0" smtClean="0"/>
              <a:t>/bunch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18957" y="2243435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0070C0"/>
                </a:solidFill>
              </a:rPr>
              <a:t>2015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" y="1597222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0070C0"/>
                </a:solidFill>
              </a:rPr>
              <a:t>2013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93932" y="1597680"/>
            <a:ext cx="1138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Cs</a:t>
            </a:r>
            <a:r>
              <a:rPr lang="en-GB" sz="1400" baseline="-25000" dirty="0" smtClean="0"/>
              <a:t>3</a:t>
            </a:r>
            <a:r>
              <a:rPr lang="en-GB" sz="1400" dirty="0" smtClean="0"/>
              <a:t>Sb #188</a:t>
            </a:r>
            <a:endParaRPr lang="en-GB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5202067" y="2551598"/>
            <a:ext cx="1138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Cs</a:t>
            </a:r>
            <a:r>
              <a:rPr lang="en-GB" sz="1400" baseline="-25000" dirty="0" smtClean="0"/>
              <a:t>3</a:t>
            </a:r>
            <a:r>
              <a:rPr lang="en-GB" sz="1400" dirty="0" smtClean="0"/>
              <a:t>Sb #202</a:t>
            </a:r>
            <a:endParaRPr lang="en-GB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228600" y="6257442"/>
            <a:ext cx="78881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I. Martini et al., “Studies of Cs3Sb Cathodes for the CLIC Drive Beam </a:t>
            </a:r>
            <a:r>
              <a:rPr lang="en-GB" sz="1000" dirty="0" err="1"/>
              <a:t>Photoinjector</a:t>
            </a:r>
            <a:r>
              <a:rPr lang="en-GB" sz="1000" dirty="0"/>
              <a:t> Option”, </a:t>
            </a:r>
            <a:r>
              <a:rPr lang="en-GB" sz="1000" dirty="0" smtClean="0"/>
              <a:t>Proc. of IPAC’13, Shanghai (2013), p. 413.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66687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XPS Surface Analysis Studies of Photocathodes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029200"/>
          </a:xfrm>
        </p:spPr>
        <p:txBody>
          <a:bodyPr/>
          <a:lstStyle/>
          <a:p>
            <a:r>
              <a:rPr lang="en-US" sz="1800" dirty="0"/>
              <a:t>Surface analysis of photocathode materials with XPS and their impact on the cathode performance </a:t>
            </a:r>
            <a:r>
              <a:rPr lang="en-US" sz="1800" dirty="0" smtClean="0"/>
              <a:t>studied in </a:t>
            </a:r>
            <a:r>
              <a:rPr lang="en-US" sz="1800" dirty="0"/>
              <a:t>collaboration with </a:t>
            </a:r>
            <a:r>
              <a:rPr lang="en-US" sz="1800" dirty="0" smtClean="0"/>
              <a:t>CERN vacuum </a:t>
            </a:r>
            <a:r>
              <a:rPr lang="en-US" sz="1800" dirty="0" smtClean="0"/>
              <a:t>group.</a:t>
            </a:r>
            <a:endParaRPr lang="en-US" sz="1800" dirty="0" smtClean="0"/>
          </a:p>
          <a:p>
            <a:r>
              <a:rPr lang="en-US" sz="1800" dirty="0" smtClean="0"/>
              <a:t>New </a:t>
            </a:r>
            <a:r>
              <a:rPr lang="en-US" sz="1800" dirty="0"/>
              <a:t>UHV carrier </a:t>
            </a:r>
            <a:r>
              <a:rPr lang="en-US" sz="1800" dirty="0" smtClean="0"/>
              <a:t>vessel (designed by and built in collaboration with LAL) allows to </a:t>
            </a:r>
            <a:r>
              <a:rPr lang="en-US" sz="1800" dirty="0"/>
              <a:t>transfer </a:t>
            </a:r>
            <a:r>
              <a:rPr lang="en-US" sz="1800" dirty="0" smtClean="0"/>
              <a:t>cathodes under vacuum </a:t>
            </a:r>
            <a:r>
              <a:rPr lang="en-US" sz="1800" dirty="0"/>
              <a:t>from production </a:t>
            </a:r>
            <a:r>
              <a:rPr lang="en-US" sz="1800" dirty="0" smtClean="0"/>
              <a:t>laboratory to </a:t>
            </a:r>
            <a:r>
              <a:rPr lang="en-US" sz="1800" dirty="0"/>
              <a:t>the XPS </a:t>
            </a:r>
            <a:r>
              <a:rPr lang="en-US" sz="1800" dirty="0" smtClean="0"/>
              <a:t>setup.</a:t>
            </a:r>
          </a:p>
          <a:p>
            <a:r>
              <a:rPr lang="en-US" sz="1800" dirty="0" smtClean="0"/>
              <a:t>XPS </a:t>
            </a:r>
            <a:r>
              <a:rPr lang="en-US" sz="1800" dirty="0"/>
              <a:t>measurement allows material </a:t>
            </a:r>
            <a:r>
              <a:rPr lang="en-US" sz="1800" dirty="0" smtClean="0"/>
              <a:t>characterization </a:t>
            </a:r>
            <a:r>
              <a:rPr lang="en-US" sz="1800" dirty="0"/>
              <a:t>of the surface. </a:t>
            </a:r>
            <a:r>
              <a:rPr lang="en-US" sz="1800" dirty="0" smtClean="0"/>
              <a:t>Together </a:t>
            </a:r>
            <a:r>
              <a:rPr lang="en-US" sz="1800" dirty="0"/>
              <a:t>with qualitative elemental </a:t>
            </a:r>
            <a:r>
              <a:rPr lang="en-US" sz="1800" dirty="0" smtClean="0"/>
              <a:t>composition </a:t>
            </a:r>
            <a:r>
              <a:rPr lang="en-US" sz="1800" dirty="0"/>
              <a:t>also chemical and </a:t>
            </a:r>
            <a:r>
              <a:rPr lang="en-US" sz="1800" dirty="0" smtClean="0"/>
              <a:t>quantitative </a:t>
            </a:r>
            <a:r>
              <a:rPr lang="en-US" sz="1800" dirty="0"/>
              <a:t>information can be </a:t>
            </a:r>
            <a:r>
              <a:rPr lang="en-US" sz="1800" dirty="0" smtClean="0"/>
              <a:t>obtained </a:t>
            </a:r>
            <a:r>
              <a:rPr lang="en-US" sz="1800" dirty="0"/>
              <a:t>(not straightforward</a:t>
            </a:r>
            <a:r>
              <a:rPr lang="en-US" sz="1800" dirty="0" smtClean="0"/>
              <a:t>).</a:t>
            </a:r>
          </a:p>
          <a:p>
            <a:pPr marL="342900" lvl="1" indent="-342900"/>
            <a:r>
              <a:rPr lang="en-GB" sz="1800" dirty="0" smtClean="0"/>
              <a:t>In this study a </a:t>
            </a:r>
            <a:r>
              <a:rPr lang="en-GB" sz="1800" dirty="0"/>
              <a:t>correlation between </a:t>
            </a: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1800" dirty="0" smtClean="0"/>
              <a:t>the </a:t>
            </a:r>
            <a:r>
              <a:rPr lang="en-GB" sz="1800" dirty="0"/>
              <a:t>chemical composition of the </a:t>
            </a: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1800" dirty="0" smtClean="0"/>
              <a:t>surface </a:t>
            </a:r>
            <a:r>
              <a:rPr lang="en-GB" sz="1800" dirty="0"/>
              <a:t>and the QE </a:t>
            </a:r>
            <a:r>
              <a:rPr lang="en-GB" sz="1800" dirty="0" smtClean="0"/>
              <a:t>has been </a:t>
            </a:r>
            <a:r>
              <a:rPr lang="en-GB" sz="1800" dirty="0"/>
              <a:t>found. </a:t>
            </a: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1800" dirty="0" smtClean="0"/>
              <a:t>The </a:t>
            </a:r>
            <a:r>
              <a:rPr lang="en-GB" sz="1800" dirty="0"/>
              <a:t>poor </a:t>
            </a:r>
            <a:r>
              <a:rPr lang="en-GB" sz="1800" dirty="0" err="1"/>
              <a:t>photoemissive</a:t>
            </a:r>
            <a:r>
              <a:rPr lang="en-GB" sz="1800" dirty="0"/>
              <a:t> </a:t>
            </a:r>
            <a:r>
              <a:rPr lang="en-GB" sz="1800" dirty="0" smtClean="0"/>
              <a:t>properties (of used</a:t>
            </a:r>
            <a:br>
              <a:rPr lang="en-GB" sz="1800" dirty="0" smtClean="0"/>
            </a:br>
            <a:r>
              <a:rPr lang="en-GB" sz="1800" dirty="0" smtClean="0"/>
              <a:t>cathodes) are </a:t>
            </a:r>
            <a:r>
              <a:rPr lang="en-GB" sz="1800" dirty="0"/>
              <a:t>accompanied by surface </a:t>
            </a: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1800" dirty="0" smtClean="0"/>
              <a:t>contamination </a:t>
            </a:r>
            <a:r>
              <a:rPr lang="en-GB" sz="1800" dirty="0"/>
              <a:t>and not good stoichiometry </a:t>
            </a: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1800" dirty="0" smtClean="0"/>
              <a:t>of </a:t>
            </a:r>
            <a:r>
              <a:rPr lang="en-GB" sz="1800" dirty="0"/>
              <a:t>the cathodes composition.</a:t>
            </a:r>
          </a:p>
          <a:p>
            <a:pPr marL="342900" lvl="1" indent="-342900"/>
            <a:endParaRPr lang="en-US" sz="1800" dirty="0"/>
          </a:p>
          <a:p>
            <a:endParaRPr lang="en-GB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17 October 2016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C. Hessler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BDF2-2FBB-4411-8964-5CD7680657E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7800" y="3277125"/>
            <a:ext cx="3657600" cy="274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858000" y="553298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Transfer vessel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15806" y="6172329"/>
            <a:ext cx="16369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Courtesy I. Martini</a:t>
            </a:r>
            <a:endParaRPr lang="en-GB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286102" y="5619690"/>
            <a:ext cx="4819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I. Martini et al., “X-ray Photoemission Spectroscopy Studies of </a:t>
            </a:r>
            <a:r>
              <a:rPr lang="en-GB" sz="1000" dirty="0" err="1"/>
              <a:t>Cesium</a:t>
            </a:r>
            <a:r>
              <a:rPr lang="en-GB" sz="1000" dirty="0"/>
              <a:t> </a:t>
            </a:r>
            <a:r>
              <a:rPr lang="en-GB" sz="1000" dirty="0" err="1"/>
              <a:t>Antimonide</a:t>
            </a:r>
            <a:r>
              <a:rPr lang="en-GB" sz="1000" dirty="0"/>
              <a:t> Photocathodes for </a:t>
            </a:r>
            <a:r>
              <a:rPr lang="en-GB" sz="1000" dirty="0" err="1"/>
              <a:t>Photoinjector</a:t>
            </a:r>
            <a:r>
              <a:rPr lang="en-GB" sz="1000" dirty="0"/>
              <a:t> Applications”, </a:t>
            </a:r>
            <a:r>
              <a:rPr lang="en-GB" sz="1000" dirty="0" smtClean="0"/>
              <a:t>Phys. Proc. 77 (2015) 34 - 41.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91468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XPS Analysis of Cs</a:t>
            </a:r>
            <a:r>
              <a:rPr lang="en-GB" baseline="-25000" dirty="0" smtClean="0"/>
              <a:t>3</a:t>
            </a:r>
            <a:r>
              <a:rPr lang="en-GB" dirty="0" smtClean="0"/>
              <a:t>Sb Cathodes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17 October 2016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C. Hessler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BDF2-2FBB-4411-8964-5CD7680657E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8" name="Picture 7" descr="\\cern.ch\dfs\Users\i\imartini\Desktop\PAPER Mallorca(Physics Procedia)\survey_paper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630" y="1143000"/>
            <a:ext cx="2807970" cy="2407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\\cern.ch\dfs\Users\i\imartini\Desktop\PAPER Mallorca(Physics Procedia)\cathode202_Sb3d_pap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160" y="1143000"/>
            <a:ext cx="2631440" cy="2415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\\cern.ch\dfs\Users\i\imartini\Desktop\PAPER Mallorca(Physics Procedia)\Used202_survey_paper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535" y="3886200"/>
            <a:ext cx="2552065" cy="2220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\\cern.ch\dfs\Users\i\imartini\Desktop\PAPER Mallorca(Physics Procedia)\Usedcathode202_Sb3d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075" y="3921760"/>
            <a:ext cx="2422525" cy="218503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6801506" y="6301541"/>
            <a:ext cx="16369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Courtesy I. Martini</a:t>
            </a:r>
            <a:endParaRPr lang="en-GB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211763"/>
          </a:xfrm>
        </p:spPr>
        <p:txBody>
          <a:bodyPr/>
          <a:lstStyle/>
          <a:p>
            <a:r>
              <a:rPr lang="en-GB" sz="1800" dirty="0" smtClean="0"/>
              <a:t>Cs</a:t>
            </a:r>
            <a:r>
              <a:rPr lang="en-GB" sz="1800" baseline="-25000" dirty="0" smtClean="0"/>
              <a:t>3</a:t>
            </a:r>
            <a:r>
              <a:rPr lang="en-GB" sz="1800" dirty="0" smtClean="0"/>
              <a:t>Sb cathode #202 after production:</a:t>
            </a:r>
          </a:p>
          <a:p>
            <a:pPr lvl="1"/>
            <a:r>
              <a:rPr lang="en-GB" sz="1400" dirty="0"/>
              <a:t>Sb-rich </a:t>
            </a:r>
            <a:r>
              <a:rPr lang="en-GB" sz="1400" dirty="0" smtClean="0"/>
              <a:t>phase</a:t>
            </a:r>
          </a:p>
          <a:p>
            <a:pPr lvl="1"/>
            <a:r>
              <a:rPr lang="en-GB" sz="1400" dirty="0" smtClean="0"/>
              <a:t>O 1s peaks could be explained</a:t>
            </a:r>
            <a:br>
              <a:rPr lang="en-GB" sz="1400" dirty="0" smtClean="0"/>
            </a:br>
            <a:r>
              <a:rPr lang="en-GB" sz="1400" dirty="0" smtClean="0"/>
              <a:t>by </a:t>
            </a:r>
            <a:r>
              <a:rPr lang="en-GB" sz="1400" dirty="0"/>
              <a:t>Cs</a:t>
            </a:r>
            <a:r>
              <a:rPr lang="en-GB" sz="1400" baseline="-25000" dirty="0"/>
              <a:t>3</a:t>
            </a:r>
            <a:r>
              <a:rPr lang="en-GB" sz="1400" dirty="0"/>
              <a:t>O</a:t>
            </a:r>
            <a:r>
              <a:rPr lang="en-GB" sz="1400" baseline="-25000" dirty="0"/>
              <a:t>11</a:t>
            </a:r>
            <a:r>
              <a:rPr lang="en-GB" sz="1400" dirty="0"/>
              <a:t> </a:t>
            </a:r>
            <a:r>
              <a:rPr lang="en-GB" sz="1400" dirty="0" smtClean="0"/>
              <a:t>and H</a:t>
            </a:r>
            <a:r>
              <a:rPr lang="en-GB" sz="1400" baseline="-25000" dirty="0" smtClean="0"/>
              <a:t>2</a:t>
            </a:r>
            <a:r>
              <a:rPr lang="en-GB" sz="1400" dirty="0" smtClean="0"/>
              <a:t>O</a:t>
            </a:r>
            <a:br>
              <a:rPr lang="en-GB" sz="1400" dirty="0" smtClean="0"/>
            </a:br>
            <a:r>
              <a:rPr lang="en-GB" sz="1400" dirty="0" smtClean="0"/>
              <a:t/>
            </a:r>
            <a:br>
              <a:rPr lang="en-GB" sz="1400" dirty="0" smtClean="0"/>
            </a:br>
            <a:endParaRPr lang="en-GB" sz="1400" dirty="0" smtClean="0"/>
          </a:p>
          <a:p>
            <a:pPr lvl="1"/>
            <a:endParaRPr lang="en-GB" sz="1400" dirty="0"/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sz="1800" dirty="0" smtClean="0"/>
          </a:p>
          <a:p>
            <a:endParaRPr lang="en-GB" sz="1800" dirty="0" smtClean="0"/>
          </a:p>
          <a:p>
            <a:r>
              <a:rPr lang="en-GB" sz="1800" dirty="0" smtClean="0"/>
              <a:t>After operation in DC gun:</a:t>
            </a:r>
          </a:p>
          <a:p>
            <a:pPr lvl="1"/>
            <a:r>
              <a:rPr lang="en-GB" sz="1400" dirty="0" smtClean="0"/>
              <a:t>Sb-rich peak has increased</a:t>
            </a:r>
          </a:p>
          <a:p>
            <a:pPr lvl="1"/>
            <a:r>
              <a:rPr lang="en-GB" sz="1400" dirty="0" smtClean="0"/>
              <a:t>Oxygen </a:t>
            </a:r>
            <a:r>
              <a:rPr lang="en-GB" sz="1400" dirty="0"/>
              <a:t>and carbon </a:t>
            </a:r>
            <a:r>
              <a:rPr lang="en-GB" sz="1400" dirty="0" smtClean="0"/>
              <a:t/>
            </a:r>
            <a:br>
              <a:rPr lang="en-GB" sz="1400" dirty="0" smtClean="0"/>
            </a:br>
            <a:r>
              <a:rPr lang="en-GB" sz="1400" dirty="0" smtClean="0"/>
              <a:t>contamination is present and </a:t>
            </a:r>
            <a:br>
              <a:rPr lang="en-GB" sz="1400" dirty="0" smtClean="0"/>
            </a:br>
            <a:r>
              <a:rPr lang="en-GB" sz="1400" dirty="0" smtClean="0"/>
              <a:t>can be explained by CO</a:t>
            </a:r>
            <a:r>
              <a:rPr lang="en-GB" sz="1400" baseline="-25000" dirty="0" smtClean="0"/>
              <a:t>3</a:t>
            </a:r>
            <a:r>
              <a:rPr lang="en-GB" sz="1400" baseline="30000" dirty="0" smtClean="0"/>
              <a:t>2-</a:t>
            </a:r>
            <a:r>
              <a:rPr lang="en-GB" sz="1400" dirty="0" smtClean="0"/>
              <a:t>: </a:t>
            </a:r>
            <a:br>
              <a:rPr lang="en-GB" sz="1400" dirty="0" smtClean="0"/>
            </a:br>
            <a:r>
              <a:rPr lang="en-GB" sz="1400" dirty="0" smtClean="0"/>
              <a:t>Cs has probably reacted with </a:t>
            </a:r>
            <a:br>
              <a:rPr lang="en-GB" sz="1400" dirty="0" smtClean="0"/>
            </a:br>
            <a:r>
              <a:rPr lang="en-GB" sz="1400" dirty="0" smtClean="0"/>
              <a:t>CO</a:t>
            </a:r>
            <a:r>
              <a:rPr lang="en-GB" sz="1400" baseline="-25000" dirty="0" smtClean="0"/>
              <a:t>2</a:t>
            </a:r>
            <a:r>
              <a:rPr lang="en-GB" sz="1400" dirty="0" smtClean="0"/>
              <a:t> to Cs</a:t>
            </a:r>
            <a:r>
              <a:rPr lang="en-GB" sz="1400" baseline="-25000" dirty="0" smtClean="0"/>
              <a:t>2</a:t>
            </a:r>
            <a:r>
              <a:rPr lang="en-GB" sz="1400" dirty="0" smtClean="0"/>
              <a:t>CO</a:t>
            </a:r>
            <a:r>
              <a:rPr lang="en-GB" sz="1400" baseline="-25000" dirty="0" smtClean="0"/>
              <a:t>3</a:t>
            </a:r>
          </a:p>
          <a:p>
            <a:pPr lvl="1"/>
            <a:r>
              <a:rPr lang="en-GB" sz="1400" dirty="0"/>
              <a:t>Cs</a:t>
            </a:r>
            <a:r>
              <a:rPr lang="en-GB" sz="1400" baseline="-25000" dirty="0"/>
              <a:t>3</a:t>
            </a:r>
            <a:r>
              <a:rPr lang="en-GB" sz="1400" dirty="0"/>
              <a:t>O</a:t>
            </a:r>
            <a:r>
              <a:rPr lang="en-GB" sz="1400" baseline="-25000" dirty="0"/>
              <a:t>11</a:t>
            </a:r>
            <a:r>
              <a:rPr lang="en-GB" sz="1400" dirty="0"/>
              <a:t> or </a:t>
            </a:r>
            <a:r>
              <a:rPr lang="en-GB" sz="1400" dirty="0" smtClean="0"/>
              <a:t>H</a:t>
            </a:r>
            <a:r>
              <a:rPr lang="en-GB" sz="1400" baseline="-25000" dirty="0" smtClean="0"/>
              <a:t>2</a:t>
            </a:r>
            <a:r>
              <a:rPr lang="en-GB" sz="1400" dirty="0" smtClean="0"/>
              <a:t>O not excluded</a:t>
            </a:r>
          </a:p>
          <a:p>
            <a:endParaRPr lang="en-GB" sz="1800" dirty="0"/>
          </a:p>
          <a:p>
            <a:endParaRPr lang="en-GB" sz="1800" dirty="0" smtClean="0"/>
          </a:p>
          <a:p>
            <a:pPr marL="0" indent="0">
              <a:buNone/>
            </a:pPr>
            <a:endParaRPr lang="en-GB" sz="18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68185" y="2057400"/>
            <a:ext cx="3284615" cy="1392922"/>
            <a:chOff x="68185" y="2112278"/>
            <a:chExt cx="3284615" cy="1392922"/>
          </a:xfrm>
        </p:grpSpPr>
        <p:pic>
          <p:nvPicPr>
            <p:cNvPr id="12" name="Picture 11" descr="\\cern.ch\dfs\Users\i\imartini\Desktop\PAPER Mallorca(Physics Procedia)\QEmaps202.png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85" y="2176575"/>
              <a:ext cx="3284615" cy="13286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609600" y="2112278"/>
              <a:ext cx="55976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 smtClean="0">
                  <a:solidFill>
                    <a:srgbClr val="FF0000"/>
                  </a:solidFill>
                </a:rPr>
                <a:t>fresh</a:t>
              </a:r>
              <a:endParaRPr lang="en-GB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86000" y="2112278"/>
              <a:ext cx="5437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 smtClean="0">
                  <a:solidFill>
                    <a:srgbClr val="FF0000"/>
                  </a:solidFill>
                </a:rPr>
                <a:t>used</a:t>
              </a:r>
              <a:endParaRPr lang="en-GB" sz="1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13483" y="5895108"/>
            <a:ext cx="34168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I. </a:t>
            </a:r>
            <a:r>
              <a:rPr lang="en-GB" sz="1000" dirty="0" smtClean="0"/>
              <a:t>Martini</a:t>
            </a:r>
            <a:r>
              <a:rPr lang="en-GB" sz="1000" dirty="0"/>
              <a:t>, </a:t>
            </a:r>
            <a:r>
              <a:rPr lang="en-GB" sz="1000" dirty="0" smtClean="0"/>
              <a:t>“Characterization </a:t>
            </a:r>
            <a:r>
              <a:rPr lang="en-GB" sz="1000" dirty="0"/>
              <a:t>of Cs-Sb cathodes </a:t>
            </a:r>
            <a:r>
              <a:rPr lang="en-GB" sz="1000" dirty="0" smtClean="0"/>
              <a:t>for high </a:t>
            </a:r>
            <a:r>
              <a:rPr lang="en-GB" sz="1000" dirty="0"/>
              <a:t>charge RF </a:t>
            </a:r>
            <a:r>
              <a:rPr lang="en-GB" sz="1000" dirty="0" err="1" smtClean="0"/>
              <a:t>photoinjectors</a:t>
            </a:r>
            <a:r>
              <a:rPr lang="en-GB" sz="1000" dirty="0" smtClean="0"/>
              <a:t>”, PHD Thesis, </a:t>
            </a:r>
            <a:r>
              <a:rPr lang="en-GB" sz="1000" dirty="0" err="1" smtClean="0"/>
              <a:t>Politecnico</a:t>
            </a:r>
            <a:r>
              <a:rPr lang="en-GB" sz="1000" dirty="0" smtClean="0"/>
              <a:t> di Milano, 2016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428467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XPS Analysis of Cs</a:t>
            </a:r>
            <a:r>
              <a:rPr lang="en-GB" baseline="-25000" dirty="0"/>
              <a:t>3</a:t>
            </a:r>
            <a:r>
              <a:rPr lang="en-GB" dirty="0"/>
              <a:t>Sb </a:t>
            </a:r>
            <a:r>
              <a:rPr lang="en-GB" dirty="0" smtClean="0"/>
              <a:t>Cathodes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11987"/>
            <a:ext cx="8686800" cy="5512613"/>
          </a:xfrm>
        </p:spPr>
        <p:txBody>
          <a:bodyPr/>
          <a:lstStyle/>
          <a:p>
            <a:r>
              <a:rPr lang="en-GB" sz="1800" dirty="0" smtClean="0"/>
              <a:t>Cs</a:t>
            </a:r>
            <a:r>
              <a:rPr lang="en-GB" sz="1800" baseline="-25000" dirty="0" smtClean="0"/>
              <a:t>3</a:t>
            </a:r>
            <a:r>
              <a:rPr lang="en-GB" sz="1800" dirty="0" smtClean="0"/>
              <a:t>Sb cathode #199 after operation in PHIN RF gun:</a:t>
            </a:r>
          </a:p>
          <a:p>
            <a:endParaRPr lang="en-GB" sz="1800" dirty="0"/>
          </a:p>
          <a:p>
            <a:endParaRPr lang="en-GB" sz="1800" dirty="0" smtClean="0"/>
          </a:p>
          <a:p>
            <a:endParaRPr lang="en-GB" sz="1800" dirty="0"/>
          </a:p>
          <a:p>
            <a:endParaRPr lang="en-GB" sz="1800" dirty="0" smtClean="0"/>
          </a:p>
          <a:p>
            <a:endParaRPr lang="en-GB" sz="1800" dirty="0"/>
          </a:p>
          <a:p>
            <a:endParaRPr lang="en-GB" sz="1800" dirty="0" smtClean="0"/>
          </a:p>
          <a:p>
            <a:endParaRPr lang="en-GB" sz="1800" dirty="0" smtClean="0"/>
          </a:p>
          <a:p>
            <a:pPr lvl="1"/>
            <a:r>
              <a:rPr lang="en-GB" sz="1400" dirty="0" smtClean="0"/>
              <a:t>Oxygen is the only contaminant.</a:t>
            </a:r>
          </a:p>
          <a:p>
            <a:pPr lvl="1"/>
            <a:r>
              <a:rPr lang="en-GB" sz="1400" dirty="0" smtClean="0"/>
              <a:t>4 different states of Sb:</a:t>
            </a:r>
            <a:br>
              <a:rPr lang="en-GB" sz="1400" dirty="0" smtClean="0"/>
            </a:br>
            <a:r>
              <a:rPr lang="en-GB" sz="1400" dirty="0" smtClean="0"/>
              <a:t>Cs</a:t>
            </a:r>
            <a:r>
              <a:rPr lang="en-GB" sz="1400" baseline="-25000" dirty="0" smtClean="0"/>
              <a:t>3</a:t>
            </a:r>
            <a:r>
              <a:rPr lang="en-GB" sz="1400" dirty="0" smtClean="0"/>
              <a:t>Sb, alkali-deficient component, </a:t>
            </a:r>
            <a:br>
              <a:rPr lang="en-GB" sz="1400" dirty="0" smtClean="0"/>
            </a:br>
            <a:r>
              <a:rPr lang="en-GB" sz="1400" dirty="0" smtClean="0"/>
              <a:t>metallic Sb, Sb</a:t>
            </a:r>
            <a:r>
              <a:rPr lang="en-GB" sz="1400" baseline="-25000" dirty="0" smtClean="0"/>
              <a:t>2</a:t>
            </a:r>
            <a:r>
              <a:rPr lang="en-GB" sz="1400" dirty="0" smtClean="0"/>
              <a:t>O</a:t>
            </a:r>
            <a:r>
              <a:rPr lang="en-GB" sz="1400" baseline="-25000" dirty="0" smtClean="0"/>
              <a:t>3</a:t>
            </a:r>
          </a:p>
          <a:p>
            <a:pPr lvl="1"/>
            <a:r>
              <a:rPr lang="en-GB" sz="1400" dirty="0" smtClean="0"/>
              <a:t>O 1s level → Cs</a:t>
            </a:r>
            <a:r>
              <a:rPr lang="en-GB" sz="1400" baseline="-25000" dirty="0" smtClean="0"/>
              <a:t>3</a:t>
            </a:r>
            <a:r>
              <a:rPr lang="en-GB" sz="1400" dirty="0" smtClean="0"/>
              <a:t>O</a:t>
            </a:r>
            <a:r>
              <a:rPr lang="en-GB" sz="1400" baseline="-25000" dirty="0" smtClean="0"/>
              <a:t>11 , </a:t>
            </a:r>
            <a:r>
              <a:rPr lang="en-GB" sz="1400" dirty="0" smtClean="0"/>
              <a:t>Sb</a:t>
            </a:r>
            <a:r>
              <a:rPr lang="en-GB" sz="1400" baseline="-25000" dirty="0" smtClean="0"/>
              <a:t>2</a:t>
            </a:r>
            <a:r>
              <a:rPr lang="en-GB" sz="1400" dirty="0" smtClean="0"/>
              <a:t>O</a:t>
            </a:r>
            <a:r>
              <a:rPr lang="en-GB" sz="1400" baseline="-25000" dirty="0" smtClean="0"/>
              <a:t>3</a:t>
            </a:r>
          </a:p>
          <a:p>
            <a:pPr lvl="1"/>
            <a:r>
              <a:rPr lang="en-GB" sz="1400" dirty="0"/>
              <a:t>S</a:t>
            </a:r>
            <a:r>
              <a:rPr lang="en-GB" sz="1400" dirty="0" smtClean="0"/>
              <a:t>trong </a:t>
            </a:r>
            <a:r>
              <a:rPr lang="en-GB" sz="1400" dirty="0"/>
              <a:t>QE degradation is </a:t>
            </a:r>
            <a:r>
              <a:rPr lang="en-GB" sz="1400" dirty="0" smtClean="0"/>
              <a:t>related</a:t>
            </a:r>
            <a:br>
              <a:rPr lang="en-GB" sz="1400" dirty="0" smtClean="0"/>
            </a:br>
            <a:r>
              <a:rPr lang="en-GB" sz="1400" dirty="0" smtClean="0"/>
              <a:t>to </a:t>
            </a:r>
            <a:r>
              <a:rPr lang="en-GB" sz="1400" dirty="0"/>
              <a:t>the </a:t>
            </a:r>
            <a:r>
              <a:rPr lang="en-GB" sz="1400" dirty="0" smtClean="0"/>
              <a:t>oxidation.</a:t>
            </a:r>
            <a:endParaRPr lang="en-GB" sz="1400" dirty="0"/>
          </a:p>
          <a:p>
            <a:pPr lvl="1"/>
            <a:r>
              <a:rPr lang="en-GB" sz="1400" dirty="0" smtClean="0"/>
              <a:t>Sb-rich phase could either be created </a:t>
            </a:r>
            <a:br>
              <a:rPr lang="en-GB" sz="1400" dirty="0" smtClean="0"/>
            </a:br>
            <a:r>
              <a:rPr lang="en-GB" sz="1400" dirty="0" smtClean="0"/>
              <a:t>during production (no XPS measurement </a:t>
            </a:r>
            <a:br>
              <a:rPr lang="en-GB" sz="1400" dirty="0" smtClean="0"/>
            </a:br>
            <a:r>
              <a:rPr lang="en-GB" sz="1400" dirty="0" smtClean="0"/>
              <a:t>of this cathode before usage in PHIN available) </a:t>
            </a:r>
            <a:br>
              <a:rPr lang="en-GB" sz="1400" dirty="0" smtClean="0"/>
            </a:br>
            <a:r>
              <a:rPr lang="en-GB" sz="1400" dirty="0" smtClean="0"/>
              <a:t>or due to high energy ions/electrons impinging </a:t>
            </a:r>
            <a:br>
              <a:rPr lang="en-GB" sz="1400" dirty="0" smtClean="0"/>
            </a:br>
            <a:r>
              <a:rPr lang="en-GB" sz="1400" dirty="0" smtClean="0"/>
              <a:t>the cathode surface.</a:t>
            </a:r>
            <a:endParaRPr lang="en-GB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17 October 2016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C. Hessler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BDF2-2FBB-4411-8964-5CD7680657E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8" name="Picture 7" descr="\\cern.ch\dfs\Users\i\imartini\Desktop\PAPER Mallorca(Physics Procedia)\survey_199_paper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8792"/>
            <a:ext cx="2879725" cy="2242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\\cern.ch\dfs\Users\i\imartini\Desktop\PAPER Mallorca(Physics Procedia)\usedcathode199_Sb3d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547" y="1150503"/>
            <a:ext cx="2955290" cy="224599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6778178" y="5767940"/>
            <a:ext cx="16369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Courtesy I. Martini</a:t>
            </a:r>
            <a:endParaRPr lang="en-GB" sz="14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4495800" y="3571875"/>
            <a:ext cx="4344670" cy="1838325"/>
            <a:chOff x="4495800" y="3571875"/>
            <a:chExt cx="4344670" cy="1838325"/>
          </a:xfrm>
        </p:grpSpPr>
        <p:pic>
          <p:nvPicPr>
            <p:cNvPr id="7" name="Picture 6" descr="\\cern.ch\dfs\Users\i\imartini\Desktop\Ire_Altro\IPAC15\TUPJE040f2.pn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3571875"/>
              <a:ext cx="4344670" cy="18383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5486400" y="3667543"/>
              <a:ext cx="55976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 smtClean="0">
                  <a:solidFill>
                    <a:srgbClr val="FF0000"/>
                  </a:solidFill>
                </a:rPr>
                <a:t>fresh</a:t>
              </a:r>
              <a:endParaRPr lang="en-GB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596672" y="3667542"/>
              <a:ext cx="5437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 smtClean="0">
                  <a:solidFill>
                    <a:srgbClr val="FF0000"/>
                  </a:solidFill>
                </a:rPr>
                <a:t>used</a:t>
              </a:r>
              <a:endParaRPr lang="en-GB" sz="1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94614" y="6306979"/>
            <a:ext cx="75349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I. </a:t>
            </a:r>
            <a:r>
              <a:rPr lang="en-GB" sz="1000" dirty="0" smtClean="0"/>
              <a:t>Martini</a:t>
            </a:r>
            <a:r>
              <a:rPr lang="en-GB" sz="1000" dirty="0"/>
              <a:t>, </a:t>
            </a:r>
            <a:r>
              <a:rPr lang="en-GB" sz="1000" dirty="0" smtClean="0"/>
              <a:t>“Characterization </a:t>
            </a:r>
            <a:r>
              <a:rPr lang="en-GB" sz="1000" dirty="0"/>
              <a:t>of Cs-Sb cathodes </a:t>
            </a:r>
            <a:r>
              <a:rPr lang="en-GB" sz="1000" dirty="0" smtClean="0"/>
              <a:t>for high </a:t>
            </a:r>
            <a:r>
              <a:rPr lang="en-GB" sz="1000" dirty="0"/>
              <a:t>charge RF </a:t>
            </a:r>
            <a:r>
              <a:rPr lang="en-GB" sz="1000" dirty="0" err="1" smtClean="0"/>
              <a:t>photoinjectors</a:t>
            </a:r>
            <a:r>
              <a:rPr lang="en-GB" sz="1000" dirty="0" smtClean="0"/>
              <a:t>”, PHD Thesis, </a:t>
            </a:r>
            <a:r>
              <a:rPr lang="en-GB" sz="1000" dirty="0" err="1" smtClean="0"/>
              <a:t>Politecnico</a:t>
            </a:r>
            <a:r>
              <a:rPr lang="en-GB" sz="1000" dirty="0" smtClean="0"/>
              <a:t> di Milano, 2016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57774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17 October 2016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C. Hessler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BDF2-2FBB-4411-8964-5CD7680657EC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638799"/>
          </a:xfrm>
        </p:spPr>
        <p:txBody>
          <a:bodyPr/>
          <a:lstStyle/>
          <a:p>
            <a:r>
              <a:rPr lang="en-GB" sz="2400" dirty="0" smtClean="0"/>
              <a:t>Cs</a:t>
            </a:r>
            <a:r>
              <a:rPr lang="en-GB" sz="2400" baseline="-25000" dirty="0" smtClean="0"/>
              <a:t>3</a:t>
            </a:r>
            <a:r>
              <a:rPr lang="en-GB" sz="2400" dirty="0" smtClean="0"/>
              <a:t>Sb seems to be less robust than Cs</a:t>
            </a:r>
            <a:r>
              <a:rPr lang="en-GB" sz="2400" baseline="-25000" dirty="0" smtClean="0"/>
              <a:t>2</a:t>
            </a:r>
            <a:r>
              <a:rPr lang="en-GB" sz="2400" dirty="0" smtClean="0"/>
              <a:t>Te and more sensitive to non-optimal operation conditions.</a:t>
            </a:r>
          </a:p>
          <a:p>
            <a:r>
              <a:rPr lang="en-GB" sz="2400" dirty="0" smtClean="0"/>
              <a:t>For obtaining good lifetimes with </a:t>
            </a:r>
            <a:r>
              <a:rPr lang="en-GB" sz="2400" dirty="0"/>
              <a:t>Cs</a:t>
            </a:r>
            <a:r>
              <a:rPr lang="en-GB" sz="2400" baseline="-25000" dirty="0"/>
              <a:t>3</a:t>
            </a:r>
            <a:r>
              <a:rPr lang="en-GB" sz="2400" dirty="0"/>
              <a:t>Sb </a:t>
            </a:r>
            <a:r>
              <a:rPr lang="en-GB" sz="2400" dirty="0" smtClean="0"/>
              <a:t>cathodes it is important to have the following conditions:</a:t>
            </a:r>
          </a:p>
          <a:p>
            <a:pPr lvl="1"/>
            <a:r>
              <a:rPr lang="en-GB" sz="2000" dirty="0" smtClean="0"/>
              <a:t>Excellent vacuum conditions.</a:t>
            </a:r>
          </a:p>
          <a:p>
            <a:pPr lvl="1"/>
            <a:r>
              <a:rPr lang="en-GB" sz="2000" dirty="0" smtClean="0"/>
              <a:t>A stable phase between the RF arriving in the gun and the laser arriving in the gun (no phase jumps, no slow drifts).</a:t>
            </a:r>
          </a:p>
          <a:p>
            <a:pPr lvl="1"/>
            <a:r>
              <a:rPr lang="en-GB" sz="2000" dirty="0" smtClean="0"/>
              <a:t>To be in the linear charge extraction regime of the gun. Otherwise the non-extracted electrons cause desorption in the gun, which affects the cathode health.</a:t>
            </a:r>
          </a:p>
          <a:p>
            <a:pPr lvl="1"/>
            <a:r>
              <a:rPr lang="en-GB" sz="2000" dirty="0" smtClean="0"/>
              <a:t>Probably a good laser beam shape.</a:t>
            </a:r>
            <a:endParaRPr lang="en-GB" dirty="0" smtClean="0"/>
          </a:p>
          <a:p>
            <a:r>
              <a:rPr lang="en-GB" sz="2400" dirty="0" smtClean="0"/>
              <a:t>In a stable environment, which is currently not available at CTF3, a sufficient performance </a:t>
            </a:r>
            <a:r>
              <a:rPr lang="en-GB" sz="2400" dirty="0"/>
              <a:t>with Cs</a:t>
            </a:r>
            <a:r>
              <a:rPr lang="en-GB" sz="2400" baseline="-25000" dirty="0"/>
              <a:t>3</a:t>
            </a:r>
            <a:r>
              <a:rPr lang="en-GB" sz="2400" dirty="0"/>
              <a:t>Sb </a:t>
            </a:r>
            <a:r>
              <a:rPr lang="en-GB" sz="2400" dirty="0" smtClean="0"/>
              <a:t>cathodes might be still achievable.</a:t>
            </a:r>
          </a:p>
          <a:p>
            <a:r>
              <a:rPr lang="en-GB" sz="2400" dirty="0" smtClean="0"/>
              <a:t>More studies would be needed.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71069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638800"/>
          </a:xfrm>
        </p:spPr>
        <p:txBody>
          <a:bodyPr/>
          <a:lstStyle/>
          <a:p>
            <a:pPr lvl="1"/>
            <a:r>
              <a:rPr lang="en-US" sz="2000" dirty="0" smtClean="0"/>
              <a:t>CTF3 will be closed end of this year.</a:t>
            </a:r>
          </a:p>
          <a:p>
            <a:pPr lvl="1"/>
            <a:r>
              <a:rPr lang="en-US" sz="2000" dirty="0" smtClean="0"/>
              <a:t>PHIN program has come to its end. PHIN will be used for AWAKE project.</a:t>
            </a:r>
            <a:br>
              <a:rPr lang="en-US" sz="2000" dirty="0" smtClean="0"/>
            </a:br>
            <a:r>
              <a:rPr lang="en-US" sz="2000" dirty="0"/>
              <a:t>→ No real possibility to continue then CLIC drive beam </a:t>
            </a:r>
            <a:r>
              <a:rPr lang="en-US" sz="2000" dirty="0" err="1"/>
              <a:t>photoinjector</a:t>
            </a:r>
            <a:r>
              <a:rPr lang="en-US" sz="2000" dirty="0"/>
              <a:t>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 studies </a:t>
            </a:r>
            <a:r>
              <a:rPr lang="en-US" sz="2000" dirty="0"/>
              <a:t>at </a:t>
            </a:r>
            <a:r>
              <a:rPr lang="en-US" sz="2000" dirty="0" smtClean="0"/>
              <a:t>PHIN due to different time structure of electron beam.</a:t>
            </a:r>
            <a:endParaRPr lang="en-US" sz="2000" dirty="0"/>
          </a:p>
          <a:p>
            <a:pPr lvl="1"/>
            <a:r>
              <a:rPr lang="en-US" sz="2000" dirty="0" smtClean="0"/>
              <a:t>Continue photocathode studies on a lower level. Photocathodes still needed for AWAKE, but with other properties. </a:t>
            </a:r>
          </a:p>
          <a:p>
            <a:pPr lvl="1"/>
            <a:r>
              <a:rPr lang="en-US" sz="2000" dirty="0" smtClean="0"/>
              <a:t>Final </a:t>
            </a:r>
            <a:r>
              <a:rPr lang="en-US" sz="2000" dirty="0"/>
              <a:t>proof of feasibility of a </a:t>
            </a:r>
            <a:br>
              <a:rPr lang="en-US" sz="2000" dirty="0"/>
            </a:br>
            <a:r>
              <a:rPr lang="en-US" sz="2000" dirty="0" err="1" smtClean="0"/>
              <a:t>photoinjector</a:t>
            </a:r>
            <a:r>
              <a:rPr lang="en-US" sz="2000" dirty="0" smtClean="0"/>
              <a:t> </a:t>
            </a:r>
            <a:r>
              <a:rPr lang="en-US" sz="2000" dirty="0"/>
              <a:t>for CLIC drive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beam anyway cannot </a:t>
            </a:r>
            <a:r>
              <a:rPr lang="en-US" sz="2000" dirty="0"/>
              <a:t>be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achieved with </a:t>
            </a:r>
            <a:r>
              <a:rPr lang="en-US" sz="2000" dirty="0"/>
              <a:t>PHIN, due to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its </a:t>
            </a:r>
            <a:r>
              <a:rPr lang="en-US" sz="2000" dirty="0"/>
              <a:t>different </a:t>
            </a:r>
            <a:r>
              <a:rPr lang="en-US" sz="2000" dirty="0" smtClean="0"/>
              <a:t>parameters</a:t>
            </a:r>
            <a:r>
              <a:rPr lang="en-US" sz="2000" dirty="0"/>
              <a:t>.</a:t>
            </a:r>
          </a:p>
          <a:p>
            <a:pPr lvl="1"/>
            <a:r>
              <a:rPr lang="en-US" sz="2000" dirty="0"/>
              <a:t>New 1 GHz RF gun specially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designed </a:t>
            </a:r>
            <a:r>
              <a:rPr lang="en-US" sz="2000" dirty="0"/>
              <a:t>for the CLIC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requirements </a:t>
            </a:r>
            <a:r>
              <a:rPr lang="en-US" sz="2000" dirty="0"/>
              <a:t>needed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dirty="0" smtClean="0"/>
              <a:t>Probably new ideas needed, </a:t>
            </a:r>
            <a:br>
              <a:rPr lang="en-US" sz="2000" dirty="0" smtClean="0"/>
            </a:br>
            <a:r>
              <a:rPr lang="en-US" sz="2000" dirty="0" smtClean="0"/>
              <a:t>how to make photocathodes more robust.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17 October 2016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C. Hessler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BDF2-2FBB-4411-8964-5CD7680657EC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8" t="12502" r="8534" b="4674"/>
          <a:stretch/>
        </p:blipFill>
        <p:spPr>
          <a:xfrm>
            <a:off x="4953000" y="3352799"/>
            <a:ext cx="3352800" cy="24384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938964" y="4345471"/>
            <a:ext cx="1671636" cy="83612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Different macro-pulse repetition rates: </a:t>
            </a:r>
            <a:r>
              <a:rPr lang="en-GB" sz="1200" dirty="0"/>
              <a:t/>
            </a:r>
            <a:br>
              <a:rPr lang="en-GB" sz="1200" dirty="0"/>
            </a:br>
            <a:r>
              <a:rPr lang="en-GB" sz="1200" dirty="0">
                <a:solidFill>
                  <a:srgbClr val="00B050"/>
                </a:solidFill>
              </a:rPr>
              <a:t>0.8 – 5 Hz (PHIN) </a:t>
            </a:r>
            <a:r>
              <a:rPr lang="en-GB" sz="1200" dirty="0"/>
              <a:t/>
            </a:r>
            <a:br>
              <a:rPr lang="en-GB" sz="1200" dirty="0"/>
            </a:br>
            <a:r>
              <a:rPr lang="en-GB" sz="1200" dirty="0">
                <a:solidFill>
                  <a:srgbClr val="FF0000"/>
                </a:solidFill>
              </a:rPr>
              <a:t>50 Hz (CLIC</a:t>
            </a:r>
            <a:r>
              <a:rPr lang="en-GB" sz="1200" dirty="0" smtClean="0">
                <a:solidFill>
                  <a:srgbClr val="FF0000"/>
                </a:solidFill>
              </a:rPr>
              <a:t>)</a:t>
            </a:r>
            <a:endParaRPr lang="en-GB" sz="1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AWAKE Project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17 October 2016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C. Hessler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BDF2-2FBB-4411-8964-5CD7680657EC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8" name="Picture 7" descr="AWAKE_white_background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3166" y="0"/>
            <a:ext cx="1513907" cy="762000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28600" y="3300846"/>
            <a:ext cx="3657600" cy="3129241"/>
          </a:xfrm>
        </p:spPr>
        <p:txBody>
          <a:bodyPr/>
          <a:lstStyle/>
          <a:p>
            <a:r>
              <a:rPr lang="en-GB" sz="2000" dirty="0" smtClean="0"/>
              <a:t>Proton driven plasma wake-field acceleration experiment.</a:t>
            </a:r>
          </a:p>
          <a:p>
            <a:r>
              <a:rPr lang="en-GB" sz="2000" dirty="0" smtClean="0"/>
              <a:t>Electron gun needed for witness beam.</a:t>
            </a:r>
          </a:p>
          <a:p>
            <a:r>
              <a:rPr lang="en-GB" sz="2000" dirty="0" smtClean="0"/>
              <a:t>Installation at the former CNGS underground area.</a:t>
            </a:r>
          </a:p>
          <a:p>
            <a:r>
              <a:rPr lang="en-GB" sz="2000" dirty="0" smtClean="0"/>
              <a:t>Challenging space constraints.</a:t>
            </a:r>
            <a:endParaRPr lang="en-GB" sz="2000" dirty="0"/>
          </a:p>
        </p:txBody>
      </p:sp>
      <p:cxnSp>
        <p:nvCxnSpPr>
          <p:cNvPr id="105" name="Straight Arrow Connector 104"/>
          <p:cNvCxnSpPr/>
          <p:nvPr/>
        </p:nvCxnSpPr>
        <p:spPr>
          <a:xfrm flipV="1">
            <a:off x="635624" y="2013058"/>
            <a:ext cx="1204907" cy="465507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headEnd type="none"/>
            <a:tailEnd type="triangle"/>
          </a:ln>
          <a:effectLst/>
        </p:spPr>
      </p:cxnSp>
      <p:sp>
        <p:nvSpPr>
          <p:cNvPr id="106" name="Rectangle 105"/>
          <p:cNvSpPr/>
          <p:nvPr/>
        </p:nvSpPr>
        <p:spPr>
          <a:xfrm>
            <a:off x="3328640" y="1860178"/>
            <a:ext cx="2117827" cy="339672"/>
          </a:xfrm>
          <a:prstGeom prst="rect">
            <a:avLst/>
          </a:prstGeom>
          <a:solidFill>
            <a:srgbClr val="FF6600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7" name="Straight Arrow Connector 106"/>
          <p:cNvCxnSpPr/>
          <p:nvPr/>
        </p:nvCxnSpPr>
        <p:spPr>
          <a:xfrm>
            <a:off x="1807649" y="2028934"/>
            <a:ext cx="1520991" cy="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headEnd type="none"/>
            <a:tailEnd type="triangle"/>
          </a:ln>
          <a:effectLst/>
        </p:spPr>
      </p:cxnSp>
      <p:cxnSp>
        <p:nvCxnSpPr>
          <p:cNvPr id="108" name="Straight Arrow Connector 107"/>
          <p:cNvCxnSpPr>
            <a:stCxn id="106" idx="1"/>
          </p:cNvCxnSpPr>
          <p:nvPr/>
        </p:nvCxnSpPr>
        <p:spPr>
          <a:xfrm flipV="1">
            <a:off x="3328638" y="2015215"/>
            <a:ext cx="4846806" cy="14801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headEnd type="none"/>
            <a:tailEnd type="triangle"/>
          </a:ln>
          <a:effectLst/>
        </p:spPr>
      </p:cxnSp>
      <p:cxnSp>
        <p:nvCxnSpPr>
          <p:cNvPr id="109" name="Straight Arrow Connector 108"/>
          <p:cNvCxnSpPr/>
          <p:nvPr/>
        </p:nvCxnSpPr>
        <p:spPr>
          <a:xfrm>
            <a:off x="1249725" y="1486163"/>
            <a:ext cx="0" cy="563936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headEnd type="none"/>
            <a:tailEnd type="triangle"/>
          </a:ln>
          <a:effectLst/>
        </p:spPr>
      </p:cxnSp>
      <p:cxnSp>
        <p:nvCxnSpPr>
          <p:cNvPr id="110" name="Straight Arrow Connector 109"/>
          <p:cNvCxnSpPr/>
          <p:nvPr/>
        </p:nvCxnSpPr>
        <p:spPr>
          <a:xfrm>
            <a:off x="2671511" y="1392213"/>
            <a:ext cx="393832" cy="608579"/>
          </a:xfrm>
          <a:prstGeom prst="straightConnector1">
            <a:avLst/>
          </a:prstGeom>
          <a:noFill/>
          <a:ln w="25400" cap="flat" cmpd="sng" algn="ctr">
            <a:solidFill>
              <a:srgbClr val="008000"/>
            </a:solidFill>
            <a:prstDash val="solid"/>
            <a:headEnd type="none"/>
            <a:tailEnd type="triangle"/>
          </a:ln>
          <a:effectLst/>
        </p:spPr>
      </p:cxnSp>
      <p:cxnSp>
        <p:nvCxnSpPr>
          <p:cNvPr id="111" name="Straight Arrow Connector 110"/>
          <p:cNvCxnSpPr/>
          <p:nvPr/>
        </p:nvCxnSpPr>
        <p:spPr>
          <a:xfrm>
            <a:off x="2285438" y="1396897"/>
            <a:ext cx="395817" cy="0"/>
          </a:xfrm>
          <a:prstGeom prst="straightConnector1">
            <a:avLst/>
          </a:prstGeom>
          <a:noFill/>
          <a:ln w="25400" cap="flat" cmpd="sng" algn="ctr">
            <a:solidFill>
              <a:srgbClr val="008000"/>
            </a:solidFill>
            <a:prstDash val="solid"/>
            <a:headEnd type="none"/>
            <a:tailEnd type="triangle"/>
          </a:ln>
          <a:effectLst/>
        </p:spPr>
      </p:cxnSp>
      <p:cxnSp>
        <p:nvCxnSpPr>
          <p:cNvPr id="112" name="Straight Arrow Connector 111"/>
          <p:cNvCxnSpPr/>
          <p:nvPr/>
        </p:nvCxnSpPr>
        <p:spPr>
          <a:xfrm flipV="1">
            <a:off x="3992802" y="2000791"/>
            <a:ext cx="2441705" cy="3"/>
          </a:xfrm>
          <a:prstGeom prst="straightConnector1">
            <a:avLst/>
          </a:prstGeom>
          <a:noFill/>
          <a:ln w="25400" cap="flat" cmpd="sng" algn="ctr">
            <a:solidFill>
              <a:srgbClr val="008000"/>
            </a:solidFill>
            <a:prstDash val="solid"/>
            <a:headEnd type="none"/>
            <a:tailEnd type="triangle"/>
          </a:ln>
          <a:effectLst/>
        </p:spPr>
      </p:cxnSp>
      <p:cxnSp>
        <p:nvCxnSpPr>
          <p:cNvPr id="113" name="Straight Arrow Connector 112"/>
          <p:cNvCxnSpPr/>
          <p:nvPr/>
        </p:nvCxnSpPr>
        <p:spPr>
          <a:xfrm flipV="1">
            <a:off x="5436492" y="2050100"/>
            <a:ext cx="1565681" cy="3295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headEnd type="none"/>
            <a:tailEnd type="triangle"/>
          </a:ln>
          <a:effectLst/>
        </p:spPr>
      </p:cxnSp>
      <p:cxnSp>
        <p:nvCxnSpPr>
          <p:cNvPr id="114" name="Straight Arrow Connector 113"/>
          <p:cNvCxnSpPr/>
          <p:nvPr/>
        </p:nvCxnSpPr>
        <p:spPr>
          <a:xfrm>
            <a:off x="1158707" y="1977683"/>
            <a:ext cx="165100" cy="157753"/>
          </a:xfrm>
          <a:prstGeom prst="straightConnector1">
            <a:avLst/>
          </a:prstGeom>
          <a:noFill/>
          <a:ln w="25400" cap="flat" cmpd="sng" algn="ctr">
            <a:solidFill>
              <a:srgbClr val="0000C3"/>
            </a:solidFill>
            <a:prstDash val="solid"/>
            <a:headEnd type="none"/>
            <a:tailEnd type="none"/>
          </a:ln>
          <a:effectLst/>
        </p:spPr>
      </p:cxnSp>
      <p:cxnSp>
        <p:nvCxnSpPr>
          <p:cNvPr id="115" name="Straight Arrow Connector 114"/>
          <p:cNvCxnSpPr/>
          <p:nvPr/>
        </p:nvCxnSpPr>
        <p:spPr>
          <a:xfrm>
            <a:off x="6899108" y="1936338"/>
            <a:ext cx="165100" cy="157753"/>
          </a:xfrm>
          <a:prstGeom prst="straightConnector1">
            <a:avLst/>
          </a:prstGeom>
          <a:noFill/>
          <a:ln w="25400" cap="flat" cmpd="sng" algn="ctr">
            <a:solidFill>
              <a:srgbClr val="0000C3"/>
            </a:solidFill>
            <a:prstDash val="solid"/>
            <a:headEnd type="none"/>
            <a:tailEnd type="none"/>
          </a:ln>
          <a:effectLst/>
        </p:spPr>
      </p:cxnSp>
      <p:cxnSp>
        <p:nvCxnSpPr>
          <p:cNvPr id="116" name="Straight Arrow Connector 115"/>
          <p:cNvCxnSpPr/>
          <p:nvPr/>
        </p:nvCxnSpPr>
        <p:spPr>
          <a:xfrm>
            <a:off x="1311107" y="2130083"/>
            <a:ext cx="165100" cy="157753"/>
          </a:xfrm>
          <a:prstGeom prst="straightConnector1">
            <a:avLst/>
          </a:prstGeom>
          <a:noFill/>
          <a:ln w="25400" cap="flat" cmpd="sng" algn="ctr">
            <a:solidFill>
              <a:srgbClr val="0000C3"/>
            </a:solidFill>
            <a:prstDash val="solid"/>
            <a:headEnd type="none"/>
            <a:tailEnd type="none"/>
          </a:ln>
          <a:effectLst/>
        </p:spPr>
      </p:cxnSp>
      <p:cxnSp>
        <p:nvCxnSpPr>
          <p:cNvPr id="117" name="Straight Arrow Connector 116"/>
          <p:cNvCxnSpPr/>
          <p:nvPr/>
        </p:nvCxnSpPr>
        <p:spPr>
          <a:xfrm>
            <a:off x="6998877" y="2035274"/>
            <a:ext cx="0" cy="312793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headEnd type="none"/>
            <a:tailEnd type="triangle"/>
          </a:ln>
          <a:effectLst/>
        </p:spPr>
      </p:cxnSp>
      <p:sp>
        <p:nvSpPr>
          <p:cNvPr id="118" name="Rectangle 117"/>
          <p:cNvSpPr/>
          <p:nvPr/>
        </p:nvSpPr>
        <p:spPr>
          <a:xfrm>
            <a:off x="8189683" y="1608214"/>
            <a:ext cx="698500" cy="809688"/>
          </a:xfrm>
          <a:prstGeom prst="rect">
            <a:avLst/>
          </a:prstGeom>
          <a:solidFill>
            <a:srgbClr val="F79646">
              <a:lumMod val="50000"/>
            </a:srgb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1832360" y="1279544"/>
            <a:ext cx="630238" cy="296407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0" name="Isosceles Triangle 119"/>
          <p:cNvSpPr/>
          <p:nvPr/>
        </p:nvSpPr>
        <p:spPr>
          <a:xfrm>
            <a:off x="1673843" y="1694977"/>
            <a:ext cx="219679" cy="667916"/>
          </a:xfrm>
          <a:prstGeom prst="triangle">
            <a:avLst/>
          </a:prstGeom>
          <a:solidFill>
            <a:srgbClr val="4F81BD">
              <a:tint val="100000"/>
              <a:shade val="100000"/>
              <a:satMod val="130000"/>
              <a:alpha val="49000"/>
            </a:srgb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1" name="Isosceles Triangle 120"/>
          <p:cNvSpPr/>
          <p:nvPr/>
        </p:nvSpPr>
        <p:spPr>
          <a:xfrm rot="2282123">
            <a:off x="2641564" y="1277424"/>
            <a:ext cx="145710" cy="283769"/>
          </a:xfrm>
          <a:prstGeom prst="triangle">
            <a:avLst/>
          </a:prstGeom>
          <a:solidFill>
            <a:srgbClr val="4F81BD">
              <a:tint val="100000"/>
              <a:shade val="100000"/>
              <a:satMod val="130000"/>
              <a:alpha val="49000"/>
            </a:srgb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934606" y="1089999"/>
            <a:ext cx="630238" cy="404811"/>
          </a:xfrm>
          <a:prstGeom prst="rect">
            <a:avLst/>
          </a:prstGeom>
          <a:solidFill>
            <a:srgbClr val="0000FF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3" name="TextBox 22"/>
          <p:cNvSpPr txBox="1"/>
          <p:nvPr/>
        </p:nvSpPr>
        <p:spPr>
          <a:xfrm>
            <a:off x="6696638" y="2267143"/>
            <a:ext cx="557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Laser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dump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4" name="Rectangle 123"/>
          <p:cNvSpPr/>
          <p:nvPr/>
        </p:nvSpPr>
        <p:spPr>
          <a:xfrm flipH="1">
            <a:off x="2873654" y="1392213"/>
            <a:ext cx="357188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5" name="TextBox 24"/>
          <p:cNvSpPr txBox="1"/>
          <p:nvPr/>
        </p:nvSpPr>
        <p:spPr>
          <a:xfrm>
            <a:off x="549238" y="1791950"/>
            <a:ext cx="774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protons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6" name="TextBox 25"/>
          <p:cNvSpPr txBox="1"/>
          <p:nvPr/>
        </p:nvSpPr>
        <p:spPr>
          <a:xfrm>
            <a:off x="3964216" y="1385510"/>
            <a:ext cx="10718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10m plasma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7" name="Straight Arrow Connector 126"/>
          <p:cNvCxnSpPr/>
          <p:nvPr/>
        </p:nvCxnSpPr>
        <p:spPr>
          <a:xfrm flipV="1">
            <a:off x="3314764" y="1754270"/>
            <a:ext cx="2183213" cy="72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128" name="Straight Arrow Connector 127"/>
          <p:cNvCxnSpPr/>
          <p:nvPr/>
        </p:nvCxnSpPr>
        <p:spPr>
          <a:xfrm>
            <a:off x="3065345" y="2004780"/>
            <a:ext cx="1020423" cy="4319"/>
          </a:xfrm>
          <a:prstGeom prst="straightConnector1">
            <a:avLst/>
          </a:prstGeom>
          <a:noFill/>
          <a:ln w="25400" cap="flat" cmpd="sng" algn="ctr">
            <a:solidFill>
              <a:srgbClr val="008000"/>
            </a:solidFill>
            <a:prstDash val="solid"/>
            <a:headEnd type="none"/>
            <a:tailEnd type="triangle"/>
          </a:ln>
          <a:effectLst/>
        </p:spPr>
      </p:cxnSp>
      <p:cxnSp>
        <p:nvCxnSpPr>
          <p:cNvPr id="129" name="Straight Arrow Connector 128"/>
          <p:cNvCxnSpPr>
            <a:endCxn id="119" idx="1"/>
          </p:cNvCxnSpPr>
          <p:nvPr/>
        </p:nvCxnSpPr>
        <p:spPr>
          <a:xfrm>
            <a:off x="1567255" y="1411533"/>
            <a:ext cx="265107" cy="16215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headEnd type="none"/>
            <a:tailEnd type="triangle"/>
          </a:ln>
          <a:effectLst/>
        </p:spPr>
      </p:cxnSp>
      <p:cxnSp>
        <p:nvCxnSpPr>
          <p:cNvPr id="130" name="Straight Arrow Connector 129"/>
          <p:cNvCxnSpPr/>
          <p:nvPr/>
        </p:nvCxnSpPr>
        <p:spPr>
          <a:xfrm>
            <a:off x="3328638" y="2485838"/>
            <a:ext cx="757128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dash"/>
            <a:headEnd type="triangle"/>
            <a:tailEnd type="triangle"/>
          </a:ln>
          <a:effectLst/>
        </p:spPr>
      </p:cxnSp>
      <p:sp>
        <p:nvSpPr>
          <p:cNvPr id="131" name="TextBox 30"/>
          <p:cNvSpPr txBox="1"/>
          <p:nvPr/>
        </p:nvSpPr>
        <p:spPr>
          <a:xfrm>
            <a:off x="3472102" y="2456215"/>
            <a:ext cx="4329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SMI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32" name="Straight Arrow Connector 131"/>
          <p:cNvCxnSpPr/>
          <p:nvPr/>
        </p:nvCxnSpPr>
        <p:spPr>
          <a:xfrm flipV="1">
            <a:off x="4137921" y="2478565"/>
            <a:ext cx="1308544" cy="9999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dash"/>
            <a:headEnd type="triangle"/>
            <a:tailEnd type="triangle"/>
          </a:ln>
          <a:effectLst/>
        </p:spPr>
      </p:cxnSp>
      <p:sp>
        <p:nvSpPr>
          <p:cNvPr id="133" name="TextBox 32"/>
          <p:cNvSpPr txBox="1"/>
          <p:nvPr/>
        </p:nvSpPr>
        <p:spPr>
          <a:xfrm>
            <a:off x="4303950" y="2425664"/>
            <a:ext cx="9855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Acceleration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4" name="TextBox 33"/>
          <p:cNvSpPr txBox="1"/>
          <p:nvPr/>
        </p:nvSpPr>
        <p:spPr>
          <a:xfrm>
            <a:off x="8234941" y="1635448"/>
            <a:ext cx="622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Proton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beam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dump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5" name="TextBox 34"/>
          <p:cNvSpPr txBox="1"/>
          <p:nvPr/>
        </p:nvSpPr>
        <p:spPr>
          <a:xfrm>
            <a:off x="1797197" y="1262400"/>
            <a:ext cx="6148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RF gun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6" name="TextBox 35"/>
          <p:cNvSpPr txBox="1"/>
          <p:nvPr/>
        </p:nvSpPr>
        <p:spPr>
          <a:xfrm>
            <a:off x="969575" y="1128591"/>
            <a:ext cx="5192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Laser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7" name="Isosceles Triangle 136"/>
          <p:cNvSpPr/>
          <p:nvPr/>
        </p:nvSpPr>
        <p:spPr>
          <a:xfrm rot="10800000">
            <a:off x="2968503" y="1726589"/>
            <a:ext cx="219679" cy="667916"/>
          </a:xfrm>
          <a:prstGeom prst="triangle">
            <a:avLst/>
          </a:prstGeom>
          <a:solidFill>
            <a:srgbClr val="4F81BD">
              <a:tint val="100000"/>
              <a:shade val="100000"/>
              <a:satMod val="130000"/>
              <a:alpha val="49000"/>
            </a:srgb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38" name="Straight Arrow Connector 137"/>
          <p:cNvCxnSpPr/>
          <p:nvPr/>
        </p:nvCxnSpPr>
        <p:spPr>
          <a:xfrm>
            <a:off x="1258037" y="2050099"/>
            <a:ext cx="4196740" cy="0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headEnd type="none"/>
            <a:tailEnd type="triangle"/>
          </a:ln>
          <a:effectLst/>
        </p:spPr>
      </p:cxnSp>
      <p:sp>
        <p:nvSpPr>
          <p:cNvPr id="139" name="Rectangle 138"/>
          <p:cNvSpPr/>
          <p:nvPr/>
        </p:nvSpPr>
        <p:spPr>
          <a:xfrm flipH="1">
            <a:off x="1992256" y="1733463"/>
            <a:ext cx="357188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40" name="Straight Arrow Connector 139"/>
          <p:cNvCxnSpPr/>
          <p:nvPr/>
        </p:nvCxnSpPr>
        <p:spPr>
          <a:xfrm>
            <a:off x="5896345" y="1949817"/>
            <a:ext cx="0" cy="162515"/>
          </a:xfrm>
          <a:prstGeom prst="straightConnector1">
            <a:avLst/>
          </a:prstGeom>
          <a:noFill/>
          <a:ln w="76200" cap="flat" cmpd="sng" algn="ctr">
            <a:solidFill>
              <a:srgbClr val="FF00FF"/>
            </a:solidFill>
            <a:prstDash val="solid"/>
            <a:headEnd type="none"/>
            <a:tailEnd type="none"/>
          </a:ln>
          <a:effectLst/>
        </p:spPr>
      </p:cxnSp>
      <p:cxnSp>
        <p:nvCxnSpPr>
          <p:cNvPr id="141" name="Straight Arrow Connector 140"/>
          <p:cNvCxnSpPr/>
          <p:nvPr/>
        </p:nvCxnSpPr>
        <p:spPr>
          <a:xfrm>
            <a:off x="6007851" y="1952406"/>
            <a:ext cx="0" cy="159925"/>
          </a:xfrm>
          <a:prstGeom prst="straightConnector1">
            <a:avLst/>
          </a:prstGeom>
          <a:noFill/>
          <a:ln w="25400" cap="flat" cmpd="sng" algn="ctr">
            <a:solidFill>
              <a:srgbClr val="FF00FF"/>
            </a:solidFill>
            <a:prstDash val="solid"/>
            <a:headEnd type="none"/>
            <a:tailEnd type="none"/>
          </a:ln>
          <a:effectLst/>
        </p:spPr>
      </p:cxnSp>
      <p:sp>
        <p:nvSpPr>
          <p:cNvPr id="142" name="Rectangle 141"/>
          <p:cNvSpPr/>
          <p:nvPr/>
        </p:nvSpPr>
        <p:spPr>
          <a:xfrm>
            <a:off x="5675943" y="1901232"/>
            <a:ext cx="396875" cy="281188"/>
          </a:xfrm>
          <a:prstGeom prst="rect">
            <a:avLst/>
          </a:prstGeom>
          <a:solidFill>
            <a:srgbClr val="FF66FF">
              <a:alpha val="16000"/>
            </a:srgbClr>
          </a:solidFill>
          <a:ln w="9525" cap="flat" cmpd="sng" algn="ctr">
            <a:solidFill>
              <a:srgbClr val="FF00FF"/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43" name="Straight Arrow Connector 142"/>
          <p:cNvCxnSpPr/>
          <p:nvPr/>
        </p:nvCxnSpPr>
        <p:spPr>
          <a:xfrm>
            <a:off x="5753470" y="1949817"/>
            <a:ext cx="0" cy="162515"/>
          </a:xfrm>
          <a:prstGeom prst="straightConnector1">
            <a:avLst/>
          </a:prstGeom>
          <a:noFill/>
          <a:ln w="76200" cap="flat" cmpd="sng" algn="ctr">
            <a:solidFill>
              <a:srgbClr val="FF00FF"/>
            </a:solidFill>
            <a:prstDash val="solid"/>
            <a:headEnd type="none"/>
            <a:tailEnd type="none"/>
          </a:ln>
          <a:effectLst/>
        </p:spPr>
      </p:cxnSp>
      <p:sp>
        <p:nvSpPr>
          <p:cNvPr id="144" name="Rectangle 143"/>
          <p:cNvSpPr/>
          <p:nvPr/>
        </p:nvSpPr>
        <p:spPr>
          <a:xfrm>
            <a:off x="5506736" y="1898549"/>
            <a:ext cx="87431" cy="281188"/>
          </a:xfrm>
          <a:prstGeom prst="rect">
            <a:avLst/>
          </a:prstGeom>
          <a:solidFill>
            <a:srgbClr val="FFFF00">
              <a:alpha val="16000"/>
            </a:srgbClr>
          </a:solidFill>
          <a:ln w="9525" cap="flat" cmpd="sng" algn="ctr">
            <a:solidFill>
              <a:srgbClr val="FF00FF"/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6724961" y="1894679"/>
            <a:ext cx="87431" cy="281188"/>
          </a:xfrm>
          <a:prstGeom prst="rect">
            <a:avLst/>
          </a:prstGeom>
          <a:solidFill>
            <a:srgbClr val="FFFF00">
              <a:alpha val="16000"/>
            </a:srgbClr>
          </a:solidFill>
          <a:ln w="9525" cap="flat" cmpd="sng" algn="ctr">
            <a:solidFill>
              <a:srgbClr val="FF00FF"/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6" name="TextBox 45"/>
          <p:cNvSpPr txBox="1"/>
          <p:nvPr/>
        </p:nvSpPr>
        <p:spPr>
          <a:xfrm>
            <a:off x="5388150" y="2156056"/>
            <a:ext cx="1369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Proton diagnostics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BTV,OTR, CTR</a:t>
            </a:r>
          </a:p>
        </p:txBody>
      </p:sp>
      <p:cxnSp>
        <p:nvCxnSpPr>
          <p:cNvPr id="147" name="Straight Arrow Connector 146"/>
          <p:cNvCxnSpPr/>
          <p:nvPr/>
        </p:nvCxnSpPr>
        <p:spPr>
          <a:xfrm flipV="1">
            <a:off x="6424314" y="1426652"/>
            <a:ext cx="529166" cy="578847"/>
          </a:xfrm>
          <a:prstGeom prst="straightConnector1">
            <a:avLst/>
          </a:prstGeom>
          <a:noFill/>
          <a:ln w="25400" cap="flat" cmpd="sng" algn="ctr">
            <a:solidFill>
              <a:srgbClr val="008000"/>
            </a:solidFill>
            <a:prstDash val="solid"/>
            <a:headEnd type="none"/>
            <a:tailEnd type="triangle"/>
          </a:ln>
          <a:effectLst/>
        </p:spPr>
      </p:cxnSp>
      <p:sp>
        <p:nvSpPr>
          <p:cNvPr id="148" name="Isosceles Triangle 147"/>
          <p:cNvSpPr/>
          <p:nvPr/>
        </p:nvSpPr>
        <p:spPr>
          <a:xfrm rot="8280435">
            <a:off x="6368830" y="1772195"/>
            <a:ext cx="196140" cy="445739"/>
          </a:xfrm>
          <a:prstGeom prst="triangle">
            <a:avLst/>
          </a:prstGeom>
          <a:solidFill>
            <a:srgbClr val="4F81BD">
              <a:tint val="100000"/>
              <a:shade val="100000"/>
              <a:satMod val="130000"/>
              <a:alpha val="49000"/>
            </a:srgb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9" name="Rectangle 148"/>
          <p:cNvSpPr/>
          <p:nvPr/>
        </p:nvSpPr>
        <p:spPr>
          <a:xfrm rot="2520350">
            <a:off x="6897604" y="1281249"/>
            <a:ext cx="202546" cy="169935"/>
          </a:xfrm>
          <a:prstGeom prst="rect">
            <a:avLst/>
          </a:prstGeom>
          <a:solidFill>
            <a:srgbClr val="66FF66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0" name="TextBox 49"/>
          <p:cNvSpPr txBox="1"/>
          <p:nvPr/>
        </p:nvSpPr>
        <p:spPr>
          <a:xfrm>
            <a:off x="6281862" y="926398"/>
            <a:ext cx="13644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  <a:r>
              <a:rPr kumimoji="0" lang="en-US" sz="14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spectrometer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312415"/>
            <a:ext cx="5014053" cy="28483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85766" y="3094363"/>
            <a:ext cx="1088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Laser room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085766" y="4931051"/>
            <a:ext cx="1537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Proton beam line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621055" y="5459304"/>
            <a:ext cx="16674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Electron beam line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756568" y="3242580"/>
            <a:ext cx="771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RF gun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679476" y="3517228"/>
            <a:ext cx="832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Klystron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007851" y="5778428"/>
            <a:ext cx="1101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Plasma cell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501976" y="6091734"/>
            <a:ext cx="21755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Experimental diagnostics</a:t>
            </a:r>
            <a:endParaRPr lang="en-GB" sz="14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>
            <a:stCxn id="58" idx="0"/>
          </p:cNvCxnSpPr>
          <p:nvPr/>
        </p:nvCxnSpPr>
        <p:spPr>
          <a:xfrm flipV="1">
            <a:off x="4854566" y="4551209"/>
            <a:ext cx="181478" cy="379842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59" idx="0"/>
          </p:cNvCxnSpPr>
          <p:nvPr/>
        </p:nvCxnSpPr>
        <p:spPr>
          <a:xfrm flipV="1">
            <a:off x="5454777" y="4669568"/>
            <a:ext cx="862756" cy="789736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7" idx="2"/>
          </p:cNvCxnSpPr>
          <p:nvPr/>
        </p:nvCxnSpPr>
        <p:spPr>
          <a:xfrm>
            <a:off x="4630146" y="3402140"/>
            <a:ext cx="346541" cy="438036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60" idx="2"/>
          </p:cNvCxnSpPr>
          <p:nvPr/>
        </p:nvCxnSpPr>
        <p:spPr>
          <a:xfrm flipH="1">
            <a:off x="6340429" y="3550357"/>
            <a:ext cx="801822" cy="563694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61" idx="2"/>
          </p:cNvCxnSpPr>
          <p:nvPr/>
        </p:nvCxnSpPr>
        <p:spPr>
          <a:xfrm flipH="1">
            <a:off x="6756568" y="3825005"/>
            <a:ext cx="1339048" cy="561259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62" idx="0"/>
          </p:cNvCxnSpPr>
          <p:nvPr/>
        </p:nvCxnSpPr>
        <p:spPr>
          <a:xfrm flipV="1">
            <a:off x="6558643" y="5377381"/>
            <a:ext cx="695585" cy="401047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63" idx="0"/>
          </p:cNvCxnSpPr>
          <p:nvPr/>
        </p:nvCxnSpPr>
        <p:spPr>
          <a:xfrm flipV="1">
            <a:off x="7589774" y="5672025"/>
            <a:ext cx="460510" cy="419709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19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AWAKE Electron Gun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257799"/>
          </a:xfrm>
        </p:spPr>
        <p:txBody>
          <a:bodyPr/>
          <a:lstStyle/>
          <a:p>
            <a:r>
              <a:rPr lang="en-GB" sz="2000" dirty="0" smtClean="0"/>
              <a:t>Electron beam parameter requirements:</a:t>
            </a:r>
          </a:p>
          <a:p>
            <a:endParaRPr lang="en-GB" sz="2000" dirty="0" smtClean="0"/>
          </a:p>
          <a:p>
            <a:endParaRPr lang="en-GB" sz="2000" dirty="0"/>
          </a:p>
          <a:p>
            <a:endParaRPr lang="en-GB" sz="2000" dirty="0" smtClean="0"/>
          </a:p>
          <a:p>
            <a:endParaRPr lang="en-GB" sz="2000" dirty="0"/>
          </a:p>
          <a:p>
            <a:endParaRPr lang="en-GB" sz="2000" dirty="0" smtClean="0"/>
          </a:p>
          <a:p>
            <a:endParaRPr lang="en-GB" sz="2000" dirty="0"/>
          </a:p>
          <a:p>
            <a:endParaRPr lang="en-GB" sz="2000" dirty="0" smtClean="0"/>
          </a:p>
          <a:p>
            <a:endParaRPr lang="en-GB" sz="2000" dirty="0"/>
          </a:p>
          <a:p>
            <a:endParaRPr lang="en-GB" sz="2000" dirty="0" smtClean="0"/>
          </a:p>
          <a:p>
            <a:r>
              <a:rPr lang="en-GB" sz="2000" dirty="0" smtClean="0"/>
              <a:t>PHIN gun was chosen for AWAKE.</a:t>
            </a:r>
          </a:p>
          <a:p>
            <a:r>
              <a:rPr lang="en-GB" sz="2000" dirty="0" smtClean="0"/>
              <a:t>Challenging to achieve 1 </a:t>
            </a:r>
            <a:r>
              <a:rPr lang="en-GB" sz="2000" dirty="0" err="1" smtClean="0"/>
              <a:t>nC</a:t>
            </a:r>
            <a:r>
              <a:rPr lang="en-GB" sz="2000" dirty="0" smtClean="0"/>
              <a:t> bunch charge, small emittance and short bunch length at the same time with copper cathodes (Ablation seems to be an issue).</a:t>
            </a:r>
            <a:endParaRPr lang="en-GB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17 October 2016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C. Hessler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BDF2-2FBB-4411-8964-5CD7680657EC}" type="slidenum">
              <a:rPr lang="en-US" smtClean="0"/>
              <a:pPr/>
              <a:t>28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202171"/>
              </p:ext>
            </p:extLst>
          </p:nvPr>
        </p:nvGraphicFramePr>
        <p:xfrm>
          <a:off x="685800" y="1524000"/>
          <a:ext cx="7896226" cy="3070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1828800"/>
                <a:gridCol w="3019426"/>
              </a:tblGrid>
              <a:tr h="383866">
                <a:tc>
                  <a:txBody>
                    <a:bodyPr/>
                    <a:lstStyle/>
                    <a:p>
                      <a:r>
                        <a:rPr lang="en-GB" dirty="0" smtClean="0"/>
                        <a:t>Parameter</a:t>
                      </a:r>
                      <a:endParaRPr lang="en-GB" dirty="0"/>
                    </a:p>
                  </a:txBody>
                  <a:tcPr>
                    <a:solidFill>
                      <a:srgbClr val="07649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Baseline</a:t>
                      </a:r>
                      <a:r>
                        <a:rPr lang="en-GB" baseline="0" dirty="0" smtClean="0"/>
                        <a:t> </a:t>
                      </a:r>
                      <a:endParaRPr lang="en-GB" dirty="0"/>
                    </a:p>
                  </a:txBody>
                  <a:tcPr>
                    <a:solidFill>
                      <a:srgbClr val="07649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Range</a:t>
                      </a:r>
                      <a:r>
                        <a:rPr lang="en-GB" baseline="0" dirty="0" smtClean="0"/>
                        <a:t> to check </a:t>
                      </a:r>
                      <a:endParaRPr lang="en-GB" dirty="0"/>
                    </a:p>
                  </a:txBody>
                  <a:tcPr>
                    <a:solidFill>
                      <a:srgbClr val="076497"/>
                    </a:solidFill>
                  </a:tcPr>
                </a:tc>
              </a:tr>
              <a:tr h="383866">
                <a:tc>
                  <a:txBody>
                    <a:bodyPr/>
                    <a:lstStyle/>
                    <a:p>
                      <a:r>
                        <a:rPr lang="en-GB" dirty="0" smtClean="0"/>
                        <a:t>Beam Energy 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16 MeV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10- 20 MeV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3866">
                <a:tc>
                  <a:txBody>
                    <a:bodyPr/>
                    <a:lstStyle/>
                    <a:p>
                      <a:r>
                        <a:rPr lang="en-GB" dirty="0" smtClean="0"/>
                        <a:t>Energy spread (</a:t>
                      </a:r>
                      <a:r>
                        <a:rPr lang="en-GB" dirty="0" smtClean="0"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en-GB" dirty="0" smtClean="0"/>
                        <a:t>)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0.5%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&lt; 0.5% ?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3866">
                <a:tc>
                  <a:txBody>
                    <a:bodyPr/>
                    <a:lstStyle/>
                    <a:p>
                      <a:r>
                        <a:rPr lang="en-GB" dirty="0" smtClean="0"/>
                        <a:t>Bunch Length (</a:t>
                      </a:r>
                      <a:r>
                        <a:rPr lang="en-GB" dirty="0" smtClean="0">
                          <a:latin typeface="+mj-lt"/>
                        </a:rPr>
                        <a:t>FWHM</a:t>
                      </a:r>
                      <a:r>
                        <a:rPr lang="en-GB" dirty="0" smtClean="0"/>
                        <a:t>)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 </a:t>
                      </a:r>
                      <a:r>
                        <a:rPr lang="en-GB" dirty="0" err="1" smtClean="0"/>
                        <a:t>ps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aseline="0" dirty="0" smtClean="0"/>
                        <a:t>0.3-10 </a:t>
                      </a:r>
                      <a:r>
                        <a:rPr lang="en-GB" baseline="0" dirty="0" err="1" smtClean="0"/>
                        <a:t>ps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3866">
                <a:tc>
                  <a:txBody>
                    <a:bodyPr/>
                    <a:lstStyle/>
                    <a:p>
                      <a:r>
                        <a:rPr lang="en-GB" dirty="0" smtClean="0"/>
                        <a:t>Beam Focus Size (</a:t>
                      </a:r>
                      <a:r>
                        <a:rPr lang="en-GB" dirty="0" smtClean="0"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en-GB" dirty="0" smtClean="0"/>
                        <a:t>)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250 </a:t>
                      </a:r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µ</a:t>
                      </a:r>
                      <a:r>
                        <a:rPr lang="en-GB" dirty="0" smtClean="0"/>
                        <a:t>m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0.25 – 1 mm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3866">
                <a:tc>
                  <a:txBody>
                    <a:bodyPr/>
                    <a:lstStyle/>
                    <a:p>
                      <a:r>
                        <a:rPr lang="en-GB" dirty="0" smtClean="0"/>
                        <a:t>Normalized </a:t>
                      </a:r>
                      <a:r>
                        <a:rPr lang="en-GB" dirty="0" err="1" smtClean="0"/>
                        <a:t>Emittance</a:t>
                      </a:r>
                      <a:r>
                        <a:rPr lang="en-GB" dirty="0" smtClean="0"/>
                        <a:t> (</a:t>
                      </a:r>
                      <a:r>
                        <a:rPr lang="en-GB" dirty="0" err="1" smtClean="0"/>
                        <a:t>rms</a:t>
                      </a:r>
                      <a:r>
                        <a:rPr lang="en-GB" dirty="0" smtClean="0"/>
                        <a:t>)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 mm </a:t>
                      </a:r>
                      <a:r>
                        <a:rPr lang="en-GB" dirty="0" err="1" smtClean="0"/>
                        <a:t>mrad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0.5 - 5 mm </a:t>
                      </a:r>
                      <a:r>
                        <a:rPr lang="en-GB" dirty="0" err="1" smtClean="0"/>
                        <a:t>mrad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3866">
                <a:tc>
                  <a:txBody>
                    <a:bodyPr/>
                    <a:lstStyle/>
                    <a:p>
                      <a:r>
                        <a:rPr lang="en-GB" dirty="0" smtClean="0"/>
                        <a:t>Bunch Charge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aseline="0" dirty="0" smtClean="0"/>
                        <a:t>1 </a:t>
                      </a:r>
                      <a:r>
                        <a:rPr lang="en-GB" baseline="0" dirty="0" err="1" smtClean="0"/>
                        <a:t>n</a:t>
                      </a:r>
                      <a:r>
                        <a:rPr lang="en-GB" dirty="0" err="1" smtClean="0"/>
                        <a:t>C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0.1 - 1 </a:t>
                      </a:r>
                      <a:r>
                        <a:rPr lang="en-GB" dirty="0" err="1" smtClean="0"/>
                        <a:t>nC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3866">
                <a:tc>
                  <a:txBody>
                    <a:bodyPr/>
                    <a:lstStyle/>
                    <a:p>
                      <a:r>
                        <a:rPr lang="en-GB" dirty="0" smtClean="0"/>
                        <a:t>Photocathode</a:t>
                      </a:r>
                      <a:r>
                        <a:rPr lang="en-GB" baseline="0" dirty="0" smtClean="0"/>
                        <a:t> type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Cs</a:t>
                      </a:r>
                      <a:r>
                        <a:rPr lang="en-GB" sz="1800" baseline="-25000" dirty="0" smtClean="0"/>
                        <a:t>2</a:t>
                      </a:r>
                      <a:r>
                        <a:rPr lang="en-GB" sz="1800" dirty="0" smtClean="0"/>
                        <a:t>Te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Cu </a:t>
                      </a:r>
                      <a:r>
                        <a:rPr lang="en-GB" sz="1800" dirty="0" smtClean="0"/>
                        <a:t>(or other metal) ?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474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410200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			     Collaborating CERN groups: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000" dirty="0" smtClean="0"/>
              <a:t>Lasers and photocathode section, equipment control section, </a:t>
            </a:r>
            <a:r>
              <a:rPr lang="en-US" sz="2000" dirty="0"/>
              <a:t>vacuum group, </a:t>
            </a:r>
            <a:r>
              <a:rPr lang="en-US" sz="2000" dirty="0" smtClean="0"/>
              <a:t>beam instrumentation group, RF group, CTF3 operation team, </a:t>
            </a:r>
            <a:br>
              <a:rPr lang="en-US" sz="2000" dirty="0" smtClean="0"/>
            </a:br>
            <a:r>
              <a:rPr lang="en-US" sz="2000" dirty="0" smtClean="0"/>
              <a:t>and many others</a:t>
            </a:r>
            <a:endParaRPr lang="en-US" sz="2400" dirty="0" smtClean="0"/>
          </a:p>
          <a:p>
            <a:pPr algn="ctr">
              <a:buNone/>
            </a:pPr>
            <a:r>
              <a:rPr lang="en-US" sz="1400" dirty="0" smtClean="0"/>
              <a:t> </a:t>
            </a:r>
          </a:p>
          <a:p>
            <a:pPr algn="ctr">
              <a:buNone/>
            </a:pPr>
            <a:r>
              <a:rPr lang="en-US" sz="2400" dirty="0" smtClean="0"/>
              <a:t>Collaborating institutes: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24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24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24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24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		… and thank you for your attention!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17 October 2016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C. Hessler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BDF2-2FBB-4411-8964-5CD7680657EC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7" name="Picture 5" descr="\\cern.ch\dfs\Users\i\imartini\Desktop\Ire_Altro\LA3NET\Logo\LA3NET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938" y="5257800"/>
            <a:ext cx="1430620" cy="50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\\cern.ch\dfs\Users\i\imartini\Desktop\Ire_Altro\LA3NET\Logo\Trio horizontal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94" r="34463"/>
          <a:stretch/>
        </p:blipFill>
        <p:spPr bwMode="auto">
          <a:xfrm>
            <a:off x="2393312" y="5335451"/>
            <a:ext cx="502642" cy="52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72000" y="5363653"/>
            <a:ext cx="35466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LA3NET </a:t>
            </a:r>
            <a:r>
              <a:rPr lang="en-US" sz="1100" dirty="0"/>
              <a:t>is funded by European Commission </a:t>
            </a:r>
            <a:endParaRPr lang="en-US" sz="1100" dirty="0" smtClean="0"/>
          </a:p>
          <a:p>
            <a:r>
              <a:rPr lang="en-US" sz="1100" dirty="0" smtClean="0"/>
              <a:t>under </a:t>
            </a:r>
            <a:r>
              <a:rPr lang="en-US" sz="1100" dirty="0"/>
              <a:t>Grant Agreement Number GA-ITN-2011-28919</a:t>
            </a:r>
            <a:endParaRPr lang="en-GB" sz="1100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3734" y="4314736"/>
            <a:ext cx="1246266" cy="76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CEA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11425" y="4314737"/>
            <a:ext cx="521150" cy="762279"/>
          </a:xfrm>
          <a:prstGeom prst="rect">
            <a:avLst/>
          </a:prstGeom>
          <a:noFill/>
        </p:spPr>
      </p:pic>
      <p:pic>
        <p:nvPicPr>
          <p:cNvPr id="55298" name="Picture 2" descr="http://www.ias.u-psud.fr/polar/images/logo_la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78848" y="3384114"/>
            <a:ext cx="1342053" cy="775571"/>
          </a:xfrm>
          <a:prstGeom prst="rect">
            <a:avLst/>
          </a:prstGeom>
          <a:noFill/>
        </p:spPr>
      </p:pic>
      <p:pic>
        <p:nvPicPr>
          <p:cNvPr id="14" name="Picture 13" descr="\\cern.ch\dfs\Users\m\mmartyan\Documents\My Pictures\logo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27995" y="4314736"/>
            <a:ext cx="1572204" cy="762279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478944"/>
            <a:ext cx="1970314" cy="5859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17 October 2016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C. Hessler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BDF2-2FBB-4411-8964-5CD7680657E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" name="Picture 9" descr="CLIC-layout-3TeV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1" y="1600200"/>
            <a:ext cx="8214552" cy="4346917"/>
          </a:xfrm>
          <a:prstGeom prst="rect">
            <a:avLst/>
          </a:prstGeom>
        </p:spPr>
      </p:pic>
      <p:pic>
        <p:nvPicPr>
          <p:cNvPr id="7" name="Picture 6" descr="CLIC-Logo-Color-7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27372" y="-48491"/>
            <a:ext cx="137160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17 October 2016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C. Hessler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BDF2-2FBB-4411-8964-5CD7680657EC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17 October 2016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C. Hessler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BDF2-2FBB-4411-8964-5CD7680657EC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22860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/>
              <a:t>Backup Slides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141797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Motivation for a Drive-Beam </a:t>
            </a:r>
            <a:r>
              <a:rPr lang="en-US" sz="2800" dirty="0" err="1" smtClean="0"/>
              <a:t>Photoinjector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410200"/>
          </a:xfrm>
        </p:spPr>
        <p:txBody>
          <a:bodyPr/>
          <a:lstStyle/>
          <a:p>
            <a:r>
              <a:rPr lang="en-US" sz="2000" dirty="0" smtClean="0"/>
              <a:t>To generate the 12 GHz time structure of the drive beam, several fast 180 degree phase switches are needed, which is presently done by a sub-harmonic bunching system.</a:t>
            </a:r>
          </a:p>
          <a:p>
            <a:r>
              <a:rPr lang="en-US" sz="2000" dirty="0" smtClean="0"/>
              <a:t>However, this system generates parasitic satellite pulses, which produce beam losses.</a:t>
            </a:r>
          </a:p>
          <a:p>
            <a:pPr lvl="1"/>
            <a:r>
              <a:rPr lang="en-US" sz="1800" dirty="0" smtClean="0"/>
              <a:t>Reduced system power efficiency</a:t>
            </a:r>
          </a:p>
          <a:p>
            <a:pPr lvl="1"/>
            <a:r>
              <a:rPr lang="en-US" sz="1800" dirty="0" smtClean="0"/>
              <a:t>Radiation issues due to the beam losses of the satellite pulses</a:t>
            </a:r>
          </a:p>
          <a:p>
            <a:r>
              <a:rPr lang="en-US" sz="2000" dirty="0" smtClean="0"/>
              <a:t>These problems can be avoided using a </a:t>
            </a:r>
            <a:r>
              <a:rPr lang="en-US" sz="2000" dirty="0" err="1" smtClean="0"/>
              <a:t>photoinjector</a:t>
            </a:r>
            <a:r>
              <a:rPr lang="en-US" sz="2000" dirty="0" smtClean="0"/>
              <a:t>, where the phase-coding can be done on the laser side and only the needed electron bunches are produced with the needed time structure.</a:t>
            </a:r>
          </a:p>
          <a:p>
            <a:r>
              <a:rPr lang="en-US" sz="2000" dirty="0"/>
              <a:t>Satellite-free beam </a:t>
            </a:r>
            <a:r>
              <a:rPr lang="en-US" sz="2000" dirty="0" smtClean="0"/>
              <a:t>production at</a:t>
            </a:r>
            <a:br>
              <a:rPr lang="en-US" sz="2000" dirty="0" smtClean="0"/>
            </a:br>
            <a:r>
              <a:rPr lang="en-US" sz="2000" dirty="0" smtClean="0"/>
              <a:t>PHIN </a:t>
            </a:r>
            <a:r>
              <a:rPr lang="en-US" sz="2000" dirty="0"/>
              <a:t>using laser </a:t>
            </a:r>
            <a:r>
              <a:rPr lang="en-US" sz="2000" dirty="0" smtClean="0"/>
              <a:t>phase-coding </a:t>
            </a:r>
            <a:br>
              <a:rPr lang="en-US" sz="2000" dirty="0" smtClean="0"/>
            </a:br>
            <a:r>
              <a:rPr lang="en-US" sz="2000" dirty="0" smtClean="0"/>
              <a:t>based </a:t>
            </a:r>
            <a:r>
              <a:rPr lang="en-US" sz="2000" dirty="0"/>
              <a:t>on fiber-modulator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technology </a:t>
            </a:r>
            <a:r>
              <a:rPr lang="en-US" sz="2000" dirty="0"/>
              <a:t>has been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demonstrated </a:t>
            </a:r>
            <a:r>
              <a:rPr lang="en-US" sz="2000" dirty="0"/>
              <a:t>in 2011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17 October 2016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C. Hessler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BDF2-2FBB-4411-8964-5CD7680657EC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" y="6172200"/>
            <a:ext cx="6354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/>
              <a:t>M.Csatari</a:t>
            </a:r>
            <a:r>
              <a:rPr lang="en-US" sz="1000" dirty="0" smtClean="0"/>
              <a:t> Divall et al., “Fast phase switching within the bunch train of the PHIN photo-injector at CERN using </a:t>
            </a:r>
            <a:br>
              <a:rPr lang="en-US" sz="1000" dirty="0" smtClean="0"/>
            </a:br>
            <a:r>
              <a:rPr lang="en-US" sz="1000" dirty="0" smtClean="0"/>
              <a:t>fiber-optic modulators on the drive laser”, </a:t>
            </a:r>
            <a:r>
              <a:rPr lang="en-US" sz="1000" dirty="0" err="1" smtClean="0"/>
              <a:t>Nucl</a:t>
            </a:r>
            <a:r>
              <a:rPr lang="en-US" sz="1000" dirty="0" smtClean="0"/>
              <a:t>. Instr. And Meth. A 659 (2011) p. 1.</a:t>
            </a:r>
            <a:endParaRPr lang="en-US" sz="1000" dirty="0"/>
          </a:p>
        </p:txBody>
      </p:sp>
      <p:grpSp>
        <p:nvGrpSpPr>
          <p:cNvPr id="8" name="Group 6"/>
          <p:cNvGrpSpPr/>
          <p:nvPr/>
        </p:nvGrpSpPr>
        <p:grpSpPr>
          <a:xfrm>
            <a:off x="4495800" y="4204726"/>
            <a:ext cx="4572000" cy="1941785"/>
            <a:chOff x="2377281" y="18507615"/>
            <a:chExt cx="9829716" cy="4343400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V="1">
              <a:off x="2986881" y="22255314"/>
              <a:ext cx="3352800" cy="575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 descr="21_02_2011_FitForBunchSpacing333_Cherenkov_250psmm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77281" y="18507615"/>
              <a:ext cx="5029200" cy="377294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883957" y="22257573"/>
              <a:ext cx="3256324" cy="593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1" descr="21_02_2011_FitForBunchSpacing999_Cherenkov_250psmm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29976" y="18546762"/>
              <a:ext cx="4977021" cy="3733800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5867400" y="4953000"/>
            <a:ext cx="1981200" cy="33855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sym typeface="Symbol"/>
              </a:rPr>
              <a:t></a:t>
            </a:r>
            <a:r>
              <a:rPr lang="en-US" sz="1600" dirty="0" smtClean="0">
                <a:solidFill>
                  <a:srgbClr val="C00000"/>
                </a:solidFill>
              </a:rPr>
              <a:t> Satellites &lt;0.1% 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69769" y="6172200"/>
            <a:ext cx="18742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Figure courtesy M. Divall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48415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CTF3 Beam Combination Scheme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17 October 2016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C. Hessler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BDF2-2FBB-4411-8964-5CD7680657EC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980728"/>
            <a:ext cx="8100900" cy="516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327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Challenges for CLIC Drive-Beam </a:t>
            </a:r>
            <a:r>
              <a:rPr lang="en-GB" sz="2800" dirty="0" err="1" smtClean="0"/>
              <a:t>Photoinjector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65237"/>
            <a:ext cx="8686800" cy="4525963"/>
          </a:xfrm>
        </p:spPr>
        <p:txBody>
          <a:bodyPr/>
          <a:lstStyle/>
          <a:p>
            <a:r>
              <a:rPr lang="en-GB" sz="2400" dirty="0" smtClean="0"/>
              <a:t>Achieve long cathode lifetimes (&gt;150 h) together with high bunch charge (8.4 </a:t>
            </a:r>
            <a:r>
              <a:rPr lang="en-GB" sz="2400" dirty="0" err="1" smtClean="0"/>
              <a:t>nC</a:t>
            </a:r>
            <a:r>
              <a:rPr lang="en-GB" sz="2400" dirty="0" smtClean="0"/>
              <a:t>) and high average current (30 mA)</a:t>
            </a:r>
            <a:br>
              <a:rPr lang="en-GB" sz="2400" dirty="0" smtClean="0"/>
            </a:br>
            <a:endParaRPr lang="en-GB" sz="2400" dirty="0"/>
          </a:p>
          <a:p>
            <a:r>
              <a:rPr lang="en-GB" sz="2400" dirty="0" smtClean="0"/>
              <a:t>Produce UV laser beam with high power and long train lengths (140 µs)</a:t>
            </a:r>
          </a:p>
          <a:p>
            <a:pPr lvl="1"/>
            <a:r>
              <a:rPr lang="en-GB" sz="2000" dirty="0" smtClean="0"/>
              <a:t>UV beam degradation in long trains</a:t>
            </a:r>
            <a:br>
              <a:rPr lang="en-GB" sz="20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endParaRPr lang="en-GB" sz="2000" dirty="0" smtClean="0"/>
          </a:p>
          <a:p>
            <a:pPr lvl="1"/>
            <a:r>
              <a:rPr lang="en-GB" sz="2000" dirty="0" smtClean="0"/>
              <a:t>Thermal lensing and heat load effects?</a:t>
            </a:r>
            <a:br>
              <a:rPr lang="en-GB" sz="2000" dirty="0" smtClean="0"/>
            </a:br>
            <a:endParaRPr lang="en-GB" sz="2000" dirty="0"/>
          </a:p>
          <a:p>
            <a:r>
              <a:rPr lang="en-GB" sz="2400" dirty="0" smtClean="0"/>
              <a:t>High charge stability (&lt;0,1%)</a:t>
            </a:r>
            <a:endParaRPr lang="en-GB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17 October 2016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C. Hessler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BDF2-2FBB-4411-8964-5CD7680657EC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09600" y="2057401"/>
            <a:ext cx="8686800" cy="4237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7649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7649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7649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7649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sz="2400" kern="0" dirty="0" smtClean="0">
                <a:solidFill>
                  <a:srgbClr val="00B050"/>
                </a:solidFill>
              </a:rPr>
              <a:t>→ Vacuum improvement, new cathode materials</a:t>
            </a:r>
            <a:r>
              <a:rPr lang="en-GB" sz="2400" kern="0" dirty="0">
                <a:solidFill>
                  <a:srgbClr val="00B050"/>
                </a:solidFill>
              </a:rPr>
              <a:t/>
            </a:r>
            <a:br>
              <a:rPr lang="en-GB" sz="2400" kern="0" dirty="0">
                <a:solidFill>
                  <a:srgbClr val="00B050"/>
                </a:solidFill>
              </a:rPr>
            </a:br>
            <a:endParaRPr lang="en-GB" sz="2000" kern="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GB" sz="2400" kern="0" dirty="0" smtClean="0">
                <a:solidFill>
                  <a:srgbClr val="00B050"/>
                </a:solidFill>
              </a:rPr>
              <a:t/>
            </a:r>
            <a:br>
              <a:rPr lang="en-GB" sz="2400" kern="0" dirty="0" smtClean="0">
                <a:solidFill>
                  <a:srgbClr val="00B050"/>
                </a:solidFill>
              </a:rPr>
            </a:br>
            <a:r>
              <a:rPr lang="en-GB" sz="2400" kern="0" dirty="0" smtClean="0">
                <a:solidFill>
                  <a:srgbClr val="00B050"/>
                </a:solidFill>
              </a:rPr>
              <a:t/>
            </a:r>
            <a:br>
              <a:rPr lang="en-GB" sz="2400" kern="0" dirty="0" smtClean="0">
                <a:solidFill>
                  <a:srgbClr val="00B050"/>
                </a:solidFill>
              </a:rPr>
            </a:br>
            <a:r>
              <a:rPr lang="en-GB" sz="2400" kern="0" dirty="0" smtClean="0">
                <a:solidFill>
                  <a:srgbClr val="00B050"/>
                </a:solidFill>
              </a:rPr>
              <a:t>    </a:t>
            </a:r>
            <a:r>
              <a:rPr lang="en-GB" sz="2000" kern="0" dirty="0" smtClean="0">
                <a:solidFill>
                  <a:srgbClr val="00B050"/>
                </a:solidFill>
              </a:rPr>
              <a:t>→ Usage of Cs</a:t>
            </a:r>
            <a:r>
              <a:rPr lang="en-GB" sz="2000" kern="0" baseline="-25000" dirty="0" smtClean="0">
                <a:solidFill>
                  <a:srgbClr val="00B050"/>
                </a:solidFill>
              </a:rPr>
              <a:t>3</a:t>
            </a:r>
            <a:r>
              <a:rPr lang="en-GB" sz="2000" kern="0" dirty="0" smtClean="0">
                <a:solidFill>
                  <a:srgbClr val="00B050"/>
                </a:solidFill>
              </a:rPr>
              <a:t>Sb cathodes sensitive to green light</a:t>
            </a:r>
            <a:br>
              <a:rPr lang="en-GB" sz="2000" kern="0" dirty="0" smtClean="0">
                <a:solidFill>
                  <a:srgbClr val="00B050"/>
                </a:solidFill>
              </a:rPr>
            </a:br>
            <a:r>
              <a:rPr lang="en-GB" sz="2000" kern="0" dirty="0">
                <a:solidFill>
                  <a:srgbClr val="00B050"/>
                </a:solidFill>
              </a:rPr>
              <a:t> </a:t>
            </a:r>
            <a:r>
              <a:rPr lang="en-GB" sz="2000" kern="0" dirty="0" smtClean="0">
                <a:solidFill>
                  <a:srgbClr val="00B050"/>
                </a:solidFill>
              </a:rPr>
              <a:t>    → New UV conversion schemes with multiple crystals</a:t>
            </a:r>
          </a:p>
          <a:p>
            <a:pPr marL="0" indent="0">
              <a:buNone/>
            </a:pPr>
            <a:r>
              <a:rPr lang="en-GB" sz="2000" kern="0" dirty="0" smtClean="0">
                <a:solidFill>
                  <a:srgbClr val="00B050"/>
                </a:solidFill>
              </a:rPr>
              <a:t/>
            </a:r>
            <a:br>
              <a:rPr lang="en-GB" sz="2000" kern="0" dirty="0" smtClean="0">
                <a:solidFill>
                  <a:srgbClr val="00B050"/>
                </a:solidFill>
              </a:rPr>
            </a:br>
            <a:r>
              <a:rPr lang="en-GB" sz="2000" kern="0" dirty="0" smtClean="0">
                <a:solidFill>
                  <a:srgbClr val="00B050"/>
                </a:solidFill>
              </a:rPr>
              <a:t>     → Study the dynamics of laser system with full CLIC specs</a:t>
            </a:r>
          </a:p>
          <a:p>
            <a:pPr marL="0" indent="0">
              <a:buNone/>
            </a:pPr>
            <a:endParaRPr lang="en-GB" sz="2000" kern="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GB" sz="2400" kern="0" dirty="0" smtClean="0">
                <a:solidFill>
                  <a:srgbClr val="00B050"/>
                </a:solidFill>
              </a:rPr>
              <a:t>→ Feedback stabilisation, </a:t>
            </a:r>
            <a:r>
              <a:rPr lang="en-GB" sz="2400" kern="0" dirty="0">
                <a:solidFill>
                  <a:srgbClr val="00B050"/>
                </a:solidFill>
              </a:rPr>
              <a:t/>
            </a:r>
            <a:br>
              <a:rPr lang="en-GB" sz="2400" kern="0" dirty="0">
                <a:solidFill>
                  <a:srgbClr val="00B050"/>
                </a:solidFill>
              </a:rPr>
            </a:br>
            <a:r>
              <a:rPr lang="en-GB" sz="2400" kern="0" dirty="0">
                <a:solidFill>
                  <a:srgbClr val="00B050"/>
                </a:solidFill>
              </a:rPr>
              <a:t>→ </a:t>
            </a:r>
            <a:r>
              <a:rPr lang="en-GB" sz="2400" kern="0" dirty="0" smtClean="0">
                <a:solidFill>
                  <a:srgbClr val="00B050"/>
                </a:solidFill>
              </a:rPr>
              <a:t>New </a:t>
            </a:r>
            <a:r>
              <a:rPr lang="en-GB" sz="2400" kern="0" dirty="0" err="1" smtClean="0">
                <a:solidFill>
                  <a:srgbClr val="00B050"/>
                </a:solidFill>
              </a:rPr>
              <a:t>fiber</a:t>
            </a:r>
            <a:r>
              <a:rPr lang="en-GB" sz="2400" kern="0" dirty="0" smtClean="0">
                <a:solidFill>
                  <a:srgbClr val="00B050"/>
                </a:solidFill>
              </a:rPr>
              <a:t>-based laser front end</a:t>
            </a:r>
          </a:p>
        </p:txBody>
      </p:sp>
      <p:sp>
        <p:nvSpPr>
          <p:cNvPr id="10" name="Rectangle 9"/>
          <p:cNvSpPr/>
          <p:nvPr/>
        </p:nvSpPr>
        <p:spPr>
          <a:xfrm rot="-5400000">
            <a:off x="7620000" y="2362200"/>
            <a:ext cx="2743200" cy="304800"/>
          </a:xfrm>
          <a:prstGeom prst="rect">
            <a:avLst/>
          </a:prstGeom>
          <a:solidFill>
            <a:srgbClr val="FFDE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Photocathode R&amp;D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-5400000">
            <a:off x="7833518" y="4891881"/>
            <a:ext cx="2316163" cy="3048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Laser R&amp;D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-5400000">
            <a:off x="6157118" y="3520281"/>
            <a:ext cx="5059363" cy="304800"/>
          </a:xfrm>
          <a:prstGeom prst="rect">
            <a:avLst/>
          </a:prstGeom>
          <a:solidFill>
            <a:srgbClr val="A0CC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solidFill>
                  <a:schemeClr val="tx1"/>
                </a:solidFill>
              </a:rPr>
              <a:t>Photoinjector</a:t>
            </a:r>
            <a:r>
              <a:rPr lang="en-GB" dirty="0" smtClean="0">
                <a:solidFill>
                  <a:schemeClr val="tx1"/>
                </a:solidFill>
              </a:rPr>
              <a:t> optimization and beam studies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68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Laser System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17 October 2016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C. Hessler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BDF2-2FBB-4411-8964-5CD7680657EC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86929" y="2945086"/>
            <a:ext cx="517977" cy="246165"/>
          </a:xfrm>
          <a:prstGeom prst="rect">
            <a:avLst/>
          </a:prstGeom>
          <a:noFill/>
        </p:spPr>
        <p:txBody>
          <a:bodyPr wrap="none" lIns="91384" tIns="45692" rIns="91384" bIns="45692" rtlCol="0">
            <a:spAutoFit/>
          </a:bodyPr>
          <a:lstStyle/>
          <a:p>
            <a:r>
              <a:rPr lang="en-US" sz="1000" dirty="0" smtClean="0">
                <a:solidFill>
                  <a:srgbClr val="C00000"/>
                </a:solidFill>
              </a:rPr>
              <a:t>100W</a:t>
            </a:r>
            <a:endParaRPr lang="en-US" sz="1000" dirty="0">
              <a:solidFill>
                <a:srgbClr val="C00000"/>
              </a:solidFill>
            </a:endParaRPr>
          </a:p>
        </p:txBody>
      </p:sp>
      <p:cxnSp>
        <p:nvCxnSpPr>
          <p:cNvPr id="8" name="Straight Connector 7"/>
          <p:cNvCxnSpPr>
            <a:stCxn id="34" idx="3"/>
            <a:endCxn id="14" idx="1"/>
          </p:cNvCxnSpPr>
          <p:nvPr/>
        </p:nvCxnSpPr>
        <p:spPr>
          <a:xfrm flipV="1">
            <a:off x="3390900" y="3125569"/>
            <a:ext cx="3695700" cy="381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401312" y="2935069"/>
            <a:ext cx="704088" cy="457200"/>
          </a:xfrm>
          <a:prstGeom prst="rect">
            <a:avLst/>
          </a:prstGeom>
          <a:solidFill>
            <a:srgbClr val="FFDE75"/>
          </a:solidFill>
          <a:ln>
            <a:solidFill>
              <a:srgbClr val="F68D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2" rIns="91384" bIns="45692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3-pass amplifier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43144" y="2935069"/>
            <a:ext cx="676656" cy="457200"/>
          </a:xfrm>
          <a:prstGeom prst="rect">
            <a:avLst/>
          </a:prstGeom>
          <a:solidFill>
            <a:srgbClr val="FFDE75"/>
          </a:solidFill>
          <a:ln>
            <a:solidFill>
              <a:srgbClr val="F68D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2" rIns="91384" bIns="45692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2-pass amplifier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5800" y="2706469"/>
            <a:ext cx="546832" cy="246165"/>
          </a:xfrm>
          <a:prstGeom prst="rect">
            <a:avLst/>
          </a:prstGeom>
          <a:noFill/>
        </p:spPr>
        <p:txBody>
          <a:bodyPr wrap="none" lIns="91384" tIns="45692" rIns="91384" bIns="45692" rtlCol="0">
            <a:spAutoFit/>
          </a:bodyPr>
          <a:lstStyle/>
          <a:p>
            <a:r>
              <a:rPr lang="en-US" sz="1000" dirty="0" smtClean="0">
                <a:solidFill>
                  <a:srgbClr val="C00000"/>
                </a:solidFill>
              </a:rPr>
              <a:t>3.5kW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18357" y="2706469"/>
            <a:ext cx="525243" cy="245920"/>
          </a:xfrm>
          <a:prstGeom prst="rect">
            <a:avLst/>
          </a:prstGeom>
          <a:noFill/>
        </p:spPr>
        <p:txBody>
          <a:bodyPr wrap="none" lIns="91384" tIns="45692" rIns="91384" bIns="45692" rtlCol="0">
            <a:spAutoFit/>
          </a:bodyPr>
          <a:lstStyle/>
          <a:p>
            <a:r>
              <a:rPr lang="en-US" sz="1000" dirty="0" smtClean="0">
                <a:solidFill>
                  <a:srgbClr val="C00000"/>
                </a:solidFill>
              </a:rPr>
              <a:t>8.3kW</a:t>
            </a:r>
            <a:endParaRPr lang="en-US" sz="1000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0928" y="2935071"/>
            <a:ext cx="995672" cy="400053"/>
          </a:xfrm>
          <a:prstGeom prst="rect">
            <a:avLst/>
          </a:prstGeom>
          <a:noFill/>
        </p:spPr>
        <p:txBody>
          <a:bodyPr wrap="none" lIns="91384" tIns="45692" rIns="91384" bIns="45692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C00000"/>
                </a:solidFill>
              </a:rPr>
              <a:t>7.8kW</a:t>
            </a:r>
          </a:p>
          <a:p>
            <a:pPr algn="ctr"/>
            <a:r>
              <a:rPr lang="en-US" sz="1000" dirty="0" smtClean="0">
                <a:solidFill>
                  <a:srgbClr val="C00000"/>
                </a:solidFill>
              </a:rPr>
              <a:t>14.8mJ in 1.2</a:t>
            </a:r>
            <a:r>
              <a:rPr lang="el-GR" sz="1000" dirty="0" smtClean="0">
                <a:solidFill>
                  <a:srgbClr val="C00000"/>
                </a:solidFill>
              </a:rPr>
              <a:t>μ</a:t>
            </a:r>
            <a:r>
              <a:rPr lang="en-US" sz="1000" dirty="0" smtClean="0">
                <a:solidFill>
                  <a:srgbClr val="C00000"/>
                </a:solidFill>
              </a:rPr>
              <a:t>s</a:t>
            </a:r>
            <a:endParaRPr lang="en-US" sz="1000" dirty="0">
              <a:solidFill>
                <a:srgbClr val="C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86600" y="2935069"/>
            <a:ext cx="457200" cy="381000"/>
          </a:xfrm>
          <a:prstGeom prst="rect">
            <a:avLst/>
          </a:prstGeom>
          <a:solidFill>
            <a:srgbClr val="94E89E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2" rIns="91384" bIns="45692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2</a:t>
            </a:r>
            <a:r>
              <a:rPr lang="el-GR" sz="1000" dirty="0" smtClean="0">
                <a:solidFill>
                  <a:schemeClr val="tx1"/>
                </a:solidFill>
              </a:rPr>
              <a:t>ω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13320" y="2935069"/>
            <a:ext cx="638202" cy="553941"/>
          </a:xfrm>
          <a:prstGeom prst="rect">
            <a:avLst/>
          </a:prstGeom>
          <a:noFill/>
        </p:spPr>
        <p:txBody>
          <a:bodyPr wrap="none" lIns="91384" tIns="45692" rIns="91384" bIns="45692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00B050"/>
                </a:solidFill>
              </a:rPr>
              <a:t>3.6kW</a:t>
            </a:r>
          </a:p>
          <a:p>
            <a:pPr algn="ctr"/>
            <a:r>
              <a:rPr lang="en-US" sz="1000" dirty="0" smtClean="0">
                <a:solidFill>
                  <a:srgbClr val="00B050"/>
                </a:solidFill>
              </a:rPr>
              <a:t>4.67mJ </a:t>
            </a:r>
          </a:p>
          <a:p>
            <a:pPr algn="ctr"/>
            <a:r>
              <a:rPr lang="en-US" sz="1000" dirty="0" smtClean="0">
                <a:solidFill>
                  <a:srgbClr val="00B050"/>
                </a:solidFill>
              </a:rPr>
              <a:t>in 1.2</a:t>
            </a:r>
            <a:r>
              <a:rPr lang="el-GR" sz="1000" dirty="0" smtClean="0">
                <a:solidFill>
                  <a:srgbClr val="00B050"/>
                </a:solidFill>
              </a:rPr>
              <a:t>μ</a:t>
            </a:r>
            <a:r>
              <a:rPr lang="en-US" sz="1000" dirty="0">
                <a:solidFill>
                  <a:srgbClr val="00B050"/>
                </a:solidFill>
              </a:rPr>
              <a:t>s</a:t>
            </a:r>
          </a:p>
        </p:txBody>
      </p:sp>
      <p:cxnSp>
        <p:nvCxnSpPr>
          <p:cNvPr id="16" name="Straight Connector 15"/>
          <p:cNvCxnSpPr>
            <a:stCxn id="14" idx="3"/>
            <a:endCxn id="17" idx="1"/>
          </p:cNvCxnSpPr>
          <p:nvPr/>
        </p:nvCxnSpPr>
        <p:spPr>
          <a:xfrm>
            <a:off x="7543800" y="3125569"/>
            <a:ext cx="76200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8305800" y="2935069"/>
            <a:ext cx="4572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2" rIns="91384" bIns="45692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4</a:t>
            </a:r>
            <a:r>
              <a:rPr lang="el-GR" sz="1000" dirty="0" smtClean="0">
                <a:solidFill>
                  <a:schemeClr val="tx1"/>
                </a:solidFill>
              </a:rPr>
              <a:t>ω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8534400" y="3316069"/>
            <a:ext cx="0" cy="1219200"/>
          </a:xfrm>
          <a:prstGeom prst="line">
            <a:avLst/>
          </a:prstGeom>
          <a:ln w="19050">
            <a:solidFill>
              <a:srgbClr val="7030A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239000" y="3620869"/>
            <a:ext cx="1293831" cy="553941"/>
          </a:xfrm>
          <a:prstGeom prst="rect">
            <a:avLst/>
          </a:prstGeom>
          <a:noFill/>
        </p:spPr>
        <p:txBody>
          <a:bodyPr wrap="none" lIns="91384" tIns="45692" rIns="91384" bIns="45692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7030A0"/>
                </a:solidFill>
              </a:rPr>
              <a:t>1.25kW</a:t>
            </a:r>
          </a:p>
          <a:p>
            <a:pPr algn="ctr"/>
            <a:r>
              <a:rPr lang="en-US" sz="1000" dirty="0" smtClean="0">
                <a:solidFill>
                  <a:srgbClr val="7030A0"/>
                </a:solidFill>
              </a:rPr>
              <a:t>1.5mJ in 1.2</a:t>
            </a:r>
            <a:r>
              <a:rPr lang="el-GR" sz="1000" dirty="0" smtClean="0">
                <a:solidFill>
                  <a:srgbClr val="7030A0"/>
                </a:solidFill>
              </a:rPr>
              <a:t>μ</a:t>
            </a:r>
            <a:r>
              <a:rPr lang="en-US" sz="1000" dirty="0" smtClean="0">
                <a:solidFill>
                  <a:srgbClr val="7030A0"/>
                </a:solidFill>
              </a:rPr>
              <a:t>s</a:t>
            </a:r>
          </a:p>
          <a:p>
            <a:pPr algn="ctr"/>
            <a:r>
              <a:rPr lang="en-US" sz="1000" dirty="0" smtClean="0">
                <a:solidFill>
                  <a:srgbClr val="7030A0"/>
                </a:solidFill>
              </a:rPr>
              <a:t>(=800nJ / laser pulse)</a:t>
            </a:r>
            <a:endParaRPr lang="en-US" sz="1000" dirty="0">
              <a:solidFill>
                <a:srgbClr val="7030A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924800" y="1715869"/>
            <a:ext cx="1072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To CALIFES</a:t>
            </a:r>
          </a:p>
          <a:p>
            <a:r>
              <a:rPr lang="en-US" sz="1200" dirty="0" err="1" smtClean="0"/>
              <a:t>photoinjector</a:t>
            </a:r>
            <a:r>
              <a:rPr lang="en-US" sz="1200" dirty="0" smtClean="0"/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740584" y="4611469"/>
            <a:ext cx="1406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To PHIN</a:t>
            </a:r>
          </a:p>
          <a:p>
            <a:pPr algn="ctr"/>
            <a:r>
              <a:rPr lang="en-US" sz="1200" dirty="0" err="1" smtClean="0"/>
              <a:t>Photoinjector</a:t>
            </a:r>
            <a:r>
              <a:rPr lang="en-US" sz="1200" dirty="0" smtClean="0"/>
              <a:t> /</a:t>
            </a:r>
          </a:p>
          <a:p>
            <a:pPr algn="ctr"/>
            <a:r>
              <a:rPr lang="en-US" sz="1200" dirty="0" smtClean="0"/>
              <a:t>Future 1 GHz gun</a:t>
            </a:r>
            <a:endParaRPr lang="en-US" sz="1200" dirty="0"/>
          </a:p>
        </p:txBody>
      </p:sp>
      <p:sp>
        <p:nvSpPr>
          <p:cNvPr id="24" name="Rectangle 23"/>
          <p:cNvSpPr/>
          <p:nvPr/>
        </p:nvSpPr>
        <p:spPr>
          <a:xfrm>
            <a:off x="4800600" y="1758541"/>
            <a:ext cx="457200" cy="381000"/>
          </a:xfrm>
          <a:prstGeom prst="rect">
            <a:avLst/>
          </a:prstGeom>
          <a:solidFill>
            <a:srgbClr val="94E89E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2" rIns="91384" bIns="45692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2</a:t>
            </a:r>
            <a:r>
              <a:rPr lang="el-GR" sz="1000" dirty="0" smtClean="0">
                <a:solidFill>
                  <a:schemeClr val="tx1"/>
                </a:solidFill>
              </a:rPr>
              <a:t>ω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25" name="Straight Connector 24"/>
          <p:cNvCxnSpPr>
            <a:stCxn id="24" idx="3"/>
            <a:endCxn id="26" idx="1"/>
          </p:cNvCxnSpPr>
          <p:nvPr/>
        </p:nvCxnSpPr>
        <p:spPr>
          <a:xfrm>
            <a:off x="5257800" y="1949041"/>
            <a:ext cx="60960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867400" y="1758541"/>
            <a:ext cx="4572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2" rIns="91384" bIns="45692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4</a:t>
            </a:r>
            <a:r>
              <a:rPr lang="el-GR" sz="1000" dirty="0" smtClean="0">
                <a:solidFill>
                  <a:schemeClr val="tx1"/>
                </a:solidFill>
              </a:rPr>
              <a:t>ω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27" name="Straight Connector 26"/>
          <p:cNvCxnSpPr>
            <a:stCxn id="26" idx="3"/>
            <a:endCxn id="22" idx="1"/>
          </p:cNvCxnSpPr>
          <p:nvPr/>
        </p:nvCxnSpPr>
        <p:spPr>
          <a:xfrm flipV="1">
            <a:off x="6324600" y="1946702"/>
            <a:ext cx="1600200" cy="2339"/>
          </a:xfrm>
          <a:prstGeom prst="line">
            <a:avLst/>
          </a:prstGeom>
          <a:ln w="19050">
            <a:solidFill>
              <a:srgbClr val="7030A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469787" y="1944469"/>
            <a:ext cx="1277801" cy="400053"/>
          </a:xfrm>
          <a:prstGeom prst="rect">
            <a:avLst/>
          </a:prstGeom>
          <a:noFill/>
        </p:spPr>
        <p:txBody>
          <a:bodyPr wrap="none" lIns="91384" tIns="45692" rIns="91384" bIns="45692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7030A0"/>
                </a:solidFill>
              </a:rPr>
              <a:t>450</a:t>
            </a:r>
            <a:r>
              <a:rPr lang="el-GR" sz="1000" dirty="0" smtClean="0">
                <a:solidFill>
                  <a:srgbClr val="7030A0"/>
                </a:solidFill>
              </a:rPr>
              <a:t>μ</a:t>
            </a:r>
            <a:r>
              <a:rPr lang="en-US" sz="1000" dirty="0" smtClean="0">
                <a:solidFill>
                  <a:srgbClr val="7030A0"/>
                </a:solidFill>
              </a:rPr>
              <a:t>J in 100ns</a:t>
            </a:r>
          </a:p>
          <a:p>
            <a:pPr algn="ctr"/>
            <a:r>
              <a:rPr lang="en-US" sz="1000" dirty="0" smtClean="0">
                <a:solidFill>
                  <a:srgbClr val="7030A0"/>
                </a:solidFill>
              </a:rPr>
              <a:t>(=3</a:t>
            </a:r>
            <a:r>
              <a:rPr lang="el-GR" sz="1000" dirty="0" smtClean="0">
                <a:solidFill>
                  <a:srgbClr val="7030A0"/>
                </a:solidFill>
              </a:rPr>
              <a:t>μ</a:t>
            </a:r>
            <a:r>
              <a:rPr lang="en-US" sz="1000" dirty="0" smtClean="0">
                <a:solidFill>
                  <a:srgbClr val="7030A0"/>
                </a:solidFill>
              </a:rPr>
              <a:t>J / laser pulse)</a:t>
            </a:r>
            <a:endParaRPr lang="en-US" sz="1000" dirty="0">
              <a:solidFill>
                <a:srgbClr val="7030A0"/>
              </a:solidFill>
            </a:endParaRPr>
          </a:p>
        </p:txBody>
      </p:sp>
      <p:cxnSp>
        <p:nvCxnSpPr>
          <p:cNvPr id="29" name="Straight Connector 28"/>
          <p:cNvCxnSpPr>
            <a:endCxn id="24" idx="1"/>
          </p:cNvCxnSpPr>
          <p:nvPr/>
        </p:nvCxnSpPr>
        <p:spPr>
          <a:xfrm>
            <a:off x="457200" y="1944469"/>
            <a:ext cx="4343400" cy="4572"/>
          </a:xfrm>
          <a:prstGeom prst="line">
            <a:avLst/>
          </a:prstGeom>
          <a:ln w="1905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3505200" y="1715869"/>
            <a:ext cx="685800" cy="457200"/>
          </a:xfrm>
          <a:prstGeom prst="rect">
            <a:avLst/>
          </a:prstGeom>
          <a:solidFill>
            <a:srgbClr val="FFDE75"/>
          </a:solidFill>
          <a:ln>
            <a:solidFill>
              <a:srgbClr val="F68D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2" rIns="91384" bIns="45692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3-pass amplifier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52400" y="1639669"/>
            <a:ext cx="685800" cy="609600"/>
          </a:xfrm>
          <a:prstGeom prst="rect">
            <a:avLst/>
          </a:prstGeom>
          <a:solidFill>
            <a:srgbClr val="FFDE75"/>
          </a:solidFill>
          <a:ln>
            <a:solidFill>
              <a:srgbClr val="F68D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2" rIns="91384" bIns="45692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1.5 GHz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Synched </a:t>
            </a:r>
            <a:r>
              <a:rPr lang="en-US" sz="1000" dirty="0" err="1" smtClean="0">
                <a:solidFill>
                  <a:schemeClr val="tx1"/>
                </a:solidFill>
              </a:rPr>
              <a:t>HighQ</a:t>
            </a:r>
            <a:r>
              <a:rPr lang="en-US" sz="1000" dirty="0" smtClean="0">
                <a:solidFill>
                  <a:schemeClr val="tx1"/>
                </a:solidFill>
              </a:rPr>
              <a:t/>
            </a:r>
            <a:br>
              <a:rPr lang="en-US" sz="1000" dirty="0" smtClean="0">
                <a:solidFill>
                  <a:schemeClr val="tx1"/>
                </a:solidFill>
              </a:rPr>
            </a:br>
            <a:r>
              <a:rPr lang="en-US" sz="1000" dirty="0" smtClean="0">
                <a:solidFill>
                  <a:schemeClr val="tx1"/>
                </a:solidFill>
              </a:rPr>
              <a:t>oscillator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90600" y="1639669"/>
            <a:ext cx="685800" cy="609600"/>
          </a:xfrm>
          <a:prstGeom prst="rect">
            <a:avLst/>
          </a:prstGeom>
          <a:solidFill>
            <a:srgbClr val="FFDE75"/>
          </a:solidFill>
          <a:ln>
            <a:solidFill>
              <a:srgbClr val="F68D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2" rIns="91384" bIns="45692" rtlCol="0" anchor="ctr"/>
          <a:lstStyle/>
          <a:p>
            <a:pPr algn="ctr"/>
            <a:r>
              <a:rPr lang="en-US" sz="1000" dirty="0" err="1" smtClean="0">
                <a:solidFill>
                  <a:schemeClr val="tx1"/>
                </a:solidFill>
              </a:rPr>
              <a:t>Cw</a:t>
            </a:r>
            <a:r>
              <a:rPr lang="en-US" sz="10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1000" dirty="0" err="1" smtClean="0">
                <a:solidFill>
                  <a:schemeClr val="tx1"/>
                </a:solidFill>
              </a:rPr>
              <a:t>HighQ</a:t>
            </a:r>
            <a:r>
              <a:rPr lang="en-US" sz="1000" dirty="0" smtClean="0">
                <a:solidFill>
                  <a:schemeClr val="tx1"/>
                </a:solidFill>
              </a:rPr>
              <a:t> pre-amplifier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52400" y="2858869"/>
            <a:ext cx="1181100" cy="609600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2" rIns="91384" bIns="45692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500 MHz synched 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Fiber oscillator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362200" y="2858869"/>
            <a:ext cx="1028700" cy="609600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2" rIns="91384" bIns="45692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100 W burst fiber pre-amplifier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35" name="Straight Connector 34"/>
          <p:cNvCxnSpPr>
            <a:stCxn id="33" idx="3"/>
            <a:endCxn id="34" idx="1"/>
          </p:cNvCxnSpPr>
          <p:nvPr/>
        </p:nvCxnSpPr>
        <p:spPr>
          <a:xfrm>
            <a:off x="1333500" y="3163669"/>
            <a:ext cx="10287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1524000" y="2935069"/>
            <a:ext cx="685800" cy="4530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692" rIns="91384" bIns="45692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Phase coding setup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766237" y="1698248"/>
            <a:ext cx="429926" cy="246221"/>
          </a:xfrm>
          <a:prstGeom prst="rect">
            <a:avLst/>
          </a:prstGeom>
          <a:noFill/>
        </p:spPr>
        <p:txBody>
          <a:bodyPr wrap="none" lIns="91384" tIns="45692" rIns="91384" bIns="45692" rtlCol="0">
            <a:spAutoFit/>
          </a:bodyPr>
          <a:lstStyle/>
          <a:p>
            <a:r>
              <a:rPr lang="en-US" sz="1000" dirty="0" smtClean="0">
                <a:solidFill>
                  <a:srgbClr val="C00000"/>
                </a:solidFill>
              </a:rPr>
              <a:t>10W</a:t>
            </a:r>
            <a:endParaRPr lang="en-US" sz="1000" dirty="0">
              <a:solidFill>
                <a:srgbClr val="C0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6200" y="2706469"/>
            <a:ext cx="3429000" cy="132968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/>
          <p:cNvSpPr txBox="1"/>
          <p:nvPr/>
        </p:nvSpPr>
        <p:spPr>
          <a:xfrm>
            <a:off x="948090" y="3666817"/>
            <a:ext cx="25571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</a:rPr>
              <a:t>New </a:t>
            </a:r>
            <a:r>
              <a:rPr lang="en-GB" sz="1600" dirty="0" err="1" smtClean="0">
                <a:solidFill>
                  <a:srgbClr val="FF0000"/>
                </a:solidFill>
              </a:rPr>
              <a:t>fiber</a:t>
            </a:r>
            <a:r>
              <a:rPr lang="en-GB" sz="1600" dirty="0" smtClean="0">
                <a:solidFill>
                  <a:srgbClr val="FF0000"/>
                </a:solidFill>
              </a:rPr>
              <a:t>-based front-end</a:t>
            </a:r>
            <a:endParaRPr lang="en-GB" sz="1600" dirty="0">
              <a:solidFill>
                <a:srgbClr val="FF0000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3124200" y="1944469"/>
            <a:ext cx="1112667" cy="1194816"/>
          </a:xfrm>
          <a:prstGeom prst="line">
            <a:avLst/>
          </a:prstGeom>
          <a:ln w="19050">
            <a:solidFill>
              <a:srgbClr val="C0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90500" y="6226556"/>
            <a:ext cx="86837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M. </a:t>
            </a:r>
            <a:r>
              <a:rPr lang="en-US" sz="1100" dirty="0" err="1"/>
              <a:t>Petrarca</a:t>
            </a:r>
            <a:r>
              <a:rPr lang="en-US" sz="1100" dirty="0"/>
              <a:t> et al., “Study of the Powerful </a:t>
            </a:r>
            <a:r>
              <a:rPr lang="en-US" sz="1100" dirty="0" err="1"/>
              <a:t>Nd:YLF</a:t>
            </a:r>
            <a:r>
              <a:rPr lang="en-US" sz="1100" dirty="0"/>
              <a:t> Laser Amplifiers for the CTF3 </a:t>
            </a:r>
            <a:r>
              <a:rPr lang="en-US" sz="1100" dirty="0" err="1"/>
              <a:t>Photoinjectors</a:t>
            </a:r>
            <a:r>
              <a:rPr lang="en-US" sz="1100" dirty="0"/>
              <a:t>”, IEEE J. Quant. </a:t>
            </a:r>
            <a:r>
              <a:rPr lang="en-US" sz="1100" dirty="0" err="1"/>
              <a:t>Electr</a:t>
            </a:r>
            <a:r>
              <a:rPr lang="en-US" sz="1100" dirty="0"/>
              <a:t>. 47 (2011), p. 306.</a:t>
            </a:r>
          </a:p>
        </p:txBody>
      </p:sp>
    </p:spTree>
    <p:extLst>
      <p:ext uri="{BB962C8B-B14F-4D97-AF65-F5344CB8AC3E}">
        <p14:creationId xmlns:p14="http://schemas.microsoft.com/office/powerpoint/2010/main" val="205633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PHIN and CLIC Parameters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C. Hessler</a:t>
            </a:r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990600" y="1219200"/>
          <a:ext cx="5907641" cy="5105400"/>
        </p:xfrm>
        <a:graphic>
          <a:graphicData uri="http://schemas.openxmlformats.org/drawingml/2006/table">
            <a:tbl>
              <a:tblPr/>
              <a:tblGrid>
                <a:gridCol w="691166"/>
                <a:gridCol w="3220298"/>
                <a:gridCol w="1129723"/>
                <a:gridCol w="866454"/>
              </a:tblGrid>
              <a:tr h="20421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8" marR="7058" marT="70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58" marR="7058" marT="70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DRIVE beam</a:t>
                      </a:r>
                    </a:p>
                  </a:txBody>
                  <a:tcPr marL="7058" marR="7058" marT="70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4216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Electrons</a:t>
                      </a:r>
                    </a:p>
                  </a:txBody>
                  <a:tcPr marL="7058" marR="7058" marT="7058" marB="0" vert="vert27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58" marR="7058" marT="7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PHIN</a:t>
                      </a:r>
                    </a:p>
                  </a:txBody>
                  <a:tcPr marL="7058" marR="7058" marT="70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CLIC</a:t>
                      </a:r>
                    </a:p>
                  </a:txBody>
                  <a:tcPr marL="7058" marR="7058" marT="7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42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charge/bunch (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nC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7058" marR="7058" marT="7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2.3</a:t>
                      </a:r>
                    </a:p>
                  </a:txBody>
                  <a:tcPr marL="7058" marR="7058" marT="70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8.4</a:t>
                      </a:r>
                    </a:p>
                  </a:txBody>
                  <a:tcPr marL="7058" marR="7058" marT="7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42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C00000"/>
                          </a:solidFill>
                          <a:latin typeface="Calibri"/>
                        </a:rPr>
                        <a:t>train</a:t>
                      </a:r>
                      <a:r>
                        <a:rPr lang="en-US" sz="1200" b="1" i="0" u="none" strike="noStrike" baseline="0" dirty="0" smtClean="0">
                          <a:solidFill>
                            <a:srgbClr val="C00000"/>
                          </a:solidFill>
                          <a:latin typeface="Calibri"/>
                        </a:rPr>
                        <a:t> length</a:t>
                      </a:r>
                      <a:r>
                        <a:rPr lang="en-US" sz="1200" b="1" i="0" u="none" strike="noStrike" dirty="0" smtClean="0">
                          <a:solidFill>
                            <a:srgbClr val="C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2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(ns)</a:t>
                      </a:r>
                    </a:p>
                  </a:txBody>
                  <a:tcPr marL="7058" marR="7058" marT="7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1200</a:t>
                      </a:r>
                    </a:p>
                  </a:txBody>
                  <a:tcPr marL="7058" marR="7058" marT="70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140371</a:t>
                      </a:r>
                    </a:p>
                  </a:txBody>
                  <a:tcPr marL="7058" marR="7058" marT="7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42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bunch spacing(ns)</a:t>
                      </a:r>
                    </a:p>
                  </a:txBody>
                  <a:tcPr marL="7058" marR="7058" marT="7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0.666</a:t>
                      </a:r>
                    </a:p>
                  </a:txBody>
                  <a:tcPr marL="7058" marR="7058" marT="70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1.992</a:t>
                      </a:r>
                    </a:p>
                  </a:txBody>
                  <a:tcPr marL="7058" marR="7058" marT="7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42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bunch length (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ps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7058" marR="7058" marT="7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7058" marR="7058" marT="70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7058" marR="7058" marT="7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42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bunch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rep rate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(GHz)</a:t>
                      </a:r>
                    </a:p>
                  </a:txBody>
                  <a:tcPr marL="7058" marR="7058" marT="7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1.5</a:t>
                      </a:r>
                    </a:p>
                  </a:txBody>
                  <a:tcPr marL="7058" marR="7058" marT="70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7058" marR="7058" marT="7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42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number of bunches</a:t>
                      </a:r>
                    </a:p>
                  </a:txBody>
                  <a:tcPr marL="7058" marR="7058" marT="7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1802</a:t>
                      </a:r>
                    </a:p>
                  </a:txBody>
                  <a:tcPr marL="7058" marR="7058" marT="70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70467</a:t>
                      </a:r>
                    </a:p>
                  </a:txBody>
                  <a:tcPr marL="7058" marR="7058" marT="7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42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machine </a:t>
                      </a:r>
                      <a:r>
                        <a:rPr lang="en-US" sz="1200" b="1" i="0" u="none" strike="noStrike" dirty="0" smtClean="0">
                          <a:solidFill>
                            <a:srgbClr val="C00000"/>
                          </a:solidFill>
                          <a:latin typeface="Calibri"/>
                        </a:rPr>
                        <a:t>rep rate </a:t>
                      </a:r>
                      <a:r>
                        <a:rPr lang="en-US" sz="12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(Hz)</a:t>
                      </a:r>
                    </a:p>
                  </a:txBody>
                  <a:tcPr marL="7058" marR="7058" marT="7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058" marR="7058" marT="70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7058" marR="7058" marT="7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42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margine for the laser</a:t>
                      </a:r>
                    </a:p>
                  </a:txBody>
                  <a:tcPr marL="7058" marR="7058" marT="7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1.5</a:t>
                      </a:r>
                    </a:p>
                  </a:txBody>
                  <a:tcPr marL="7058" marR="7058" marT="70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2.9</a:t>
                      </a:r>
                    </a:p>
                  </a:txBody>
                  <a:tcPr marL="7058" marR="7058" marT="7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42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charge stability</a:t>
                      </a:r>
                    </a:p>
                  </a:txBody>
                  <a:tcPr marL="7058" marR="7058" marT="7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&lt;0.25%</a:t>
                      </a:r>
                    </a:p>
                  </a:txBody>
                  <a:tcPr marL="7058" marR="7058" marT="70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&lt;0.1%</a:t>
                      </a:r>
                    </a:p>
                  </a:txBody>
                  <a:tcPr marL="7058" marR="7058" marT="7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42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rgbClr val="C00000"/>
                          </a:solidFill>
                          <a:latin typeface="Calibri"/>
                        </a:rPr>
                        <a:t>Cathode</a:t>
                      </a:r>
                      <a:r>
                        <a:rPr lang="en-US" sz="1200" b="1" i="0" u="none" strike="noStrike" baseline="0" dirty="0" smtClean="0">
                          <a:solidFill>
                            <a:srgbClr val="C00000"/>
                          </a:solidFill>
                          <a:latin typeface="Calibri"/>
                        </a:rPr>
                        <a:t> lifetime (h) at </a:t>
                      </a:r>
                      <a:r>
                        <a:rPr lang="en-US" sz="1200" b="1" i="0" u="none" strike="noStrike" dirty="0" smtClean="0">
                          <a:solidFill>
                            <a:srgbClr val="C00000"/>
                          </a:solidFill>
                          <a:latin typeface="Calibri"/>
                        </a:rPr>
                        <a:t>QE &gt; 3%</a:t>
                      </a:r>
                      <a:endParaRPr lang="en-US" sz="1200" b="1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7058" marR="7058" marT="7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 smtClean="0">
                          <a:solidFill>
                            <a:srgbClr val="C00000"/>
                          </a:solidFill>
                          <a:latin typeface="Calibri"/>
                        </a:rPr>
                        <a:t>&gt;50</a:t>
                      </a:r>
                      <a:endParaRPr lang="en-US" sz="1200" b="1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7058" marR="7058" marT="70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 smtClean="0">
                          <a:solidFill>
                            <a:srgbClr val="C00000"/>
                          </a:solidFill>
                          <a:latin typeface="Calibri"/>
                        </a:rPr>
                        <a:t>&gt;150</a:t>
                      </a:r>
                      <a:endParaRPr lang="en-US" sz="1200" b="1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7058" marR="7058" marT="7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4216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Laser in UV</a:t>
                      </a:r>
                    </a:p>
                  </a:txBody>
                  <a:tcPr marL="7058" marR="7058" marT="7058" marB="0" vert="vert27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laser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wavelegth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(nm)</a:t>
                      </a:r>
                    </a:p>
                  </a:txBody>
                  <a:tcPr marL="7058" marR="7058" marT="7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262</a:t>
                      </a:r>
                    </a:p>
                  </a:txBody>
                  <a:tcPr marL="7058" marR="7058" marT="70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262</a:t>
                      </a:r>
                    </a:p>
                  </a:txBody>
                  <a:tcPr marL="7058" marR="7058" marT="7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042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energy/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micropulse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on cathode (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nJ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7058" marR="7058" marT="7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363</a:t>
                      </a:r>
                    </a:p>
                  </a:txBody>
                  <a:tcPr marL="7058" marR="7058" marT="70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1988</a:t>
                      </a:r>
                    </a:p>
                  </a:txBody>
                  <a:tcPr marL="7058" marR="7058" marT="7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042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energy/micropulse laserroom (nJ)</a:t>
                      </a:r>
                    </a:p>
                  </a:txBody>
                  <a:tcPr marL="7058" marR="7058" marT="7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544</a:t>
                      </a:r>
                    </a:p>
                  </a:txBody>
                  <a:tcPr marL="7058" marR="7058" marT="70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5765</a:t>
                      </a:r>
                    </a:p>
                  </a:txBody>
                  <a:tcPr marL="7058" marR="7058" marT="7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042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energy/macrop. laserroom (uJ)</a:t>
                      </a:r>
                    </a:p>
                  </a:txBody>
                  <a:tcPr marL="7058" marR="7058" marT="7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9.8E+02</a:t>
                      </a:r>
                    </a:p>
                  </a:txBody>
                  <a:tcPr marL="7058" marR="7058" marT="70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4.1E+05</a:t>
                      </a:r>
                    </a:p>
                  </a:txBody>
                  <a:tcPr marL="7058" marR="7058" marT="7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042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mean power (kW)</a:t>
                      </a:r>
                    </a:p>
                  </a:txBody>
                  <a:tcPr marL="7058" marR="7058" marT="7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7058" marR="7058" marT="70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2.9</a:t>
                      </a:r>
                    </a:p>
                  </a:txBody>
                  <a:tcPr marL="7058" marR="7058" marT="7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042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average power at cathode wavelength(W)</a:t>
                      </a:r>
                    </a:p>
                  </a:txBody>
                  <a:tcPr marL="7058" marR="7058" marT="7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0.005</a:t>
                      </a:r>
                    </a:p>
                  </a:txBody>
                  <a:tcPr marL="7058" marR="7058" marT="70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7058" marR="7058" marT="7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042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micro/macropulse stability</a:t>
                      </a:r>
                    </a:p>
                  </a:txBody>
                  <a:tcPr marL="7058" marR="7058" marT="7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1.30%</a:t>
                      </a:r>
                    </a:p>
                  </a:txBody>
                  <a:tcPr marL="7058" marR="7058" marT="70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&lt;0.1%</a:t>
                      </a:r>
                    </a:p>
                  </a:txBody>
                  <a:tcPr marL="7058" marR="7058" marT="7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04216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Laser in IR</a:t>
                      </a:r>
                    </a:p>
                  </a:txBody>
                  <a:tcPr marL="7058" marR="7058" marT="7058" marB="0" vert="vert27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conversion efficiency</a:t>
                      </a:r>
                    </a:p>
                  </a:txBody>
                  <a:tcPr marL="7058" marR="7058" marT="7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7058" marR="7058" marT="70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7058" marR="7058" marT="7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2042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energy/macropulse in IR (mJ)</a:t>
                      </a:r>
                    </a:p>
                  </a:txBody>
                  <a:tcPr marL="7058" marR="7058" marT="7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9.8</a:t>
                      </a:r>
                    </a:p>
                  </a:txBody>
                  <a:tcPr marL="7058" marR="7058" marT="70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4062.2</a:t>
                      </a:r>
                    </a:p>
                  </a:txBody>
                  <a:tcPr marL="7058" marR="7058" marT="7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2042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energy/micropulse in IR (uJ)</a:t>
                      </a:r>
                    </a:p>
                  </a:txBody>
                  <a:tcPr marL="7058" marR="7058" marT="7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5.4</a:t>
                      </a:r>
                    </a:p>
                  </a:txBody>
                  <a:tcPr marL="7058" marR="7058" marT="70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57.6</a:t>
                      </a:r>
                    </a:p>
                  </a:txBody>
                  <a:tcPr marL="7058" marR="7058" marT="7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2042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mean power in IR (kW)</a:t>
                      </a:r>
                    </a:p>
                  </a:txBody>
                  <a:tcPr marL="7058" marR="7058" marT="7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8.2</a:t>
                      </a:r>
                    </a:p>
                  </a:txBody>
                  <a:tcPr marL="7058" marR="7058" marT="70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28.9</a:t>
                      </a:r>
                    </a:p>
                  </a:txBody>
                  <a:tcPr marL="7058" marR="7058" marT="7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2042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average power on second harmonic (W)</a:t>
                      </a:r>
                    </a:p>
                  </a:txBody>
                  <a:tcPr marL="7058" marR="7058" marT="7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7058" marR="7058" marT="70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406</a:t>
                      </a:r>
                    </a:p>
                  </a:txBody>
                  <a:tcPr marL="7058" marR="7058" marT="7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2042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average power in final amplifier (W)</a:t>
                      </a:r>
                    </a:p>
                  </a:txBody>
                  <a:tcPr marL="7058" marR="7058" marT="7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7058" marR="7058" marT="70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608</a:t>
                      </a:r>
                    </a:p>
                  </a:txBody>
                  <a:tcPr marL="7058" marR="7058" marT="70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</a:tbl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17 October 2016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BDF2-2FBB-4411-8964-5CD7680657EC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49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RF Lifetime of Cs</a:t>
            </a:r>
            <a:r>
              <a:rPr lang="en-GB" baseline="-25000" dirty="0" smtClean="0"/>
              <a:t>3</a:t>
            </a:r>
            <a:r>
              <a:rPr lang="en-GB" dirty="0" smtClean="0"/>
              <a:t>Sb Cathodes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4495800"/>
            <a:ext cx="7772400" cy="1828800"/>
          </a:xfrm>
        </p:spPr>
        <p:txBody>
          <a:bodyPr/>
          <a:lstStyle/>
          <a:p>
            <a:r>
              <a:rPr lang="en-GB" sz="2000" dirty="0"/>
              <a:t>Fast and slow decay visible as during beam operation.</a:t>
            </a:r>
          </a:p>
          <a:p>
            <a:r>
              <a:rPr lang="en-GB" sz="2000" dirty="0"/>
              <a:t>In both cases longer lifetimes as during beam operation.</a:t>
            </a:r>
          </a:p>
          <a:p>
            <a:r>
              <a:rPr lang="en-GB" sz="2000" dirty="0"/>
              <a:t>Lower vacuum level than during beam operation</a:t>
            </a:r>
            <a:r>
              <a:rPr lang="en-GB" sz="2000" dirty="0" smtClean="0"/>
              <a:t>.</a:t>
            </a:r>
          </a:p>
          <a:p>
            <a:r>
              <a:rPr lang="en-GB" sz="2000" dirty="0" smtClean="0"/>
              <a:t>Conclusion: RF has a non-negligible influence on lifetime, but it is not the dominant factor.</a:t>
            </a:r>
            <a:endParaRPr lang="en-GB" sz="2000" dirty="0"/>
          </a:p>
          <a:p>
            <a:endParaRPr lang="en-GB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17 October 2016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C. Hessler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BDF2-2FBB-4411-8964-5CD7680657EC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7" name="Picture 5" descr="\\cern.ch\dfs\Users\i\imartini\Desktop\PHIN\PHIN RUN August 2014\Cathode 200\RF lifetime\RF Lifetime_2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25" y="1638768"/>
            <a:ext cx="3645715" cy="224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\\cern.ch\dfs\Users\i\imartini\Desktop\PHIN\PHIN RUN August 2014\Cathode 199\RF Lifetime\RF_Lifetime_19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943" y="1634400"/>
            <a:ext cx="3645715" cy="224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257800" y="1295401"/>
            <a:ext cx="31390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0070C0"/>
                </a:solidFill>
              </a:rPr>
              <a:t>Dynamic vacuum level: 2.5e-10 mbar</a:t>
            </a:r>
            <a:endParaRPr lang="en-GB" sz="14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1295400"/>
            <a:ext cx="29899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0070C0"/>
                </a:solidFill>
              </a:rPr>
              <a:t>Dynamic vacuum level: 3e-10 mbar</a:t>
            </a:r>
            <a:endParaRPr lang="en-GB" sz="14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78413" y="4125416"/>
            <a:ext cx="16369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Courtesy I. Martini</a:t>
            </a:r>
            <a:endParaRPr lang="en-GB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394629" y="172702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B0F0"/>
                </a:solidFill>
              </a:rPr>
              <a:t>2014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48092" y="172033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B0F0"/>
                </a:solidFill>
              </a:rPr>
              <a:t>2014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0" y="3048001"/>
            <a:ext cx="2185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Fresh cathode</a:t>
            </a:r>
          </a:p>
          <a:p>
            <a:r>
              <a:rPr lang="en-GB" sz="1400" dirty="0" smtClean="0"/>
              <a:t>Cathode #200 </a:t>
            </a:r>
            <a:r>
              <a:rPr lang="en-GB" sz="1400" dirty="0"/>
              <a:t>(Cs</a:t>
            </a:r>
            <a:r>
              <a:rPr lang="en-GB" sz="1400" baseline="-25000" dirty="0"/>
              <a:t>3</a:t>
            </a:r>
            <a:r>
              <a:rPr lang="en-GB" sz="1400" dirty="0"/>
              <a:t>Sb</a:t>
            </a:r>
            <a:r>
              <a:rPr lang="en-GB" sz="1400" dirty="0" smtClean="0"/>
              <a:t>)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91094" y="3048001"/>
            <a:ext cx="230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Used cathode</a:t>
            </a:r>
          </a:p>
          <a:p>
            <a:r>
              <a:rPr lang="en-GB" sz="1400" dirty="0" smtClean="0"/>
              <a:t>Cathode #199 (Cs</a:t>
            </a:r>
            <a:r>
              <a:rPr lang="en-GB" sz="1400" baseline="-25000" dirty="0" smtClean="0"/>
              <a:t>3</a:t>
            </a:r>
            <a:r>
              <a:rPr lang="en-GB" sz="1400" dirty="0" smtClean="0"/>
              <a:t>Sb)</a:t>
            </a:r>
          </a:p>
        </p:txBody>
      </p:sp>
    </p:spTree>
    <p:extLst>
      <p:ext uri="{BB962C8B-B14F-4D97-AF65-F5344CB8AC3E}">
        <p14:creationId xmlns:p14="http://schemas.microsoft.com/office/powerpoint/2010/main" val="100467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Dark Current Studies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17 October 2016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C. Hessler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BDF2-2FBB-4411-8964-5CD7680657EC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04800" y="4419600"/>
            <a:ext cx="8610600" cy="18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7649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7649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7649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7649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Tx/>
            </a:pPr>
            <a:r>
              <a:rPr lang="en-GB" sz="1800" kern="0" dirty="0"/>
              <a:t>Field emission contribution from gun cavity (Cu) and cathode.</a:t>
            </a:r>
          </a:p>
          <a:p>
            <a:pPr>
              <a:buClrTx/>
            </a:pPr>
            <a:r>
              <a:rPr lang="en-GB" sz="1800" kern="0" dirty="0"/>
              <a:t>Cs</a:t>
            </a:r>
            <a:r>
              <a:rPr lang="en-GB" sz="1800" kern="0" baseline="-25000" dirty="0"/>
              <a:t>3</a:t>
            </a:r>
            <a:r>
              <a:rPr lang="en-GB" sz="1800" kern="0" dirty="0"/>
              <a:t>Sb cathodes (</a:t>
            </a:r>
            <a:r>
              <a:rPr lang="en-GB" sz="1800" kern="0" dirty="0">
                <a:latin typeface="Symbol" panose="05050102010706020507" pitchFamily="18" charset="2"/>
              </a:rPr>
              <a:t>F</a:t>
            </a:r>
            <a:r>
              <a:rPr lang="en-GB" sz="1800" kern="0" dirty="0"/>
              <a:t>~2 eV) produce higher dark current than Cs</a:t>
            </a:r>
            <a:r>
              <a:rPr lang="en-GB" sz="1800" kern="0" baseline="-25000" dirty="0"/>
              <a:t>2</a:t>
            </a:r>
            <a:r>
              <a:rPr lang="en-GB" sz="1800" kern="0" dirty="0"/>
              <a:t>Te (</a:t>
            </a:r>
            <a:r>
              <a:rPr lang="en-GB" sz="1800" kern="0" dirty="0">
                <a:latin typeface="Symbol" panose="05050102010706020507" pitchFamily="18" charset="2"/>
              </a:rPr>
              <a:t>F</a:t>
            </a:r>
            <a:r>
              <a:rPr lang="en-GB" sz="1800" kern="0" dirty="0"/>
              <a:t>~3.5 eV) and copper (</a:t>
            </a:r>
            <a:r>
              <a:rPr lang="en-GB" sz="1800" kern="0" dirty="0">
                <a:latin typeface="Symbol" panose="05050102010706020507" pitchFamily="18" charset="2"/>
              </a:rPr>
              <a:t>F</a:t>
            </a:r>
            <a:r>
              <a:rPr lang="en-GB" sz="1800" kern="0" dirty="0"/>
              <a:t>~4.5 eV).</a:t>
            </a:r>
            <a:br>
              <a:rPr lang="en-GB" sz="1800" kern="0" dirty="0"/>
            </a:br>
            <a:r>
              <a:rPr lang="en-GB" sz="1800" kern="0" dirty="0"/>
              <a:t>→ Higher vacuum level for Cs</a:t>
            </a:r>
            <a:r>
              <a:rPr lang="en-GB" sz="1800" kern="0" baseline="-25000" dirty="0"/>
              <a:t>3</a:t>
            </a:r>
            <a:r>
              <a:rPr lang="en-GB" sz="1800" kern="0" dirty="0"/>
              <a:t>Sb than Cs</a:t>
            </a:r>
            <a:r>
              <a:rPr lang="en-GB" sz="1800" kern="0" baseline="-25000" dirty="0"/>
              <a:t>2</a:t>
            </a:r>
            <a:r>
              <a:rPr lang="en-GB" sz="1800" kern="0" dirty="0"/>
              <a:t>Te under same beam conditions.</a:t>
            </a:r>
          </a:p>
          <a:p>
            <a:pPr>
              <a:buClrTx/>
            </a:pPr>
            <a:r>
              <a:rPr lang="en-GB" sz="1800" kern="0" dirty="0"/>
              <a:t>The low dark current measured with copper confirms that the major contribution is coming from the cathode.</a:t>
            </a:r>
            <a:endParaRPr lang="en-GB" sz="1800" kern="0" dirty="0" smtClean="0"/>
          </a:p>
          <a:p>
            <a:endParaRPr lang="en-GB" sz="1800" kern="0" dirty="0"/>
          </a:p>
        </p:txBody>
      </p:sp>
      <p:pic>
        <p:nvPicPr>
          <p:cNvPr id="13" name="Picture 2" descr="\\cern.ch\dfs\Users\i\imartini\Desktop\PHIN\PHIN RUN August 2014\Dark current_Summary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7" t="5359" r="7158" b="1423"/>
          <a:stretch/>
        </p:blipFill>
        <p:spPr bwMode="auto">
          <a:xfrm>
            <a:off x="309294" y="1090920"/>
            <a:ext cx="3830303" cy="273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\\cern.ch\dfs\Users\i\imartini\Desktop\PHIN\PHIN RUN August 2014\F-N_summary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2" r="6816"/>
          <a:stretch/>
        </p:blipFill>
        <p:spPr bwMode="auto">
          <a:xfrm>
            <a:off x="4646696" y="1090919"/>
            <a:ext cx="4040104" cy="279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391400" y="3999011"/>
            <a:ext cx="16369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Courtesy I. Martini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78730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Cs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Te </a:t>
            </a:r>
            <a:r>
              <a:rPr lang="en-US" sz="2800" dirty="0"/>
              <a:t>Lifetimes after 1</a:t>
            </a:r>
            <a:r>
              <a:rPr lang="en-US" sz="2800" baseline="30000" dirty="0"/>
              <a:t>st</a:t>
            </a:r>
            <a:r>
              <a:rPr lang="en-US" sz="2800" dirty="0"/>
              <a:t> Vacuum Improvement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C. Hessler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90499" y="1130656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Lifetime measurements before and after the activation of the NEG chamber surrounding the gun cavity:</a:t>
            </a:r>
            <a:endParaRPr lang="en-US" sz="20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t="8359" r="9532" b="3030"/>
          <a:stretch/>
        </p:blipFill>
        <p:spPr bwMode="auto">
          <a:xfrm>
            <a:off x="152401" y="2133601"/>
            <a:ext cx="5334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3276600" y="4419600"/>
            <a:ext cx="11464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Cathode #185</a:t>
            </a:r>
            <a:endParaRPr lang="en-US" sz="12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6019800" y="2514600"/>
            <a:ext cx="2895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kern="0" dirty="0" smtClean="0">
                <a:latin typeface="+mn-lt"/>
              </a:rPr>
              <a:t>Substantial improvement of dynamic vacuum level has resulted in drastic increase of 1/e lifetime from 38 to 250 h.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kern="0" dirty="0" smtClean="0">
                <a:latin typeface="+mn-lt"/>
              </a:rPr>
              <a:t>Corresponds to total cathode lifetime of 300 h above 3% QE.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17 October 2016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09800" y="2862657"/>
            <a:ext cx="8707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7030A0"/>
                </a:solidFill>
                <a:latin typeface="Symbol" pitchFamily="18" charset="2"/>
              </a:rPr>
              <a:t>l</a:t>
            </a:r>
            <a:r>
              <a:rPr lang="en-US" sz="1200" dirty="0" smtClean="0">
                <a:solidFill>
                  <a:srgbClr val="7030A0"/>
                </a:solidFill>
              </a:rPr>
              <a:t>=262 nm</a:t>
            </a:r>
            <a:endParaRPr lang="en-US" sz="1200" dirty="0"/>
          </a:p>
        </p:txBody>
      </p:sp>
      <p:sp>
        <p:nvSpPr>
          <p:cNvPr id="13" name="Rectangle 12"/>
          <p:cNvSpPr/>
          <p:nvPr/>
        </p:nvSpPr>
        <p:spPr>
          <a:xfrm>
            <a:off x="4413736" y="3139656"/>
            <a:ext cx="8707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7030A0"/>
                </a:solidFill>
                <a:latin typeface="Symbol" pitchFamily="18" charset="2"/>
              </a:rPr>
              <a:t>l</a:t>
            </a:r>
            <a:r>
              <a:rPr lang="en-US" sz="1200" dirty="0" smtClean="0">
                <a:solidFill>
                  <a:srgbClr val="7030A0"/>
                </a:solidFill>
              </a:rPr>
              <a:t>=262 nm</a:t>
            </a:r>
            <a:endParaRPr lang="en-US" sz="120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BDF2-2FBB-4411-8964-5CD7680657EC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38496" y="6270546"/>
            <a:ext cx="82670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C. Hessler et al., “Lifetime Studies of Cs2Te Cathodes at the PHIN RF </a:t>
            </a:r>
            <a:r>
              <a:rPr lang="en-GB" sz="1000" dirty="0" err="1"/>
              <a:t>Photoinjector</a:t>
            </a:r>
            <a:r>
              <a:rPr lang="en-GB" sz="1000" dirty="0"/>
              <a:t> at CERN”, Proc. of IPAC’12, New Orleans (2012), p. 1554.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Photoinjectors</a:t>
            </a:r>
            <a:r>
              <a:rPr lang="en-US" dirty="0" smtClean="0"/>
              <a:t> at CTF3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C. Hessler</a:t>
            </a:r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0"/>
            <a:ext cx="910210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17 October 2016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9496" y="4495799"/>
            <a:ext cx="2180258" cy="644769"/>
          </a:xfrm>
          <a:prstGeom prst="rect">
            <a:avLst/>
          </a:prstGeom>
          <a:noFill/>
          <a:ln w="317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38200" y="2971800"/>
            <a:ext cx="457200" cy="152400"/>
          </a:xfrm>
          <a:prstGeom prst="rect">
            <a:avLst/>
          </a:prstGeom>
          <a:solidFill>
            <a:srgbClr val="CC3300">
              <a:alpha val="50000"/>
            </a:srgbClr>
          </a:solidFill>
          <a:ln w="317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1307123" y="3077308"/>
            <a:ext cx="3505200" cy="0"/>
          </a:xfrm>
          <a:prstGeom prst="line">
            <a:avLst/>
          </a:prstGeom>
          <a:ln w="31750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33400" y="44958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solidFill>
                  <a:srgbClr val="CC3300"/>
                </a:solidFill>
              </a:rPr>
              <a:t>Photoinjector</a:t>
            </a:r>
            <a:r>
              <a:rPr lang="en-US" sz="1200" dirty="0" smtClean="0">
                <a:solidFill>
                  <a:srgbClr val="CC3300"/>
                </a:solidFill>
              </a:rPr>
              <a:t> laser lab (1</a:t>
            </a:r>
            <a:r>
              <a:rPr lang="en-US" sz="1200" baseline="30000" dirty="0" smtClean="0">
                <a:solidFill>
                  <a:srgbClr val="CC3300"/>
                </a:solidFill>
              </a:rPr>
              <a:t>st</a:t>
            </a:r>
            <a:r>
              <a:rPr lang="en-US" sz="1200" dirty="0" smtClean="0">
                <a:solidFill>
                  <a:srgbClr val="CC3300"/>
                </a:solidFill>
              </a:rPr>
              <a:t> floor) and optical transfer line to PHIN and CALIFES</a:t>
            </a:r>
            <a:endParaRPr lang="en-US" sz="1200" dirty="0">
              <a:solidFill>
                <a:srgbClr val="CC33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33400" y="5334000"/>
            <a:ext cx="2180258" cy="838200"/>
          </a:xfrm>
          <a:prstGeom prst="rect">
            <a:avLst/>
          </a:prstGeom>
          <a:noFill/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09600" y="5334000"/>
            <a:ext cx="2033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7030A0"/>
                </a:solidFill>
              </a:rPr>
              <a:t>Dedicated photoemission laboratory for photocathode production, testing and R&amp;D</a:t>
            </a:r>
            <a:endParaRPr lang="en-US" sz="1200" dirty="0">
              <a:solidFill>
                <a:srgbClr val="7030A0"/>
              </a:solidFill>
            </a:endParaRPr>
          </a:p>
        </p:txBody>
      </p:sp>
      <p:cxnSp>
        <p:nvCxnSpPr>
          <p:cNvPr id="30" name="Elbow Connector 29"/>
          <p:cNvCxnSpPr>
            <a:stCxn id="23" idx="1"/>
            <a:endCxn id="17" idx="1"/>
          </p:cNvCxnSpPr>
          <p:nvPr/>
        </p:nvCxnSpPr>
        <p:spPr>
          <a:xfrm rot="10800000" flipH="1">
            <a:off x="533400" y="3048000"/>
            <a:ext cx="304800" cy="1770966"/>
          </a:xfrm>
          <a:prstGeom prst="bentConnector3">
            <a:avLst>
              <a:gd name="adj1" fmla="val -93000"/>
            </a:avLst>
          </a:prstGeom>
          <a:ln w="15875">
            <a:solidFill>
              <a:srgbClr val="CC33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BDF2-2FBB-4411-8964-5CD7680657E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9" name="Picture 4" descr="PHIN1_1101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3802797"/>
            <a:ext cx="291890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772400" y="42672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PHIN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103140"/>
            <a:ext cx="3124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CLIC Test Facility 3 (CTF3):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Cs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Te </a:t>
            </a:r>
            <a:r>
              <a:rPr lang="en-US" sz="2800" dirty="0"/>
              <a:t>Lifetimes after </a:t>
            </a:r>
            <a:r>
              <a:rPr lang="en-US" sz="2800" dirty="0" smtClean="0"/>
              <a:t>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Vacuum </a:t>
            </a:r>
            <a:r>
              <a:rPr lang="en-US" sz="2800" dirty="0"/>
              <a:t>Improvement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410200"/>
          </a:xfrm>
        </p:spPr>
        <p:txBody>
          <a:bodyPr/>
          <a:lstStyle/>
          <a:p>
            <a:r>
              <a:rPr lang="en-GB" sz="2000" dirty="0" smtClean="0"/>
              <a:t>After the installation of an additional NEG pump:</a:t>
            </a:r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r>
              <a:rPr lang="en-GB" sz="2000" dirty="0"/>
              <a:t>Double exponential fit represents well the data</a:t>
            </a:r>
          </a:p>
          <a:p>
            <a:r>
              <a:rPr lang="en-GB" sz="2000" dirty="0"/>
              <a:t>Lifetime similar to previous measurement.</a:t>
            </a:r>
          </a:p>
          <a:p>
            <a:r>
              <a:rPr lang="en-GB" sz="2000" dirty="0"/>
              <a:t>Cs</a:t>
            </a:r>
            <a:r>
              <a:rPr lang="en-GB" sz="2000" baseline="-25000" dirty="0"/>
              <a:t>2</a:t>
            </a:r>
            <a:r>
              <a:rPr lang="en-GB" sz="2000" dirty="0"/>
              <a:t>Te is not ultra-sensitive against non-optimal vacuum conditions</a:t>
            </a: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17 October 2016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C. Hessler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BDF2-2FBB-4411-8964-5CD7680657EC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85" y="1379657"/>
            <a:ext cx="4525715" cy="34971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391214"/>
            <a:ext cx="4495800" cy="34740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3400" y="137160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Dynamic pressure: 1.5e-9 mbar			3e-10 </a:t>
            </a:r>
            <a:r>
              <a:rPr lang="en-GB" dirty="0">
                <a:solidFill>
                  <a:srgbClr val="FF0000"/>
                </a:solidFill>
              </a:rPr>
              <a:t>mbar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0" y="209811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B0F0"/>
                </a:solidFill>
              </a:rPr>
              <a:t>2014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6373" y="2098114"/>
            <a:ext cx="680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B0F0"/>
                </a:solidFill>
              </a:rPr>
              <a:t>2011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4341" y="4006334"/>
            <a:ext cx="23705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2.3 </a:t>
            </a:r>
            <a:r>
              <a:rPr lang="en-GB" sz="1400" dirty="0" err="1" smtClean="0"/>
              <a:t>nC</a:t>
            </a:r>
            <a:r>
              <a:rPr lang="en-GB" sz="1400" dirty="0" smtClean="0"/>
              <a:t>, 350 </a:t>
            </a:r>
            <a:r>
              <a:rPr lang="en-GB" sz="1400" dirty="0"/>
              <a:t>ns, Cs</a:t>
            </a:r>
            <a:r>
              <a:rPr lang="en-GB" sz="1400" baseline="-25000" dirty="0"/>
              <a:t>2</a:t>
            </a:r>
            <a:r>
              <a:rPr lang="en-GB" sz="1400" dirty="0"/>
              <a:t>Te #</a:t>
            </a:r>
            <a:r>
              <a:rPr lang="en-GB" sz="1400" dirty="0" smtClean="0"/>
              <a:t>185</a:t>
            </a:r>
            <a:endParaRPr lang="en-GB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5172923" y="4013778"/>
            <a:ext cx="23705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2.3 </a:t>
            </a:r>
            <a:r>
              <a:rPr lang="en-GB" sz="1400" dirty="0" err="1" smtClean="0"/>
              <a:t>nC</a:t>
            </a:r>
            <a:r>
              <a:rPr lang="en-GB" sz="1400" dirty="0" smtClean="0"/>
              <a:t>, 350 ns, Cs</a:t>
            </a:r>
            <a:r>
              <a:rPr lang="en-GB" sz="1400" baseline="-25000" dirty="0" smtClean="0"/>
              <a:t>2</a:t>
            </a:r>
            <a:r>
              <a:rPr lang="en-GB" sz="1400" dirty="0" smtClean="0"/>
              <a:t>Te #198</a:t>
            </a:r>
            <a:endParaRPr lang="en-GB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7273413" y="3758000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Symbol" panose="05050102010706020507" pitchFamily="18" charset="2"/>
              </a:rPr>
              <a:t>t</a:t>
            </a:r>
            <a:r>
              <a:rPr lang="en-GB" sz="1400" baseline="-25000" dirty="0" smtClean="0"/>
              <a:t>2</a:t>
            </a:r>
            <a:r>
              <a:rPr lang="en-GB" sz="1400" dirty="0" smtClean="0"/>
              <a:t> = 300 h</a:t>
            </a:r>
            <a:endParaRPr lang="en-GB" sz="1400" dirty="0"/>
          </a:p>
        </p:txBody>
      </p:sp>
      <p:sp>
        <p:nvSpPr>
          <p:cNvPr id="15" name="Oval 14"/>
          <p:cNvSpPr/>
          <p:nvPr/>
        </p:nvSpPr>
        <p:spPr>
          <a:xfrm>
            <a:off x="6629400" y="3810000"/>
            <a:ext cx="609600" cy="20377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5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5 Hz Operation with </a:t>
            </a:r>
            <a:r>
              <a:rPr lang="en-US" dirty="0"/>
              <a:t>Cs</a:t>
            </a:r>
            <a:r>
              <a:rPr lang="en-US" baseline="-25000" dirty="0"/>
              <a:t>2</a:t>
            </a:r>
            <a:r>
              <a:rPr lang="en-US" dirty="0"/>
              <a:t>Te Cathode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17 October 2016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C. Hessler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BDF2-2FBB-4411-8964-5CD7680657EC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7" r="9091" b="5869"/>
          <a:stretch/>
        </p:blipFill>
        <p:spPr>
          <a:xfrm>
            <a:off x="1981200" y="1490431"/>
            <a:ext cx="4572005" cy="320040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28600" y="1066800"/>
            <a:ext cx="8686800" cy="441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7649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7649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7649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7649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1800" kern="0" dirty="0" smtClean="0"/>
              <a:t>Operation with 1.6 µs (beyond PHIN specs), 2.0 </a:t>
            </a:r>
            <a:r>
              <a:rPr lang="en-GB" sz="1800" kern="0" dirty="0" err="1" smtClean="0"/>
              <a:t>nC</a:t>
            </a:r>
            <a:r>
              <a:rPr lang="en-GB" sz="1800" kern="0" dirty="0" smtClean="0"/>
              <a:t>/bunch and 5 Hz rep rate.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29005" y="3994485"/>
            <a:ext cx="27937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2.0 </a:t>
            </a:r>
            <a:r>
              <a:rPr lang="en-GB" sz="1400" dirty="0" err="1" smtClean="0"/>
              <a:t>nC</a:t>
            </a:r>
            <a:r>
              <a:rPr lang="en-GB" sz="1400" dirty="0" smtClean="0"/>
              <a:t>, 1.6 </a:t>
            </a:r>
            <a:r>
              <a:rPr lang="en-GB" sz="1400" dirty="0"/>
              <a:t>µ</a:t>
            </a:r>
            <a:r>
              <a:rPr lang="en-GB" sz="1400" dirty="0" smtClean="0"/>
              <a:t>s, 5 Hz, Cs</a:t>
            </a:r>
            <a:r>
              <a:rPr lang="en-GB" sz="1400" baseline="-25000" dirty="0" smtClean="0"/>
              <a:t>2</a:t>
            </a:r>
            <a:r>
              <a:rPr lang="en-GB" sz="1400" dirty="0" smtClean="0"/>
              <a:t>Te #203</a:t>
            </a:r>
            <a:endParaRPr lang="en-GB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2590805" y="1642831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B0F0"/>
                </a:solidFill>
              </a:rPr>
              <a:t>2015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228600" y="4852294"/>
            <a:ext cx="8686800" cy="1073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7649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7649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7649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76497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1800" kern="0" dirty="0" smtClean="0"/>
              <a:t>QE seemed initially to decrease, but could be restored by changing the phase.</a:t>
            </a:r>
            <a:br>
              <a:rPr lang="en-GB" sz="1800" kern="0" dirty="0" smtClean="0"/>
            </a:br>
            <a:r>
              <a:rPr lang="en-GB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→ Evident that phase is drifting.</a:t>
            </a:r>
          </a:p>
          <a:p>
            <a:r>
              <a:rPr lang="en-GB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Also in this measurement, QE seems to be constant.</a:t>
            </a:r>
          </a:p>
          <a:p>
            <a:endParaRPr lang="en-GB" sz="1800" kern="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2196189" y="6013882"/>
            <a:ext cx="47516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C. Hessler et al., “Study of the Performance of Cs2Te Cathodes in the PHIN </a:t>
            </a:r>
            <a:r>
              <a:rPr lang="en-GB" sz="1000" dirty="0" smtClean="0"/>
              <a:t>RF </a:t>
            </a:r>
          </a:p>
          <a:p>
            <a:r>
              <a:rPr lang="en-GB" sz="1000" dirty="0" err="1" smtClean="0"/>
              <a:t>Photoinjector</a:t>
            </a:r>
            <a:r>
              <a:rPr lang="en-GB" sz="1000" dirty="0" smtClean="0"/>
              <a:t> using Long Pulse Trains”, Proc. of IPAC’16, Busan (2016), p. 3960.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82595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XPS Analysis of </a:t>
            </a:r>
            <a:r>
              <a:rPr lang="en-GB" dirty="0" smtClean="0"/>
              <a:t>Cs</a:t>
            </a:r>
            <a:r>
              <a:rPr lang="en-GB" baseline="-25000" dirty="0" smtClean="0"/>
              <a:t>2</a:t>
            </a:r>
            <a:r>
              <a:rPr lang="en-GB" dirty="0" smtClean="0"/>
              <a:t>Te </a:t>
            </a:r>
            <a:r>
              <a:rPr lang="en-GB" dirty="0"/>
              <a:t>Cathode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17 October 2016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C. Hessler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BDF2-2FBB-4411-8964-5CD7680657EC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373671" y="6245423"/>
            <a:ext cx="16369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Courtesy I. Martini</a:t>
            </a:r>
            <a:endParaRPr lang="en-GB" sz="14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266" y="3799768"/>
            <a:ext cx="2598950" cy="240904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260" y="1241627"/>
            <a:ext cx="2596816" cy="235143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216" y="1253413"/>
            <a:ext cx="2671011" cy="236374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013" y="3814483"/>
            <a:ext cx="2585416" cy="2368135"/>
          </a:xfrm>
          <a:prstGeom prst="rect">
            <a:avLst/>
          </a:prstGeom>
        </p:spPr>
      </p:pic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8839200" cy="4771431"/>
          </a:xfrm>
        </p:spPr>
        <p:txBody>
          <a:bodyPr/>
          <a:lstStyle/>
          <a:p>
            <a:r>
              <a:rPr lang="en-GB" sz="1800" dirty="0" smtClean="0"/>
              <a:t>Cs</a:t>
            </a:r>
            <a:r>
              <a:rPr lang="en-GB" sz="1800" baseline="-25000" dirty="0" smtClean="0"/>
              <a:t>2</a:t>
            </a:r>
            <a:r>
              <a:rPr lang="en-GB" sz="1800" dirty="0" smtClean="0"/>
              <a:t>Te cathode #203 after production:</a:t>
            </a:r>
          </a:p>
          <a:p>
            <a:pPr lvl="1"/>
            <a:r>
              <a:rPr lang="en-GB" sz="1400" dirty="0" smtClean="0"/>
              <a:t>No oxygen or oxide contamination</a:t>
            </a:r>
            <a:br>
              <a:rPr lang="en-GB" sz="1400" dirty="0" smtClean="0"/>
            </a:br>
            <a:r>
              <a:rPr lang="en-GB" sz="1400" dirty="0" smtClean="0"/>
              <a:t>visible.</a:t>
            </a:r>
          </a:p>
          <a:p>
            <a:pPr lvl="1"/>
            <a:r>
              <a:rPr lang="en-GB" sz="1400" dirty="0" smtClean="0"/>
              <a:t>Good stoichiometry n(Cs)/n(</a:t>
            </a:r>
            <a:r>
              <a:rPr lang="en-GB" sz="1400" dirty="0" err="1" smtClean="0"/>
              <a:t>Te</a:t>
            </a:r>
            <a:r>
              <a:rPr lang="en-GB" sz="1400" dirty="0" smtClean="0"/>
              <a:t>)=~2</a:t>
            </a:r>
          </a:p>
          <a:p>
            <a:pPr lvl="1"/>
            <a:r>
              <a:rPr lang="en-GB" sz="1400" dirty="0" smtClean="0"/>
              <a:t>Copper from substrate visible</a:t>
            </a:r>
            <a:endParaRPr lang="en-GB" sz="1400" dirty="0"/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sz="1800" dirty="0" smtClean="0"/>
          </a:p>
          <a:p>
            <a:endParaRPr lang="en-GB" sz="1800" dirty="0" smtClean="0"/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sz="1800" dirty="0" smtClean="0"/>
          </a:p>
          <a:p>
            <a:r>
              <a:rPr lang="en-GB" sz="1800" dirty="0" smtClean="0"/>
              <a:t>After operation in PHIN:</a:t>
            </a:r>
          </a:p>
          <a:p>
            <a:pPr lvl="1"/>
            <a:r>
              <a:rPr lang="en-GB" sz="1400" dirty="0" smtClean="0"/>
              <a:t>TeO</a:t>
            </a:r>
            <a:r>
              <a:rPr lang="en-GB" sz="1400" baseline="-25000" dirty="0" smtClean="0"/>
              <a:t>3</a:t>
            </a:r>
            <a:r>
              <a:rPr lang="en-GB" sz="1400" dirty="0" smtClean="0"/>
              <a:t> and metallic </a:t>
            </a:r>
            <a:r>
              <a:rPr lang="en-GB" sz="1400" dirty="0" err="1" smtClean="0"/>
              <a:t>Te</a:t>
            </a:r>
            <a:r>
              <a:rPr lang="en-GB" sz="1400" dirty="0"/>
              <a:t> </a:t>
            </a:r>
            <a:r>
              <a:rPr lang="en-GB" sz="1400" dirty="0" smtClean="0"/>
              <a:t>were </a:t>
            </a:r>
            <a:br>
              <a:rPr lang="en-GB" sz="1400" dirty="0" smtClean="0"/>
            </a:br>
            <a:r>
              <a:rPr lang="en-GB" sz="1400" dirty="0" smtClean="0"/>
              <a:t>formed during degradation process</a:t>
            </a:r>
          </a:p>
          <a:p>
            <a:pPr lvl="1"/>
            <a:r>
              <a:rPr lang="en-GB" sz="1400" dirty="0" smtClean="0"/>
              <a:t>Larger quantity of Cu visible,</a:t>
            </a:r>
            <a:br>
              <a:rPr lang="en-GB" sz="1400" dirty="0" smtClean="0"/>
            </a:br>
            <a:r>
              <a:rPr lang="en-GB" sz="1400" dirty="0" smtClean="0"/>
              <a:t>probably coating has been</a:t>
            </a:r>
            <a:br>
              <a:rPr lang="en-GB" sz="1400" dirty="0" smtClean="0"/>
            </a:br>
            <a:r>
              <a:rPr lang="en-GB" sz="1400" dirty="0" smtClean="0"/>
              <a:t>partially removed by ion</a:t>
            </a:r>
            <a:br>
              <a:rPr lang="en-GB" sz="1400" dirty="0" smtClean="0"/>
            </a:br>
            <a:r>
              <a:rPr lang="en-GB" sz="1400" dirty="0" smtClean="0"/>
              <a:t>bombardment.</a:t>
            </a:r>
          </a:p>
          <a:p>
            <a:endParaRPr lang="en-GB" sz="1800" dirty="0"/>
          </a:p>
          <a:p>
            <a:endParaRPr lang="en-GB" sz="1800" dirty="0" smtClean="0"/>
          </a:p>
          <a:p>
            <a:pPr marL="0" indent="0">
              <a:buNone/>
            </a:pPr>
            <a:endParaRPr lang="en-GB" sz="1800" dirty="0"/>
          </a:p>
        </p:txBody>
      </p:sp>
      <p:sp>
        <p:nvSpPr>
          <p:cNvPr id="22" name="TextBox 21"/>
          <p:cNvSpPr txBox="1"/>
          <p:nvPr/>
        </p:nvSpPr>
        <p:spPr>
          <a:xfrm>
            <a:off x="228600" y="5827811"/>
            <a:ext cx="34168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I. </a:t>
            </a:r>
            <a:r>
              <a:rPr lang="en-GB" sz="1000" dirty="0" smtClean="0"/>
              <a:t>Martini</a:t>
            </a:r>
            <a:r>
              <a:rPr lang="en-GB" sz="1000" dirty="0"/>
              <a:t>, </a:t>
            </a:r>
            <a:r>
              <a:rPr lang="en-GB" sz="1000" dirty="0" smtClean="0"/>
              <a:t>“Characterization </a:t>
            </a:r>
            <a:r>
              <a:rPr lang="en-GB" sz="1000" dirty="0"/>
              <a:t>of Cs-Sb cathodes </a:t>
            </a:r>
            <a:r>
              <a:rPr lang="en-GB" sz="1000" dirty="0" smtClean="0"/>
              <a:t>for high </a:t>
            </a:r>
            <a:r>
              <a:rPr lang="en-GB" sz="1000" dirty="0"/>
              <a:t>charge RF </a:t>
            </a:r>
            <a:r>
              <a:rPr lang="en-GB" sz="1000" dirty="0" err="1" smtClean="0"/>
              <a:t>photoinjectors</a:t>
            </a:r>
            <a:r>
              <a:rPr lang="en-GB" sz="1000" dirty="0" smtClean="0"/>
              <a:t>”, PHD Thesis, </a:t>
            </a:r>
            <a:r>
              <a:rPr lang="en-GB" sz="1000" dirty="0" err="1" smtClean="0"/>
              <a:t>Politecnico</a:t>
            </a:r>
            <a:r>
              <a:rPr lang="en-GB" sz="1000" dirty="0" smtClean="0"/>
              <a:t> di Milano, 2016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76814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Photoinjector</a:t>
            </a:r>
            <a:r>
              <a:rPr lang="en-GB" dirty="0" smtClean="0"/>
              <a:t> Parameters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17 October 2016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C. Hessler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BDF2-2FBB-4411-8964-5CD7680657EC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691901"/>
              </p:ext>
            </p:extLst>
          </p:nvPr>
        </p:nvGraphicFramePr>
        <p:xfrm>
          <a:off x="228601" y="838197"/>
          <a:ext cx="8610599" cy="551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5638"/>
                <a:gridCol w="1784178"/>
                <a:gridCol w="1706605"/>
                <a:gridCol w="1784178"/>
              </a:tblGrid>
              <a:tr h="324166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07649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Main</a:t>
                      </a:r>
                      <a:r>
                        <a:rPr lang="en-US" sz="1600" baseline="0" dirty="0" smtClean="0"/>
                        <a:t> beam</a:t>
                      </a:r>
                      <a:endParaRPr lang="en-US" sz="1600" dirty="0"/>
                    </a:p>
                  </a:txBody>
                  <a:tcPr>
                    <a:solidFill>
                      <a:srgbClr val="07649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Drive beam</a:t>
                      </a:r>
                      <a:endParaRPr lang="en-US" sz="1600" dirty="0"/>
                    </a:p>
                  </a:txBody>
                  <a:tcPr>
                    <a:solidFill>
                      <a:srgbClr val="0764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324166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Parameter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7649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CALIFES (CTF3)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7649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PHIN (CTF3)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7649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CLIC </a:t>
                      </a:r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requirem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76497"/>
                    </a:solidFill>
                  </a:tcPr>
                </a:tc>
              </a:tr>
              <a:tr h="32416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Charge per bunch (</a:t>
                      </a:r>
                      <a:r>
                        <a:rPr lang="en-US" sz="1600" dirty="0" err="1" smtClean="0"/>
                        <a:t>nC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0.6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2.3 (</a:t>
                      </a:r>
                      <a:r>
                        <a:rPr lang="en-US" sz="1600" dirty="0" smtClean="0">
                          <a:solidFill>
                            <a:srgbClr val="00B050"/>
                          </a:solidFill>
                        </a:rPr>
                        <a:t>9.2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8.4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4166">
                <a:tc>
                  <a:txBody>
                    <a:bodyPr/>
                    <a:lstStyle/>
                    <a:p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Macro pulse length (</a:t>
                      </a:r>
                      <a:r>
                        <a:rPr lang="el-GR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μ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s)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&lt;0.2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1.2 (</a:t>
                      </a:r>
                      <a:r>
                        <a:rPr lang="en-US" sz="1600" dirty="0" smtClean="0">
                          <a:solidFill>
                            <a:srgbClr val="00B050"/>
                          </a:solidFill>
                        </a:rPr>
                        <a:t>1.6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140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4166">
                <a:tc>
                  <a:txBody>
                    <a:bodyPr/>
                    <a:lstStyle/>
                    <a:p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Bunch spacing (ns)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0.66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0.66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2.0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4166">
                <a:tc>
                  <a:txBody>
                    <a:bodyPr/>
                    <a:lstStyle/>
                    <a:p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Gun RF / bunch rep. rate (GHz)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3 / 1.5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3 / 1.5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 / 0.5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4166">
                <a:tc>
                  <a:txBody>
                    <a:bodyPr/>
                    <a:lstStyle/>
                    <a:p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Number of bunches in macro pulse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 – 300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1800 (</a:t>
                      </a:r>
                      <a:r>
                        <a:rPr lang="en-US" sz="1600" dirty="0" smtClean="0">
                          <a:solidFill>
                            <a:srgbClr val="00B050"/>
                          </a:solidFill>
                        </a:rPr>
                        <a:t>2400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70000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4166">
                <a:tc>
                  <a:txBody>
                    <a:bodyPr/>
                    <a:lstStyle/>
                    <a:p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Macro pulse rep. rate (Hz)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 (</a:t>
                      </a:r>
                      <a:r>
                        <a:rPr lang="en-US" sz="1600" dirty="0" smtClean="0">
                          <a:solidFill>
                            <a:srgbClr val="00B050"/>
                          </a:solidFill>
                        </a:rPr>
                        <a:t>5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4166">
                <a:tc>
                  <a:txBody>
                    <a:bodyPr/>
                    <a:lstStyle/>
                    <a:p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Charge per macro pulse (</a:t>
                      </a:r>
                      <a:r>
                        <a:rPr lang="el-GR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μ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C)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&lt;0.18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4.1 (</a:t>
                      </a:r>
                      <a:r>
                        <a:rPr lang="en-US" sz="1600" dirty="0" smtClean="0">
                          <a:solidFill>
                            <a:srgbClr val="00B050"/>
                          </a:solidFill>
                        </a:rPr>
                        <a:t>5.5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590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4166">
                <a:tc>
                  <a:txBody>
                    <a:bodyPr/>
                    <a:lstStyle/>
                    <a:p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Beam current in macro pulse (A)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0.9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3.5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4166">
                <a:tc>
                  <a:txBody>
                    <a:bodyPr/>
                    <a:lstStyle/>
                    <a:p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Bunch length (</a:t>
                      </a:r>
                      <a:r>
                        <a:rPr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ps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4166">
                <a:tc>
                  <a:txBody>
                    <a:bodyPr/>
                    <a:lstStyle/>
                    <a:p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Charge stability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&lt;3%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&lt;0.25% (</a:t>
                      </a:r>
                      <a:r>
                        <a:rPr lang="en-US" sz="16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&lt;1%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&lt;0.1%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59923">
                <a:tc>
                  <a:txBody>
                    <a:bodyPr/>
                    <a:lstStyle/>
                    <a:p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Cathode lifetime (Cs</a:t>
                      </a:r>
                      <a:r>
                        <a:rPr lang="en-US" sz="16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Te)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 y</a:t>
                      </a:r>
                      <a:r>
                        <a:rPr lang="en-US" sz="1600" baseline="0" dirty="0" smtClean="0"/>
                        <a:t> (QE&gt;0.3%)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&gt;50 h (QE&gt;3%)</a:t>
                      </a:r>
                    </a:p>
                    <a:p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600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&gt;300 h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&gt;150 h (QE&gt;3%)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5992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Cathode type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Cs</a:t>
                      </a:r>
                      <a:r>
                        <a:rPr lang="en-US" sz="16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 (in-situ, dual layer)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Cs</a:t>
                      </a:r>
                      <a:r>
                        <a:rPr lang="en-US" sz="16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Te, Cs</a:t>
                      </a:r>
                      <a:r>
                        <a:rPr lang="en-US" sz="16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Sb</a:t>
                      </a:r>
                    </a:p>
                    <a:p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(co-deposition)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To be defined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4166">
                <a:tc>
                  <a:txBody>
                    <a:bodyPr/>
                    <a:lstStyle/>
                    <a:p>
                      <a:r>
                        <a:rPr lang="pt-BR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Norm. emittance (μm)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&lt;20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&lt;25 (</a:t>
                      </a:r>
                      <a:r>
                        <a:rPr lang="pt-BR" sz="1600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r>
                        <a:rPr lang="pt-BR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600" dirty="0" smtClean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&lt;100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41702" y="6359950"/>
            <a:ext cx="82605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O. Mete et al., “Production of long bunch trains with 4.5 µC total charge using a </a:t>
            </a:r>
            <a:r>
              <a:rPr lang="en-GB" sz="1000" dirty="0" err="1"/>
              <a:t>photoinjector</a:t>
            </a:r>
            <a:r>
              <a:rPr lang="en-GB" sz="1000" dirty="0"/>
              <a:t>”, Phys. Rev. ST </a:t>
            </a:r>
            <a:r>
              <a:rPr lang="en-GB" sz="1000" dirty="0" err="1"/>
              <a:t>Accel</a:t>
            </a:r>
            <a:r>
              <a:rPr lang="en-GB" sz="1000" dirty="0"/>
              <a:t>. Beams 15 (2012), 022803.</a:t>
            </a:r>
          </a:p>
        </p:txBody>
      </p:sp>
    </p:spTree>
    <p:extLst>
      <p:ext uri="{BB962C8B-B14F-4D97-AF65-F5344CB8AC3E}">
        <p14:creationId xmlns:p14="http://schemas.microsoft.com/office/powerpoint/2010/main" val="292161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Long Train Harmonics Generation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1143000"/>
            <a:ext cx="5486400" cy="2947987"/>
          </a:xfrm>
        </p:spPr>
        <p:txBody>
          <a:bodyPr/>
          <a:lstStyle/>
          <a:p>
            <a:r>
              <a:rPr lang="en-GB" sz="2000" dirty="0" smtClean="0"/>
              <a:t>Degradation of UV beam has been observed for long pulse trains due to photo-elastic effects caused by two-photon absorption in the FHG crystal.</a:t>
            </a:r>
          </a:p>
          <a:p>
            <a:r>
              <a:rPr lang="en-GB" sz="2000" dirty="0" smtClean="0"/>
              <a:t>Problem does not exist for SHG.</a:t>
            </a:r>
          </a:p>
          <a:p>
            <a:r>
              <a:rPr lang="en-GB" sz="2000" dirty="0" smtClean="0"/>
              <a:t>Possible solutions:</a:t>
            </a:r>
          </a:p>
          <a:p>
            <a:pPr lvl="1"/>
            <a:r>
              <a:rPr lang="en-GB" sz="1600" dirty="0" smtClean="0">
                <a:solidFill>
                  <a:srgbClr val="FF0000"/>
                </a:solidFill>
              </a:rPr>
              <a:t>Usage of photocathodes sensitive to visible light.</a:t>
            </a:r>
          </a:p>
          <a:p>
            <a:pPr lvl="1"/>
            <a:r>
              <a:rPr lang="en-GB" sz="1600" dirty="0" smtClean="0"/>
              <a:t>New harmonics generation schemes with multiple crystals.</a:t>
            </a:r>
            <a:endParaRPr lang="en-GB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17 October 2016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C. Hessler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BDF2-2FBB-4411-8964-5CD7680657E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5348931"/>
            <a:ext cx="1143001" cy="699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4" cstate="print"/>
          <a:srcRect l="3577" t="21840" r="7774" b="18637"/>
          <a:stretch>
            <a:fillRect/>
          </a:stretch>
        </p:blipFill>
        <p:spPr bwMode="auto">
          <a:xfrm>
            <a:off x="152400" y="1542179"/>
            <a:ext cx="2838450" cy="1433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23"/>
          <p:cNvSpPr txBox="1"/>
          <p:nvPr/>
        </p:nvSpPr>
        <p:spPr>
          <a:xfrm>
            <a:off x="420452" y="1607273"/>
            <a:ext cx="1332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10us, 4.4mJ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/>
          <p:nvPr/>
        </p:nvPicPr>
        <p:blipFill>
          <a:blip r:embed="rId5" cstate="print"/>
          <a:srcRect l="3577" t="22632" r="8058" b="18250"/>
          <a:stretch>
            <a:fillRect/>
          </a:stretch>
        </p:blipFill>
        <p:spPr bwMode="auto">
          <a:xfrm>
            <a:off x="152400" y="3156984"/>
            <a:ext cx="282384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25"/>
          <p:cNvSpPr txBox="1"/>
          <p:nvPr/>
        </p:nvSpPr>
        <p:spPr>
          <a:xfrm>
            <a:off x="420452" y="3190748"/>
            <a:ext cx="1332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80us, 25mJ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6" cstate="print"/>
          <a:srcRect l="3888" t="22597" r="7465" b="18672"/>
          <a:stretch>
            <a:fillRect/>
          </a:stretch>
        </p:blipFill>
        <p:spPr bwMode="auto">
          <a:xfrm>
            <a:off x="152965" y="4771789"/>
            <a:ext cx="2838450" cy="140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27"/>
          <p:cNvSpPr txBox="1"/>
          <p:nvPr/>
        </p:nvSpPr>
        <p:spPr>
          <a:xfrm>
            <a:off x="394409" y="4799111"/>
            <a:ext cx="1332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</a:rPr>
              <a:t>140us, 41mJ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684" y="4212656"/>
            <a:ext cx="3279775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74838" y="1143000"/>
            <a:ext cx="19873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FHG, BBO 12 </a:t>
            </a:r>
            <a:r>
              <a:rPr lang="en-US" sz="1600" dirty="0" smtClean="0"/>
              <a:t>mm</a:t>
            </a:r>
            <a:endParaRPr lang="en-GB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304800" y="6210916"/>
            <a:ext cx="2640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Figures courtesy M. Martyanov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26361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Photocathode Production and R&amp;D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" y="1066800"/>
            <a:ext cx="4919871" cy="4267200"/>
          </a:xfrm>
        </p:spPr>
        <p:txBody>
          <a:bodyPr/>
          <a:lstStyle/>
          <a:p>
            <a:r>
              <a:rPr lang="en-US" sz="1800" dirty="0" smtClean="0"/>
              <a:t>Dedicated photoemission laboratory available at CERN for photocathode production and R&amp;D.</a:t>
            </a:r>
          </a:p>
          <a:p>
            <a:r>
              <a:rPr lang="en-US" sz="1800" dirty="0" smtClean="0"/>
              <a:t>Equipped with preparation system for co-evaporation of Cs and </a:t>
            </a:r>
            <a:r>
              <a:rPr lang="en-US" sz="1800" dirty="0" err="1" smtClean="0"/>
              <a:t>Te</a:t>
            </a:r>
            <a:r>
              <a:rPr lang="en-US" sz="1800" dirty="0" smtClean="0"/>
              <a:t>/Sb.</a:t>
            </a:r>
          </a:p>
          <a:p>
            <a:r>
              <a:rPr lang="en-US" sz="1800" dirty="0" smtClean="0"/>
              <a:t>70 </a:t>
            </a:r>
            <a:r>
              <a:rPr lang="en-US" sz="1800" dirty="0" err="1" smtClean="0"/>
              <a:t>keV</a:t>
            </a:r>
            <a:r>
              <a:rPr lang="en-US" sz="1800" dirty="0" smtClean="0"/>
              <a:t> DC gun and diagnostic beam line for measuring the photocathode properties.</a:t>
            </a:r>
          </a:p>
          <a:p>
            <a:r>
              <a:rPr lang="en-US" sz="1800" dirty="0" smtClean="0"/>
              <a:t>Transport of photocathodes under vacuum to PHIN </a:t>
            </a:r>
            <a:r>
              <a:rPr lang="en-US" sz="1800" dirty="0" err="1" smtClean="0"/>
              <a:t>photoinjector</a:t>
            </a:r>
            <a:r>
              <a:rPr lang="en-US" sz="1800" dirty="0" smtClean="0"/>
              <a:t>, CERN XPS laboratory and LAL (</a:t>
            </a:r>
            <a:r>
              <a:rPr lang="en-US" sz="1800" dirty="0" err="1" smtClean="0"/>
              <a:t>Orsay</a:t>
            </a:r>
            <a:r>
              <a:rPr lang="en-US" sz="1800" dirty="0" smtClean="0"/>
              <a:t>) possible. And soon to </a:t>
            </a:r>
            <a:r>
              <a:rPr lang="en-US" sz="1800" dirty="0" err="1" smtClean="0"/>
              <a:t>ASTeC</a:t>
            </a:r>
            <a:r>
              <a:rPr lang="en-US" sz="1800" dirty="0" smtClean="0"/>
              <a:t> Daresbury (special samples only).</a:t>
            </a:r>
          </a:p>
          <a:p>
            <a:r>
              <a:rPr lang="en-US" sz="1800" dirty="0" smtClean="0"/>
              <a:t>Achieved quantum efficiency (QE): </a:t>
            </a:r>
            <a:br>
              <a:rPr lang="en-US" sz="1800" dirty="0" smtClean="0"/>
            </a:br>
            <a:r>
              <a:rPr lang="en-US" sz="1800" dirty="0" smtClean="0"/>
              <a:t>&gt;20% (Cs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Te), 7.5% (Cs</a:t>
            </a:r>
            <a:r>
              <a:rPr lang="en-US" sz="1800" baseline="-25000" dirty="0" smtClean="0"/>
              <a:t>3</a:t>
            </a:r>
            <a:r>
              <a:rPr lang="en-US" sz="1800" dirty="0" smtClean="0"/>
              <a:t>Sb)</a:t>
            </a:r>
          </a:p>
          <a:p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C. Hessler</a:t>
            </a:r>
            <a:endParaRPr lang="en-US"/>
          </a:p>
        </p:txBody>
      </p:sp>
      <p:pic>
        <p:nvPicPr>
          <p:cNvPr id="2051" name="Picture 3" descr="\\cern.ch\dfs\Users\c\chessler\Documents\photoinjector\presentations\P3-workshop-2012\NPC_0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7439" y="838200"/>
            <a:ext cx="3154237" cy="2313633"/>
          </a:xfrm>
          <a:prstGeom prst="rect">
            <a:avLst/>
          </a:prstGeom>
          <a:noFill/>
        </p:spPr>
      </p:pic>
      <p:pic>
        <p:nvPicPr>
          <p:cNvPr id="9" name="Picture 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90737" y="3276600"/>
            <a:ext cx="4114800" cy="289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30"/>
          <p:cNvSpPr txBox="1"/>
          <p:nvPr/>
        </p:nvSpPr>
        <p:spPr>
          <a:xfrm>
            <a:off x="6571839" y="1143000"/>
            <a:ext cx="135383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Te/</a:t>
            </a:r>
            <a:r>
              <a:rPr lang="en-US" sz="1200" dirty="0" err="1" smtClean="0"/>
              <a:t>Sb</a:t>
            </a:r>
            <a:r>
              <a:rPr lang="en-US" sz="1200" dirty="0" smtClean="0"/>
              <a:t> evaporator</a:t>
            </a:r>
            <a:endParaRPr lang="en-US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7181439" y="2514600"/>
            <a:ext cx="107914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Cs dispenser</a:t>
            </a:r>
            <a:endParaRPr lang="en-US" sz="1200" dirty="0"/>
          </a:p>
        </p:txBody>
      </p:sp>
      <p:cxnSp>
        <p:nvCxnSpPr>
          <p:cNvPr id="34" name="Straight Arrow Connector 33"/>
          <p:cNvCxnSpPr>
            <a:stCxn id="31" idx="2"/>
          </p:cNvCxnSpPr>
          <p:nvPr/>
        </p:nvCxnSpPr>
        <p:spPr>
          <a:xfrm>
            <a:off x="7248755" y="1419999"/>
            <a:ext cx="161284" cy="40880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2" idx="0"/>
          </p:cNvCxnSpPr>
          <p:nvPr/>
        </p:nvCxnSpPr>
        <p:spPr>
          <a:xfrm flipH="1" flipV="1">
            <a:off x="7571323" y="2085201"/>
            <a:ext cx="149687" cy="42939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40" idx="3"/>
          </p:cNvCxnSpPr>
          <p:nvPr/>
        </p:nvCxnSpPr>
        <p:spPr>
          <a:xfrm>
            <a:off x="7048137" y="2043500"/>
            <a:ext cx="361902" cy="9010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40" idx="3"/>
          </p:cNvCxnSpPr>
          <p:nvPr/>
        </p:nvCxnSpPr>
        <p:spPr>
          <a:xfrm flipV="1">
            <a:off x="7048137" y="1905000"/>
            <a:ext cx="742902" cy="13850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419439" y="1905000"/>
            <a:ext cx="628698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Masks</a:t>
            </a:r>
            <a:endParaRPr lang="en-US" sz="1200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17 October 2016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BDF2-2FBB-4411-8964-5CD7680657EC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0072901"/>
              </p:ext>
            </p:extLst>
          </p:nvPr>
        </p:nvGraphicFramePr>
        <p:xfrm>
          <a:off x="909638" y="5335588"/>
          <a:ext cx="21621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" name="Equation" r:id="rId6" imgW="1485720" imgH="419040" progId="Equation.3">
                  <p:embed/>
                </p:oleObj>
              </mc:Choice>
              <mc:Fallback>
                <p:oleObj name="Equation" r:id="rId6" imgW="14857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9638" y="5335588"/>
                        <a:ext cx="2162175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Preparation System and Test Beam Line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17 October 2016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C. Hessler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BDF2-2FBB-4411-8964-5CD7680657E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966" y="2494369"/>
            <a:ext cx="4488067" cy="3129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468840" y="4147131"/>
            <a:ext cx="2063599" cy="738664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LASER</a:t>
            </a:r>
            <a:r>
              <a:rPr lang="en-US" sz="1400" dirty="0"/>
              <a:t>:</a:t>
            </a:r>
          </a:p>
          <a:p>
            <a:r>
              <a:rPr lang="en-US" sz="1400" dirty="0"/>
              <a:t>Q-switched </a:t>
            </a:r>
            <a:r>
              <a:rPr lang="en-US" sz="1400" dirty="0" err="1" smtClean="0"/>
              <a:t>Nd:YAG</a:t>
            </a:r>
            <a:r>
              <a:rPr lang="en-US" sz="1400" dirty="0" smtClean="0"/>
              <a:t> </a:t>
            </a:r>
            <a:r>
              <a:rPr lang="el-GR" sz="1400" b="1" dirty="0" smtClean="0"/>
              <a:t>λ</a:t>
            </a:r>
            <a:r>
              <a:rPr lang="en-US" sz="1400" b="1" dirty="0" smtClean="0"/>
              <a:t>=532 nm or 266 nm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877" y="5132622"/>
            <a:ext cx="2341961" cy="523220"/>
          </a:xfrm>
          <a:prstGeom prst="rect">
            <a:avLst/>
          </a:prstGeom>
          <a:noFill/>
          <a:ln w="28575">
            <a:solidFill>
              <a:srgbClr val="076497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CATHODE</a:t>
            </a:r>
            <a:r>
              <a:rPr lang="en-GB" sz="1400" dirty="0" smtClean="0"/>
              <a:t> position during PRODUCTION</a:t>
            </a:r>
            <a:endParaRPr lang="en-GB" sz="14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4878984" y="3801319"/>
            <a:ext cx="1584176" cy="463336"/>
          </a:xfrm>
          <a:prstGeom prst="straightConnector1">
            <a:avLst/>
          </a:prstGeom>
          <a:ln w="28575">
            <a:solidFill>
              <a:srgbClr val="92D05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262508" y="4052624"/>
            <a:ext cx="112366" cy="109246"/>
          </a:xfrm>
          <a:prstGeom prst="ellipse">
            <a:avLst/>
          </a:prstGeom>
          <a:ln>
            <a:solidFill>
              <a:srgbClr val="0764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923929" y="3454928"/>
            <a:ext cx="2376263" cy="560420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923928" y="3828802"/>
            <a:ext cx="931982" cy="204185"/>
          </a:xfrm>
          <a:prstGeom prst="straightConnector1">
            <a:avLst/>
          </a:prstGeom>
          <a:ln w="28575">
            <a:solidFill>
              <a:srgbClr val="92D050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075297" y="2889643"/>
            <a:ext cx="2050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electron beam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7150" y="5840005"/>
            <a:ext cx="2290900" cy="529032"/>
          </a:xfrm>
          <a:prstGeom prst="rect">
            <a:avLst/>
          </a:prstGeom>
          <a:noFill/>
          <a:ln w="28575">
            <a:solidFill>
              <a:srgbClr val="076497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CATHODE</a:t>
            </a:r>
            <a:r>
              <a:rPr lang="en-GB" sz="1400" dirty="0" smtClean="0"/>
              <a:t> position during TEST</a:t>
            </a:r>
            <a:endParaRPr lang="en-GB" sz="1400" dirty="0"/>
          </a:p>
        </p:txBody>
      </p:sp>
      <p:sp>
        <p:nvSpPr>
          <p:cNvPr id="22" name="Oval 21"/>
          <p:cNvSpPr/>
          <p:nvPr/>
        </p:nvSpPr>
        <p:spPr>
          <a:xfrm>
            <a:off x="3778349" y="3978364"/>
            <a:ext cx="112366" cy="109246"/>
          </a:xfrm>
          <a:prstGeom prst="ellipse">
            <a:avLst/>
          </a:prstGeom>
          <a:ln>
            <a:solidFill>
              <a:srgbClr val="0764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4" name="Straight Arrow Connector 23"/>
          <p:cNvCxnSpPr>
            <a:stCxn id="9" idx="3"/>
            <a:endCxn id="11" idx="3"/>
          </p:cNvCxnSpPr>
          <p:nvPr/>
        </p:nvCxnSpPr>
        <p:spPr>
          <a:xfrm flipV="1">
            <a:off x="2665838" y="4145871"/>
            <a:ext cx="613126" cy="1248361"/>
          </a:xfrm>
          <a:prstGeom prst="straightConnector1">
            <a:avLst/>
          </a:prstGeom>
          <a:ln w="28575">
            <a:solidFill>
              <a:srgbClr val="076497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0" idx="3"/>
            <a:endCxn id="22" idx="4"/>
          </p:cNvCxnSpPr>
          <p:nvPr/>
        </p:nvCxnSpPr>
        <p:spPr>
          <a:xfrm flipV="1">
            <a:off x="2898050" y="4087610"/>
            <a:ext cx="936482" cy="2016911"/>
          </a:xfrm>
          <a:prstGeom prst="straightConnector1">
            <a:avLst/>
          </a:prstGeom>
          <a:ln w="28575">
            <a:solidFill>
              <a:srgbClr val="076497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3308638" y="3273965"/>
            <a:ext cx="0" cy="759369"/>
          </a:xfrm>
          <a:prstGeom prst="straightConnector1">
            <a:avLst/>
          </a:prstGeom>
          <a:ln w="28575">
            <a:solidFill>
              <a:srgbClr val="92D050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054302" y="5631661"/>
            <a:ext cx="3478137" cy="954107"/>
          </a:xfrm>
          <a:prstGeom prst="rect">
            <a:avLst/>
          </a:prstGeom>
          <a:noFill/>
          <a:ln w="28575">
            <a:solidFill>
              <a:srgbClr val="076497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Bunch charge measured by:</a:t>
            </a:r>
          </a:p>
          <a:p>
            <a:r>
              <a:rPr lang="en-US" sz="1400" dirty="0"/>
              <a:t>Wall Current Monitor (</a:t>
            </a:r>
            <a:r>
              <a:rPr lang="en-US" sz="1400" b="1" dirty="0"/>
              <a:t>WCM</a:t>
            </a:r>
            <a:r>
              <a:rPr lang="en-US" sz="1400" dirty="0" smtClean="0"/>
              <a:t>)</a:t>
            </a:r>
          </a:p>
          <a:p>
            <a:r>
              <a:rPr lang="en-US" sz="1400" dirty="0" smtClean="0"/>
              <a:t>Fast Current Transformer (</a:t>
            </a:r>
            <a:r>
              <a:rPr lang="en-US" sz="1400" b="1" dirty="0" smtClean="0"/>
              <a:t>FCT</a:t>
            </a:r>
            <a:r>
              <a:rPr lang="en-US" sz="1400" dirty="0" smtClean="0"/>
              <a:t>)</a:t>
            </a:r>
            <a:endParaRPr lang="en-US" sz="1400" dirty="0"/>
          </a:p>
          <a:p>
            <a:r>
              <a:rPr lang="en-US" sz="1400" dirty="0" smtClean="0"/>
              <a:t>Faraday </a:t>
            </a:r>
            <a:r>
              <a:rPr lang="en-US" sz="1400" dirty="0"/>
              <a:t>Cup </a:t>
            </a:r>
            <a:r>
              <a:rPr lang="en-US" sz="1400" dirty="0" smtClean="0"/>
              <a:t>(</a:t>
            </a:r>
            <a:r>
              <a:rPr lang="en-US" sz="1400" b="1" dirty="0" smtClean="0"/>
              <a:t>FC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cxnSp>
        <p:nvCxnSpPr>
          <p:cNvPr id="36" name="Straight Arrow Connector 35"/>
          <p:cNvCxnSpPr/>
          <p:nvPr/>
        </p:nvCxnSpPr>
        <p:spPr>
          <a:xfrm flipH="1" flipV="1">
            <a:off x="4191000" y="4087610"/>
            <a:ext cx="863302" cy="1544051"/>
          </a:xfrm>
          <a:prstGeom prst="straightConnector1">
            <a:avLst/>
          </a:prstGeom>
          <a:ln w="28575">
            <a:solidFill>
              <a:srgbClr val="076497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5908692" y="3613666"/>
            <a:ext cx="391500" cy="2017995"/>
          </a:xfrm>
          <a:prstGeom prst="straightConnector1">
            <a:avLst/>
          </a:prstGeom>
          <a:ln w="28575">
            <a:solidFill>
              <a:srgbClr val="076497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2531791" y="1254421"/>
            <a:ext cx="1075087" cy="164104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FDC97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3606879" y="1263240"/>
            <a:ext cx="461503" cy="164104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A0CCE0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4068383" y="1263239"/>
            <a:ext cx="2394778" cy="164104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D1ECAC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/>
          <p:cNvSpPr txBox="1"/>
          <p:nvPr/>
        </p:nvSpPr>
        <p:spPr>
          <a:xfrm rot="16200000">
            <a:off x="3315949" y="1623828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DC gun</a:t>
            </a:r>
            <a:endParaRPr lang="en-GB" dirty="0"/>
          </a:p>
        </p:txBody>
      </p:sp>
      <p:sp>
        <p:nvSpPr>
          <p:cNvPr id="43" name="TextBox 42"/>
          <p:cNvSpPr txBox="1"/>
          <p:nvPr/>
        </p:nvSpPr>
        <p:spPr>
          <a:xfrm rot="16200000">
            <a:off x="2405861" y="1664865"/>
            <a:ext cx="1377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 smtClean="0"/>
              <a:t>Preparation</a:t>
            </a:r>
            <a:br>
              <a:rPr lang="en-GB" dirty="0" smtClean="0"/>
            </a:br>
            <a:r>
              <a:rPr lang="en-GB" dirty="0" smtClean="0"/>
              <a:t>chamber</a:t>
            </a:r>
            <a:endParaRPr lang="en-GB" dirty="0"/>
          </a:p>
        </p:txBody>
      </p:sp>
      <p:sp>
        <p:nvSpPr>
          <p:cNvPr id="44" name="TextBox 43"/>
          <p:cNvSpPr txBox="1"/>
          <p:nvPr/>
        </p:nvSpPr>
        <p:spPr>
          <a:xfrm>
            <a:off x="4660478" y="1339007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Beam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396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Co-Deposition Setup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038999"/>
            <a:ext cx="7341723" cy="2223701"/>
          </a:xfrm>
        </p:spPr>
        <p:txBody>
          <a:bodyPr/>
          <a:lstStyle/>
          <a:p>
            <a:r>
              <a:rPr lang="en-GB" sz="1800" dirty="0" smtClean="0"/>
              <a:t>Substrate: Copper with diamond powder polished surface</a:t>
            </a:r>
          </a:p>
          <a:p>
            <a:r>
              <a:rPr lang="en-GB" sz="1800" dirty="0" smtClean="0"/>
              <a:t>Substrate is heated to 125⁰C for Cs</a:t>
            </a:r>
            <a:r>
              <a:rPr lang="en-GB" sz="1800" baseline="-25000" dirty="0" smtClean="0"/>
              <a:t>3</a:t>
            </a:r>
            <a:r>
              <a:rPr lang="en-GB" sz="1800" dirty="0" smtClean="0"/>
              <a:t>Sb, and not heated for Cs</a:t>
            </a:r>
            <a:r>
              <a:rPr lang="en-GB" sz="1800" baseline="-25000" dirty="0" smtClean="0"/>
              <a:t>2</a:t>
            </a:r>
            <a:r>
              <a:rPr lang="en-GB" sz="1800" dirty="0" smtClean="0"/>
              <a:t>Te.</a:t>
            </a:r>
          </a:p>
          <a:p>
            <a:r>
              <a:rPr lang="en-GB" sz="1800" dirty="0" smtClean="0"/>
              <a:t>Thickness monitors: Quartz microbalances for Cs and </a:t>
            </a:r>
            <a:r>
              <a:rPr lang="en-GB" sz="1800" dirty="0" err="1" smtClean="0"/>
              <a:t>Te</a:t>
            </a:r>
            <a:r>
              <a:rPr lang="en-GB" sz="1800" dirty="0" smtClean="0"/>
              <a:t>/Sb. Masks allow to measure both evaporation rates separately.</a:t>
            </a:r>
          </a:p>
          <a:p>
            <a:r>
              <a:rPr lang="en-GB" sz="1800" dirty="0" smtClean="0"/>
              <a:t>Online QE measurement: Main tool for optimizing the deposition </a:t>
            </a:r>
            <a:r>
              <a:rPr lang="en-GB" sz="1800" dirty="0"/>
              <a:t>process → </a:t>
            </a:r>
            <a:r>
              <a:rPr lang="en-GB" sz="1800" dirty="0" smtClean="0"/>
              <a:t>mandatory for co-deposition</a:t>
            </a:r>
            <a:endParaRPr lang="en-GB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17 October 2016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C. Hessler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2BDF2-2FBB-4411-8964-5CD7680657E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2" descr="\\cern.ch\dfs\Users\c\chessler\Documents\photoinjector\presentations\P3-workshop-2012\IMG_92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5855" y="3262700"/>
            <a:ext cx="3733800" cy="2800350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>
          <a:xfrm>
            <a:off x="2607055" y="3262700"/>
            <a:ext cx="0" cy="1600200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149855" y="3338900"/>
            <a:ext cx="994183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Laser beam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1006855" y="3415100"/>
            <a:ext cx="679994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Shutter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2226055" y="5548700"/>
            <a:ext cx="1011815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Evaporators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3216655" y="3567500"/>
            <a:ext cx="1095172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Te/</a:t>
            </a:r>
            <a:r>
              <a:rPr lang="en-US" sz="1200" dirty="0" err="1" smtClean="0"/>
              <a:t>Sb</a:t>
            </a:r>
            <a:r>
              <a:rPr lang="en-US" sz="1200" dirty="0" smtClean="0"/>
              <a:t> </a:t>
            </a:r>
          </a:p>
          <a:p>
            <a:r>
              <a:rPr lang="en-US" sz="1200" dirty="0" smtClean="0"/>
              <a:t>microbalance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702055" y="5015300"/>
            <a:ext cx="1326004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Cs microbalance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3140455" y="4786700"/>
            <a:ext cx="70904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Plug</a:t>
            </a:r>
          </a:p>
          <a:p>
            <a:r>
              <a:rPr lang="en-US" sz="1200" dirty="0" smtClean="0"/>
              <a:t>position</a:t>
            </a:r>
            <a:endParaRPr lang="en-US" sz="1200" dirty="0"/>
          </a:p>
        </p:txBody>
      </p:sp>
      <p:cxnSp>
        <p:nvCxnSpPr>
          <p:cNvPr id="15" name="Straight Arrow Connector 14"/>
          <p:cNvCxnSpPr>
            <a:stCxn id="14" idx="0"/>
          </p:cNvCxnSpPr>
          <p:nvPr/>
        </p:nvCxnSpPr>
        <p:spPr>
          <a:xfrm flipH="1" flipV="1">
            <a:off x="2530857" y="4481900"/>
            <a:ext cx="964118" cy="304800"/>
          </a:xfrm>
          <a:prstGeom prst="straightConnector1">
            <a:avLst/>
          </a:prstGeom>
          <a:ln w="254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2454655" y="4558100"/>
            <a:ext cx="152400" cy="304800"/>
          </a:xfrm>
          <a:prstGeom prst="straightConnector1">
            <a:avLst/>
          </a:prstGeom>
          <a:ln w="25400">
            <a:solidFill>
              <a:srgbClr val="92D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615" y="1140227"/>
            <a:ext cx="1379781" cy="1783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>
            <a:off x="8068794" y="1524000"/>
            <a:ext cx="669976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668615" y="1105386"/>
            <a:ext cx="13991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Ø ~ 19 mm</a:t>
            </a:r>
            <a:endParaRPr lang="en-GB" sz="1000" dirty="0">
              <a:solidFill>
                <a:srgbClr val="FF0000"/>
              </a:solidFill>
            </a:endParaRPr>
          </a:p>
        </p:txBody>
      </p:sp>
      <p:pic>
        <p:nvPicPr>
          <p:cNvPr id="20" name="Picture 3" descr="\\cern.ch\dfs\Users\c\chessler\Documents\photoinjector\presentations\P3-workshop-2012\NPC_00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31975" y="3456335"/>
            <a:ext cx="3154237" cy="2313633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5546375" y="3636368"/>
            <a:ext cx="135383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Te/</a:t>
            </a:r>
            <a:r>
              <a:rPr lang="en-US" sz="1200" dirty="0" err="1" smtClean="0"/>
              <a:t>Sb</a:t>
            </a:r>
            <a:r>
              <a:rPr lang="en-US" sz="1200" dirty="0" smtClean="0"/>
              <a:t> evaporator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6155975" y="5007968"/>
            <a:ext cx="107914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Cs dispenser</a:t>
            </a:r>
            <a:endParaRPr lang="en-US" sz="1200" dirty="0"/>
          </a:p>
        </p:txBody>
      </p:sp>
      <p:cxnSp>
        <p:nvCxnSpPr>
          <p:cNvPr id="23" name="Straight Arrow Connector 22"/>
          <p:cNvCxnSpPr>
            <a:stCxn id="21" idx="2"/>
          </p:cNvCxnSpPr>
          <p:nvPr/>
        </p:nvCxnSpPr>
        <p:spPr>
          <a:xfrm>
            <a:off x="6223291" y="3913367"/>
            <a:ext cx="161284" cy="40880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2" idx="0"/>
          </p:cNvCxnSpPr>
          <p:nvPr/>
        </p:nvCxnSpPr>
        <p:spPr>
          <a:xfrm flipH="1" flipV="1">
            <a:off x="6545859" y="4578569"/>
            <a:ext cx="149687" cy="42939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7" idx="3"/>
          </p:cNvCxnSpPr>
          <p:nvPr/>
        </p:nvCxnSpPr>
        <p:spPr>
          <a:xfrm>
            <a:off x="6022673" y="4536868"/>
            <a:ext cx="361902" cy="9010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7" idx="3"/>
          </p:cNvCxnSpPr>
          <p:nvPr/>
        </p:nvCxnSpPr>
        <p:spPr>
          <a:xfrm flipV="1">
            <a:off x="6022673" y="4398368"/>
            <a:ext cx="742902" cy="13850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393975" y="4398368"/>
            <a:ext cx="628698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Masks</a:t>
            </a:r>
            <a:endParaRPr lang="en-US" sz="1200" dirty="0"/>
          </a:p>
        </p:txBody>
      </p:sp>
      <p:pic>
        <p:nvPicPr>
          <p:cNvPr id="28" name="Picture 2" descr="\\cern.ch\dfs\Users\i\imartini\Desktop\Photoemission LAB\Pictures\Tellurium dispenser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22" b="32439"/>
          <a:stretch/>
        </p:blipFill>
        <p:spPr bwMode="auto">
          <a:xfrm>
            <a:off x="6994175" y="3636368"/>
            <a:ext cx="1266390" cy="308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710" y="4869468"/>
            <a:ext cx="795004" cy="470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7570322" y="5174268"/>
            <a:ext cx="11288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 smtClean="0"/>
              <a:t>SAES®getters</a:t>
            </a:r>
            <a:endParaRPr lang="en-GB" sz="1000" dirty="0"/>
          </a:p>
        </p:txBody>
      </p:sp>
      <p:sp>
        <p:nvSpPr>
          <p:cNvPr id="31" name="TextBox 30"/>
          <p:cNvSpPr txBox="1"/>
          <p:nvPr/>
        </p:nvSpPr>
        <p:spPr>
          <a:xfrm>
            <a:off x="533400" y="6131631"/>
            <a:ext cx="7040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E</a:t>
            </a:r>
            <a:r>
              <a:rPr lang="en-US" sz="1000" dirty="0" smtClean="0"/>
              <a:t>. Chevallay, “Experimental Results at the CERN Photoemission Laboratory with Co-deposition Photocathodes in the Frame of the CLIC Studies”, CTF3 Note 104, 2012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83679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in-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phin-template</Template>
  <TotalTime>89018</TotalTime>
  <Words>3569</Words>
  <Application>Microsoft Office PowerPoint</Application>
  <PresentationFormat>On-screen Show (4:3)</PresentationFormat>
  <Paragraphs>871</Paragraphs>
  <Slides>42</Slides>
  <Notes>38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phin-template</vt:lpstr>
      <vt:lpstr>Equation</vt:lpstr>
      <vt:lpstr>CERN Alkali Antimonide Experience</vt:lpstr>
      <vt:lpstr>Outline</vt:lpstr>
      <vt:lpstr>CLIC</vt:lpstr>
      <vt:lpstr>Photoinjectors at CTF3</vt:lpstr>
      <vt:lpstr>Photoinjector Parameters</vt:lpstr>
      <vt:lpstr>Long Train Harmonics Generation</vt:lpstr>
      <vt:lpstr>Photocathode Production and R&amp;D</vt:lpstr>
      <vt:lpstr>Preparation System and Test Beam Line</vt:lpstr>
      <vt:lpstr>Co-Deposition Setup</vt:lpstr>
      <vt:lpstr>Co-Deposition Process</vt:lpstr>
      <vt:lpstr>Deposition Results for Cs3Sb</vt:lpstr>
      <vt:lpstr>Produced Co-Deposition Cathodes</vt:lpstr>
      <vt:lpstr>Summary: Preparation System</vt:lpstr>
      <vt:lpstr>PHIN Layout   </vt:lpstr>
      <vt:lpstr>Vacuum Improvement at PHIN</vt:lpstr>
      <vt:lpstr>Cs3Sb Lifetimes after 1st Vacuum Improvement</vt:lpstr>
      <vt:lpstr>Impact of Vacuum on Cs3Sb Cathode Lifetime</vt:lpstr>
      <vt:lpstr>Cs3Sb Lifetimes after 2nd Vacuum Improvement</vt:lpstr>
      <vt:lpstr>Cs3Sb Lifetimes after Installation of Vacuum Window</vt:lpstr>
      <vt:lpstr>Comparison with Cs2Te Lifetime</vt:lpstr>
      <vt:lpstr>Cs3Sb Lifetime Studies in DC Gun</vt:lpstr>
      <vt:lpstr>XPS Surface Analysis Studies of Photocathodes</vt:lpstr>
      <vt:lpstr>XPS Analysis of Cs3Sb Cathodes</vt:lpstr>
      <vt:lpstr>XPS Analysis of Cs3Sb Cathodes</vt:lpstr>
      <vt:lpstr>Conclusion</vt:lpstr>
      <vt:lpstr>Outlook</vt:lpstr>
      <vt:lpstr>AWAKE Project</vt:lpstr>
      <vt:lpstr>AWAKE Electron Gun</vt:lpstr>
      <vt:lpstr>Acknowledgement</vt:lpstr>
      <vt:lpstr>PowerPoint Presentation</vt:lpstr>
      <vt:lpstr> </vt:lpstr>
      <vt:lpstr>Motivation for a Drive-Beam Photoinjector</vt:lpstr>
      <vt:lpstr>CTF3 Beam Combination Scheme</vt:lpstr>
      <vt:lpstr>Challenges for CLIC Drive-Beam Photoinjector</vt:lpstr>
      <vt:lpstr>Laser System</vt:lpstr>
      <vt:lpstr>PHIN and CLIC Parameters</vt:lpstr>
      <vt:lpstr>RF Lifetime of Cs3Sb Cathodes</vt:lpstr>
      <vt:lpstr>Dark Current Studies</vt:lpstr>
      <vt:lpstr>Cs2Te Lifetimes after 1st Vacuum Improvement</vt:lpstr>
      <vt:lpstr>Cs2Te Lifetimes after 2nd Vacuum Improvement</vt:lpstr>
      <vt:lpstr>5 Hz Operation with Cs2Te Cathode</vt:lpstr>
      <vt:lpstr>XPS Analysis of Cs2Te Cathode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Recent Developments at PHIN</dc:title>
  <dc:creator>chessler</dc:creator>
  <cp:lastModifiedBy>Christoph Hessler</cp:lastModifiedBy>
  <cp:revision>1734</cp:revision>
  <cp:lastPrinted>2015-09-22T14:25:53Z</cp:lastPrinted>
  <dcterms:created xsi:type="dcterms:W3CDTF">2011-11-10T12:25:18Z</dcterms:created>
  <dcterms:modified xsi:type="dcterms:W3CDTF">2016-10-16T16:13:53Z</dcterms:modified>
</cp:coreProperties>
</file>