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6.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7" r:id="rId2"/>
    <p:sldId id="259" r:id="rId3"/>
    <p:sldId id="310" r:id="rId4"/>
    <p:sldId id="260" r:id="rId5"/>
    <p:sldId id="316" r:id="rId6"/>
    <p:sldId id="324" r:id="rId7"/>
    <p:sldId id="311" r:id="rId8"/>
    <p:sldId id="315" r:id="rId9"/>
    <p:sldId id="268" r:id="rId10"/>
    <p:sldId id="291" r:id="rId11"/>
    <p:sldId id="326" r:id="rId12"/>
    <p:sldId id="318" r:id="rId13"/>
    <p:sldId id="271" r:id="rId14"/>
    <p:sldId id="301" r:id="rId15"/>
    <p:sldId id="306" r:id="rId16"/>
    <p:sldId id="321" r:id="rId17"/>
    <p:sldId id="322" r:id="rId18"/>
    <p:sldId id="323" r:id="rId19"/>
    <p:sldId id="320" r:id="rId20"/>
    <p:sldId id="328" r:id="rId21"/>
    <p:sldId id="325" r:id="rId22"/>
    <p:sldId id="272" r:id="rId23"/>
    <p:sldId id="305" r:id="rId24"/>
    <p:sldId id="258" r:id="rId25"/>
    <p:sldId id="288" r:id="rId26"/>
    <p:sldId id="302" r:id="rId27"/>
    <p:sldId id="309" r:id="rId28"/>
    <p:sldId id="292" r:id="rId29"/>
    <p:sldId id="293" r:id="rId30"/>
    <p:sldId id="294" r:id="rId31"/>
    <p:sldId id="295" r:id="rId32"/>
    <p:sldId id="296" r:id="rId33"/>
    <p:sldId id="297" r:id="rId34"/>
    <p:sldId id="298" r:id="rId35"/>
    <p:sldId id="299" r:id="rId36"/>
    <p:sldId id="300" r:id="rId37"/>
    <p:sldId id="304"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543" autoAdjust="0"/>
  </p:normalViewPr>
  <p:slideViewPr>
    <p:cSldViewPr snapToGrid="0" snapToObjects="1">
      <p:cViewPr>
        <p:scale>
          <a:sx n="66" d="100"/>
          <a:sy n="66" d="100"/>
        </p:scale>
        <p:origin x="-2934" y="-9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56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BB580E-4738-4FAB-8C3E-C41E365A038C}" type="datetimeFigureOut">
              <a:rPr lang="en-US" smtClean="0"/>
              <a:t>10/18/2016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14623A-FCCF-415E-AA62-D48772E2EF7E}" type="slidenum">
              <a:rPr lang="en-US" smtClean="0"/>
              <a:t>‹#›</a:t>
            </a:fld>
            <a:endParaRPr lang="en-US"/>
          </a:p>
        </p:txBody>
      </p:sp>
    </p:spTree>
    <p:extLst>
      <p:ext uri="{BB962C8B-B14F-4D97-AF65-F5344CB8AC3E}">
        <p14:creationId xmlns:p14="http://schemas.microsoft.com/office/powerpoint/2010/main" val="2145269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14623A-FCCF-415E-AA62-D48772E2EF7E}" type="slidenum">
              <a:rPr lang="en-US" smtClean="0"/>
              <a:t>1</a:t>
            </a:fld>
            <a:endParaRPr lang="en-US"/>
          </a:p>
        </p:txBody>
      </p:sp>
    </p:spTree>
    <p:extLst>
      <p:ext uri="{BB962C8B-B14F-4D97-AF65-F5344CB8AC3E}">
        <p14:creationId xmlns:p14="http://schemas.microsoft.com/office/powerpoint/2010/main" val="3769442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rgbClr val="FF0000"/>
                </a:solidFill>
              </a:rPr>
              <a:t>What</a:t>
            </a:r>
            <a:r>
              <a:rPr lang="en-US" sz="1200" baseline="0" dirty="0" smtClean="0">
                <a:solidFill>
                  <a:srgbClr val="FF0000"/>
                </a:solidFill>
              </a:rPr>
              <a:t> photocathode materials do the leading facilities in the world use?</a:t>
            </a:r>
          </a:p>
          <a:p>
            <a:r>
              <a:rPr lang="en-US" sz="1200" baseline="0" dirty="0" smtClean="0">
                <a:solidFill>
                  <a:srgbClr val="FF0000"/>
                </a:solidFill>
              </a:rPr>
              <a:t>You can classify into 3 categories-</a:t>
            </a:r>
          </a:p>
          <a:p>
            <a:r>
              <a:rPr lang="en-US" sz="1200" baseline="0" dirty="0" smtClean="0">
                <a:solidFill>
                  <a:srgbClr val="FF0000"/>
                </a:solidFill>
              </a:rPr>
              <a:t>Metal, PEA Semi, NEA Semi</a:t>
            </a:r>
          </a:p>
          <a:p>
            <a:r>
              <a:rPr lang="en-US" sz="1200" baseline="0" dirty="0" smtClean="0">
                <a:solidFill>
                  <a:srgbClr val="FF0000"/>
                </a:solidFill>
              </a:rPr>
              <a:t>(this slide will confuse; people may think that QE is 0.1 at 266 nm even for Cs3Sb)</a:t>
            </a:r>
          </a:p>
          <a:p>
            <a:endParaRPr lang="en-US" sz="1200" dirty="0" smtClean="0">
              <a:solidFill>
                <a:srgbClr val="FF0000"/>
              </a:solidFill>
            </a:endParaRPr>
          </a:p>
          <a:p>
            <a:r>
              <a:rPr lang="en-US" sz="1200" dirty="0" smtClean="0">
                <a:solidFill>
                  <a:srgbClr val="FF0000"/>
                </a:solidFill>
              </a:rPr>
              <a:t>%%</a:t>
            </a:r>
          </a:p>
          <a:p>
            <a:r>
              <a:rPr lang="en-US" sz="1200" dirty="0" smtClean="0">
                <a:solidFill>
                  <a:srgbClr val="FF0000"/>
                </a:solidFill>
              </a:rPr>
              <a:t>Metal-&gt;Cu:(MTE=330meV =&gt; </a:t>
            </a:r>
            <a:r>
              <a:rPr lang="en-US" sz="1200" b="1" u="sng" dirty="0" smtClean="0">
                <a:solidFill>
                  <a:srgbClr val="FF0000"/>
                </a:solidFill>
              </a:rPr>
              <a:t>T=3800 K</a:t>
            </a:r>
            <a:r>
              <a:rPr lang="en-US" sz="1200" dirty="0" smtClean="0">
                <a:solidFill>
                  <a:srgbClr val="FF0000"/>
                </a:solidFill>
              </a:rPr>
              <a:t>)</a:t>
            </a:r>
          </a:p>
          <a:p>
            <a:r>
              <a:rPr lang="en-US" sz="1200" dirty="0" smtClean="0">
                <a:solidFill>
                  <a:srgbClr val="FF0000"/>
                </a:solidFill>
              </a:rPr>
              <a:t>PEA:(MTE=500meV =&gt; </a:t>
            </a:r>
            <a:r>
              <a:rPr lang="en-US" sz="1200" b="1" u="sng" dirty="0" smtClean="0">
                <a:solidFill>
                  <a:srgbClr val="FF0000"/>
                </a:solidFill>
              </a:rPr>
              <a:t>T=6000 K</a:t>
            </a:r>
            <a:r>
              <a:rPr lang="en-US" sz="1200" dirty="0" smtClean="0">
                <a:solidFill>
                  <a:srgbClr val="FF0000"/>
                </a:solidFill>
              </a:rPr>
              <a:t>)</a:t>
            </a:r>
          </a:p>
          <a:p>
            <a:r>
              <a:rPr lang="en-US" sz="1200" dirty="0" smtClean="0">
                <a:solidFill>
                  <a:srgbClr val="FF0000"/>
                </a:solidFill>
              </a:rPr>
              <a:t>NEA:(MTE=120meV =&gt; </a:t>
            </a:r>
            <a:r>
              <a:rPr lang="en-US" sz="1200" b="1" u="sng" dirty="0" smtClean="0">
                <a:solidFill>
                  <a:srgbClr val="FF0000"/>
                </a:solidFill>
              </a:rPr>
              <a:t>T=1400 K</a:t>
            </a:r>
            <a:r>
              <a:rPr lang="en-US" sz="1200" dirty="0" smtClean="0">
                <a:solidFill>
                  <a:srgbClr val="FF0000"/>
                </a:solidFill>
              </a:rPr>
              <a:t>)</a:t>
            </a:r>
            <a:endParaRPr lang="en-US" dirty="0"/>
          </a:p>
        </p:txBody>
      </p:sp>
      <p:sp>
        <p:nvSpPr>
          <p:cNvPr id="4" name="Slide Number Placeholder 3"/>
          <p:cNvSpPr>
            <a:spLocks noGrp="1"/>
          </p:cNvSpPr>
          <p:nvPr>
            <p:ph type="sldNum" sz="quarter" idx="10"/>
          </p:nvPr>
        </p:nvSpPr>
        <p:spPr/>
        <p:txBody>
          <a:bodyPr/>
          <a:lstStyle/>
          <a:p>
            <a:fld id="{0C14623A-FCCF-415E-AA62-D48772E2EF7E}" type="slidenum">
              <a:rPr lang="en-US" smtClean="0"/>
              <a:t>22</a:t>
            </a:fld>
            <a:endParaRPr lang="en-US"/>
          </a:p>
        </p:txBody>
      </p:sp>
    </p:spTree>
    <p:extLst>
      <p:ext uri="{BB962C8B-B14F-4D97-AF65-F5344CB8AC3E}">
        <p14:creationId xmlns:p14="http://schemas.microsoft.com/office/powerpoint/2010/main" val="1565976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workhorse for the community is a</a:t>
            </a:r>
            <a:r>
              <a:rPr lang="en-US" baseline="0" dirty="0" smtClean="0"/>
              <a:t> semi-classical, 3-step model of photoemission. First we generate out-of-equilibrium electrons that scatter via phonons; e-e scattering is negligible in semiconductors</a:t>
            </a:r>
          </a:p>
          <a:p>
            <a:r>
              <a:rPr lang="en-US" baseline="0" dirty="0" smtClean="0"/>
              <a:t>They move to the surface- a 1d rectangular barrier (affinity). Let me walk you through the algorithm I use. Generate electron positions , then assign initial energies; single, isotropic, parabolic valley, so initial directions isotropic; kill electrons with energies less than phonon energy (a little caveat there)</a:t>
            </a:r>
            <a:endParaRPr lang="en-US" dirty="0"/>
          </a:p>
        </p:txBody>
      </p:sp>
      <p:sp>
        <p:nvSpPr>
          <p:cNvPr id="4" name="Slide Number Placeholder 3"/>
          <p:cNvSpPr>
            <a:spLocks noGrp="1"/>
          </p:cNvSpPr>
          <p:nvPr>
            <p:ph type="sldNum" sz="quarter" idx="10"/>
          </p:nvPr>
        </p:nvSpPr>
        <p:spPr/>
        <p:txBody>
          <a:bodyPr/>
          <a:lstStyle/>
          <a:p>
            <a:fld id="{0C14623A-FCCF-415E-AA62-D48772E2EF7E}" type="slidenum">
              <a:rPr lang="en-US" smtClean="0"/>
              <a:t>23</a:t>
            </a:fld>
            <a:endParaRPr lang="en-US"/>
          </a:p>
        </p:txBody>
      </p:sp>
    </p:spTree>
    <p:extLst>
      <p:ext uri="{BB962C8B-B14F-4D97-AF65-F5344CB8AC3E}">
        <p14:creationId xmlns:p14="http://schemas.microsoft.com/office/powerpoint/2010/main" val="2779350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5E8DD0-5AD1-4D1E-8AAB-0B84BCA0A0D0}" type="slidenum">
              <a:rPr lang="en-US" smtClean="0"/>
              <a:t>24</a:t>
            </a:fld>
            <a:endParaRPr lang="en-US"/>
          </a:p>
        </p:txBody>
      </p:sp>
    </p:spTree>
    <p:extLst>
      <p:ext uri="{BB962C8B-B14F-4D97-AF65-F5344CB8AC3E}">
        <p14:creationId xmlns:p14="http://schemas.microsoft.com/office/powerpoint/2010/main" val="1911239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QE lower, MTE also lower,</a:t>
            </a:r>
            <a:r>
              <a:rPr lang="en-US" baseline="0" dirty="0" smtClean="0"/>
              <a:t> response time higher as electrons come all the way from the back to the surface</a:t>
            </a:r>
            <a:endParaRPr lang="en-US" dirty="0"/>
          </a:p>
        </p:txBody>
      </p:sp>
      <p:sp>
        <p:nvSpPr>
          <p:cNvPr id="4" name="Slide Number Placeholder 3"/>
          <p:cNvSpPr>
            <a:spLocks noGrp="1"/>
          </p:cNvSpPr>
          <p:nvPr>
            <p:ph type="sldNum" sz="quarter" idx="10"/>
          </p:nvPr>
        </p:nvSpPr>
        <p:spPr/>
        <p:txBody>
          <a:bodyPr/>
          <a:lstStyle/>
          <a:p>
            <a:fld id="{0C14623A-FCCF-415E-AA62-D48772E2EF7E}" type="slidenum">
              <a:rPr lang="en-US" smtClean="0"/>
              <a:t>25</a:t>
            </a:fld>
            <a:endParaRPr lang="en-US"/>
          </a:p>
        </p:txBody>
      </p:sp>
    </p:spTree>
    <p:extLst>
      <p:ext uri="{BB962C8B-B14F-4D97-AF65-F5344CB8AC3E}">
        <p14:creationId xmlns:p14="http://schemas.microsoft.com/office/powerpoint/2010/main" val="3534997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 we mean by brightness?</a:t>
            </a:r>
            <a:r>
              <a:rPr lang="en-US" baseline="0" dirty="0" smtClean="0"/>
              <a:t> It is the density in phase space. </a:t>
            </a:r>
            <a:endParaRPr lang="en-US" dirty="0" smtClean="0"/>
          </a:p>
          <a:p>
            <a:r>
              <a:rPr lang="en-US" dirty="0" smtClean="0"/>
              <a:t>Why do we care for bright electron beams?</a:t>
            </a:r>
          </a:p>
          <a:p>
            <a:r>
              <a:rPr lang="en-US" dirty="0" smtClean="0"/>
              <a:t>Limit</a:t>
            </a:r>
            <a:r>
              <a:rPr lang="en-US" baseline="0" dirty="0" smtClean="0"/>
              <a:t> on the shortest FEL wavelength is set by the beam brightness. (Point laser to the formula and tell the improvement you can have if beam brightness could go up by an order of magnitude, or you can reduce the length of the </a:t>
            </a:r>
            <a:r>
              <a:rPr lang="en-US" baseline="0" dirty="0" err="1" smtClean="0"/>
              <a:t>linac</a:t>
            </a:r>
            <a:r>
              <a:rPr lang="en-US" baseline="0" dirty="0" smtClean="0"/>
              <a:t> by cutting down on gamma, the relativistic electron energy)</a:t>
            </a:r>
          </a:p>
          <a:p>
            <a:r>
              <a:rPr lang="en-US" baseline="0" dirty="0" smtClean="0"/>
              <a:t>Also, easier to create short, coherent bunches of electrons in order to perform single shot electron diffraction of samples within small setups (lower de Broglie wavelength?), compared to traditional X-rays. (Give an idea of how difficult it is to use X-rays.)</a:t>
            </a:r>
          </a:p>
          <a:p>
            <a:r>
              <a:rPr lang="en-US" baseline="0" dirty="0" smtClean="0"/>
              <a:t>How do we create beams? From photocathodes (define “photocathode”).</a:t>
            </a:r>
          </a:p>
          <a:p>
            <a:r>
              <a:rPr lang="en-US" baseline="0" dirty="0" smtClean="0"/>
              <a:t>What else do we care for? (define each term: QE, MTE in brightness</a:t>
            </a:r>
            <a:r>
              <a:rPr lang="en-US" baseline="0" dirty="0" smtClean="0">
                <a:sym typeface="Wingdings" panose="05000000000000000000" pitchFamily="2" charset="2"/>
              </a:rPr>
              <a:t> obvious, UED response time should be sub-</a:t>
            </a:r>
            <a:r>
              <a:rPr lang="en-US" baseline="0" dirty="0" err="1" smtClean="0">
                <a:sym typeface="Wingdings" panose="05000000000000000000" pitchFamily="2" charset="2"/>
              </a:rPr>
              <a:t>ps</a:t>
            </a:r>
            <a:r>
              <a:rPr lang="en-US" baseline="0" dirty="0" smtClean="0"/>
              <a:t>)</a:t>
            </a:r>
          </a:p>
          <a:p>
            <a:r>
              <a:rPr lang="en-US" baseline="0" dirty="0" smtClean="0"/>
              <a:t>From an operating point of view, we want them to last long</a:t>
            </a:r>
          </a:p>
          <a:p>
            <a:r>
              <a:rPr lang="en-US" dirty="0" smtClean="0"/>
              <a:t>%%</a:t>
            </a:r>
          </a:p>
          <a:p>
            <a:r>
              <a:rPr lang="en-US" dirty="0" smtClean="0"/>
              <a:t>Brightness definition</a:t>
            </a:r>
          </a:p>
          <a:p>
            <a:r>
              <a:rPr lang="en-US" dirty="0" smtClean="0"/>
              <a:t>Application</a:t>
            </a:r>
            <a:r>
              <a:rPr lang="en-US" baseline="0" dirty="0" smtClean="0"/>
              <a:t>s of bright e beams</a:t>
            </a:r>
          </a:p>
          <a:p>
            <a:r>
              <a:rPr lang="en-US" baseline="0" dirty="0" smtClean="0"/>
              <a:t>How bright beams help </a:t>
            </a:r>
            <a:r>
              <a:rPr lang="en-US" baseline="0" dirty="0" err="1" smtClean="0"/>
              <a:t>litho</a:t>
            </a:r>
            <a:r>
              <a:rPr lang="en-US" baseline="0" dirty="0" smtClean="0"/>
              <a:t>, </a:t>
            </a:r>
            <a:r>
              <a:rPr lang="en-US" baseline="0" dirty="0" err="1" smtClean="0"/>
              <a:t>fel</a:t>
            </a:r>
            <a:r>
              <a:rPr lang="en-US" baseline="0" dirty="0" smtClean="0"/>
              <a:t>?</a:t>
            </a:r>
          </a:p>
          <a:p>
            <a:r>
              <a:rPr lang="en-US" baseline="0" dirty="0" smtClean="0"/>
              <a:t>State of the art</a:t>
            </a:r>
          </a:p>
          <a:p>
            <a:r>
              <a:rPr lang="en-US" baseline="0" dirty="0" smtClean="0"/>
              <a:t>Higher energy of X-ray photons if beam bright</a:t>
            </a:r>
          </a:p>
          <a:p>
            <a:r>
              <a:rPr lang="en-US" baseline="0" dirty="0" smtClean="0"/>
              <a:t>Single shot ultrafast electron diffraction, 10^5 e per bunch coherent over 10 nm; time sub-</a:t>
            </a:r>
            <a:r>
              <a:rPr lang="en-US" baseline="0" dirty="0" err="1" smtClean="0"/>
              <a:t>ps</a:t>
            </a:r>
            <a:endParaRPr lang="en-US" baseline="0" dirty="0" smtClean="0"/>
          </a:p>
          <a:p>
            <a:r>
              <a:rPr lang="en-US" baseline="0" dirty="0" smtClean="0"/>
              <a:t>Electrons have higher </a:t>
            </a:r>
            <a:r>
              <a:rPr lang="en-US" baseline="0" dirty="0" err="1" smtClean="0"/>
              <a:t>scatt</a:t>
            </a:r>
            <a:r>
              <a:rPr lang="en-US" baseline="0" dirty="0" smtClean="0"/>
              <a:t> cross section</a:t>
            </a:r>
          </a:p>
          <a:p>
            <a:r>
              <a:rPr lang="en-US" dirty="0" smtClean="0"/>
              <a:t>UV</a:t>
            </a:r>
            <a:r>
              <a:rPr lang="en-US" baseline="0" dirty="0" smtClean="0"/>
              <a:t> metals</a:t>
            </a:r>
            <a:r>
              <a:rPr lang="en-US" dirty="0" smtClean="0"/>
              <a:t>, visible</a:t>
            </a:r>
            <a:r>
              <a:rPr lang="en-US" baseline="0" dirty="0" smtClean="0"/>
              <a:t> light possible, MTE better than metals</a:t>
            </a:r>
          </a:p>
        </p:txBody>
      </p:sp>
      <p:sp>
        <p:nvSpPr>
          <p:cNvPr id="4" name="Slide Number Placeholder 3"/>
          <p:cNvSpPr>
            <a:spLocks noGrp="1"/>
          </p:cNvSpPr>
          <p:nvPr>
            <p:ph type="sldNum" sz="quarter" idx="10"/>
          </p:nvPr>
        </p:nvSpPr>
        <p:spPr/>
        <p:txBody>
          <a:bodyPr/>
          <a:lstStyle/>
          <a:p>
            <a:fld id="{445E8DD0-5AD1-4D1E-8AAB-0B84BCA0A0D0}" type="slidenum">
              <a:rPr lang="en-US" smtClean="0"/>
              <a:t>26</a:t>
            </a:fld>
            <a:endParaRPr lang="en-US"/>
          </a:p>
        </p:txBody>
      </p:sp>
    </p:spTree>
    <p:extLst>
      <p:ext uri="{BB962C8B-B14F-4D97-AF65-F5344CB8AC3E}">
        <p14:creationId xmlns:p14="http://schemas.microsoft.com/office/powerpoint/2010/main" val="1276904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 all these other</a:t>
            </a:r>
            <a:r>
              <a:rPr lang="en-US" baseline="0" dirty="0" smtClean="0"/>
              <a:t> photocathodes, why would we want to study this particular class of materials?</a:t>
            </a:r>
          </a:p>
          <a:p>
            <a:r>
              <a:rPr lang="en-US" baseline="0" dirty="0" smtClean="0"/>
              <a:t>There are 3 important reasons-</a:t>
            </a:r>
            <a:endParaRPr lang="en-US" dirty="0" smtClean="0"/>
          </a:p>
          <a:p>
            <a:r>
              <a:rPr lang="en-US" dirty="0" smtClean="0"/>
              <a:t>Alkali</a:t>
            </a:r>
            <a:r>
              <a:rPr lang="en-US" baseline="0" dirty="0" smtClean="0"/>
              <a:t> </a:t>
            </a:r>
            <a:r>
              <a:rPr lang="en-US" baseline="0" dirty="0" err="1" smtClean="0"/>
              <a:t>antimonides</a:t>
            </a:r>
            <a:r>
              <a:rPr lang="en-US" baseline="0" dirty="0" smtClean="0"/>
              <a:t> give you beams brighter than metals</a:t>
            </a:r>
          </a:p>
          <a:p>
            <a:r>
              <a:rPr lang="en-US" baseline="0" dirty="0" smtClean="0"/>
              <a:t>Response time also sub-</a:t>
            </a:r>
            <a:r>
              <a:rPr lang="en-US" baseline="0" dirty="0" err="1" smtClean="0"/>
              <a:t>ps</a:t>
            </a:r>
            <a:r>
              <a:rPr lang="en-US" baseline="0" dirty="0" smtClean="0"/>
              <a:t> (and hence they have been exploited extensively by the streak </a:t>
            </a:r>
            <a:r>
              <a:rPr lang="en-US" baseline="0" smtClean="0"/>
              <a:t>camera industry)</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C14623A-FCCF-415E-AA62-D48772E2EF7E}" type="slidenum">
              <a:rPr lang="en-US" smtClean="0"/>
              <a:t>27</a:t>
            </a:fld>
            <a:endParaRPr lang="en-US"/>
          </a:p>
        </p:txBody>
      </p:sp>
    </p:spTree>
    <p:extLst>
      <p:ext uri="{BB962C8B-B14F-4D97-AF65-F5344CB8AC3E}">
        <p14:creationId xmlns:p14="http://schemas.microsoft.com/office/powerpoint/2010/main" val="3199602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Band bending and impurities</a:t>
            </a:r>
            <a:r>
              <a:rPr lang="en-US" baseline="0" dirty="0" smtClean="0"/>
              <a:t> </a:t>
            </a:r>
            <a:r>
              <a:rPr lang="en-US" dirty="0" smtClean="0"/>
              <a:t>important;</a:t>
            </a:r>
            <a:r>
              <a:rPr lang="en-US" baseline="0" dirty="0" smtClean="0"/>
              <a:t> 1950s Hall measurements show natural p-type conductivity of Cs3Sb. Spicer says that doping density (same as impurity density?) should be of the order of 1e19 per cc  based on Sakata’s Hall measurements. Can convert this into an electrostatic problem- where does charge come from or go to? Think of 2 electron reservoirs and their thermal equilibrium. Charge goes from the p-type semiconductor valence band to the substrate. Acceptors uniformly dense, always filled with electrons. So the </a:t>
            </a:r>
            <a:r>
              <a:rPr lang="en-US" baseline="0" dirty="0" err="1" smtClean="0"/>
              <a:t>poisson</a:t>
            </a:r>
            <a:r>
              <a:rPr lang="en-US" baseline="0" dirty="0" smtClean="0"/>
              <a:t> equation should be (point to the equation and explain term by term). Show a couple of solutions of the second order differential equation.</a:t>
            </a:r>
            <a:endParaRPr lang="en-US" dirty="0"/>
          </a:p>
        </p:txBody>
      </p:sp>
      <p:sp>
        <p:nvSpPr>
          <p:cNvPr id="4" name="Slide Number Placeholder 3"/>
          <p:cNvSpPr>
            <a:spLocks noGrp="1"/>
          </p:cNvSpPr>
          <p:nvPr>
            <p:ph type="sldNum" sz="quarter" idx="10"/>
          </p:nvPr>
        </p:nvSpPr>
        <p:spPr/>
        <p:txBody>
          <a:bodyPr/>
          <a:lstStyle/>
          <a:p>
            <a:fld id="{445E8DD0-5AD1-4D1E-8AAB-0B84BCA0A0D0}" type="slidenum">
              <a:rPr lang="en-US" smtClean="0"/>
              <a:t>28</a:t>
            </a:fld>
            <a:endParaRPr lang="en-US"/>
          </a:p>
        </p:txBody>
      </p:sp>
    </p:spTree>
    <p:extLst>
      <p:ext uri="{BB962C8B-B14F-4D97-AF65-F5344CB8AC3E}">
        <p14:creationId xmlns:p14="http://schemas.microsoft.com/office/powerpoint/2010/main" val="2657942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Band bending and impurities</a:t>
            </a:r>
            <a:r>
              <a:rPr lang="en-US" baseline="0" dirty="0" smtClean="0"/>
              <a:t> </a:t>
            </a:r>
            <a:r>
              <a:rPr lang="en-US" dirty="0" smtClean="0"/>
              <a:t>important;</a:t>
            </a:r>
            <a:r>
              <a:rPr lang="en-US" baseline="0" dirty="0" smtClean="0"/>
              <a:t> 1950s Hall measurements show natural p-type conductivity of Cs3Sb. Spicer says that doping density (same as impurity density?) should be of the order of 1e19 per cc  based on Sakata’s Hall measurements. Can convert this into an electrostatic problem- where does charge come from or go to? Think of 2 electron reservoirs and their thermal equilibrium. Charge goes from the p-type semiconductor valence band to the substrate. Acceptors uniformly dense, always filled with electrons. So the </a:t>
            </a:r>
            <a:r>
              <a:rPr lang="en-US" baseline="0" dirty="0" err="1" smtClean="0"/>
              <a:t>poisson</a:t>
            </a:r>
            <a:r>
              <a:rPr lang="en-US" baseline="0" dirty="0" smtClean="0"/>
              <a:t> equation should be (point to the equation and explain term by term). Show a couple of solutions of the second order differential equation.</a:t>
            </a:r>
            <a:endParaRPr lang="en-US" dirty="0"/>
          </a:p>
        </p:txBody>
      </p:sp>
      <p:sp>
        <p:nvSpPr>
          <p:cNvPr id="4" name="Slide Number Placeholder 3"/>
          <p:cNvSpPr>
            <a:spLocks noGrp="1"/>
          </p:cNvSpPr>
          <p:nvPr>
            <p:ph type="sldNum" sz="quarter" idx="10"/>
          </p:nvPr>
        </p:nvSpPr>
        <p:spPr/>
        <p:txBody>
          <a:bodyPr/>
          <a:lstStyle/>
          <a:p>
            <a:fld id="{445E8DD0-5AD1-4D1E-8AAB-0B84BCA0A0D0}" type="slidenum">
              <a:rPr lang="en-US" smtClean="0"/>
              <a:t>29</a:t>
            </a:fld>
            <a:endParaRPr lang="en-US"/>
          </a:p>
        </p:txBody>
      </p:sp>
    </p:spTree>
    <p:extLst>
      <p:ext uri="{BB962C8B-B14F-4D97-AF65-F5344CB8AC3E}">
        <p14:creationId xmlns:p14="http://schemas.microsoft.com/office/powerpoint/2010/main" val="2657942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Band bending and impurities</a:t>
            </a:r>
            <a:r>
              <a:rPr lang="en-US" baseline="0" dirty="0" smtClean="0"/>
              <a:t> </a:t>
            </a:r>
            <a:r>
              <a:rPr lang="en-US" dirty="0" smtClean="0"/>
              <a:t>important;</a:t>
            </a:r>
            <a:r>
              <a:rPr lang="en-US" baseline="0" dirty="0" smtClean="0"/>
              <a:t> 1950s Hall measurements show natural p-type conductivity of Cs3Sb. Spicer says that doping density (same as impurity density?) should be of the order of 1e19 per cc  based on Sakata’s Hall measurements. Can convert this into an electrostatic problem- where does charge come from or go to? Think of 2 electron reservoirs and their thermal equilibrium. Charge goes from the p-type semiconductor valence band to the substrate. Acceptors uniformly dense, always filled with electrons. So the </a:t>
            </a:r>
            <a:r>
              <a:rPr lang="en-US" baseline="0" dirty="0" err="1" smtClean="0"/>
              <a:t>poisson</a:t>
            </a:r>
            <a:r>
              <a:rPr lang="en-US" baseline="0" dirty="0" smtClean="0"/>
              <a:t> equation should be (point to the equation and explain term by term). Show a couple of solutions of the second order differential equation.</a:t>
            </a:r>
            <a:endParaRPr lang="en-US" dirty="0"/>
          </a:p>
        </p:txBody>
      </p:sp>
      <p:sp>
        <p:nvSpPr>
          <p:cNvPr id="4" name="Slide Number Placeholder 3"/>
          <p:cNvSpPr>
            <a:spLocks noGrp="1"/>
          </p:cNvSpPr>
          <p:nvPr>
            <p:ph type="sldNum" sz="quarter" idx="10"/>
          </p:nvPr>
        </p:nvSpPr>
        <p:spPr/>
        <p:txBody>
          <a:bodyPr/>
          <a:lstStyle/>
          <a:p>
            <a:fld id="{445E8DD0-5AD1-4D1E-8AAB-0B84BCA0A0D0}" type="slidenum">
              <a:rPr lang="en-US" smtClean="0"/>
              <a:t>30</a:t>
            </a:fld>
            <a:endParaRPr lang="en-US"/>
          </a:p>
        </p:txBody>
      </p:sp>
    </p:spTree>
    <p:extLst>
      <p:ext uri="{BB962C8B-B14F-4D97-AF65-F5344CB8AC3E}">
        <p14:creationId xmlns:p14="http://schemas.microsoft.com/office/powerpoint/2010/main" val="2657942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Band bending and impurities</a:t>
            </a:r>
            <a:r>
              <a:rPr lang="en-US" baseline="0" dirty="0" smtClean="0"/>
              <a:t> </a:t>
            </a:r>
            <a:r>
              <a:rPr lang="en-US" dirty="0" smtClean="0"/>
              <a:t>important;</a:t>
            </a:r>
            <a:r>
              <a:rPr lang="en-US" baseline="0" dirty="0" smtClean="0"/>
              <a:t> 1950s Hall measurements show natural p-type conductivity of Cs3Sb. Spicer says that doping density (same as impurity density?) should be of the order of 1e19 per cc  based on Sakata’s Hall measurements. Can convert this into an electrostatic problem- where does charge come from or go to? Think of 2 electron reservoirs and their thermal equilibrium. Charge goes from the p-type semiconductor valence band to the substrate. Acceptors uniformly dense, always filled with electrons. So the </a:t>
            </a:r>
            <a:r>
              <a:rPr lang="en-US" baseline="0" dirty="0" err="1" smtClean="0"/>
              <a:t>poisson</a:t>
            </a:r>
            <a:r>
              <a:rPr lang="en-US" baseline="0" dirty="0" smtClean="0"/>
              <a:t> equation should be (point to the equation and explain term by term). Show a couple of solutions of the second order differential equation.</a:t>
            </a:r>
            <a:endParaRPr lang="en-US" dirty="0"/>
          </a:p>
        </p:txBody>
      </p:sp>
      <p:sp>
        <p:nvSpPr>
          <p:cNvPr id="4" name="Slide Number Placeholder 3"/>
          <p:cNvSpPr>
            <a:spLocks noGrp="1"/>
          </p:cNvSpPr>
          <p:nvPr>
            <p:ph type="sldNum" sz="quarter" idx="10"/>
          </p:nvPr>
        </p:nvSpPr>
        <p:spPr/>
        <p:txBody>
          <a:bodyPr/>
          <a:lstStyle/>
          <a:p>
            <a:fld id="{445E8DD0-5AD1-4D1E-8AAB-0B84BCA0A0D0}" type="slidenum">
              <a:rPr lang="en-US" smtClean="0"/>
              <a:t>31</a:t>
            </a:fld>
            <a:endParaRPr lang="en-US"/>
          </a:p>
        </p:txBody>
      </p:sp>
    </p:spTree>
    <p:extLst>
      <p:ext uri="{BB962C8B-B14F-4D97-AF65-F5344CB8AC3E}">
        <p14:creationId xmlns:p14="http://schemas.microsoft.com/office/powerpoint/2010/main" val="2657942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 we mean by brightness?</a:t>
            </a:r>
            <a:r>
              <a:rPr lang="en-US" baseline="0" dirty="0" smtClean="0"/>
              <a:t> It is the density in phase space. </a:t>
            </a:r>
            <a:endParaRPr lang="en-US" dirty="0" smtClean="0"/>
          </a:p>
          <a:p>
            <a:r>
              <a:rPr lang="en-US" dirty="0" smtClean="0"/>
              <a:t>Why do we care for bright electron beams?</a:t>
            </a:r>
          </a:p>
          <a:p>
            <a:r>
              <a:rPr lang="en-US" dirty="0" smtClean="0"/>
              <a:t>Limit</a:t>
            </a:r>
            <a:r>
              <a:rPr lang="en-US" baseline="0" dirty="0" smtClean="0"/>
              <a:t> on the shortest FEL wavelength is set by the beam brightness. (Point laser to the formula and tell the improvement you can have if beam brightness could go up by an order of magnitude, or you can reduce the length of the </a:t>
            </a:r>
            <a:r>
              <a:rPr lang="en-US" baseline="0" dirty="0" err="1" smtClean="0"/>
              <a:t>linac</a:t>
            </a:r>
            <a:r>
              <a:rPr lang="en-US" baseline="0" dirty="0" smtClean="0"/>
              <a:t> by cutting down on gamma, the relativistic electron energy)</a:t>
            </a:r>
          </a:p>
          <a:p>
            <a:r>
              <a:rPr lang="en-US" baseline="0" dirty="0" smtClean="0"/>
              <a:t>Also, easier to create short, coherent bunches of electrons in order to perform single shot electron diffraction of samples within small setups (lower de Broglie wavelength?), compared to traditional X-rays. (Give an idea of how difficult it is to use X-rays.)</a:t>
            </a:r>
          </a:p>
          <a:p>
            <a:r>
              <a:rPr lang="en-US" baseline="0" dirty="0" smtClean="0"/>
              <a:t>How do we create beams? From photocathodes (define “photocathode”).</a:t>
            </a:r>
          </a:p>
          <a:p>
            <a:r>
              <a:rPr lang="en-US" baseline="0" dirty="0" smtClean="0"/>
              <a:t>What else do we care for? (define each term: QE, MTE in brightness</a:t>
            </a:r>
            <a:r>
              <a:rPr lang="en-US" baseline="0" dirty="0" smtClean="0">
                <a:sym typeface="Wingdings" panose="05000000000000000000" pitchFamily="2" charset="2"/>
              </a:rPr>
              <a:t> obvious, UED response time should be sub-</a:t>
            </a:r>
            <a:r>
              <a:rPr lang="en-US" baseline="0" dirty="0" err="1" smtClean="0">
                <a:sym typeface="Wingdings" panose="05000000000000000000" pitchFamily="2" charset="2"/>
              </a:rPr>
              <a:t>ps</a:t>
            </a:r>
            <a:r>
              <a:rPr lang="en-US" baseline="0" dirty="0" smtClean="0"/>
              <a:t>)</a:t>
            </a:r>
          </a:p>
          <a:p>
            <a:r>
              <a:rPr lang="en-US" baseline="0" dirty="0" smtClean="0"/>
              <a:t>From an operating point of view, we want them to last long</a:t>
            </a:r>
          </a:p>
          <a:p>
            <a:r>
              <a:rPr lang="en-US" dirty="0" smtClean="0"/>
              <a:t>%%</a:t>
            </a:r>
          </a:p>
          <a:p>
            <a:r>
              <a:rPr lang="en-US" dirty="0" smtClean="0"/>
              <a:t>Brightness definition</a:t>
            </a:r>
          </a:p>
          <a:p>
            <a:r>
              <a:rPr lang="en-US" dirty="0" smtClean="0"/>
              <a:t>Application</a:t>
            </a:r>
            <a:r>
              <a:rPr lang="en-US" baseline="0" dirty="0" smtClean="0"/>
              <a:t>s of bright e beams</a:t>
            </a:r>
          </a:p>
          <a:p>
            <a:r>
              <a:rPr lang="en-US" baseline="0" dirty="0" smtClean="0"/>
              <a:t>How bright beams help </a:t>
            </a:r>
            <a:r>
              <a:rPr lang="en-US" baseline="0" dirty="0" err="1" smtClean="0"/>
              <a:t>litho</a:t>
            </a:r>
            <a:r>
              <a:rPr lang="en-US" baseline="0" dirty="0" smtClean="0"/>
              <a:t>, </a:t>
            </a:r>
            <a:r>
              <a:rPr lang="en-US" baseline="0" dirty="0" err="1" smtClean="0"/>
              <a:t>fel</a:t>
            </a:r>
            <a:r>
              <a:rPr lang="en-US" baseline="0" dirty="0" smtClean="0"/>
              <a:t>?</a:t>
            </a:r>
          </a:p>
          <a:p>
            <a:r>
              <a:rPr lang="en-US" baseline="0" dirty="0" smtClean="0"/>
              <a:t>State of the art</a:t>
            </a:r>
          </a:p>
          <a:p>
            <a:r>
              <a:rPr lang="en-US" baseline="0" dirty="0" smtClean="0"/>
              <a:t>Higher energy of X-ray photons if beam bright</a:t>
            </a:r>
          </a:p>
          <a:p>
            <a:r>
              <a:rPr lang="en-US" baseline="0" dirty="0" smtClean="0"/>
              <a:t>Single shot ultrafast electron diffraction, 10^5 e per bunch coherent over 10 nm; time sub-</a:t>
            </a:r>
            <a:r>
              <a:rPr lang="en-US" baseline="0" dirty="0" err="1" smtClean="0"/>
              <a:t>ps</a:t>
            </a:r>
            <a:endParaRPr lang="en-US" baseline="0" dirty="0" smtClean="0"/>
          </a:p>
          <a:p>
            <a:r>
              <a:rPr lang="en-US" baseline="0" dirty="0" smtClean="0"/>
              <a:t>Electrons have higher </a:t>
            </a:r>
            <a:r>
              <a:rPr lang="en-US" baseline="0" dirty="0" err="1" smtClean="0"/>
              <a:t>scatt</a:t>
            </a:r>
            <a:r>
              <a:rPr lang="en-US" baseline="0" dirty="0" smtClean="0"/>
              <a:t> cross section</a:t>
            </a:r>
          </a:p>
          <a:p>
            <a:r>
              <a:rPr lang="en-US" dirty="0" smtClean="0"/>
              <a:t>UV</a:t>
            </a:r>
            <a:r>
              <a:rPr lang="en-US" baseline="0" dirty="0" smtClean="0"/>
              <a:t> metals</a:t>
            </a:r>
            <a:r>
              <a:rPr lang="en-US" dirty="0" smtClean="0"/>
              <a:t>, visible</a:t>
            </a:r>
            <a:r>
              <a:rPr lang="en-US" baseline="0" dirty="0" smtClean="0"/>
              <a:t> light possible, MTE better than metals</a:t>
            </a:r>
          </a:p>
        </p:txBody>
      </p:sp>
      <p:sp>
        <p:nvSpPr>
          <p:cNvPr id="4" name="Slide Number Placeholder 3"/>
          <p:cNvSpPr>
            <a:spLocks noGrp="1"/>
          </p:cNvSpPr>
          <p:nvPr>
            <p:ph type="sldNum" sz="quarter" idx="10"/>
          </p:nvPr>
        </p:nvSpPr>
        <p:spPr/>
        <p:txBody>
          <a:bodyPr/>
          <a:lstStyle/>
          <a:p>
            <a:fld id="{445E8DD0-5AD1-4D1E-8AAB-0B84BCA0A0D0}" type="slidenum">
              <a:rPr lang="en-US" smtClean="0"/>
              <a:t>2</a:t>
            </a:fld>
            <a:endParaRPr lang="en-US"/>
          </a:p>
        </p:txBody>
      </p:sp>
    </p:spTree>
    <p:extLst>
      <p:ext uri="{BB962C8B-B14F-4D97-AF65-F5344CB8AC3E}">
        <p14:creationId xmlns:p14="http://schemas.microsoft.com/office/powerpoint/2010/main" val="1276904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Lorentz model for optical</a:t>
            </a:r>
            <a:r>
              <a:rPr lang="en-US" baseline="0" dirty="0" smtClean="0"/>
              <a:t> data</a:t>
            </a:r>
          </a:p>
          <a:p>
            <a:r>
              <a:rPr lang="en-US" baseline="0" dirty="0" smtClean="0"/>
              <a:t>Band structure: show, point out the Gamma valley</a:t>
            </a:r>
          </a:p>
          <a:p>
            <a:r>
              <a:rPr lang="en-US" baseline="0" dirty="0" err="1" smtClean="0"/>
              <a:t>Urbach</a:t>
            </a:r>
            <a:r>
              <a:rPr lang="en-US" baseline="0" dirty="0" smtClean="0"/>
              <a:t> tail: typical 0.05 eV tail value for amorphous semiconductors</a:t>
            </a:r>
          </a:p>
          <a:p>
            <a:r>
              <a:rPr lang="en-US" baseline="0" dirty="0" smtClean="0"/>
              <a:t>Need to account for depletion of states </a:t>
            </a:r>
            <a:r>
              <a:rPr lang="en-US" baseline="0" dirty="0" err="1" smtClean="0"/>
              <a:t>dur</a:t>
            </a:r>
            <a:r>
              <a:rPr lang="en-US" baseline="0" dirty="0" smtClean="0"/>
              <a:t> to upward band bending</a:t>
            </a:r>
          </a:p>
          <a:p>
            <a:r>
              <a:rPr lang="en-US" baseline="0" dirty="0" smtClean="0"/>
              <a:t>Alpha0 is Lorentz oscillator value of 4 pi k/lambda</a:t>
            </a:r>
          </a:p>
          <a:p>
            <a:endParaRPr lang="en-US" dirty="0" smtClean="0"/>
          </a:p>
          <a:p>
            <a:r>
              <a:rPr lang="en-US" dirty="0" smtClean="0"/>
              <a:t> to generate distributions of initial energies</a:t>
            </a:r>
          </a:p>
          <a:p>
            <a:r>
              <a:rPr lang="en-US" dirty="0" smtClean="0"/>
              <a:t>, as number of excitable electrons now a function of position</a:t>
            </a:r>
            <a:endParaRPr lang="en-US" dirty="0"/>
          </a:p>
        </p:txBody>
      </p:sp>
      <p:sp>
        <p:nvSpPr>
          <p:cNvPr id="4" name="Slide Number Placeholder 3"/>
          <p:cNvSpPr>
            <a:spLocks noGrp="1"/>
          </p:cNvSpPr>
          <p:nvPr>
            <p:ph type="sldNum" sz="quarter" idx="10"/>
          </p:nvPr>
        </p:nvSpPr>
        <p:spPr/>
        <p:txBody>
          <a:bodyPr/>
          <a:lstStyle/>
          <a:p>
            <a:fld id="{445E8DD0-5AD1-4D1E-8AAB-0B84BCA0A0D0}" type="slidenum">
              <a:rPr lang="en-US" smtClean="0"/>
              <a:t>32</a:t>
            </a:fld>
            <a:endParaRPr lang="en-US"/>
          </a:p>
        </p:txBody>
      </p:sp>
    </p:spTree>
    <p:extLst>
      <p:ext uri="{BB962C8B-B14F-4D97-AF65-F5344CB8AC3E}">
        <p14:creationId xmlns:p14="http://schemas.microsoft.com/office/powerpoint/2010/main" val="3099328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positions,</a:t>
            </a:r>
            <a:r>
              <a:rPr lang="en-US" baseline="0" dirty="0" smtClean="0"/>
              <a:t> now we need energies</a:t>
            </a:r>
            <a:endParaRPr lang="en-US" dirty="0" smtClean="0"/>
          </a:p>
          <a:p>
            <a:r>
              <a:rPr lang="en-US" dirty="0" smtClean="0"/>
              <a:t>Need to also consider offset due to bb(z),</a:t>
            </a:r>
            <a:r>
              <a:rPr lang="en-US" baseline="0" dirty="0" smtClean="0"/>
              <a:t> making distributions a function of z. In the left case, a good chunk of the valence band remains empty.</a:t>
            </a:r>
          </a:p>
          <a:p>
            <a:r>
              <a:rPr lang="en-US" baseline="0" dirty="0" smtClean="0"/>
              <a:t>Right-&gt; fine, as upward band bending is small</a:t>
            </a:r>
          </a:p>
          <a:p>
            <a:endParaRPr lang="en-US" dirty="0"/>
          </a:p>
        </p:txBody>
      </p:sp>
      <p:sp>
        <p:nvSpPr>
          <p:cNvPr id="4" name="Slide Number Placeholder 3"/>
          <p:cNvSpPr>
            <a:spLocks noGrp="1"/>
          </p:cNvSpPr>
          <p:nvPr>
            <p:ph type="sldNum" sz="quarter" idx="10"/>
          </p:nvPr>
        </p:nvSpPr>
        <p:spPr/>
        <p:txBody>
          <a:bodyPr/>
          <a:lstStyle/>
          <a:p>
            <a:fld id="{0C14623A-FCCF-415E-AA62-D48772E2EF7E}" type="slidenum">
              <a:rPr lang="en-US" smtClean="0"/>
              <a:t>33</a:t>
            </a:fld>
            <a:endParaRPr lang="en-US"/>
          </a:p>
        </p:txBody>
      </p:sp>
    </p:spTree>
    <p:extLst>
      <p:ext uri="{BB962C8B-B14F-4D97-AF65-F5344CB8AC3E}">
        <p14:creationId xmlns:p14="http://schemas.microsoft.com/office/powerpoint/2010/main" val="363518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Certain compounds have dramatically different </a:t>
            </a:r>
          </a:p>
          <a:p>
            <a:r>
              <a:rPr lang="en-US" dirty="0" smtClean="0"/>
              <a:t>Doesn’t change</a:t>
            </a:r>
            <a:r>
              <a:rPr lang="en-US" baseline="0" dirty="0" smtClean="0"/>
              <a:t> between 20 K and 90 K, means a lot for QE and MTE.</a:t>
            </a:r>
          </a:p>
          <a:p>
            <a:r>
              <a:rPr lang="en-US" baseline="0" dirty="0" smtClean="0"/>
              <a:t>Assuming generic parameters for the time being, calculations hard quantitatively</a:t>
            </a:r>
          </a:p>
          <a:p>
            <a:r>
              <a:rPr lang="en-US" baseline="0" dirty="0" smtClean="0"/>
              <a:t>Surface reconstruction can be a lot different at different temperatures, but in our case we use a surface state picture. So drastic changes in electron affinity not possible by going from 297 K to 90 K.</a:t>
            </a:r>
          </a:p>
          <a:p>
            <a:endParaRPr lang="en-US" dirty="0"/>
          </a:p>
        </p:txBody>
      </p:sp>
      <p:sp>
        <p:nvSpPr>
          <p:cNvPr id="4" name="Slide Number Placeholder 3"/>
          <p:cNvSpPr>
            <a:spLocks noGrp="1"/>
          </p:cNvSpPr>
          <p:nvPr>
            <p:ph type="sldNum" sz="quarter" idx="10"/>
          </p:nvPr>
        </p:nvSpPr>
        <p:spPr/>
        <p:txBody>
          <a:bodyPr/>
          <a:lstStyle/>
          <a:p>
            <a:fld id="{445E8DD0-5AD1-4D1E-8AAB-0B84BCA0A0D0}" type="slidenum">
              <a:rPr lang="en-US" smtClean="0"/>
              <a:t>34</a:t>
            </a:fld>
            <a:endParaRPr lang="en-US"/>
          </a:p>
        </p:txBody>
      </p:sp>
    </p:spTree>
    <p:extLst>
      <p:ext uri="{BB962C8B-B14F-4D97-AF65-F5344CB8AC3E}">
        <p14:creationId xmlns:p14="http://schemas.microsoft.com/office/powerpoint/2010/main" val="587908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 electron can emit/absorb a phonon. 10:1 ratio.</a:t>
            </a:r>
          </a:p>
          <a:p>
            <a:r>
              <a:rPr lang="en-US" baseline="0" dirty="0" smtClean="0"/>
              <a:t>Parameters from Lorentz model, so actual values may be different</a:t>
            </a:r>
          </a:p>
          <a:p>
            <a:r>
              <a:rPr lang="en-US" baseline="0" dirty="0" smtClean="0"/>
              <a:t>K: electron kinetic energy</a:t>
            </a:r>
          </a:p>
          <a:p>
            <a:r>
              <a:rPr lang="en-US" baseline="0" dirty="0" smtClean="0"/>
              <a:t>Other scattering mechanisms are negligible in terms of energy loss as well as scattering rates. Reason: Cs3Sb is a polar semiconductor (have to understand this part better)?</a:t>
            </a:r>
            <a:br>
              <a:rPr lang="en-US" baseline="0" dirty="0" smtClean="0"/>
            </a:br>
            <a:r>
              <a:rPr lang="en-US" baseline="0" dirty="0" smtClean="0"/>
              <a:t>Scattering angles diverse for low-energy electrons (show the </a:t>
            </a:r>
            <a:r>
              <a:rPr lang="en-US" baseline="0" dirty="0" err="1" smtClean="0"/>
              <a:t>rgb</a:t>
            </a:r>
            <a:r>
              <a:rPr lang="en-US" baseline="0" dirty="0" smtClean="0"/>
              <a:t> plot and point out this fact)</a:t>
            </a:r>
          </a:p>
          <a:p>
            <a:r>
              <a:rPr lang="en-US" baseline="0" dirty="0" err="1" smtClean="0"/>
              <a:t>Qmax</a:t>
            </a:r>
            <a:r>
              <a:rPr lang="en-US" baseline="0" dirty="0" smtClean="0"/>
              <a:t> and </a:t>
            </a:r>
            <a:r>
              <a:rPr lang="en-US" baseline="0" dirty="0" err="1" smtClean="0"/>
              <a:t>qmin</a:t>
            </a:r>
            <a:r>
              <a:rPr lang="en-US" baseline="0" dirty="0" smtClean="0"/>
              <a:t> are (don’t have a good explanation, working on it)</a:t>
            </a:r>
          </a:p>
          <a:p>
            <a:r>
              <a:rPr lang="en-US" baseline="0" dirty="0" smtClean="0"/>
              <a:t>K: kinetic energy, </a:t>
            </a:r>
            <a:r>
              <a:rPr lang="en-US" baseline="0" dirty="0" err="1" smtClean="0"/>
              <a:t>es</a:t>
            </a:r>
            <a:r>
              <a:rPr lang="en-US" baseline="0" dirty="0" smtClean="0"/>
              <a:t>, </a:t>
            </a:r>
            <a:r>
              <a:rPr lang="en-US" baseline="0" dirty="0" err="1" smtClean="0"/>
              <a:t>e_inf</a:t>
            </a:r>
            <a:r>
              <a:rPr lang="en-US" baseline="0" dirty="0" smtClean="0"/>
              <a:t> come from </a:t>
            </a:r>
            <a:r>
              <a:rPr lang="en-US" baseline="0" dirty="0" err="1" smtClean="0"/>
              <a:t>lorentz</a:t>
            </a:r>
            <a:r>
              <a:rPr lang="en-US" baseline="0" dirty="0" smtClean="0"/>
              <a:t> oscillator model, so may be different.  We need to measure e and </a:t>
            </a:r>
            <a:r>
              <a:rPr lang="en-US" baseline="0" dirty="0" err="1" smtClean="0"/>
              <a:t>es</a:t>
            </a:r>
            <a:r>
              <a:rPr lang="en-US" baseline="0" dirty="0" smtClean="0"/>
              <a:t> (what measurement/apparatus?)</a:t>
            </a:r>
          </a:p>
          <a:p>
            <a:endParaRPr lang="en-US" baseline="0" dirty="0" smtClean="0"/>
          </a:p>
          <a:p>
            <a:endParaRPr lang="en-US" baseline="0" dirty="0" smtClean="0"/>
          </a:p>
          <a:p>
            <a:endParaRPr lang="en-US" baseline="0" dirty="0" smtClean="0"/>
          </a:p>
          <a:p>
            <a:endParaRPr lang="en-US" baseline="0" dirty="0" smtClean="0"/>
          </a:p>
          <a:p>
            <a:r>
              <a:rPr lang="en-US" baseline="0" dirty="0" smtClean="0"/>
              <a:t>%%</a:t>
            </a:r>
            <a:endParaRPr lang="en-US" dirty="0" smtClean="0"/>
          </a:p>
          <a:p>
            <a:r>
              <a:rPr lang="en-US" dirty="0" smtClean="0"/>
              <a:t>(Is everybody able to see clearly?  Anything confusing</a:t>
            </a:r>
            <a:r>
              <a:rPr lang="en-US" baseline="0" dirty="0" smtClean="0"/>
              <a:t> to anybody? Know your audience.)</a:t>
            </a:r>
            <a:endParaRPr lang="en-US" dirty="0"/>
          </a:p>
        </p:txBody>
      </p:sp>
      <p:sp>
        <p:nvSpPr>
          <p:cNvPr id="4" name="Slide Number Placeholder 3"/>
          <p:cNvSpPr>
            <a:spLocks noGrp="1"/>
          </p:cNvSpPr>
          <p:nvPr>
            <p:ph type="sldNum" sz="quarter" idx="10"/>
          </p:nvPr>
        </p:nvSpPr>
        <p:spPr/>
        <p:txBody>
          <a:bodyPr/>
          <a:lstStyle/>
          <a:p>
            <a:fld id="{445E8DD0-5AD1-4D1E-8AAB-0B84BCA0A0D0}" type="slidenum">
              <a:rPr lang="en-US" smtClean="0"/>
              <a:t>35</a:t>
            </a:fld>
            <a:endParaRPr lang="en-US"/>
          </a:p>
        </p:txBody>
      </p:sp>
    </p:spTree>
    <p:extLst>
      <p:ext uri="{BB962C8B-B14F-4D97-AF65-F5344CB8AC3E}">
        <p14:creationId xmlns:p14="http://schemas.microsoft.com/office/powerpoint/2010/main" val="406126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Momentum conservation not seen to be</a:t>
            </a:r>
            <a:r>
              <a:rPr lang="en-US" baseline="0" dirty="0" smtClean="0"/>
              <a:t> true, even for pristine surfaces. So need not conserve momentum. But transverse energy conservation works.</a:t>
            </a:r>
          </a:p>
          <a:p>
            <a:r>
              <a:rPr lang="en-US" baseline="0" dirty="0" smtClean="0"/>
              <a:t>Effective affinity: surface band bending amount important, as affinity defined from CBM (or VBM, difference is only </a:t>
            </a:r>
            <a:r>
              <a:rPr lang="en-US" baseline="0" dirty="0" err="1" smtClean="0"/>
              <a:t>Eg</a:t>
            </a:r>
            <a:r>
              <a:rPr lang="en-US" baseline="0" dirty="0" smtClean="0"/>
              <a:t>)  at the surface</a:t>
            </a:r>
          </a:p>
          <a:p>
            <a:r>
              <a:rPr lang="en-US" baseline="0" dirty="0" smtClean="0"/>
              <a:t>0.067 </a:t>
            </a:r>
            <a:r>
              <a:rPr lang="en-US" baseline="0" dirty="0" err="1" smtClean="0"/>
              <a:t>m_e</a:t>
            </a:r>
            <a:r>
              <a:rPr lang="en-US" baseline="0" dirty="0" smtClean="0"/>
              <a:t> effective mass of GaAs, but still MTE not doing crazy stuff due to the hugely different masses</a:t>
            </a:r>
            <a:endParaRPr lang="en-US" dirty="0"/>
          </a:p>
        </p:txBody>
      </p:sp>
      <p:sp>
        <p:nvSpPr>
          <p:cNvPr id="4" name="Slide Number Placeholder 3"/>
          <p:cNvSpPr>
            <a:spLocks noGrp="1"/>
          </p:cNvSpPr>
          <p:nvPr>
            <p:ph type="sldNum" sz="quarter" idx="10"/>
          </p:nvPr>
        </p:nvSpPr>
        <p:spPr/>
        <p:txBody>
          <a:bodyPr/>
          <a:lstStyle/>
          <a:p>
            <a:fld id="{0C14623A-FCCF-415E-AA62-D48772E2EF7E}" type="slidenum">
              <a:rPr lang="en-US" smtClean="0"/>
              <a:t>36</a:t>
            </a:fld>
            <a:endParaRPr lang="en-US"/>
          </a:p>
        </p:txBody>
      </p:sp>
    </p:spTree>
    <p:extLst>
      <p:ext uri="{BB962C8B-B14F-4D97-AF65-F5344CB8AC3E}">
        <p14:creationId xmlns:p14="http://schemas.microsoft.com/office/powerpoint/2010/main" val="3240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workhorse for the community is a</a:t>
            </a:r>
            <a:r>
              <a:rPr lang="en-US" baseline="0" dirty="0" smtClean="0"/>
              <a:t> semi-classical, 3-step model of photoemission. First we generate out-of-equilibrium electrons that scatter via phonons; e-e scattering is negligible in semiconductors</a:t>
            </a:r>
          </a:p>
          <a:p>
            <a:r>
              <a:rPr lang="en-US" baseline="0" dirty="0" smtClean="0"/>
              <a:t>They move to the surface- a 1d rectangular barrier (affinity). Let me walk you through the algorithm I use. Generate electron positions , then assign initial energies; single, isotropic, parabolic valley, so initial directions isotropic; kill electrons with energies less than phonon energy (a little caveat there)</a:t>
            </a:r>
            <a:endParaRPr lang="en-US" dirty="0"/>
          </a:p>
        </p:txBody>
      </p:sp>
      <p:sp>
        <p:nvSpPr>
          <p:cNvPr id="4" name="Slide Number Placeholder 3"/>
          <p:cNvSpPr>
            <a:spLocks noGrp="1"/>
          </p:cNvSpPr>
          <p:nvPr>
            <p:ph type="sldNum" sz="quarter" idx="10"/>
          </p:nvPr>
        </p:nvSpPr>
        <p:spPr/>
        <p:txBody>
          <a:bodyPr/>
          <a:lstStyle/>
          <a:p>
            <a:fld id="{0C14623A-FCCF-415E-AA62-D48772E2EF7E}" type="slidenum">
              <a:rPr lang="en-US" smtClean="0"/>
              <a:t>37</a:t>
            </a:fld>
            <a:endParaRPr lang="en-US"/>
          </a:p>
        </p:txBody>
      </p:sp>
    </p:spTree>
    <p:extLst>
      <p:ext uri="{BB962C8B-B14F-4D97-AF65-F5344CB8AC3E}">
        <p14:creationId xmlns:p14="http://schemas.microsoft.com/office/powerpoint/2010/main" val="2779350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GaA</a:t>
            </a:r>
            <a:r>
              <a:rPr lang="en-US" baseline="0" dirty="0" smtClean="0"/>
              <a:t>s response time may be very high (what conditions?); vacuum sensitive</a:t>
            </a:r>
          </a:p>
          <a:p>
            <a:r>
              <a:rPr lang="en-US" baseline="0" dirty="0" smtClean="0"/>
              <a:t>Can play with band bending profiles</a:t>
            </a:r>
          </a:p>
          <a:p>
            <a:r>
              <a:rPr lang="en-US" baseline="0" dirty="0" smtClean="0"/>
              <a:t>Study effect of temperature</a:t>
            </a:r>
          </a:p>
          <a:p>
            <a:r>
              <a:rPr lang="en-US" baseline="0" dirty="0" smtClean="0"/>
              <a:t>Same energy as X-rays but lower de Broglie wavelength</a:t>
            </a:r>
          </a:p>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The code is “alive” and allows implementation of other physics like scattering at the surface during the emission step</a:t>
            </a:r>
          </a:p>
          <a:p>
            <a:endParaRPr lang="en-US" baseline="0" dirty="0" smtClean="0"/>
          </a:p>
          <a:p>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445E8DD0-5AD1-4D1E-8AAB-0B84BCA0A0D0}" type="slidenum">
              <a:rPr lang="en-US" smtClean="0"/>
              <a:t>4</a:t>
            </a:fld>
            <a:endParaRPr lang="en-US"/>
          </a:p>
        </p:txBody>
      </p:sp>
    </p:spTree>
    <p:extLst>
      <p:ext uri="{BB962C8B-B14F-4D97-AF65-F5344CB8AC3E}">
        <p14:creationId xmlns:p14="http://schemas.microsoft.com/office/powerpoint/2010/main" val="2816974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workhorse for the community is a</a:t>
            </a:r>
            <a:r>
              <a:rPr lang="en-US" baseline="0" dirty="0" smtClean="0"/>
              <a:t> semi-classical, 3-step model of photoemission. First we generate out-of-equilibrium electrons that scatter via phonons; e-e scattering is negligible in semiconductors</a:t>
            </a:r>
          </a:p>
          <a:p>
            <a:endParaRPr lang="en-US" baseline="0" dirty="0" smtClean="0"/>
          </a:p>
          <a:p>
            <a:r>
              <a:rPr lang="en-US" baseline="0" dirty="0" smtClean="0"/>
              <a:t>Be slow in the transition from chunk 1 to chunk 2</a:t>
            </a:r>
          </a:p>
          <a:p>
            <a:r>
              <a:rPr lang="en-US" baseline="0" dirty="0" smtClean="0"/>
              <a:t>They move to the surface- a 1d rectangular barrier (affinity). Let me walk you through the algorithm I use. Generate electron positions , then assign initial energies; single, isotropic, parabolic valley, so initial directions isotropic; kill electrons with energies less than phonon energy (a little caveat there)</a:t>
            </a:r>
            <a:endParaRPr lang="en-US" dirty="0"/>
          </a:p>
        </p:txBody>
      </p:sp>
      <p:sp>
        <p:nvSpPr>
          <p:cNvPr id="4" name="Slide Number Placeholder 3"/>
          <p:cNvSpPr>
            <a:spLocks noGrp="1"/>
          </p:cNvSpPr>
          <p:nvPr>
            <p:ph type="sldNum" sz="quarter" idx="10"/>
          </p:nvPr>
        </p:nvSpPr>
        <p:spPr/>
        <p:txBody>
          <a:bodyPr/>
          <a:lstStyle/>
          <a:p>
            <a:fld id="{0C14623A-FCCF-415E-AA62-D48772E2EF7E}" type="slidenum">
              <a:rPr lang="en-US" smtClean="0"/>
              <a:t>5</a:t>
            </a:fld>
            <a:endParaRPr lang="en-US"/>
          </a:p>
        </p:txBody>
      </p:sp>
    </p:spTree>
    <p:extLst>
      <p:ext uri="{BB962C8B-B14F-4D97-AF65-F5344CB8AC3E}">
        <p14:creationId xmlns:p14="http://schemas.microsoft.com/office/powerpoint/2010/main" val="2779350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workhorse for the community is a</a:t>
            </a:r>
            <a:r>
              <a:rPr lang="en-US" baseline="0" dirty="0" smtClean="0"/>
              <a:t> semi-classical, 3-step model of photoemission. First we generate out-of-equilibrium electrons that scatter via phonons; e-e scattering is negligible in semiconductors</a:t>
            </a:r>
          </a:p>
          <a:p>
            <a:r>
              <a:rPr lang="en-US" baseline="0" dirty="0" smtClean="0"/>
              <a:t>They move to the surface- a 1d rectangular barrier (affinity). Let me walk you through the algorithm I use. Generate electron positions , then assign initial energies; single, isotropic, parabolic valley, so initial directions isotropic; kill electrons with energies less than phonon energy (a little caveat there)</a:t>
            </a:r>
            <a:endParaRPr lang="en-US" dirty="0"/>
          </a:p>
        </p:txBody>
      </p:sp>
      <p:sp>
        <p:nvSpPr>
          <p:cNvPr id="4" name="Slide Number Placeholder 3"/>
          <p:cNvSpPr>
            <a:spLocks noGrp="1"/>
          </p:cNvSpPr>
          <p:nvPr>
            <p:ph type="sldNum" sz="quarter" idx="10"/>
          </p:nvPr>
        </p:nvSpPr>
        <p:spPr/>
        <p:txBody>
          <a:bodyPr/>
          <a:lstStyle/>
          <a:p>
            <a:fld id="{0C14623A-FCCF-415E-AA62-D48772E2EF7E}" type="slidenum">
              <a:rPr lang="en-US" smtClean="0"/>
              <a:t>6</a:t>
            </a:fld>
            <a:endParaRPr lang="en-US"/>
          </a:p>
        </p:txBody>
      </p:sp>
    </p:spTree>
    <p:extLst>
      <p:ext uri="{BB962C8B-B14F-4D97-AF65-F5344CB8AC3E}">
        <p14:creationId xmlns:p14="http://schemas.microsoft.com/office/powerpoint/2010/main" val="2779350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Momentum conservation not seen to be</a:t>
            </a:r>
            <a:r>
              <a:rPr lang="en-US" baseline="0" dirty="0" smtClean="0"/>
              <a:t> true, even for pristine surfaces. So need not conserve momentum. But transverse energy conservation works.</a:t>
            </a:r>
          </a:p>
          <a:p>
            <a:r>
              <a:rPr lang="en-US" baseline="0" dirty="0" smtClean="0"/>
              <a:t>Effective affinity: surface band bending amount important, as affinity defined from CBM (or VBM, difference is only </a:t>
            </a:r>
            <a:r>
              <a:rPr lang="en-US" baseline="0" dirty="0" err="1" smtClean="0"/>
              <a:t>Eg</a:t>
            </a:r>
            <a:r>
              <a:rPr lang="en-US" baseline="0" dirty="0" smtClean="0"/>
              <a:t>)  at the surface</a:t>
            </a:r>
          </a:p>
          <a:p>
            <a:r>
              <a:rPr lang="en-US" baseline="0" dirty="0" smtClean="0"/>
              <a:t>0.067 </a:t>
            </a:r>
            <a:r>
              <a:rPr lang="en-US" baseline="0" dirty="0" err="1" smtClean="0"/>
              <a:t>m_e</a:t>
            </a:r>
            <a:r>
              <a:rPr lang="en-US" baseline="0" dirty="0" smtClean="0"/>
              <a:t> effective mass of GaAs, but still MTE not doing crazy stuff due to the hugely different masses</a:t>
            </a:r>
            <a:endParaRPr lang="en-US" dirty="0"/>
          </a:p>
        </p:txBody>
      </p:sp>
      <p:sp>
        <p:nvSpPr>
          <p:cNvPr id="4" name="Slide Number Placeholder 3"/>
          <p:cNvSpPr>
            <a:spLocks noGrp="1"/>
          </p:cNvSpPr>
          <p:nvPr>
            <p:ph type="sldNum" sz="quarter" idx="10"/>
          </p:nvPr>
        </p:nvSpPr>
        <p:spPr/>
        <p:txBody>
          <a:bodyPr/>
          <a:lstStyle/>
          <a:p>
            <a:fld id="{0C14623A-FCCF-415E-AA62-D48772E2EF7E}" type="slidenum">
              <a:rPr lang="en-US" smtClean="0"/>
              <a:t>8</a:t>
            </a:fld>
            <a:endParaRPr lang="en-US"/>
          </a:p>
        </p:txBody>
      </p:sp>
    </p:spTree>
    <p:extLst>
      <p:ext uri="{BB962C8B-B14F-4D97-AF65-F5344CB8AC3E}">
        <p14:creationId xmlns:p14="http://schemas.microsoft.com/office/powerpoint/2010/main" val="3240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20 K slightly</a:t>
            </a:r>
            <a:r>
              <a:rPr lang="en-US" baseline="0" dirty="0" smtClean="0"/>
              <a:t> lower than 90 K in </a:t>
            </a:r>
            <a:r>
              <a:rPr lang="en-US" baseline="0" dirty="0" err="1" smtClean="0"/>
              <a:t>qe</a:t>
            </a:r>
            <a:r>
              <a:rPr lang="en-US" baseline="0" dirty="0" smtClean="0"/>
              <a:t> , but MTE much lower due to </a:t>
            </a:r>
            <a:r>
              <a:rPr lang="en-US" baseline="0" dirty="0" err="1" smtClean="0"/>
              <a:t>kT</a:t>
            </a:r>
            <a:r>
              <a:rPr lang="en-US" baseline="0" dirty="0" smtClean="0"/>
              <a:t> asymptote. Show the 3 horizontal lines on the plot.</a:t>
            </a:r>
            <a:endParaRPr lang="en-US" dirty="0"/>
          </a:p>
        </p:txBody>
      </p:sp>
      <p:sp>
        <p:nvSpPr>
          <p:cNvPr id="4" name="Slide Number Placeholder 3"/>
          <p:cNvSpPr>
            <a:spLocks noGrp="1"/>
          </p:cNvSpPr>
          <p:nvPr>
            <p:ph type="sldNum" sz="quarter" idx="10"/>
          </p:nvPr>
        </p:nvSpPr>
        <p:spPr/>
        <p:txBody>
          <a:bodyPr/>
          <a:lstStyle/>
          <a:p>
            <a:fld id="{0C14623A-FCCF-415E-AA62-D48772E2EF7E}" type="slidenum">
              <a:rPr lang="en-US" smtClean="0"/>
              <a:t>9</a:t>
            </a:fld>
            <a:endParaRPr lang="en-US"/>
          </a:p>
        </p:txBody>
      </p:sp>
    </p:spTree>
    <p:extLst>
      <p:ext uri="{BB962C8B-B14F-4D97-AF65-F5344CB8AC3E}">
        <p14:creationId xmlns:p14="http://schemas.microsoft.com/office/powerpoint/2010/main" val="3534997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QE lower, MTE also lower,</a:t>
            </a:r>
            <a:r>
              <a:rPr lang="en-US" baseline="0" dirty="0" smtClean="0"/>
              <a:t> response time higher as electrons come all the way from the back to the surface</a:t>
            </a:r>
            <a:endParaRPr lang="en-US" dirty="0"/>
          </a:p>
        </p:txBody>
      </p:sp>
      <p:sp>
        <p:nvSpPr>
          <p:cNvPr id="4" name="Slide Number Placeholder 3"/>
          <p:cNvSpPr>
            <a:spLocks noGrp="1"/>
          </p:cNvSpPr>
          <p:nvPr>
            <p:ph type="sldNum" sz="quarter" idx="10"/>
          </p:nvPr>
        </p:nvSpPr>
        <p:spPr/>
        <p:txBody>
          <a:bodyPr/>
          <a:lstStyle/>
          <a:p>
            <a:fld id="{0C14623A-FCCF-415E-AA62-D48772E2EF7E}" type="slidenum">
              <a:rPr lang="en-US" smtClean="0"/>
              <a:t>10</a:t>
            </a:fld>
            <a:endParaRPr lang="en-US"/>
          </a:p>
        </p:txBody>
      </p:sp>
    </p:spTree>
    <p:extLst>
      <p:ext uri="{BB962C8B-B14F-4D97-AF65-F5344CB8AC3E}">
        <p14:creationId xmlns:p14="http://schemas.microsoft.com/office/powerpoint/2010/main" val="3534997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Tell about weak links in the</a:t>
            </a:r>
            <a:r>
              <a:rPr lang="en-US" baseline="0" dirty="0" smtClean="0"/>
              <a:t> model; say about the new 20 K gun that will act as a test for our </a:t>
            </a:r>
            <a:r>
              <a:rPr lang="en-US" baseline="0" dirty="0" err="1" smtClean="0"/>
              <a:t>hypothesus</a:t>
            </a:r>
            <a:r>
              <a:rPr lang="en-US" baseline="0" dirty="0" smtClean="0"/>
              <a:t>.</a:t>
            </a:r>
          </a:p>
          <a:p>
            <a:r>
              <a:rPr lang="en-US" baseline="0" dirty="0" smtClean="0"/>
              <a:t>What we learn from this simulation about alkali </a:t>
            </a:r>
            <a:r>
              <a:rPr lang="en-US" baseline="0" dirty="0" err="1" smtClean="0"/>
              <a:t>antimonides</a:t>
            </a:r>
            <a:r>
              <a:rPr lang="en-US" baseline="0" dirty="0" smtClean="0"/>
              <a:t>? still thinking, no words yet</a:t>
            </a:r>
            <a:endParaRPr lang="en-US" dirty="0"/>
          </a:p>
        </p:txBody>
      </p:sp>
      <p:sp>
        <p:nvSpPr>
          <p:cNvPr id="4" name="Slide Number Placeholder 3"/>
          <p:cNvSpPr>
            <a:spLocks noGrp="1"/>
          </p:cNvSpPr>
          <p:nvPr>
            <p:ph type="sldNum" sz="quarter" idx="10"/>
          </p:nvPr>
        </p:nvSpPr>
        <p:spPr/>
        <p:txBody>
          <a:bodyPr/>
          <a:lstStyle/>
          <a:p>
            <a:fld id="{0C14623A-FCCF-415E-AA62-D48772E2EF7E}" type="slidenum">
              <a:rPr lang="en-US" smtClean="0"/>
              <a:t>13</a:t>
            </a:fld>
            <a:endParaRPr lang="en-US"/>
          </a:p>
        </p:txBody>
      </p:sp>
    </p:spTree>
    <p:extLst>
      <p:ext uri="{BB962C8B-B14F-4D97-AF65-F5344CB8AC3E}">
        <p14:creationId xmlns:p14="http://schemas.microsoft.com/office/powerpoint/2010/main" val="2654655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97D4FC-4534-804B-BCB9-65E484165E4E}" type="datetimeFigureOut">
              <a:rPr lang="en-US" smtClean="0"/>
              <a:pPr/>
              <a:t>10/18/2016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97D4FC-4534-804B-BCB9-65E484165E4E}" type="datetimeFigureOut">
              <a:rPr lang="en-US" smtClean="0"/>
              <a:pPr/>
              <a:t>10/18/2016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97D4FC-4534-804B-BCB9-65E484165E4E}" type="datetimeFigureOut">
              <a:rPr lang="en-US" smtClean="0"/>
              <a:pPr/>
              <a:t>10/18/2016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97D4FC-4534-804B-BCB9-65E484165E4E}" type="datetimeFigureOut">
              <a:rPr lang="en-US" smtClean="0"/>
              <a:pPr/>
              <a:t>10/18/2016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97D4FC-4534-804B-BCB9-65E484165E4E}" type="datetimeFigureOut">
              <a:rPr lang="en-US" smtClean="0"/>
              <a:pPr/>
              <a:t>10/18/2016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97D4FC-4534-804B-BCB9-65E484165E4E}" type="datetimeFigureOut">
              <a:rPr lang="en-US" smtClean="0"/>
              <a:pPr/>
              <a:t>10/18/2016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97D4FC-4534-804B-BCB9-65E484165E4E}" type="datetimeFigureOut">
              <a:rPr lang="en-US" smtClean="0"/>
              <a:pPr/>
              <a:t>10/18/2016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97D4FC-4534-804B-BCB9-65E484165E4E}" type="datetimeFigureOut">
              <a:rPr lang="en-US" smtClean="0"/>
              <a:pPr/>
              <a:t>10/18/2016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7D4FC-4534-804B-BCB9-65E484165E4E}" type="datetimeFigureOut">
              <a:rPr lang="en-US" smtClean="0"/>
              <a:pPr/>
              <a:t>10/18/2016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97D4FC-4534-804B-BCB9-65E484165E4E}" type="datetimeFigureOut">
              <a:rPr lang="en-US" smtClean="0"/>
              <a:pPr/>
              <a:t>10/18/2016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97D4FC-4534-804B-BCB9-65E484165E4E}" type="datetimeFigureOut">
              <a:rPr lang="en-US" smtClean="0"/>
              <a:pPr/>
              <a:t>10/18/2016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97D4FC-4534-804B-BCB9-65E484165E4E}" type="datetimeFigureOut">
              <a:rPr lang="en-US" smtClean="0"/>
              <a:pPr/>
              <a:t>10/18/2016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275999-CDF6-9B46-9F3F-7503503F82BE}" type="slidenum">
              <a:rPr lang="en-US" smtClean="0"/>
              <a:pPr/>
              <a:t>‹#›</a:t>
            </a:fld>
            <a:endParaRPr lang="en-US"/>
          </a:p>
        </p:txBody>
      </p:sp>
      <p:pic>
        <p:nvPicPr>
          <p:cNvPr id="7" name="Picture 6" descr="RED 10in Header 3line logo.png"/>
          <p:cNvPicPr>
            <a:picLocks noChangeAspect="1"/>
          </p:cNvPicPr>
          <p:nvPr userDrawn="1"/>
        </p:nvPicPr>
        <p:blipFill>
          <a:blip r:embed="rId13"/>
          <a:stretch>
            <a:fillRect/>
          </a:stretch>
        </p:blipFill>
        <p:spPr>
          <a:xfrm>
            <a:off x="0" y="0"/>
            <a:ext cx="9144000" cy="87114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8.xml"/><Relationship Id="rId7"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4.xml.rels><?xml version="1.0" encoding="UTF-8" standalone="yes"?>
<Relationships xmlns="http://schemas.openxmlformats.org/package/2006/relationships"><Relationship Id="rId2" Type="http://schemas.openxmlformats.org/officeDocument/2006/relationships/hyperlink" Target="mailto:ppg22@cornell.edu"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6.jpeg"/></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11.xml"/><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6.jpeg"/><Relationship Id="rId4" Type="http://schemas.openxmlformats.org/officeDocument/2006/relationships/image" Target="../media/image46.png"/><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14.xml"/><Relationship Id="rId7" Type="http://schemas.openxmlformats.org/officeDocument/2006/relationships/image" Target="../media/image510.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53.png"/><Relationship Id="rId5" Type="http://schemas.openxmlformats.org/officeDocument/2006/relationships/image" Target="../media/image5.png"/><Relationship Id="rId10" Type="http://schemas.openxmlformats.org/officeDocument/2006/relationships/image" Target="../media/image80.png"/><Relationship Id="rId4" Type="http://schemas.openxmlformats.org/officeDocument/2006/relationships/image" Target="../media/image4.jpeg"/><Relationship Id="rId9"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5.png"/><Relationship Id="rId4" Type="http://schemas.openxmlformats.org/officeDocument/2006/relationships/image" Target="../media/image57.png"/><Relationship Id="rId9" Type="http://schemas.openxmlformats.org/officeDocument/2006/relationships/image" Target="../media/image63.png"/></Relationships>
</file>

<file path=ppt/slides/_rels/slide3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1.png"/></Relationships>
</file>

<file path=ppt/slides/_rels/slide3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3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3.png"/><Relationship Id="rId7" Type="http://schemas.openxmlformats.org/officeDocument/2006/relationships/image" Target="../media/image8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89.png"/><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4.xml"/><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5.xml"/><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7.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image" Target="../media/image23.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38301"/>
            <a:ext cx="7772400" cy="1962150"/>
          </a:xfrm>
        </p:spPr>
        <p:txBody>
          <a:bodyPr>
            <a:normAutofit fontScale="90000"/>
          </a:bodyPr>
          <a:lstStyle/>
          <a:p>
            <a:r>
              <a:rPr lang="en-US" b="1" dirty="0" smtClean="0"/>
              <a:t>Monte Carlo Simulation of Electron Photoemission from </a:t>
            </a:r>
            <a:r>
              <a:rPr lang="en-US" b="1" dirty="0" smtClean="0">
                <a:solidFill>
                  <a:srgbClr val="0000FF"/>
                </a:solidFill>
              </a:rPr>
              <a:t>Alkali </a:t>
            </a:r>
            <a:r>
              <a:rPr lang="en-US" b="1" dirty="0" err="1" smtClean="0">
                <a:solidFill>
                  <a:srgbClr val="0000FF"/>
                </a:solidFill>
              </a:rPr>
              <a:t>Antimonide</a:t>
            </a:r>
            <a:r>
              <a:rPr lang="en-US" b="1" dirty="0" smtClean="0"/>
              <a:t> Semiconductors</a:t>
            </a:r>
            <a:endParaRPr lang="en-US" b="1" dirty="0"/>
          </a:p>
        </p:txBody>
      </p:sp>
      <p:sp>
        <p:nvSpPr>
          <p:cNvPr id="3" name="Subtitle 2"/>
          <p:cNvSpPr>
            <a:spLocks noGrp="1"/>
          </p:cNvSpPr>
          <p:nvPr>
            <p:ph type="subTitle" idx="1"/>
          </p:nvPr>
        </p:nvSpPr>
        <p:spPr>
          <a:xfrm>
            <a:off x="1219200" y="4800887"/>
            <a:ext cx="6400800" cy="1752600"/>
          </a:xfrm>
        </p:spPr>
        <p:txBody>
          <a:bodyPr/>
          <a:lstStyle/>
          <a:p>
            <a:endParaRPr lang="en-US" dirty="0" smtClean="0">
              <a:solidFill>
                <a:schemeClr val="tx1"/>
              </a:solidFill>
            </a:endParaRPr>
          </a:p>
          <a:p>
            <a:r>
              <a:rPr lang="en-US" dirty="0" smtClean="0">
                <a:solidFill>
                  <a:schemeClr val="tx1"/>
                </a:solidFill>
              </a:rPr>
              <a:t>October 18, 2016</a:t>
            </a:r>
            <a:endParaRPr lang="en-US" dirty="0">
              <a:solidFill>
                <a:schemeClr val="tx1"/>
              </a:solidFill>
            </a:endParaRPr>
          </a:p>
        </p:txBody>
      </p:sp>
      <p:sp>
        <p:nvSpPr>
          <p:cNvPr id="4" name="TextBox 3"/>
          <p:cNvSpPr txBox="1"/>
          <p:nvPr/>
        </p:nvSpPr>
        <p:spPr>
          <a:xfrm>
            <a:off x="2858454" y="3911024"/>
            <a:ext cx="3218382" cy="1077218"/>
          </a:xfrm>
          <a:prstGeom prst="rect">
            <a:avLst/>
          </a:prstGeom>
          <a:noFill/>
        </p:spPr>
        <p:txBody>
          <a:bodyPr wrap="none" rtlCol="0">
            <a:spAutoFit/>
          </a:bodyPr>
          <a:lstStyle/>
          <a:p>
            <a:pPr algn="ctr"/>
            <a:r>
              <a:rPr lang="en-US" sz="3200" b="1" dirty="0" smtClean="0"/>
              <a:t>Pranav Gupta</a:t>
            </a:r>
          </a:p>
          <a:p>
            <a:pPr algn="ctr"/>
            <a:r>
              <a:rPr lang="en-US" sz="3200" b="1" dirty="0" smtClean="0"/>
              <a:t>Cornell University</a:t>
            </a:r>
            <a:endParaRPr lang="en-US" sz="3200" b="1" dirty="0"/>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7636" y="4028089"/>
            <a:ext cx="3006878" cy="2610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953557"/>
            <a:ext cx="2841426" cy="2613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14398745"/>
      </p:ext>
    </p:extLst>
  </p:cSld>
  <p:clrMapOvr>
    <a:masterClrMapping/>
  </p:clrMapOvr>
  <mc:AlternateContent xmlns:mc="http://schemas.openxmlformats.org/markup-compatibility/2006" xmlns:p14="http://schemas.microsoft.com/office/powerpoint/2010/main">
    <mc:Choice Requires="p14">
      <p:transition spd="slow" p14:dur="2000" advTm="2128"/>
    </mc:Choice>
    <mc:Fallback xmlns="">
      <p:transition spd="slow" advTm="2128"/>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3450" y="112396"/>
            <a:ext cx="7143751" cy="1143000"/>
          </a:xfrm>
        </p:spPr>
        <p:txBody>
          <a:bodyPr/>
          <a:lstStyle/>
          <a:p>
            <a:r>
              <a:rPr lang="en-US" sz="3200" b="1" dirty="0">
                <a:solidFill>
                  <a:schemeClr val="bg1"/>
                </a:solidFill>
              </a:rPr>
              <a:t>Back illumination/ ’transmission’ mode</a:t>
            </a:r>
          </a:p>
        </p:txBody>
      </p:sp>
      <p:sp>
        <p:nvSpPr>
          <p:cNvPr id="10" name="TextBox 9"/>
          <p:cNvSpPr txBox="1"/>
          <p:nvPr/>
        </p:nvSpPr>
        <p:spPr>
          <a:xfrm>
            <a:off x="6054386" y="4704679"/>
            <a:ext cx="2954078" cy="646331"/>
          </a:xfrm>
          <a:prstGeom prst="rect">
            <a:avLst/>
          </a:prstGeom>
          <a:noFill/>
        </p:spPr>
        <p:txBody>
          <a:bodyPr wrap="none" rtlCol="0">
            <a:spAutoFit/>
          </a:bodyPr>
          <a:lstStyle/>
          <a:p>
            <a:pPr marL="285750" indent="-285750">
              <a:buFont typeface="Arial" panose="020B0604020202020204" pitchFamily="34" charset="0"/>
              <a:buChar char="•"/>
            </a:pPr>
            <a:r>
              <a:rPr lang="en-US" dirty="0" smtClean="0"/>
              <a:t>QE lower</a:t>
            </a:r>
          </a:p>
          <a:p>
            <a:pPr marL="285750" indent="-285750">
              <a:buFont typeface="Arial" panose="020B0604020202020204" pitchFamily="34" charset="0"/>
              <a:buChar char="•"/>
            </a:pPr>
            <a:r>
              <a:rPr lang="en-US" dirty="0" smtClean="0"/>
              <a:t>MTE lower, still goes to </a:t>
            </a:r>
            <a:r>
              <a:rPr lang="en-US" dirty="0" err="1" smtClean="0"/>
              <a:t>kT</a:t>
            </a:r>
            <a:endParaRPr lang="en-US" dirty="0" smtClean="0"/>
          </a:p>
        </p:txBody>
      </p:sp>
      <p:sp>
        <p:nvSpPr>
          <p:cNvPr id="11" name="TextBox 10"/>
          <p:cNvSpPr txBox="1"/>
          <p:nvPr/>
        </p:nvSpPr>
        <p:spPr>
          <a:xfrm>
            <a:off x="320115" y="4665759"/>
            <a:ext cx="2278381" cy="646331"/>
          </a:xfrm>
          <a:prstGeom prst="rect">
            <a:avLst/>
          </a:prstGeom>
          <a:noFill/>
        </p:spPr>
        <p:txBody>
          <a:bodyPr wrap="none" rtlCol="0">
            <a:spAutoFit/>
          </a:bodyPr>
          <a:lstStyle/>
          <a:p>
            <a:pPr marL="285750" indent="-285750">
              <a:buFont typeface="Arial" panose="020B0604020202020204" pitchFamily="34" charset="0"/>
              <a:buChar char="•"/>
            </a:pPr>
            <a:r>
              <a:rPr lang="en-US" dirty="0" smtClean="0"/>
              <a:t>Thickness 150 nm</a:t>
            </a:r>
          </a:p>
          <a:p>
            <a:pPr marL="285750" indent="-285750">
              <a:buFont typeface="Arial" panose="020B0604020202020204" pitchFamily="34" charset="0"/>
              <a:buChar char="•"/>
            </a:pPr>
            <a:r>
              <a:rPr lang="en-US" dirty="0" smtClean="0"/>
              <a:t>Transmission mode</a:t>
            </a: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24" y="870857"/>
            <a:ext cx="3161910" cy="2888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5696" y="908695"/>
            <a:ext cx="3243010" cy="2835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 name="Group 18"/>
          <p:cNvGrpSpPr/>
          <p:nvPr/>
        </p:nvGrpSpPr>
        <p:grpSpPr>
          <a:xfrm>
            <a:off x="6704003" y="708092"/>
            <a:ext cx="2155048" cy="2516251"/>
            <a:chOff x="6437283" y="1058087"/>
            <a:chExt cx="2155048" cy="2516251"/>
          </a:xfrm>
        </p:grpSpPr>
        <p:grpSp>
          <p:nvGrpSpPr>
            <p:cNvPr id="20" name="Group 19"/>
            <p:cNvGrpSpPr/>
            <p:nvPr/>
          </p:nvGrpSpPr>
          <p:grpSpPr>
            <a:xfrm>
              <a:off x="6931859" y="3002125"/>
              <a:ext cx="1066480" cy="572213"/>
              <a:chOff x="6849895" y="2793193"/>
              <a:chExt cx="1066480" cy="864405"/>
            </a:xfrm>
          </p:grpSpPr>
          <p:sp>
            <p:nvSpPr>
              <p:cNvPr id="26" name="Rectangle 25"/>
              <p:cNvSpPr/>
              <p:nvPr/>
            </p:nvSpPr>
            <p:spPr>
              <a:xfrm>
                <a:off x="6849895" y="3060699"/>
                <a:ext cx="1066480" cy="59689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Arrow Connector 26"/>
              <p:cNvCxnSpPr>
                <a:stCxn id="26" idx="0"/>
              </p:cNvCxnSpPr>
              <p:nvPr/>
            </p:nvCxnSpPr>
            <p:spPr>
              <a:xfrm flipV="1">
                <a:off x="7383135" y="2793193"/>
                <a:ext cx="155210" cy="2675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2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7283" y="1058087"/>
              <a:ext cx="2155048" cy="1944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61222" y="4007494"/>
            <a:ext cx="2870110" cy="2609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5149" y="870857"/>
            <a:ext cx="2473170" cy="2295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571019977"/>
      </p:ext>
    </p:extLst>
  </p:cSld>
  <p:clrMapOvr>
    <a:masterClrMapping/>
  </p:clrMapOvr>
  <mc:AlternateContent xmlns:mc="http://schemas.openxmlformats.org/markup-compatibility/2006" xmlns:p14="http://schemas.microsoft.com/office/powerpoint/2010/main">
    <mc:Choice Requires="p14">
      <p:transition spd="slow" p14:dur="2000" advTm="38601"/>
    </mc:Choice>
    <mc:Fallback xmlns="">
      <p:transition spd="slow" advTm="386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9714" y="42409"/>
            <a:ext cx="7162799" cy="1143000"/>
          </a:xfrm>
        </p:spPr>
        <p:txBody>
          <a:bodyPr/>
          <a:lstStyle/>
          <a:p>
            <a:r>
              <a:rPr lang="en-US" b="1" dirty="0" smtClean="0">
                <a:solidFill>
                  <a:schemeClr val="bg1"/>
                </a:solidFill>
              </a:rPr>
              <a:t>Why does QE drop so much? </a:t>
            </a:r>
            <a:endParaRPr lang="en-US" b="1" dirty="0">
              <a:solidFill>
                <a:schemeClr val="bg1"/>
              </a:solidFill>
            </a:endParaRPr>
          </a:p>
        </p:txBody>
      </p:sp>
      <p:pic>
        <p:nvPicPr>
          <p:cNvPr id="512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0859" y="1456924"/>
            <a:ext cx="3206068" cy="247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185688" y="4354285"/>
            <a:ext cx="3399341" cy="1938992"/>
          </a:xfrm>
          <a:prstGeom prst="rect">
            <a:avLst/>
          </a:prstGeom>
          <a:noFill/>
        </p:spPr>
        <p:txBody>
          <a:bodyPr wrap="square" rtlCol="0">
            <a:spAutoFit/>
          </a:bodyPr>
          <a:lstStyle/>
          <a:p>
            <a:r>
              <a:rPr lang="en-US" sz="2400" b="1" dirty="0" smtClean="0">
                <a:solidFill>
                  <a:srgbClr val="FF0000"/>
                </a:solidFill>
              </a:rPr>
              <a:t>Successful electrons from front, not back, when </a:t>
            </a:r>
            <a:r>
              <a:rPr lang="el-GR" sz="2400" b="1" dirty="0" smtClean="0">
                <a:solidFill>
                  <a:srgbClr val="FF0000"/>
                </a:solidFill>
              </a:rPr>
              <a:t>λ</a:t>
            </a:r>
            <a:r>
              <a:rPr lang="en-US" sz="2400" b="1" dirty="0" smtClean="0">
                <a:solidFill>
                  <a:srgbClr val="FF0000"/>
                </a:solidFill>
              </a:rPr>
              <a:t> &gt; 500 nm in transmission mode for 150 nm thickness</a:t>
            </a:r>
            <a:endParaRPr lang="en-US" sz="2400" b="1" dirty="0">
              <a:solidFill>
                <a:srgbClr val="FF0000"/>
              </a:solidFill>
            </a:endParaRPr>
          </a:p>
        </p:txBody>
      </p:sp>
      <p:grpSp>
        <p:nvGrpSpPr>
          <p:cNvPr id="6" name="Group 5"/>
          <p:cNvGrpSpPr/>
          <p:nvPr/>
        </p:nvGrpSpPr>
        <p:grpSpPr>
          <a:xfrm>
            <a:off x="0" y="1388243"/>
            <a:ext cx="3596025" cy="2494870"/>
            <a:chOff x="0" y="1388243"/>
            <a:chExt cx="3596025" cy="2494870"/>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88243"/>
              <a:ext cx="2987976" cy="2494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Straight Arrow Connector 15"/>
            <p:cNvCxnSpPr/>
            <p:nvPr/>
          </p:nvCxnSpPr>
          <p:spPr>
            <a:xfrm flipH="1">
              <a:off x="1756232" y="2032001"/>
              <a:ext cx="1839793" cy="3287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3654081" y="3251200"/>
            <a:ext cx="3026010" cy="3467881"/>
            <a:chOff x="3654081" y="3251200"/>
            <a:chExt cx="3026010" cy="3467881"/>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4081" y="4223657"/>
              <a:ext cx="3026010" cy="2495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Straight Arrow Connector 17"/>
            <p:cNvCxnSpPr/>
            <p:nvPr/>
          </p:nvCxnSpPr>
          <p:spPr>
            <a:xfrm>
              <a:off x="4296229" y="3251200"/>
              <a:ext cx="304800" cy="15046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8" name="Group 7"/>
          <p:cNvGrpSpPr/>
          <p:nvPr/>
        </p:nvGrpSpPr>
        <p:grpSpPr>
          <a:xfrm>
            <a:off x="4969242" y="1456924"/>
            <a:ext cx="4174758" cy="2343224"/>
            <a:chOff x="4969242" y="1456924"/>
            <a:chExt cx="4174758" cy="2343224"/>
          </a:xfrm>
        </p:grpSpPr>
        <p:cxnSp>
          <p:nvCxnSpPr>
            <p:cNvPr id="21" name="Straight Arrow Connector 20"/>
            <p:cNvCxnSpPr/>
            <p:nvPr/>
          </p:nvCxnSpPr>
          <p:spPr>
            <a:xfrm flipV="1">
              <a:off x="4969242" y="2547750"/>
              <a:ext cx="1326012" cy="7011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254" y="1456924"/>
              <a:ext cx="2848746" cy="2343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47073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1421" y="84138"/>
            <a:ext cx="7433128" cy="1143000"/>
          </a:xfrm>
        </p:spPr>
        <p:txBody>
          <a:bodyPr/>
          <a:lstStyle/>
          <a:p>
            <a:r>
              <a:rPr lang="en-US" sz="2800" b="1" dirty="0" smtClean="0">
                <a:solidFill>
                  <a:schemeClr val="bg1"/>
                </a:solidFill>
              </a:rPr>
              <a:t>Comparing reflection, transmission modes</a:t>
            </a:r>
            <a:endParaRPr lang="en-US" sz="2800" b="1" dirty="0">
              <a:solidFill>
                <a:schemeClr val="bg1"/>
              </a:solidFill>
            </a:endParaRPr>
          </a:p>
        </p:txBody>
      </p:sp>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769" y="807583"/>
            <a:ext cx="3658762" cy="3307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4421964" y="807583"/>
            <a:ext cx="4491231" cy="5963808"/>
            <a:chOff x="4421964" y="807583"/>
            <a:chExt cx="4491231" cy="5963808"/>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4514" y="807583"/>
              <a:ext cx="3667806" cy="2933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421964" y="6402059"/>
              <a:ext cx="1104772" cy="369332"/>
            </a:xfrm>
            <a:prstGeom prst="rect">
              <a:avLst/>
            </a:prstGeom>
            <a:noFill/>
          </p:spPr>
          <p:txBody>
            <a:bodyPr wrap="square" rtlCol="0">
              <a:spAutoFit/>
            </a:bodyPr>
            <a:lstStyle/>
            <a:p>
              <a:r>
                <a:rPr lang="en-US" dirty="0" smtClean="0"/>
                <a:t>Lee et al</a:t>
              </a:r>
              <a:endParaRPr lang="en-US" dirty="0"/>
            </a:p>
          </p:txBody>
        </p:sp>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6736" y="4154878"/>
              <a:ext cx="3386459" cy="2518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rot="16200000">
              <a:off x="4360072" y="5021867"/>
              <a:ext cx="1810111" cy="523220"/>
            </a:xfrm>
            <a:prstGeom prst="rect">
              <a:avLst/>
            </a:prstGeom>
            <a:noFill/>
          </p:spPr>
          <p:txBody>
            <a:bodyPr wrap="none" rtlCol="0">
              <a:spAutoFit/>
            </a:bodyPr>
            <a:lstStyle/>
            <a:p>
              <a:r>
                <a:rPr lang="en-US" sz="2800" dirty="0" smtClean="0"/>
                <a:t>MTE (</a:t>
              </a:r>
              <a:r>
                <a:rPr lang="en-US" sz="2800" dirty="0" err="1" smtClean="0"/>
                <a:t>meV</a:t>
              </a:r>
              <a:r>
                <a:rPr lang="en-US" sz="2800" dirty="0" smtClean="0"/>
                <a:t>)</a:t>
              </a:r>
              <a:endParaRPr lang="en-US" sz="2800" dirty="0"/>
            </a:p>
          </p:txBody>
        </p:sp>
      </p:grpSp>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897" y="4096822"/>
            <a:ext cx="3856056" cy="235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rot="16200000">
            <a:off x="-39115" y="5021866"/>
            <a:ext cx="601447" cy="523220"/>
          </a:xfrm>
          <a:prstGeom prst="rect">
            <a:avLst/>
          </a:prstGeom>
          <a:noFill/>
        </p:spPr>
        <p:txBody>
          <a:bodyPr wrap="none" rtlCol="0">
            <a:spAutoFit/>
          </a:bodyPr>
          <a:lstStyle/>
          <a:p>
            <a:r>
              <a:rPr lang="en-US" sz="2800" dirty="0" smtClean="0"/>
              <a:t>QE</a:t>
            </a:r>
            <a:endParaRPr lang="en-US" sz="2800" dirty="0"/>
          </a:p>
        </p:txBody>
      </p:sp>
      <p:sp>
        <p:nvSpPr>
          <p:cNvPr id="23" name="TextBox 22"/>
          <p:cNvSpPr txBox="1"/>
          <p:nvPr/>
        </p:nvSpPr>
        <p:spPr>
          <a:xfrm>
            <a:off x="1267027" y="6459639"/>
            <a:ext cx="2599558" cy="461665"/>
          </a:xfrm>
          <a:prstGeom prst="rect">
            <a:avLst/>
          </a:prstGeom>
          <a:noFill/>
        </p:spPr>
        <p:txBody>
          <a:bodyPr wrap="none" rtlCol="0">
            <a:spAutoFit/>
          </a:bodyPr>
          <a:lstStyle/>
          <a:p>
            <a:r>
              <a:rPr lang="en-US" sz="2400" dirty="0" smtClean="0"/>
              <a:t>Photon energy (eV)</a:t>
            </a:r>
            <a:endParaRPr lang="en-US" sz="2400" dirty="0"/>
          </a:p>
        </p:txBody>
      </p:sp>
      <p:sp>
        <p:nvSpPr>
          <p:cNvPr id="8" name="TextBox 7"/>
          <p:cNvSpPr txBox="1"/>
          <p:nvPr/>
        </p:nvSpPr>
        <p:spPr>
          <a:xfrm>
            <a:off x="2001150" y="3478152"/>
            <a:ext cx="5512017" cy="707886"/>
          </a:xfrm>
          <a:prstGeom prst="rect">
            <a:avLst/>
          </a:prstGeom>
          <a:solidFill>
            <a:schemeClr val="accent6">
              <a:lumMod val="20000"/>
              <a:lumOff val="80000"/>
            </a:schemeClr>
          </a:solidFill>
        </p:spPr>
        <p:txBody>
          <a:bodyPr wrap="square" rtlCol="0">
            <a:spAutoFit/>
          </a:bodyPr>
          <a:lstStyle/>
          <a:p>
            <a:pPr algn="ctr"/>
            <a:r>
              <a:rPr lang="en-US" sz="4000" b="1" dirty="0" smtClean="0">
                <a:solidFill>
                  <a:srgbClr val="FF0000"/>
                </a:solidFill>
              </a:rPr>
              <a:t>Qualitative agreement!</a:t>
            </a:r>
            <a:endParaRPr lang="en-US" sz="4000" b="1" dirty="0">
              <a:solidFill>
                <a:srgbClr val="FF0000"/>
              </a:solidFill>
            </a:endParaRPr>
          </a:p>
        </p:txBody>
      </p:sp>
    </p:spTree>
    <p:extLst>
      <p:ext uri="{BB962C8B-B14F-4D97-AF65-F5344CB8AC3E}">
        <p14:creationId xmlns:p14="http://schemas.microsoft.com/office/powerpoint/2010/main" val="562043079"/>
      </p:ext>
    </p:extLst>
  </p:cSld>
  <p:clrMapOvr>
    <a:masterClrMapping/>
  </p:clrMapOvr>
  <mc:AlternateContent xmlns:mc="http://schemas.openxmlformats.org/markup-compatibility/2006" xmlns:p14="http://schemas.microsoft.com/office/powerpoint/2010/main">
    <mc:Choice Requires="p14">
      <p:transition spd="slow" p14:dur="2000" advTm="15185"/>
    </mc:Choice>
    <mc:Fallback xmlns="">
      <p:transition spd="slow" advTm="151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7680" y="20956"/>
            <a:ext cx="8229600" cy="1143000"/>
          </a:xfrm>
        </p:spPr>
        <p:txBody>
          <a:bodyPr/>
          <a:lstStyle/>
          <a:p>
            <a:r>
              <a:rPr lang="en-US" b="1" dirty="0" smtClean="0">
                <a:solidFill>
                  <a:schemeClr val="bg1"/>
                </a:solidFill>
              </a:rPr>
              <a:t>Conclusion and future work</a:t>
            </a:r>
            <a:endParaRPr lang="en-US" b="1" dirty="0">
              <a:solidFill>
                <a:schemeClr val="bg1"/>
              </a:solidFill>
            </a:endParaRPr>
          </a:p>
        </p:txBody>
      </p:sp>
      <p:sp>
        <p:nvSpPr>
          <p:cNvPr id="3" name="Content Placeholder 2"/>
          <p:cNvSpPr>
            <a:spLocks noGrp="1"/>
          </p:cNvSpPr>
          <p:nvPr>
            <p:ph idx="1"/>
          </p:nvPr>
        </p:nvSpPr>
        <p:spPr>
          <a:xfrm>
            <a:off x="457200" y="1030514"/>
            <a:ext cx="8585200" cy="5631543"/>
          </a:xfrm>
        </p:spPr>
        <p:txBody>
          <a:bodyPr>
            <a:normAutofit fontScale="62500" lnSpcReduction="20000"/>
          </a:bodyPr>
          <a:lstStyle/>
          <a:p>
            <a:pPr marL="0" indent="0">
              <a:buNone/>
            </a:pPr>
            <a:r>
              <a:rPr lang="en-US" b="1" dirty="0" smtClean="0">
                <a:solidFill>
                  <a:srgbClr val="FF0000"/>
                </a:solidFill>
              </a:rPr>
              <a:t>Conclusions</a:t>
            </a:r>
          </a:p>
          <a:p>
            <a:endParaRPr lang="en-US" dirty="0" smtClean="0">
              <a:solidFill>
                <a:srgbClr val="0000FF"/>
              </a:solidFill>
            </a:endParaRPr>
          </a:p>
          <a:p>
            <a:r>
              <a:rPr lang="en-US" dirty="0" smtClean="0">
                <a:solidFill>
                  <a:srgbClr val="0000FF"/>
                </a:solidFill>
              </a:rPr>
              <a:t>Agreement </a:t>
            </a:r>
            <a:r>
              <a:rPr lang="en-US" dirty="0" smtClean="0"/>
              <a:t>with experiments for </a:t>
            </a:r>
            <a:r>
              <a:rPr lang="en-US" dirty="0" smtClean="0">
                <a:solidFill>
                  <a:srgbClr val="0000FF"/>
                </a:solidFill>
              </a:rPr>
              <a:t>reflection mode at long wavelengths;</a:t>
            </a:r>
          </a:p>
          <a:p>
            <a:r>
              <a:rPr lang="en-US" dirty="0" smtClean="0"/>
              <a:t>Predict</a:t>
            </a:r>
            <a:r>
              <a:rPr lang="en-US" dirty="0" smtClean="0">
                <a:solidFill>
                  <a:srgbClr val="0000FF"/>
                </a:solidFill>
              </a:rPr>
              <a:t> MTE lowering </a:t>
            </a:r>
            <a:r>
              <a:rPr lang="en-US" dirty="0" smtClean="0"/>
              <a:t>in</a:t>
            </a:r>
            <a:r>
              <a:rPr lang="en-US" dirty="0" smtClean="0">
                <a:solidFill>
                  <a:srgbClr val="0000FF"/>
                </a:solidFill>
              </a:rPr>
              <a:t> transmission mode, </a:t>
            </a:r>
            <a:r>
              <a:rPr lang="en-US" dirty="0" smtClean="0"/>
              <a:t>as seen in experiments</a:t>
            </a:r>
          </a:p>
          <a:p>
            <a:r>
              <a:rPr lang="en-US" dirty="0" smtClean="0"/>
              <a:t>Ad-hoc parameters like </a:t>
            </a:r>
            <a:r>
              <a:rPr lang="en-US" dirty="0" smtClean="0">
                <a:solidFill>
                  <a:srgbClr val="0000FF"/>
                </a:solidFill>
              </a:rPr>
              <a:t>surface band bending value of -0.35 eV</a:t>
            </a:r>
            <a:r>
              <a:rPr lang="en-US" dirty="0" smtClean="0"/>
              <a:t> (corresponds to a </a:t>
            </a:r>
            <a:r>
              <a:rPr lang="en-US" dirty="0" smtClean="0">
                <a:solidFill>
                  <a:srgbClr val="0000FF"/>
                </a:solidFill>
              </a:rPr>
              <a:t>surface state density of ~10</a:t>
            </a:r>
            <a:r>
              <a:rPr lang="en-US" baseline="30000" dirty="0" smtClean="0">
                <a:solidFill>
                  <a:srgbClr val="0000FF"/>
                </a:solidFill>
              </a:rPr>
              <a:t>13</a:t>
            </a:r>
            <a:r>
              <a:rPr lang="en-US" dirty="0" smtClean="0">
                <a:solidFill>
                  <a:srgbClr val="0000FF"/>
                </a:solidFill>
              </a:rPr>
              <a:t>/cm</a:t>
            </a:r>
            <a:r>
              <a:rPr lang="en-US" baseline="30000" dirty="0" smtClean="0">
                <a:solidFill>
                  <a:srgbClr val="0000FF"/>
                </a:solidFill>
              </a:rPr>
              <a:t>-2</a:t>
            </a:r>
            <a:r>
              <a:rPr lang="en-US" dirty="0" smtClean="0"/>
              <a:t> for the given experimental data); </a:t>
            </a:r>
            <a:r>
              <a:rPr lang="en-US" dirty="0" smtClean="0">
                <a:solidFill>
                  <a:srgbClr val="0000FF"/>
                </a:solidFill>
              </a:rPr>
              <a:t>electron-phonon coupling strength;  optical phonon energy</a:t>
            </a:r>
          </a:p>
          <a:p>
            <a:r>
              <a:rPr lang="en-US" dirty="0" smtClean="0"/>
              <a:t>Predictions</a:t>
            </a:r>
            <a:r>
              <a:rPr lang="en-US" dirty="0" smtClean="0">
                <a:solidFill>
                  <a:srgbClr val="0000FF"/>
                </a:solidFill>
              </a:rPr>
              <a:t> </a:t>
            </a:r>
            <a:r>
              <a:rPr lang="en-US" dirty="0" smtClean="0"/>
              <a:t>for the upcoming </a:t>
            </a:r>
            <a:r>
              <a:rPr lang="en-US" dirty="0" smtClean="0">
                <a:solidFill>
                  <a:srgbClr val="0000FF"/>
                </a:solidFill>
              </a:rPr>
              <a:t>20 K electron gun</a:t>
            </a:r>
          </a:p>
          <a:p>
            <a:pPr marL="0" indent="0">
              <a:buNone/>
            </a:pPr>
            <a:endParaRPr lang="en-US" dirty="0" smtClean="0">
              <a:solidFill>
                <a:srgbClr val="0000FF"/>
              </a:solidFill>
            </a:endParaRPr>
          </a:p>
          <a:p>
            <a:pPr marL="0" indent="0">
              <a:buNone/>
            </a:pPr>
            <a:r>
              <a:rPr lang="en-US" b="1" dirty="0" smtClean="0">
                <a:solidFill>
                  <a:srgbClr val="FF0000"/>
                </a:solidFill>
              </a:rPr>
              <a:t>Future work </a:t>
            </a:r>
          </a:p>
          <a:p>
            <a:r>
              <a:rPr lang="en-US" dirty="0" smtClean="0">
                <a:solidFill>
                  <a:srgbClr val="0000FF"/>
                </a:solidFill>
              </a:rPr>
              <a:t>Extend model to other materials </a:t>
            </a:r>
          </a:p>
          <a:p>
            <a:r>
              <a:rPr lang="en-US" dirty="0" smtClean="0">
                <a:solidFill>
                  <a:srgbClr val="0000FF"/>
                </a:solidFill>
              </a:rPr>
              <a:t>Predict photoemission from new candidates</a:t>
            </a:r>
            <a:r>
              <a:rPr lang="en-US" dirty="0" smtClean="0"/>
              <a:t> near emission threshold</a:t>
            </a:r>
            <a:endParaRPr lang="en-US" dirty="0"/>
          </a:p>
          <a:p>
            <a:r>
              <a:rPr lang="en-US" dirty="0" smtClean="0"/>
              <a:t>Need experiments measuring </a:t>
            </a:r>
          </a:p>
          <a:p>
            <a:pPr lvl="1"/>
            <a:r>
              <a:rPr lang="en-US" dirty="0" smtClean="0">
                <a:solidFill>
                  <a:srgbClr val="0000FF"/>
                </a:solidFill>
              </a:rPr>
              <a:t>   </a:t>
            </a:r>
            <a:r>
              <a:rPr lang="en-US" sz="3300" dirty="0" smtClean="0">
                <a:solidFill>
                  <a:srgbClr val="0000FF"/>
                </a:solidFill>
              </a:rPr>
              <a:t>phonon energy (Raman spectra)</a:t>
            </a:r>
            <a:r>
              <a:rPr lang="en-US" sz="3300" dirty="0" smtClean="0"/>
              <a:t>; </a:t>
            </a:r>
          </a:p>
          <a:p>
            <a:pPr marL="857250" lvl="1" indent="-457200"/>
            <a:r>
              <a:rPr lang="en-US" sz="3300" dirty="0" smtClean="0">
                <a:solidFill>
                  <a:srgbClr val="0000FF"/>
                </a:solidFill>
              </a:rPr>
              <a:t>band gap </a:t>
            </a:r>
            <a:r>
              <a:rPr lang="en-US" sz="3300" dirty="0" smtClean="0"/>
              <a:t>as a function of temperature (band gap crucial for determining emission threshold as a function of temperature), </a:t>
            </a:r>
          </a:p>
          <a:p>
            <a:pPr marL="857250" lvl="1" indent="-457200"/>
            <a:r>
              <a:rPr lang="en-US" sz="3300" dirty="0" smtClean="0">
                <a:solidFill>
                  <a:srgbClr val="0000FF"/>
                </a:solidFill>
              </a:rPr>
              <a:t>doping, surface states</a:t>
            </a:r>
            <a:r>
              <a:rPr lang="en-US" sz="3300" dirty="0" smtClean="0"/>
              <a:t> (important for determining effective surface barrier faced by electrons)</a:t>
            </a:r>
            <a:r>
              <a:rPr lang="en-US" dirty="0" smtClean="0"/>
              <a:t>	</a:t>
            </a:r>
            <a:endParaRPr lang="en-US" dirty="0"/>
          </a:p>
          <a:p>
            <a:pPr marL="400050" lvl="1" indent="0">
              <a:buNone/>
            </a:pPr>
            <a:endParaRPr lang="en-US" dirty="0">
              <a:solidFill>
                <a:srgbClr val="0000FF"/>
              </a:solidFill>
            </a:endParaRPr>
          </a:p>
          <a:p>
            <a:pPr marL="857250" lvl="1" indent="-457200"/>
            <a:endParaRPr lang="en-US" dirty="0" smtClean="0"/>
          </a:p>
        </p:txBody>
      </p:sp>
    </p:spTree>
    <p:custDataLst>
      <p:tags r:id="rId1"/>
    </p:custDataLst>
    <p:extLst>
      <p:ext uri="{BB962C8B-B14F-4D97-AF65-F5344CB8AC3E}">
        <p14:creationId xmlns:p14="http://schemas.microsoft.com/office/powerpoint/2010/main" val="1608310834"/>
      </p:ext>
    </p:extLst>
  </p:cSld>
  <p:clrMapOvr>
    <a:masterClrMapping/>
  </p:clrMapOvr>
  <mc:AlternateContent xmlns:mc="http://schemas.openxmlformats.org/markup-compatibility/2006" xmlns:p14="http://schemas.microsoft.com/office/powerpoint/2010/main">
    <mc:Choice Requires="p14">
      <p:transition spd="slow" p14:dur="2000" advTm="204959"/>
    </mc:Choice>
    <mc:Fallback xmlns="">
      <p:transition spd="slow" advTm="2049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600" y="134938"/>
            <a:ext cx="8229600" cy="1143000"/>
          </a:xfrm>
        </p:spPr>
        <p:txBody>
          <a:bodyPr/>
          <a:lstStyle/>
          <a:p>
            <a:endParaRPr lang="en-US" dirty="0"/>
          </a:p>
        </p:txBody>
      </p:sp>
      <p:sp>
        <p:nvSpPr>
          <p:cNvPr id="3" name="Content Placeholder 2"/>
          <p:cNvSpPr>
            <a:spLocks noGrp="1"/>
          </p:cNvSpPr>
          <p:nvPr>
            <p:ph idx="1"/>
          </p:nvPr>
        </p:nvSpPr>
        <p:spPr/>
        <p:txBody>
          <a:bodyPr>
            <a:normAutofit/>
          </a:bodyPr>
          <a:lstStyle/>
          <a:p>
            <a:pPr marL="0" indent="0">
              <a:buNone/>
            </a:pPr>
            <a:r>
              <a:rPr lang="en-US" b="1" dirty="0" smtClean="0"/>
              <a:t>Thanks for your patience!</a:t>
            </a:r>
          </a:p>
          <a:p>
            <a:pPr marL="0" indent="0">
              <a:buNone/>
            </a:pPr>
            <a:r>
              <a:rPr lang="en-US" b="1" dirty="0" smtClean="0"/>
              <a:t>Questions?</a:t>
            </a:r>
          </a:p>
          <a:p>
            <a:pPr marL="0" indent="0">
              <a:buNone/>
            </a:pPr>
            <a:r>
              <a:rPr lang="en-US" b="1" dirty="0" smtClean="0"/>
              <a:t>Contact me at </a:t>
            </a:r>
            <a:r>
              <a:rPr lang="en-US" b="1" dirty="0" smtClean="0">
                <a:hlinkClick r:id="rId2"/>
              </a:rPr>
              <a:t>ppg22@cornell.edu</a:t>
            </a:r>
            <a:r>
              <a:rPr lang="en-US" b="1" dirty="0" smtClean="0"/>
              <a:t>  .</a:t>
            </a:r>
          </a:p>
          <a:p>
            <a:pPr marL="0" indent="0">
              <a:buNone/>
            </a:pPr>
            <a:endParaRPr lang="en-US" b="1" dirty="0"/>
          </a:p>
          <a:p>
            <a:pPr marL="0" indent="0">
              <a:buNone/>
            </a:pPr>
            <a:r>
              <a:rPr lang="en-US" b="1" dirty="0" smtClean="0"/>
              <a:t>Acknowledgements:</a:t>
            </a:r>
          </a:p>
          <a:p>
            <a:pPr marL="0" indent="0">
              <a:buNone/>
            </a:pPr>
            <a:r>
              <a:rPr lang="en-US" b="1" dirty="0" smtClean="0"/>
              <a:t>Dr. Luca </a:t>
            </a:r>
            <a:r>
              <a:rPr lang="en-US" b="1" dirty="0" err="1" smtClean="0"/>
              <a:t>Cultrera</a:t>
            </a:r>
            <a:r>
              <a:rPr lang="en-US" b="1" dirty="0" smtClean="0"/>
              <a:t>, Prof. Ivan </a:t>
            </a:r>
            <a:r>
              <a:rPr lang="en-US" b="1" dirty="0" err="1" smtClean="0"/>
              <a:t>Bazarov</a:t>
            </a:r>
            <a:r>
              <a:rPr lang="en-US" b="1" dirty="0" smtClean="0"/>
              <a:t>, </a:t>
            </a:r>
            <a:r>
              <a:rPr lang="en-US" b="1" dirty="0" err="1" smtClean="0"/>
              <a:t>Hyeri</a:t>
            </a:r>
            <a:r>
              <a:rPr lang="en-US" b="1" dirty="0" smtClean="0"/>
              <a:t> </a:t>
            </a:r>
            <a:r>
              <a:rPr lang="en-US" b="1" dirty="0"/>
              <a:t>Lee</a:t>
            </a:r>
          </a:p>
          <a:p>
            <a:pPr marL="0" indent="0">
              <a:buNone/>
            </a:pPr>
            <a:endParaRPr lang="en-US" b="1" dirty="0"/>
          </a:p>
        </p:txBody>
      </p:sp>
    </p:spTree>
    <p:extLst>
      <p:ext uri="{BB962C8B-B14F-4D97-AF65-F5344CB8AC3E}">
        <p14:creationId xmlns:p14="http://schemas.microsoft.com/office/powerpoint/2010/main" val="3381946964"/>
      </p:ext>
    </p:extLst>
  </p:cSld>
  <p:clrMapOvr>
    <a:masterClrMapping/>
  </p:clrMapOvr>
  <mc:AlternateContent xmlns:mc="http://schemas.openxmlformats.org/markup-compatibility/2006" xmlns:p14="http://schemas.microsoft.com/office/powerpoint/2010/main">
    <mc:Choice Requires="p14">
      <p:transition spd="slow" p14:dur="2000" advTm="332640"/>
    </mc:Choice>
    <mc:Fallback xmlns="">
      <p:transition spd="slow" advTm="33264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657509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1080121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1080121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1080121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r>
              <a:rPr lang="en-US" dirty="0" smtClean="0"/>
              <a:t>Back-up slides</a:t>
            </a:r>
            <a:endParaRPr lang="en-US" dirty="0"/>
          </a:p>
        </p:txBody>
      </p:sp>
    </p:spTree>
    <p:extLst>
      <p:ext uri="{BB962C8B-B14F-4D97-AF65-F5344CB8AC3E}">
        <p14:creationId xmlns:p14="http://schemas.microsoft.com/office/powerpoint/2010/main" val="14941864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8152" y="76200"/>
            <a:ext cx="5694848" cy="687060"/>
          </a:xfrm>
        </p:spPr>
        <p:txBody>
          <a:bodyPr/>
          <a:lstStyle/>
          <a:p>
            <a:r>
              <a:rPr lang="en-US" sz="3600" b="1" dirty="0" smtClean="0">
                <a:solidFill>
                  <a:schemeClr val="bg1"/>
                </a:solidFill>
              </a:rPr>
              <a:t>Electron Beam </a:t>
            </a:r>
            <a:r>
              <a:rPr lang="en-US" sz="3600" b="1" dirty="0">
                <a:solidFill>
                  <a:schemeClr val="bg1"/>
                </a:solidFill>
              </a:rPr>
              <a:t>B</a:t>
            </a:r>
            <a:r>
              <a:rPr lang="en-US" sz="3600" b="1" dirty="0" smtClean="0">
                <a:solidFill>
                  <a:schemeClr val="bg1"/>
                </a:solidFill>
              </a:rPr>
              <a:t>rightness</a:t>
            </a:r>
            <a:endParaRPr lang="en-US" sz="3600" b="1" dirty="0">
              <a:solidFill>
                <a:schemeClr val="bg1"/>
              </a:solidFill>
            </a:endParaRPr>
          </a:p>
        </p:txBody>
      </p:sp>
      <p:pic>
        <p:nvPicPr>
          <p:cNvPr id="8" name="Picture 2" descr="Image result for Ultrafast Electron Diffra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444" y="3566947"/>
            <a:ext cx="4185346" cy="261008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8294" y="779549"/>
            <a:ext cx="3450256" cy="2596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209921" y="990918"/>
            <a:ext cx="5222392" cy="369332"/>
          </a:xfrm>
          <a:prstGeom prst="rect">
            <a:avLst/>
          </a:prstGeom>
          <a:noFill/>
        </p:spPr>
        <p:txBody>
          <a:bodyPr wrap="none" rtlCol="0">
            <a:spAutoFit/>
          </a:bodyPr>
          <a:lstStyle/>
          <a:p>
            <a:r>
              <a:rPr lang="en-US" dirty="0" smtClean="0"/>
              <a:t>“Density in the phase space of electrons in the beam”</a:t>
            </a:r>
            <a:endParaRPr lang="en-US" dirty="0"/>
          </a:p>
        </p:txBody>
      </p:sp>
      <p:sp>
        <p:nvSpPr>
          <p:cNvPr id="18" name="Rounded Rectangle 17"/>
          <p:cNvSpPr/>
          <p:nvPr/>
        </p:nvSpPr>
        <p:spPr>
          <a:xfrm>
            <a:off x="5921664" y="4072459"/>
            <a:ext cx="3113386" cy="2270744"/>
          </a:xfrm>
          <a:prstGeom prst="round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b="1" dirty="0" smtClean="0"/>
              <a:t>Photocathode properties:</a:t>
            </a:r>
          </a:p>
          <a:p>
            <a:pPr marL="285750" indent="-285750">
              <a:buFont typeface="Arial" panose="020B0604020202020204" pitchFamily="34" charset="0"/>
              <a:buChar char="•"/>
            </a:pPr>
            <a:r>
              <a:rPr lang="en-US" dirty="0" smtClean="0"/>
              <a:t>QE (electrons/photon)</a:t>
            </a:r>
          </a:p>
          <a:p>
            <a:pPr marL="285750" indent="-285750">
              <a:buFont typeface="Arial" panose="020B0604020202020204" pitchFamily="34" charset="0"/>
              <a:buChar char="•"/>
            </a:pPr>
            <a:r>
              <a:rPr lang="en-US" dirty="0" smtClean="0"/>
              <a:t>MTE (mean transverse energy of electrons coming out)</a:t>
            </a:r>
          </a:p>
          <a:p>
            <a:pPr marL="285750" indent="-285750">
              <a:buFont typeface="Arial" panose="020B0604020202020204" pitchFamily="34" charset="0"/>
              <a:buChar char="•"/>
            </a:pPr>
            <a:r>
              <a:rPr lang="en-US" dirty="0" smtClean="0"/>
              <a:t>Response time</a:t>
            </a:r>
          </a:p>
          <a:p>
            <a:pPr marL="285750" indent="-285750">
              <a:buFont typeface="Arial" panose="020B0604020202020204" pitchFamily="34" charset="0"/>
              <a:buChar char="•"/>
            </a:pPr>
            <a:r>
              <a:rPr lang="en-US" dirty="0" smtClean="0"/>
              <a:t>Lifetime (days, months, etc.)</a:t>
            </a:r>
            <a:endParaRPr lang="en-US" dirty="0"/>
          </a:p>
        </p:txBody>
      </p:sp>
      <p:pic>
        <p:nvPicPr>
          <p:cNvPr id="10" name="Picture 9" descr="https://encrypted-tbn2.gstatic.com/images?q=tbn:ANd9GcReV2VZa68SklLAXQMOPd_s1kh2jNZssNuU_JUv9ueyy5NOzZL8jg"/>
          <p:cNvPicPr>
            <a:picLocks noChangeAspect="1" noChangeArrowheads="1"/>
          </p:cNvPicPr>
          <p:nvPr/>
        </p:nvPicPr>
        <p:blipFill rotWithShape="1">
          <a:blip r:embed="rId6">
            <a:extLst>
              <a:ext uri="{28A0092B-C50C-407E-A947-70E740481C1C}">
                <a14:useLocalDpi xmlns:a14="http://schemas.microsoft.com/office/drawing/2010/main" val="0"/>
              </a:ext>
            </a:extLst>
          </a:blip>
          <a:srcRect l="14385" r="8932"/>
          <a:stretch/>
        </p:blipFill>
        <p:spPr bwMode="auto">
          <a:xfrm>
            <a:off x="256296" y="2424536"/>
            <a:ext cx="944296" cy="922384"/>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a:stCxn id="10" idx="2"/>
          </p:cNvCxnSpPr>
          <p:nvPr/>
        </p:nvCxnSpPr>
        <p:spPr>
          <a:xfrm>
            <a:off x="728444" y="3346920"/>
            <a:ext cx="668556" cy="9964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6065018" y="3349277"/>
            <a:ext cx="2643481" cy="369332"/>
          </a:xfrm>
          <a:prstGeom prst="rect">
            <a:avLst/>
          </a:prstGeom>
          <a:noFill/>
        </p:spPr>
        <p:txBody>
          <a:bodyPr wrap="none" rtlCol="0">
            <a:spAutoFit/>
          </a:bodyPr>
          <a:lstStyle/>
          <a:p>
            <a:r>
              <a:rPr lang="en-US" b="1" u="sng" dirty="0" smtClean="0"/>
              <a:t>LCLS II Free Electron Laser</a:t>
            </a:r>
            <a:endParaRPr lang="en-US" b="1" u="sng" dirty="0"/>
          </a:p>
        </p:txBody>
      </p:sp>
      <p:sp>
        <p:nvSpPr>
          <p:cNvPr id="27" name="TextBox 26"/>
          <p:cNvSpPr txBox="1"/>
          <p:nvPr/>
        </p:nvSpPr>
        <p:spPr>
          <a:xfrm>
            <a:off x="1499376" y="6312890"/>
            <a:ext cx="2924583" cy="369332"/>
          </a:xfrm>
          <a:prstGeom prst="rect">
            <a:avLst/>
          </a:prstGeom>
          <a:noFill/>
        </p:spPr>
        <p:txBody>
          <a:bodyPr wrap="none" rtlCol="0">
            <a:spAutoFit/>
          </a:bodyPr>
          <a:lstStyle/>
          <a:p>
            <a:r>
              <a:rPr lang="en-US" b="1" u="sng" dirty="0" smtClean="0"/>
              <a:t>Ultrafast Electron Diffraction</a:t>
            </a:r>
            <a:endParaRPr lang="en-US" b="1" u="sng" dirty="0"/>
          </a:p>
        </p:txBody>
      </p:sp>
      <mc:AlternateContent xmlns:mc="http://schemas.openxmlformats.org/markup-compatibility/2006" xmlns:a14="http://schemas.microsoft.com/office/drawing/2010/main">
        <mc:Choice Requires="a14">
          <p:sp>
            <p:nvSpPr>
              <p:cNvPr id="11" name="TextBox 10"/>
              <p:cNvSpPr txBox="1"/>
              <p:nvPr/>
            </p:nvSpPr>
            <p:spPr>
              <a:xfrm>
                <a:off x="1288597" y="1318708"/>
                <a:ext cx="1673070" cy="65768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i="1">
                              <a:latin typeface="Cambria Math"/>
                            </a:rPr>
                            <m:t>𝐵</m:t>
                          </m:r>
                        </m:e>
                        <m:sub>
                          <m:r>
                            <a:rPr lang="en-US" b="0" i="1" smtClean="0">
                              <a:latin typeface="Cambria Math"/>
                            </a:rPr>
                            <m:t>𝑥</m:t>
                          </m:r>
                        </m:sub>
                      </m:sSub>
                      <m:r>
                        <a:rPr lang="en-US" i="1" smtClean="0">
                          <a:latin typeface="Cambria Math"/>
                          <a:ea typeface="Cambria Math"/>
                        </a:rPr>
                        <m:t>∝</m:t>
                      </m:r>
                      <m:f>
                        <m:fPr>
                          <m:ctrlPr>
                            <a:rPr lang="en-US" i="1" smtClean="0">
                              <a:latin typeface="Cambria Math"/>
                              <a:ea typeface="Cambria Math"/>
                            </a:rPr>
                          </m:ctrlPr>
                        </m:fPr>
                        <m:num>
                          <m:r>
                            <a:rPr lang="en-US" b="0" i="1" smtClean="0">
                              <a:latin typeface="Cambria Math"/>
                              <a:ea typeface="Cambria Math"/>
                            </a:rPr>
                            <m:t>𝐼</m:t>
                          </m:r>
                        </m:num>
                        <m:den>
                          <m:sSub>
                            <m:sSubPr>
                              <m:ctrlPr>
                                <a:rPr lang="en-US" i="1" smtClean="0">
                                  <a:latin typeface="Cambria Math"/>
                                  <a:ea typeface="Cambria Math"/>
                                </a:rPr>
                              </m:ctrlPr>
                            </m:sSubPr>
                            <m:e>
                              <m:r>
                                <a:rPr lang="en-US" i="1">
                                  <a:latin typeface="Cambria Math"/>
                                  <a:ea typeface="Cambria Math"/>
                                </a:rPr>
                                <m:t>𝜀</m:t>
                              </m:r>
                            </m:e>
                            <m:sub>
                              <m:r>
                                <a:rPr lang="en-US" b="0" i="1" smtClean="0">
                                  <a:latin typeface="Cambria Math"/>
                                  <a:ea typeface="Cambria Math"/>
                                </a:rPr>
                                <m:t>𝑥</m:t>
                              </m:r>
                            </m:sub>
                          </m:sSub>
                        </m:den>
                      </m:f>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1288597" y="1318708"/>
                <a:ext cx="1673070" cy="657681"/>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106527" y="1874439"/>
                <a:ext cx="5429179" cy="4070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1" i="1" dirty="0" smtClean="0">
                          <a:solidFill>
                            <a:srgbClr val="C00000"/>
                          </a:solidFill>
                          <a:latin typeface="Cambria Math"/>
                        </a:rPr>
                        <m:t>&lt;</m:t>
                      </m:r>
                      <m:r>
                        <a:rPr lang="en-US" sz="2000" b="1" i="1" dirty="0" smtClean="0">
                          <a:solidFill>
                            <a:srgbClr val="C00000"/>
                          </a:solidFill>
                          <a:latin typeface="Cambria Math"/>
                        </a:rPr>
                        <m:t>𝑴𝒆𝒂𝒏</m:t>
                      </m:r>
                      <m:r>
                        <a:rPr lang="en-US" sz="2000" b="1" i="1" dirty="0" smtClean="0">
                          <a:solidFill>
                            <a:srgbClr val="C00000"/>
                          </a:solidFill>
                          <a:latin typeface="Cambria Math"/>
                        </a:rPr>
                        <m:t> </m:t>
                      </m:r>
                      <m:r>
                        <a:rPr lang="en-US" sz="2000" b="1" i="1" dirty="0" smtClean="0">
                          <a:solidFill>
                            <a:srgbClr val="C00000"/>
                          </a:solidFill>
                          <a:latin typeface="Cambria Math"/>
                        </a:rPr>
                        <m:t>𝑻𝒓𝒂𝒏𝒔𝒗𝒆𝒓𝒔𝒆</m:t>
                      </m:r>
                      <m:r>
                        <a:rPr lang="en-US" sz="2000" b="1" i="1" dirty="0" smtClean="0">
                          <a:solidFill>
                            <a:srgbClr val="C00000"/>
                          </a:solidFill>
                          <a:latin typeface="Cambria Math"/>
                        </a:rPr>
                        <m:t> </m:t>
                      </m:r>
                      <m:r>
                        <a:rPr lang="en-US" sz="2000" b="1" i="1" dirty="0" smtClean="0">
                          <a:solidFill>
                            <a:srgbClr val="C00000"/>
                          </a:solidFill>
                          <a:latin typeface="Cambria Math"/>
                        </a:rPr>
                        <m:t>𝑬𝒏𝒆𝒓𝒈𝒚</m:t>
                      </m:r>
                      <m:r>
                        <a:rPr lang="en-US" sz="2000" b="1" i="1" dirty="0" smtClean="0">
                          <a:solidFill>
                            <a:srgbClr val="C00000"/>
                          </a:solidFill>
                          <a:latin typeface="Cambria Math"/>
                        </a:rPr>
                        <m:t>&gt;=</m:t>
                      </m:r>
                      <m:sSub>
                        <m:sSubPr>
                          <m:ctrlPr>
                            <a:rPr lang="en-US" sz="2000" b="1" i="1" dirty="0" smtClean="0">
                              <a:solidFill>
                                <a:srgbClr val="C00000"/>
                              </a:solidFill>
                              <a:latin typeface="Cambria Math"/>
                            </a:rPr>
                          </m:ctrlPr>
                        </m:sSubPr>
                        <m:e>
                          <m:r>
                            <a:rPr lang="en-US" sz="2000" b="1" i="1" dirty="0" smtClean="0">
                              <a:solidFill>
                                <a:srgbClr val="C00000"/>
                              </a:solidFill>
                              <a:latin typeface="Cambria Math"/>
                            </a:rPr>
                            <m:t>𝒎</m:t>
                          </m:r>
                        </m:e>
                        <m:sub>
                          <m:r>
                            <a:rPr lang="en-US" sz="2000" b="1" i="1" dirty="0" smtClean="0">
                              <a:solidFill>
                                <a:srgbClr val="C00000"/>
                              </a:solidFill>
                              <a:latin typeface="Cambria Math"/>
                            </a:rPr>
                            <m:t>𝒆</m:t>
                          </m:r>
                        </m:sub>
                      </m:sSub>
                      <m:sSup>
                        <m:sSupPr>
                          <m:ctrlPr>
                            <a:rPr lang="en-US" sz="2000" b="1" i="1" dirty="0" smtClean="0">
                              <a:solidFill>
                                <a:srgbClr val="C00000"/>
                              </a:solidFill>
                              <a:latin typeface="Cambria Math"/>
                            </a:rPr>
                          </m:ctrlPr>
                        </m:sSupPr>
                        <m:e>
                          <m:r>
                            <a:rPr lang="en-US" sz="2000" b="1" i="1" dirty="0">
                              <a:solidFill>
                                <a:srgbClr val="C00000"/>
                              </a:solidFill>
                              <a:latin typeface="Cambria Math"/>
                            </a:rPr>
                            <m:t>𝒄</m:t>
                          </m:r>
                        </m:e>
                        <m:sup>
                          <m:r>
                            <a:rPr lang="en-US" sz="2000" b="1" i="1" dirty="0" smtClean="0">
                              <a:solidFill>
                                <a:srgbClr val="C00000"/>
                              </a:solidFill>
                              <a:latin typeface="Cambria Math"/>
                            </a:rPr>
                            <m:t>𝟐</m:t>
                          </m:r>
                        </m:sup>
                      </m:sSup>
                      <m:sSup>
                        <m:sSupPr>
                          <m:ctrlPr>
                            <a:rPr lang="en-US" sz="2000" b="1" i="1" dirty="0" smtClean="0">
                              <a:solidFill>
                                <a:srgbClr val="C00000"/>
                              </a:solidFill>
                              <a:latin typeface="Cambria Math"/>
                            </a:rPr>
                          </m:ctrlPr>
                        </m:sSupPr>
                        <m:e>
                          <m:d>
                            <m:dPr>
                              <m:ctrlPr>
                                <a:rPr lang="en-US" sz="2000" b="1" i="1" dirty="0">
                                  <a:solidFill>
                                    <a:srgbClr val="C00000"/>
                                  </a:solidFill>
                                  <a:latin typeface="Cambria Math"/>
                                </a:rPr>
                              </m:ctrlPr>
                            </m:dPr>
                            <m:e>
                              <m:sSub>
                                <m:sSubPr>
                                  <m:ctrlPr>
                                    <a:rPr lang="en-US" sz="2000" b="1" i="1" dirty="0" smtClean="0">
                                      <a:solidFill>
                                        <a:srgbClr val="C00000"/>
                                      </a:solidFill>
                                      <a:latin typeface="Cambria Math"/>
                                    </a:rPr>
                                  </m:ctrlPr>
                                </m:sSubPr>
                                <m:e>
                                  <m:r>
                                    <a:rPr lang="en-US" sz="2000" b="1" i="1" dirty="0" smtClean="0">
                                      <a:solidFill>
                                        <a:srgbClr val="C00000"/>
                                      </a:solidFill>
                                      <a:latin typeface="Cambria Math"/>
                                      <a:ea typeface="Cambria Math"/>
                                    </a:rPr>
                                    <m:t>𝜺</m:t>
                                  </m:r>
                                </m:e>
                                <m:sub>
                                  <m:r>
                                    <a:rPr lang="en-US" sz="2000" b="1" i="1" dirty="0" smtClean="0">
                                      <a:solidFill>
                                        <a:srgbClr val="C00000"/>
                                      </a:solidFill>
                                      <a:latin typeface="Cambria Math"/>
                                    </a:rPr>
                                    <m:t>𝒙</m:t>
                                  </m:r>
                                </m:sub>
                              </m:sSub>
                            </m:e>
                          </m:d>
                        </m:e>
                        <m:sup>
                          <m:r>
                            <a:rPr lang="en-US" sz="2000" b="1" i="1" dirty="0" smtClean="0">
                              <a:solidFill>
                                <a:srgbClr val="C00000"/>
                              </a:solidFill>
                              <a:latin typeface="Cambria Math"/>
                            </a:rPr>
                            <m:t>𝟐</m:t>
                          </m:r>
                        </m:sup>
                      </m:sSup>
                    </m:oMath>
                  </m:oMathPara>
                </a14:m>
                <a:endParaRPr lang="en-US" sz="2000" b="1" dirty="0">
                  <a:solidFill>
                    <a:srgbClr val="C00000"/>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06527" y="1874439"/>
                <a:ext cx="5429179" cy="407099"/>
              </a:xfrm>
              <a:prstGeom prst="rect">
                <a:avLst/>
              </a:prstGeom>
              <a:blipFill rotWithShape="1">
                <a:blip r:embed="rId8"/>
                <a:stretch>
                  <a:fillRect b="-13433"/>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898248984"/>
      </p:ext>
    </p:extLst>
  </p:cSld>
  <p:clrMapOvr>
    <a:masterClrMapping/>
  </p:clrMapOvr>
  <mc:AlternateContent xmlns:mc="http://schemas.openxmlformats.org/markup-compatibility/2006" xmlns:p14="http://schemas.microsoft.com/office/powerpoint/2010/main">
    <mc:Choice Requires="p14">
      <p:transition spd="slow" p14:dur="2000" advTm="119320"/>
    </mc:Choice>
    <mc:Fallback xmlns="">
      <p:transition spd="slow" advTm="119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P spid="5" grpId="0"/>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0571" y="0"/>
            <a:ext cx="4862286" cy="725714"/>
          </a:xfrm>
        </p:spPr>
        <p:txBody>
          <a:bodyPr/>
          <a:lstStyle/>
          <a:p>
            <a:r>
              <a:rPr lang="en-US" b="1" dirty="0" smtClean="0">
                <a:solidFill>
                  <a:schemeClr val="bg1"/>
                </a:solidFill>
              </a:rPr>
              <a:t>MTE v/s thickness</a:t>
            </a:r>
            <a:endParaRPr lang="en-US" b="1" dirty="0">
              <a:solidFill>
                <a:schemeClr val="bg1"/>
              </a:solidFill>
            </a:endParaRP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34095" y="1241571"/>
            <a:ext cx="5627848" cy="5319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50061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1081542"/>
            <a:ext cx="2133600" cy="766762"/>
          </a:xfrm>
        </p:spPr>
        <p:txBody>
          <a:bodyPr/>
          <a:lstStyle/>
          <a:p>
            <a:r>
              <a:rPr lang="en-US" dirty="0" smtClean="0"/>
              <a:t>600 nm</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5072" y="1756795"/>
            <a:ext cx="2965916" cy="2269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7088" y="1675267"/>
            <a:ext cx="2823200" cy="2223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184050" y="4279325"/>
            <a:ext cx="7334700" cy="584775"/>
          </a:xfrm>
          <a:prstGeom prst="rect">
            <a:avLst/>
          </a:prstGeom>
          <a:noFill/>
        </p:spPr>
        <p:txBody>
          <a:bodyPr wrap="none" rtlCol="0">
            <a:spAutoFit/>
          </a:bodyPr>
          <a:lstStyle/>
          <a:p>
            <a:r>
              <a:rPr lang="en-US" sz="3200" dirty="0" smtClean="0"/>
              <a:t>50 nm thickness, transmission, 5.5 eV WFs</a:t>
            </a:r>
            <a:endParaRPr lang="en-US" sz="3200" dirty="0"/>
          </a:p>
        </p:txBody>
      </p:sp>
      <p:sp>
        <p:nvSpPr>
          <p:cNvPr id="7" name="Title 1"/>
          <p:cNvSpPr txBox="1">
            <a:spLocks/>
          </p:cNvSpPr>
          <p:nvPr/>
        </p:nvSpPr>
        <p:spPr>
          <a:xfrm>
            <a:off x="3784600" y="1004775"/>
            <a:ext cx="2133600" cy="7667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400 nm</a:t>
            </a:r>
            <a:endParaRPr lang="en-US" dirty="0"/>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3865" y="1738767"/>
            <a:ext cx="2784559" cy="2141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p:cNvSpPr txBox="1">
            <a:spLocks/>
          </p:cNvSpPr>
          <p:nvPr/>
        </p:nvSpPr>
        <p:spPr>
          <a:xfrm>
            <a:off x="6667500" y="1037547"/>
            <a:ext cx="2133600" cy="76676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450 nm</a:t>
            </a:r>
            <a:endParaRPr lang="en-US" dirty="0"/>
          </a:p>
        </p:txBody>
      </p:sp>
    </p:spTree>
    <p:extLst>
      <p:ext uri="{BB962C8B-B14F-4D97-AF65-F5344CB8AC3E}">
        <p14:creationId xmlns:p14="http://schemas.microsoft.com/office/powerpoint/2010/main" val="38086672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875280" y="55485"/>
            <a:ext cx="6096000" cy="707775"/>
          </a:xfrm>
        </p:spPr>
        <p:txBody>
          <a:bodyPr/>
          <a:lstStyle/>
          <a:p>
            <a:r>
              <a:rPr lang="en-US" sz="3600" b="1" dirty="0" smtClean="0">
                <a:solidFill>
                  <a:schemeClr val="bg1"/>
                </a:solidFill>
              </a:rPr>
              <a:t>Common cathode materials</a:t>
            </a:r>
            <a:endParaRPr lang="en-US" sz="3600" b="1" dirty="0">
              <a:solidFill>
                <a:schemeClr val="bg1"/>
              </a:solidFill>
            </a:endParaRPr>
          </a:p>
        </p:txBody>
      </p:sp>
      <p:sp>
        <p:nvSpPr>
          <p:cNvPr id="5" name="Content Placeholder 6"/>
          <p:cNvSpPr>
            <a:spLocks noGrp="1"/>
          </p:cNvSpPr>
          <p:nvPr>
            <p:ph idx="1"/>
          </p:nvPr>
        </p:nvSpPr>
        <p:spPr>
          <a:xfrm>
            <a:off x="336288" y="959742"/>
            <a:ext cx="8528102" cy="5166421"/>
          </a:xfrm>
        </p:spPr>
        <p:txBody>
          <a:bodyPr>
            <a:normAutofit/>
          </a:bodyPr>
          <a:lstStyle/>
          <a:p>
            <a:pPr>
              <a:spcBef>
                <a:spcPts val="0"/>
              </a:spcBef>
            </a:pPr>
            <a:r>
              <a:rPr lang="en-US" sz="1800" b="1" dirty="0" smtClean="0">
                <a:solidFill>
                  <a:srgbClr val="C00000"/>
                </a:solidFill>
              </a:rPr>
              <a:t>Metal: Cu (UED, LCLS, BNL…)</a:t>
            </a:r>
          </a:p>
          <a:p>
            <a:pPr lvl="1">
              <a:spcBef>
                <a:spcPts val="0"/>
              </a:spcBef>
            </a:pPr>
            <a:r>
              <a:rPr lang="en-US" sz="1800" b="1" dirty="0" smtClean="0">
                <a:solidFill>
                  <a:srgbClr val="7030A0"/>
                </a:solidFill>
              </a:rPr>
              <a:t>QE: ~10</a:t>
            </a:r>
            <a:r>
              <a:rPr lang="en-US" sz="1800" b="1" baseline="30000" dirty="0" smtClean="0">
                <a:solidFill>
                  <a:srgbClr val="7030A0"/>
                </a:solidFill>
              </a:rPr>
              <a:t>-5</a:t>
            </a:r>
            <a:r>
              <a:rPr lang="en-US" sz="1800" b="1" dirty="0" smtClean="0">
                <a:solidFill>
                  <a:srgbClr val="7030A0"/>
                </a:solidFill>
              </a:rPr>
              <a:t> @ 266 nm</a:t>
            </a:r>
          </a:p>
          <a:p>
            <a:pPr lvl="1">
              <a:spcBef>
                <a:spcPts val="0"/>
              </a:spcBef>
            </a:pPr>
            <a:r>
              <a:rPr lang="en-US" sz="1800" dirty="0" smtClean="0"/>
              <a:t>Response time: &lt;&lt; 1 </a:t>
            </a:r>
            <a:r>
              <a:rPr lang="en-US" sz="1800" dirty="0" err="1" smtClean="0"/>
              <a:t>ps</a:t>
            </a:r>
            <a:r>
              <a:rPr lang="en-US" sz="1800" dirty="0" smtClean="0"/>
              <a:t> </a:t>
            </a:r>
          </a:p>
          <a:p>
            <a:pPr lvl="1">
              <a:spcBef>
                <a:spcPts val="0"/>
              </a:spcBef>
            </a:pPr>
            <a:r>
              <a:rPr lang="en-US" sz="1800" dirty="0" smtClean="0"/>
              <a:t>Lifetime: months in 10</a:t>
            </a:r>
            <a:r>
              <a:rPr lang="en-US" sz="1800" baseline="30000" dirty="0" smtClean="0"/>
              <a:t>-9</a:t>
            </a:r>
            <a:r>
              <a:rPr lang="en-US" sz="1800" dirty="0" smtClean="0"/>
              <a:t> </a:t>
            </a:r>
            <a:r>
              <a:rPr lang="en-US" sz="1800" dirty="0" err="1" smtClean="0"/>
              <a:t>Torr</a:t>
            </a:r>
            <a:r>
              <a:rPr lang="en-US" sz="1800" dirty="0" smtClean="0"/>
              <a:t> (compatible with very high gradients)</a:t>
            </a:r>
          </a:p>
          <a:p>
            <a:pPr lvl="1">
              <a:spcBef>
                <a:spcPts val="0"/>
              </a:spcBef>
            </a:pPr>
            <a:r>
              <a:rPr lang="en-US" sz="1800" dirty="0">
                <a:solidFill>
                  <a:srgbClr val="FF0000"/>
                </a:solidFill>
              </a:rPr>
              <a:t>Intrinsic emittance: </a:t>
            </a:r>
            <a:r>
              <a:rPr lang="en-US" sz="1800" dirty="0" smtClean="0">
                <a:solidFill>
                  <a:srgbClr val="FF0000"/>
                </a:solidFill>
              </a:rPr>
              <a:t>0.8 mm-</a:t>
            </a:r>
            <a:r>
              <a:rPr lang="en-US" sz="1800" dirty="0" err="1" smtClean="0">
                <a:solidFill>
                  <a:srgbClr val="FF0000"/>
                </a:solidFill>
              </a:rPr>
              <a:t>mrad</a:t>
            </a:r>
            <a:r>
              <a:rPr lang="en-US" sz="1800" dirty="0" smtClean="0">
                <a:solidFill>
                  <a:srgbClr val="FF0000"/>
                </a:solidFill>
              </a:rPr>
              <a:t>/mm </a:t>
            </a:r>
            <a:r>
              <a:rPr lang="en-US" sz="1800" dirty="0" err="1" smtClean="0">
                <a:solidFill>
                  <a:srgbClr val="FF0000"/>
                </a:solidFill>
              </a:rPr>
              <a:t>rms</a:t>
            </a:r>
            <a:endParaRPr lang="en-US" sz="1800" dirty="0" smtClean="0">
              <a:solidFill>
                <a:srgbClr val="FF0000"/>
              </a:solidFill>
            </a:endParaRPr>
          </a:p>
          <a:p>
            <a:pPr>
              <a:spcBef>
                <a:spcPts val="0"/>
              </a:spcBef>
            </a:pPr>
            <a:r>
              <a:rPr lang="en-US" sz="1800" b="1" dirty="0" smtClean="0">
                <a:solidFill>
                  <a:srgbClr val="C00000"/>
                </a:solidFill>
              </a:rPr>
              <a:t>PEA Semiconductor: Cs</a:t>
            </a:r>
            <a:r>
              <a:rPr lang="en-US" sz="1800" b="1" baseline="-25000" dirty="0" smtClean="0">
                <a:solidFill>
                  <a:srgbClr val="C00000"/>
                </a:solidFill>
              </a:rPr>
              <a:t>2</a:t>
            </a:r>
            <a:r>
              <a:rPr lang="en-US" sz="1800" b="1" dirty="0" smtClean="0">
                <a:solidFill>
                  <a:srgbClr val="C00000"/>
                </a:solidFill>
              </a:rPr>
              <a:t>Te (FLASH, XFEL….)</a:t>
            </a:r>
          </a:p>
          <a:p>
            <a:pPr lvl="1">
              <a:spcBef>
                <a:spcPts val="0"/>
              </a:spcBef>
            </a:pPr>
            <a:r>
              <a:rPr lang="en-US" sz="1800" b="1" dirty="0" smtClean="0">
                <a:solidFill>
                  <a:srgbClr val="7030A0"/>
                </a:solidFill>
              </a:rPr>
              <a:t>QE</a:t>
            </a:r>
            <a:r>
              <a:rPr lang="en-US" sz="1800" b="1" dirty="0">
                <a:solidFill>
                  <a:srgbClr val="7030A0"/>
                </a:solidFill>
              </a:rPr>
              <a:t>: </a:t>
            </a:r>
            <a:r>
              <a:rPr lang="en-US" sz="1800" b="1" dirty="0" smtClean="0">
                <a:solidFill>
                  <a:srgbClr val="7030A0"/>
                </a:solidFill>
              </a:rPr>
              <a:t>~10</a:t>
            </a:r>
            <a:r>
              <a:rPr lang="en-US" sz="1800" b="1" baseline="30000" dirty="0" smtClean="0">
                <a:solidFill>
                  <a:srgbClr val="7030A0"/>
                </a:solidFill>
              </a:rPr>
              <a:t>-1</a:t>
            </a:r>
            <a:r>
              <a:rPr lang="en-US" sz="1800" b="1" dirty="0" smtClean="0">
                <a:solidFill>
                  <a:srgbClr val="7030A0"/>
                </a:solidFill>
              </a:rPr>
              <a:t> </a:t>
            </a:r>
            <a:r>
              <a:rPr lang="en-US" sz="1800" b="1" dirty="0">
                <a:solidFill>
                  <a:srgbClr val="7030A0"/>
                </a:solidFill>
              </a:rPr>
              <a:t>@ 266 nm</a:t>
            </a:r>
          </a:p>
          <a:p>
            <a:pPr lvl="1">
              <a:spcBef>
                <a:spcPts val="0"/>
              </a:spcBef>
            </a:pPr>
            <a:r>
              <a:rPr lang="en-US" sz="1800" dirty="0"/>
              <a:t>Response time: </a:t>
            </a:r>
            <a:r>
              <a:rPr lang="en-US" sz="1800" dirty="0" smtClean="0"/>
              <a:t>&lt; </a:t>
            </a:r>
            <a:r>
              <a:rPr lang="en-US" sz="1800" dirty="0"/>
              <a:t>1 </a:t>
            </a:r>
            <a:r>
              <a:rPr lang="en-US" sz="1800" dirty="0" err="1"/>
              <a:t>ps</a:t>
            </a:r>
            <a:r>
              <a:rPr lang="en-US" sz="1800" dirty="0"/>
              <a:t> </a:t>
            </a:r>
          </a:p>
          <a:p>
            <a:pPr lvl="1">
              <a:spcBef>
                <a:spcPts val="0"/>
              </a:spcBef>
            </a:pPr>
            <a:r>
              <a:rPr lang="en-US" sz="1800" dirty="0"/>
              <a:t>Lifetime: </a:t>
            </a:r>
            <a:r>
              <a:rPr lang="en-US" sz="1800" dirty="0" smtClean="0"/>
              <a:t>months in </a:t>
            </a:r>
            <a:r>
              <a:rPr lang="en-US" sz="1800" dirty="0"/>
              <a:t>10</a:t>
            </a:r>
            <a:r>
              <a:rPr lang="en-US" sz="1800" baseline="30000" dirty="0"/>
              <a:t>-9</a:t>
            </a:r>
            <a:r>
              <a:rPr lang="en-US" sz="1800" dirty="0"/>
              <a:t> </a:t>
            </a:r>
            <a:r>
              <a:rPr lang="en-US" sz="1800" dirty="0" err="1" smtClean="0"/>
              <a:t>Torr</a:t>
            </a:r>
            <a:r>
              <a:rPr lang="en-US" sz="1800" dirty="0" smtClean="0"/>
              <a:t> (compatible </a:t>
            </a:r>
            <a:r>
              <a:rPr lang="en-US" sz="1800" dirty="0"/>
              <a:t>with high </a:t>
            </a:r>
            <a:r>
              <a:rPr lang="en-US" sz="1800" dirty="0" smtClean="0"/>
              <a:t>gradients)</a:t>
            </a:r>
            <a:endParaRPr lang="en-US" sz="1800" dirty="0"/>
          </a:p>
          <a:p>
            <a:pPr lvl="1">
              <a:spcBef>
                <a:spcPts val="0"/>
              </a:spcBef>
            </a:pPr>
            <a:r>
              <a:rPr lang="en-US" sz="1800" dirty="0" smtClean="0">
                <a:solidFill>
                  <a:srgbClr val="FF0000"/>
                </a:solidFill>
              </a:rPr>
              <a:t>Intrinsic emittance: 1 </a:t>
            </a:r>
            <a:r>
              <a:rPr lang="en-US" sz="1800" dirty="0">
                <a:solidFill>
                  <a:srgbClr val="FF0000"/>
                </a:solidFill>
              </a:rPr>
              <a:t>mm-</a:t>
            </a:r>
            <a:r>
              <a:rPr lang="en-US" sz="1800" dirty="0" err="1">
                <a:solidFill>
                  <a:srgbClr val="FF0000"/>
                </a:solidFill>
              </a:rPr>
              <a:t>mrad</a:t>
            </a:r>
            <a:r>
              <a:rPr lang="en-US" sz="1800" dirty="0">
                <a:solidFill>
                  <a:srgbClr val="FF0000"/>
                </a:solidFill>
              </a:rPr>
              <a:t>/mm </a:t>
            </a:r>
            <a:r>
              <a:rPr lang="en-US" sz="1800" dirty="0" err="1" smtClean="0">
                <a:solidFill>
                  <a:srgbClr val="FF0000"/>
                </a:solidFill>
              </a:rPr>
              <a:t>rms</a:t>
            </a:r>
            <a:endParaRPr lang="en-US" sz="1800" dirty="0" smtClean="0">
              <a:solidFill>
                <a:srgbClr val="FF0000"/>
              </a:solidFill>
            </a:endParaRPr>
          </a:p>
          <a:p>
            <a:pPr>
              <a:spcBef>
                <a:spcPts val="0"/>
              </a:spcBef>
            </a:pPr>
            <a:r>
              <a:rPr lang="en-US" sz="1800" b="1" dirty="0" smtClean="0">
                <a:solidFill>
                  <a:srgbClr val="C00000"/>
                </a:solidFill>
              </a:rPr>
              <a:t>NEA Semiconductors: </a:t>
            </a:r>
            <a:r>
              <a:rPr lang="en-US" sz="1800" b="1" dirty="0" err="1" smtClean="0">
                <a:solidFill>
                  <a:srgbClr val="C00000"/>
                </a:solidFill>
              </a:rPr>
              <a:t>Cs:GaAs</a:t>
            </a:r>
            <a:r>
              <a:rPr lang="en-US" sz="1800" b="1" dirty="0" smtClean="0">
                <a:solidFill>
                  <a:srgbClr val="C00000"/>
                </a:solidFill>
              </a:rPr>
              <a:t> (</a:t>
            </a:r>
            <a:r>
              <a:rPr lang="en-US" sz="1800" b="1" dirty="0" err="1" smtClean="0">
                <a:solidFill>
                  <a:srgbClr val="C00000"/>
                </a:solidFill>
              </a:rPr>
              <a:t>Jlab</a:t>
            </a:r>
            <a:r>
              <a:rPr lang="en-US" sz="1800" b="1" dirty="0" smtClean="0">
                <a:solidFill>
                  <a:srgbClr val="C00000"/>
                </a:solidFill>
              </a:rPr>
              <a:t>…)</a:t>
            </a:r>
          </a:p>
          <a:p>
            <a:pPr lvl="1">
              <a:spcBef>
                <a:spcPts val="0"/>
              </a:spcBef>
            </a:pPr>
            <a:r>
              <a:rPr lang="en-US" sz="1800" b="1" dirty="0" smtClean="0">
                <a:solidFill>
                  <a:srgbClr val="00B050"/>
                </a:solidFill>
              </a:rPr>
              <a:t>QE: ~10</a:t>
            </a:r>
            <a:r>
              <a:rPr lang="en-US" sz="1800" b="1" baseline="30000" dirty="0" smtClean="0">
                <a:solidFill>
                  <a:srgbClr val="00B050"/>
                </a:solidFill>
              </a:rPr>
              <a:t>-1</a:t>
            </a:r>
            <a:r>
              <a:rPr lang="en-US" sz="1800" b="1" dirty="0" smtClean="0">
                <a:solidFill>
                  <a:srgbClr val="00B050"/>
                </a:solidFill>
              </a:rPr>
              <a:t> @ 520 nm</a:t>
            </a:r>
          </a:p>
          <a:p>
            <a:pPr lvl="1">
              <a:spcBef>
                <a:spcPts val="0"/>
              </a:spcBef>
            </a:pPr>
            <a:r>
              <a:rPr lang="en-US" sz="1800" dirty="0" smtClean="0"/>
              <a:t>Response </a:t>
            </a:r>
            <a:r>
              <a:rPr lang="en-US" sz="1800" dirty="0"/>
              <a:t>time: &lt;</a:t>
            </a:r>
            <a:r>
              <a:rPr lang="en-US" sz="1800" dirty="0" smtClean="0"/>
              <a:t>1 </a:t>
            </a:r>
            <a:r>
              <a:rPr lang="en-US" sz="1800" dirty="0" err="1"/>
              <a:t>ps</a:t>
            </a:r>
            <a:r>
              <a:rPr lang="en-US" sz="1800" dirty="0"/>
              <a:t> </a:t>
            </a:r>
          </a:p>
          <a:p>
            <a:pPr lvl="1">
              <a:spcBef>
                <a:spcPts val="0"/>
              </a:spcBef>
            </a:pPr>
            <a:r>
              <a:rPr lang="en-US" sz="1800" dirty="0"/>
              <a:t>Lifetime: </a:t>
            </a:r>
            <a:r>
              <a:rPr lang="en-US" sz="1800" dirty="0" smtClean="0"/>
              <a:t>days in 10</a:t>
            </a:r>
            <a:r>
              <a:rPr lang="en-US" sz="1800" baseline="30000" dirty="0" smtClean="0"/>
              <a:t>-11</a:t>
            </a:r>
            <a:r>
              <a:rPr lang="en-US" sz="1800" dirty="0" smtClean="0"/>
              <a:t> </a:t>
            </a:r>
            <a:r>
              <a:rPr lang="en-US" sz="1800" dirty="0" err="1" smtClean="0"/>
              <a:t>Torr</a:t>
            </a:r>
            <a:r>
              <a:rPr lang="en-US" sz="1800" dirty="0" smtClean="0"/>
              <a:t> (operated only in low gradient DC guns)</a:t>
            </a:r>
            <a:endParaRPr lang="en-US" sz="1800" dirty="0"/>
          </a:p>
          <a:p>
            <a:pPr lvl="1">
              <a:spcBef>
                <a:spcPts val="0"/>
              </a:spcBef>
            </a:pPr>
            <a:r>
              <a:rPr lang="en-US" sz="1800" dirty="0">
                <a:solidFill>
                  <a:srgbClr val="FF0000"/>
                </a:solidFill>
              </a:rPr>
              <a:t>Intrinsic emittance: </a:t>
            </a:r>
            <a:r>
              <a:rPr lang="en-US" sz="1800" dirty="0" smtClean="0">
                <a:solidFill>
                  <a:srgbClr val="FF0000"/>
                </a:solidFill>
              </a:rPr>
              <a:t>0.48 </a:t>
            </a:r>
            <a:r>
              <a:rPr lang="en-US" sz="1800" dirty="0">
                <a:solidFill>
                  <a:srgbClr val="FF0000"/>
                </a:solidFill>
              </a:rPr>
              <a:t>mm-</a:t>
            </a:r>
            <a:r>
              <a:rPr lang="en-US" sz="1800" dirty="0" err="1">
                <a:solidFill>
                  <a:srgbClr val="FF0000"/>
                </a:solidFill>
              </a:rPr>
              <a:t>mrad</a:t>
            </a:r>
            <a:r>
              <a:rPr lang="en-US" sz="1800" dirty="0">
                <a:solidFill>
                  <a:srgbClr val="FF0000"/>
                </a:solidFill>
              </a:rPr>
              <a:t>/mm </a:t>
            </a:r>
            <a:r>
              <a:rPr lang="en-US" sz="1800" dirty="0" err="1" smtClean="0">
                <a:solidFill>
                  <a:srgbClr val="FF0000"/>
                </a:solidFill>
              </a:rPr>
              <a:t>rms</a:t>
            </a:r>
            <a:endParaRPr lang="en-US" sz="1800" dirty="0">
              <a:solidFill>
                <a:srgbClr val="FF0000"/>
              </a:solidFill>
            </a:endParaRPr>
          </a:p>
          <a:p>
            <a:pPr marL="457200" lvl="1" indent="0">
              <a:spcBef>
                <a:spcPts val="0"/>
              </a:spcBef>
              <a:buNone/>
            </a:pPr>
            <a:endParaRPr lang="en-US" sz="1800" dirty="0" smtClean="0"/>
          </a:p>
          <a:p>
            <a:pPr lvl="1"/>
            <a:endParaRPr lang="en-US" sz="1800" dirty="0"/>
          </a:p>
        </p:txBody>
      </p:sp>
      <p:pic>
        <p:nvPicPr>
          <p:cNvPr id="6" name="Picture 5" descr="https://encrypted-tbn2.gstatic.com/images?q=tbn:ANd9GcReV2VZa68SklLAXQMOPd_s1kh2jNZssNuU_JUv9ueyy5NOzZL8jg"/>
          <p:cNvPicPr>
            <a:picLocks noChangeAspect="1" noChangeArrowheads="1"/>
          </p:cNvPicPr>
          <p:nvPr/>
        </p:nvPicPr>
        <p:blipFill rotWithShape="1">
          <a:blip r:embed="rId4">
            <a:extLst>
              <a:ext uri="{28A0092B-C50C-407E-A947-70E740481C1C}">
                <a14:useLocalDpi xmlns:a14="http://schemas.microsoft.com/office/drawing/2010/main" val="0"/>
              </a:ext>
            </a:extLst>
          </a:blip>
          <a:srcRect l="14385" r="8932"/>
          <a:stretch/>
        </p:blipFill>
        <p:spPr bwMode="auto">
          <a:xfrm>
            <a:off x="7700394" y="2568771"/>
            <a:ext cx="944296" cy="9223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news.chess.cornell.edu/articles/2007/Dunham_cathode_anodized_V2.jpg"/>
          <p:cNvPicPr>
            <a:picLocks noChangeAspect="1" noChangeArrowheads="1"/>
          </p:cNvPicPr>
          <p:nvPr/>
        </p:nvPicPr>
        <p:blipFill rotWithShape="1">
          <a:blip r:embed="rId5">
            <a:extLst>
              <a:ext uri="{28A0092B-C50C-407E-A947-70E740481C1C}">
                <a14:useLocalDpi xmlns:a14="http://schemas.microsoft.com/office/drawing/2010/main" val="0"/>
              </a:ext>
            </a:extLst>
          </a:blip>
          <a:srcRect l="9793" t="14535" r="30870" b="5466"/>
          <a:stretch/>
        </p:blipFill>
        <p:spPr bwMode="auto">
          <a:xfrm>
            <a:off x="7700394" y="4215948"/>
            <a:ext cx="944296" cy="9548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 This photo shows a ring of contaminants that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00394" y="959742"/>
            <a:ext cx="944296" cy="80694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02453924"/>
      </p:ext>
    </p:extLst>
  </p:cSld>
  <p:clrMapOvr>
    <a:masterClrMapping/>
  </p:clrMapOvr>
  <mc:AlternateContent xmlns:mc="http://schemas.openxmlformats.org/markup-compatibility/2006" xmlns:p14="http://schemas.microsoft.com/office/powerpoint/2010/main">
    <mc:Choice Requires="p14">
      <p:transition spd="slow" p14:dur="2000" advTm="676"/>
    </mc:Choice>
    <mc:Fallback xmlns="">
      <p:transition spd="slow" advTm="6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12" end="1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13" end="1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14" end="1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 y="749300"/>
            <a:ext cx="4724400" cy="4800600"/>
          </a:xfrm>
        </p:spPr>
        <p:txBody>
          <a:bodyPr>
            <a:normAutofit/>
          </a:bodyPr>
          <a:lstStyle/>
          <a:p>
            <a:pPr marL="0" indent="0">
              <a:buNone/>
            </a:pPr>
            <a:r>
              <a:rPr lang="en-US" sz="1800" dirty="0" smtClean="0"/>
              <a:t>3-step photoelectric emission process (Spicer) for Cs</a:t>
            </a:r>
            <a:r>
              <a:rPr lang="en-US" sz="1800" baseline="-25000" dirty="0" smtClean="0"/>
              <a:t>3</a:t>
            </a:r>
            <a:r>
              <a:rPr lang="en-US" sz="1800" dirty="0" smtClean="0"/>
              <a:t>Sb</a:t>
            </a:r>
          </a:p>
          <a:p>
            <a:pPr marL="514350" indent="-514350">
              <a:buAutoNum type="arabicPeriod"/>
            </a:pPr>
            <a:r>
              <a:rPr lang="en-US" sz="1800" dirty="0"/>
              <a:t>Absorption of light to generate electron positions </a:t>
            </a:r>
            <a:r>
              <a:rPr lang="en-US" sz="1800" dirty="0">
                <a:solidFill>
                  <a:srgbClr val="FF0000"/>
                </a:solidFill>
              </a:rPr>
              <a:t>and energies</a:t>
            </a:r>
          </a:p>
          <a:p>
            <a:pPr marL="514350" indent="-514350">
              <a:buAutoNum type="arabicPeriod"/>
            </a:pPr>
            <a:r>
              <a:rPr lang="en-US" sz="1800" dirty="0"/>
              <a:t>Transport of </a:t>
            </a:r>
            <a:r>
              <a:rPr lang="en-US" sz="1800" dirty="0" smtClean="0"/>
              <a:t>electrons; scatter with polar optical phonons (only </a:t>
            </a:r>
            <a:r>
              <a:rPr lang="az-Cyrl-AZ" sz="1800" dirty="0" smtClean="0"/>
              <a:t>Г</a:t>
            </a:r>
            <a:r>
              <a:rPr lang="en-US" sz="1800" dirty="0" smtClean="0"/>
              <a:t> valley)</a:t>
            </a:r>
          </a:p>
          <a:p>
            <a:pPr marL="514350" indent="-514350">
              <a:buAutoNum type="arabicPeriod"/>
            </a:pPr>
            <a:r>
              <a:rPr lang="en-US" sz="1800" dirty="0" smtClean="0"/>
              <a:t>Emission </a:t>
            </a:r>
            <a:r>
              <a:rPr lang="en-US" sz="1800" dirty="0"/>
              <a:t>from </a:t>
            </a:r>
            <a:r>
              <a:rPr lang="en-US" sz="1800" dirty="0" smtClean="0"/>
              <a:t>surface</a:t>
            </a:r>
          </a:p>
          <a:p>
            <a:endParaRPr lang="en-US" sz="1800" dirty="0" smtClean="0"/>
          </a:p>
          <a:p>
            <a:endParaRPr lang="en-US" sz="1800" dirty="0" smtClean="0"/>
          </a:p>
          <a:p>
            <a:endParaRPr lang="en-US" sz="1800" dirty="0"/>
          </a:p>
          <a:p>
            <a:endParaRPr lang="en-US" sz="1800" dirty="0" smtClean="0"/>
          </a:p>
          <a:p>
            <a:endParaRPr lang="en-US" sz="1800" dirty="0"/>
          </a:p>
          <a:p>
            <a:pPr marL="0" indent="0">
              <a:buNone/>
            </a:pPr>
            <a:endParaRPr lang="en-US" sz="1800" dirty="0" smtClean="0"/>
          </a:p>
          <a:p>
            <a:pPr marL="0" indent="0">
              <a:buNone/>
            </a:pPr>
            <a:endParaRPr lang="en-US" sz="1800" dirty="0" smtClean="0"/>
          </a:p>
          <a:p>
            <a:pPr marL="514350" indent="-514350">
              <a:buAutoNum type="arabicPeriod"/>
            </a:pPr>
            <a:endParaRPr lang="en-US" sz="1800" dirty="0"/>
          </a:p>
          <a:p>
            <a:pPr marL="0" indent="0">
              <a:buNone/>
            </a:pPr>
            <a:endParaRPr lang="en-US" sz="1800" dirty="0" smtClean="0"/>
          </a:p>
        </p:txBody>
      </p:sp>
      <p:sp>
        <p:nvSpPr>
          <p:cNvPr id="6" name="Title 1"/>
          <p:cNvSpPr>
            <a:spLocks noGrp="1"/>
          </p:cNvSpPr>
          <p:nvPr>
            <p:ph type="title"/>
          </p:nvPr>
        </p:nvSpPr>
        <p:spPr>
          <a:xfrm>
            <a:off x="2947240" y="0"/>
            <a:ext cx="5739560" cy="1143000"/>
          </a:xfrm>
        </p:spPr>
        <p:txBody>
          <a:bodyPr>
            <a:normAutofit/>
          </a:bodyPr>
          <a:lstStyle/>
          <a:p>
            <a:r>
              <a:rPr lang="en-US" b="1" dirty="0" smtClean="0">
                <a:solidFill>
                  <a:schemeClr val="bg1"/>
                </a:solidFill>
              </a:rPr>
              <a:t>Photoemission Model</a:t>
            </a:r>
            <a:endParaRPr lang="en-US" b="1" dirty="0">
              <a:solidFill>
                <a:schemeClr val="bg1"/>
              </a:solidFill>
            </a:endParaRPr>
          </a:p>
        </p:txBody>
      </p:sp>
      <p:cxnSp>
        <p:nvCxnSpPr>
          <p:cNvPr id="15" name="Straight Arrow Connector 14"/>
          <p:cNvCxnSpPr/>
          <p:nvPr/>
        </p:nvCxnSpPr>
        <p:spPr>
          <a:xfrm>
            <a:off x="4947920" y="2489200"/>
            <a:ext cx="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4785360" y="1391920"/>
            <a:ext cx="1249680" cy="457200"/>
          </a:xfrm>
          <a:prstGeom prst="straightConnector1">
            <a:avLst/>
          </a:prstGeom>
          <a:ln>
            <a:solidFill>
              <a:schemeClr val="accent3">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090613" y="2489200"/>
            <a:ext cx="1877999" cy="1372504"/>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910260" y="3019425"/>
            <a:ext cx="3058351" cy="3175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8" name="Picture 3" descr="C:\Users\ppg22\Downloads\DO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5399" y="815908"/>
            <a:ext cx="2383245" cy="1482223"/>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116720" y="910688"/>
            <a:ext cx="2900602" cy="646331"/>
          </a:xfrm>
          <a:prstGeom prst="rect">
            <a:avLst/>
          </a:prstGeom>
          <a:solidFill>
            <a:schemeClr val="accent2">
              <a:lumMod val="20000"/>
              <a:lumOff val="80000"/>
            </a:schemeClr>
          </a:solidFill>
        </p:spPr>
        <p:txBody>
          <a:bodyPr wrap="none" rtlCol="0">
            <a:spAutoFit/>
          </a:bodyPr>
          <a:lstStyle/>
          <a:p>
            <a:r>
              <a:rPr lang="en-US" dirty="0" smtClean="0"/>
              <a:t>Band gap corrected to 1.6 eV</a:t>
            </a:r>
          </a:p>
          <a:p>
            <a:r>
              <a:rPr lang="en-US" dirty="0" smtClean="0"/>
              <a:t> from the DFT value 0.9 eV</a:t>
            </a:r>
            <a:endParaRPr lang="en-US" dirty="0"/>
          </a:p>
        </p:txBody>
      </p:sp>
      <p:grpSp>
        <p:nvGrpSpPr>
          <p:cNvPr id="20" name="Group 19"/>
          <p:cNvGrpSpPr/>
          <p:nvPr/>
        </p:nvGrpSpPr>
        <p:grpSpPr>
          <a:xfrm>
            <a:off x="4698999" y="6019800"/>
            <a:ext cx="4419600" cy="698500"/>
            <a:chOff x="1219200" y="2590800"/>
            <a:chExt cx="5835650" cy="914400"/>
          </a:xfrm>
        </p:grpSpPr>
        <p:cxnSp>
          <p:nvCxnSpPr>
            <p:cNvPr id="21" name="Elbow Connector 20"/>
            <p:cNvCxnSpPr/>
            <p:nvPr/>
          </p:nvCxnSpPr>
          <p:spPr>
            <a:xfrm flipV="1">
              <a:off x="1828800" y="2590800"/>
              <a:ext cx="2667000" cy="914400"/>
            </a:xfrm>
            <a:prstGeom prst="bentConnector3">
              <a:avLst/>
            </a:prstGeom>
            <a:ln w="31750"/>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1981200" y="2819400"/>
              <a:ext cx="76200" cy="9442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a:stCxn id="22" idx="5"/>
            </p:cNvCxnSpPr>
            <p:nvPr/>
          </p:nvCxnSpPr>
          <p:spPr>
            <a:xfrm>
              <a:off x="2046241" y="2899999"/>
              <a:ext cx="849359" cy="3186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1219200" y="2866614"/>
              <a:ext cx="1828800" cy="0"/>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pic>
          <p:nvPicPr>
            <p:cNvPr id="2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3002219"/>
              <a:ext cx="177800" cy="334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Arc 28"/>
            <p:cNvSpPr/>
            <p:nvPr/>
          </p:nvSpPr>
          <p:spPr>
            <a:xfrm>
              <a:off x="2362200" y="2866614"/>
              <a:ext cx="45719" cy="30308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2829294"/>
              <a:ext cx="2254250" cy="59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4031" y="2345288"/>
            <a:ext cx="2845594" cy="2452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3" name="Group 32"/>
          <p:cNvGrpSpPr/>
          <p:nvPr/>
        </p:nvGrpSpPr>
        <p:grpSpPr>
          <a:xfrm>
            <a:off x="-329978" y="3405759"/>
            <a:ext cx="1016619" cy="1853417"/>
            <a:chOff x="6135068" y="2907064"/>
            <a:chExt cx="1016619" cy="1853417"/>
          </a:xfrm>
        </p:grpSpPr>
        <p:pic>
          <p:nvPicPr>
            <p:cNvPr id="3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5823055">
              <a:off x="6113462" y="3878218"/>
              <a:ext cx="885825" cy="84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7" name="Straight Arrow Connector 36"/>
            <p:cNvCxnSpPr/>
            <p:nvPr/>
          </p:nvCxnSpPr>
          <p:spPr>
            <a:xfrm>
              <a:off x="6985519" y="4652903"/>
              <a:ext cx="166168" cy="1075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6515845" y="2907064"/>
              <a:ext cx="633507" cy="646331"/>
            </a:xfrm>
            <a:prstGeom prst="rect">
              <a:avLst/>
            </a:prstGeom>
            <a:noFill/>
          </p:spPr>
          <p:txBody>
            <a:bodyPr wrap="none" rtlCol="0">
              <a:spAutoFit/>
            </a:bodyPr>
            <a:lstStyle/>
            <a:p>
              <a:r>
                <a:rPr lang="en-US" sz="3600" dirty="0" smtClean="0"/>
                <a:t>h</a:t>
              </a:r>
              <a:r>
                <a:rPr lang="el-GR" sz="3600" dirty="0" smtClean="0"/>
                <a:t>ν</a:t>
              </a:r>
              <a:endParaRPr lang="en-US" sz="3600" dirty="0"/>
            </a:p>
          </p:txBody>
        </p:sp>
      </p:grpSp>
      <p:pic>
        <p:nvPicPr>
          <p:cNvPr id="3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43854" y="3715604"/>
            <a:ext cx="2947988" cy="2052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Box 34"/>
          <p:cNvSpPr txBox="1"/>
          <p:nvPr/>
        </p:nvSpPr>
        <p:spPr>
          <a:xfrm>
            <a:off x="1194445" y="5887303"/>
            <a:ext cx="3003181" cy="830997"/>
          </a:xfrm>
          <a:prstGeom prst="rect">
            <a:avLst/>
          </a:prstGeom>
          <a:noFill/>
        </p:spPr>
        <p:txBody>
          <a:bodyPr wrap="square" rtlCol="0">
            <a:spAutoFit/>
          </a:bodyPr>
          <a:lstStyle/>
          <a:p>
            <a:r>
              <a:rPr lang="en-US" sz="2400" dirty="0" smtClean="0"/>
              <a:t>back-illumination (‘transmission </a:t>
            </a:r>
            <a:r>
              <a:rPr lang="en-US" sz="2400" dirty="0"/>
              <a:t>mode</a:t>
            </a:r>
            <a:r>
              <a:rPr lang="en-US" sz="2400" dirty="0" smtClean="0"/>
              <a:t>’)</a:t>
            </a:r>
            <a:endParaRPr lang="en-US" sz="2400" dirty="0"/>
          </a:p>
        </p:txBody>
      </p:sp>
      <p:pic>
        <p:nvPicPr>
          <p:cNvPr id="39" name="Picture 38" descr="https://encrypted-tbn2.gstatic.com/images?q=tbn:ANd9GcReV2VZa68SklLAXQMOPd_s1kh2jNZssNuU_JUv9ueyy5NOzZL8jg"/>
          <p:cNvPicPr>
            <a:picLocks noChangeAspect="1" noChangeArrowheads="1"/>
          </p:cNvPicPr>
          <p:nvPr/>
        </p:nvPicPr>
        <p:blipFill rotWithShape="1">
          <a:blip r:embed="rId10">
            <a:extLst>
              <a:ext uri="{28A0092B-C50C-407E-A947-70E740481C1C}">
                <a14:useLocalDpi xmlns:a14="http://schemas.microsoft.com/office/drawing/2010/main" val="0"/>
              </a:ext>
            </a:extLst>
          </a:blip>
          <a:srcRect l="14385" r="8932"/>
          <a:stretch/>
        </p:blipFill>
        <p:spPr bwMode="auto">
          <a:xfrm>
            <a:off x="8199704" y="-12700"/>
            <a:ext cx="944296" cy="92238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35366167"/>
      </p:ext>
    </p:extLst>
  </p:cSld>
  <p:clrMapOvr>
    <a:masterClrMapping/>
  </p:clrMapOvr>
  <mc:AlternateContent xmlns:mc="http://schemas.openxmlformats.org/markup-compatibility/2006" xmlns:p14="http://schemas.microsoft.com/office/powerpoint/2010/main">
    <mc:Choice Requires="p14">
      <p:transition spd="slow" p14:dur="2000" advTm="10842"/>
    </mc:Choice>
    <mc:Fallback xmlns="">
      <p:transition spd="slow" advTm="108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481" y="10142"/>
            <a:ext cx="8229600" cy="1143000"/>
          </a:xfrm>
        </p:spPr>
        <p:txBody>
          <a:bodyPr/>
          <a:lstStyle/>
          <a:p>
            <a:r>
              <a:rPr lang="en-US" b="1" dirty="0" smtClean="0">
                <a:solidFill>
                  <a:schemeClr val="bg1"/>
                </a:solidFill>
              </a:rPr>
              <a:t>Outline</a:t>
            </a:r>
            <a:endParaRPr lang="en-US" b="1" dirty="0">
              <a:solidFill>
                <a:schemeClr val="bg1"/>
              </a:solidFill>
            </a:endParaRPr>
          </a:p>
        </p:txBody>
      </p:sp>
      <p:sp>
        <p:nvSpPr>
          <p:cNvPr id="3" name="Content Placeholder 2"/>
          <p:cNvSpPr>
            <a:spLocks noGrp="1"/>
          </p:cNvSpPr>
          <p:nvPr>
            <p:ph idx="1"/>
          </p:nvPr>
        </p:nvSpPr>
        <p:spPr>
          <a:xfrm>
            <a:off x="457200" y="1151253"/>
            <a:ext cx="8229600" cy="4525963"/>
          </a:xfrm>
        </p:spPr>
        <p:txBody>
          <a:bodyPr/>
          <a:lstStyle/>
          <a:p>
            <a:r>
              <a:rPr lang="en-US" dirty="0" smtClean="0"/>
              <a:t>Background and motivation </a:t>
            </a:r>
          </a:p>
          <a:p>
            <a:r>
              <a:rPr lang="en-US" dirty="0" smtClean="0"/>
              <a:t>Photoemission model</a:t>
            </a:r>
          </a:p>
          <a:p>
            <a:r>
              <a:rPr lang="en-US" dirty="0" smtClean="0"/>
              <a:t>Simulation results versus experiments</a:t>
            </a:r>
          </a:p>
          <a:p>
            <a:r>
              <a:rPr lang="en-US" dirty="0" smtClean="0"/>
              <a:t>Conclusion and future work</a:t>
            </a:r>
            <a:endParaRPr lang="en-US" dirty="0"/>
          </a:p>
        </p:txBody>
      </p:sp>
    </p:spTree>
    <p:custDataLst>
      <p:tags r:id="rId1"/>
    </p:custDataLst>
    <p:extLst>
      <p:ext uri="{BB962C8B-B14F-4D97-AF65-F5344CB8AC3E}">
        <p14:creationId xmlns:p14="http://schemas.microsoft.com/office/powerpoint/2010/main" val="2573852279"/>
      </p:ext>
    </p:extLst>
  </p:cSld>
  <p:clrMapOvr>
    <a:masterClrMapping/>
  </p:clrMapOvr>
  <mc:AlternateContent xmlns:mc="http://schemas.openxmlformats.org/markup-compatibility/2006" xmlns:p14="http://schemas.microsoft.com/office/powerpoint/2010/main">
    <mc:Choice Requires="p14">
      <p:transition spd="slow" p14:dur="2000" advTm="5253"/>
    </mc:Choice>
    <mc:Fallback xmlns="">
      <p:transition spd="slow" advTm="52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3450" y="112396"/>
            <a:ext cx="7143751" cy="1143000"/>
          </a:xfrm>
        </p:spPr>
        <p:txBody>
          <a:bodyPr/>
          <a:lstStyle/>
          <a:p>
            <a:r>
              <a:rPr lang="en-US" sz="3200" b="1" dirty="0">
                <a:solidFill>
                  <a:schemeClr val="bg1"/>
                </a:solidFill>
              </a:rPr>
              <a:t>Back illumination/ ’transmission’ mode</a:t>
            </a:r>
          </a:p>
        </p:txBody>
      </p:sp>
      <p:sp>
        <p:nvSpPr>
          <p:cNvPr id="10" name="TextBox 9"/>
          <p:cNvSpPr txBox="1"/>
          <p:nvPr/>
        </p:nvSpPr>
        <p:spPr>
          <a:xfrm>
            <a:off x="5194300" y="4814867"/>
            <a:ext cx="4079130" cy="923330"/>
          </a:xfrm>
          <a:prstGeom prst="rect">
            <a:avLst/>
          </a:prstGeom>
          <a:noFill/>
        </p:spPr>
        <p:txBody>
          <a:bodyPr wrap="none" rtlCol="0">
            <a:spAutoFit/>
          </a:bodyPr>
          <a:lstStyle/>
          <a:p>
            <a:pPr marL="285750" indent="-285750">
              <a:buFont typeface="Arial" panose="020B0604020202020204" pitchFamily="34" charset="0"/>
              <a:buChar char="•"/>
            </a:pPr>
            <a:r>
              <a:rPr lang="en-US" dirty="0" smtClean="0"/>
              <a:t>QE lower</a:t>
            </a:r>
          </a:p>
          <a:p>
            <a:pPr marL="285750" indent="-285750">
              <a:buFont typeface="Arial" panose="020B0604020202020204" pitchFamily="34" charset="0"/>
              <a:buChar char="•"/>
            </a:pPr>
            <a:r>
              <a:rPr lang="en-US" dirty="0" smtClean="0"/>
              <a:t>MTE lower, still goes to </a:t>
            </a:r>
            <a:r>
              <a:rPr lang="en-US" dirty="0" err="1" smtClean="0"/>
              <a:t>kT</a:t>
            </a:r>
            <a:endParaRPr lang="en-US" dirty="0" smtClean="0"/>
          </a:p>
          <a:p>
            <a:pPr marL="285750" indent="-285750">
              <a:buFont typeface="Arial" panose="020B0604020202020204" pitchFamily="34" charset="0"/>
              <a:buChar char="•"/>
            </a:pPr>
            <a:r>
              <a:rPr lang="en-US" dirty="0" smtClean="0"/>
              <a:t>Response slower than reflection mode</a:t>
            </a:r>
            <a:endParaRPr lang="en-US" dirty="0"/>
          </a:p>
        </p:txBody>
      </p:sp>
      <p:sp>
        <p:nvSpPr>
          <p:cNvPr id="11" name="TextBox 10"/>
          <p:cNvSpPr txBox="1"/>
          <p:nvPr/>
        </p:nvSpPr>
        <p:spPr>
          <a:xfrm>
            <a:off x="-27444" y="4814867"/>
            <a:ext cx="2919132" cy="923330"/>
          </a:xfrm>
          <a:prstGeom prst="rect">
            <a:avLst/>
          </a:prstGeom>
          <a:noFill/>
        </p:spPr>
        <p:txBody>
          <a:bodyPr wrap="none" rtlCol="0">
            <a:spAutoFit/>
          </a:bodyPr>
          <a:lstStyle/>
          <a:p>
            <a:pPr marL="285750" indent="-285750">
              <a:buFont typeface="Arial" panose="020B0604020202020204" pitchFamily="34" charset="0"/>
              <a:buChar char="•"/>
            </a:pPr>
            <a:r>
              <a:rPr lang="en-US" dirty="0" smtClean="0"/>
              <a:t>Thickness 50 nm</a:t>
            </a:r>
          </a:p>
          <a:p>
            <a:pPr marL="285750" indent="-285750">
              <a:buFont typeface="Arial" panose="020B0604020202020204" pitchFamily="34" charset="0"/>
              <a:buChar char="•"/>
            </a:pPr>
            <a:r>
              <a:rPr lang="en-US" dirty="0" smtClean="0"/>
              <a:t>Transmission mode</a:t>
            </a:r>
          </a:p>
          <a:p>
            <a:pPr marL="285750" indent="-285750">
              <a:buFont typeface="Arial" panose="020B0604020202020204" pitchFamily="34" charset="0"/>
              <a:buChar char="•"/>
            </a:pPr>
            <a:r>
              <a:rPr lang="en-US" dirty="0" smtClean="0"/>
              <a:t>Glass substrate: </a:t>
            </a:r>
            <a:r>
              <a:rPr lang="el-GR" dirty="0" smtClean="0"/>
              <a:t>φ</a:t>
            </a:r>
            <a:r>
              <a:rPr lang="en-US" baseline="-25000" dirty="0" smtClean="0"/>
              <a:t>s</a:t>
            </a:r>
            <a:r>
              <a:rPr lang="en-US" dirty="0" smtClean="0"/>
              <a:t>=5.5 eV</a:t>
            </a:r>
            <a:endParaRPr lang="en-US" dirty="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00" y="1041400"/>
            <a:ext cx="3438203" cy="2960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3886" y="4495800"/>
            <a:ext cx="2502013" cy="220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6634001" y="669449"/>
            <a:ext cx="2370299" cy="2988151"/>
            <a:chOff x="6545101" y="669449"/>
            <a:chExt cx="2370299" cy="2988151"/>
          </a:xfrm>
        </p:grpSpPr>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2225" y="669449"/>
              <a:ext cx="2253175" cy="208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545101" y="3162300"/>
              <a:ext cx="1028700" cy="4953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Arrow Connector 5"/>
            <p:cNvCxnSpPr>
              <a:stCxn id="3" idx="0"/>
            </p:cNvCxnSpPr>
            <p:nvPr/>
          </p:nvCxnSpPr>
          <p:spPr>
            <a:xfrm flipV="1">
              <a:off x="7059451" y="2755899"/>
              <a:ext cx="268449" cy="4064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502" y="1041400"/>
            <a:ext cx="3355698" cy="3002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629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9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8152" y="76200"/>
            <a:ext cx="5694848" cy="687060"/>
          </a:xfrm>
        </p:spPr>
        <p:txBody>
          <a:bodyPr/>
          <a:lstStyle/>
          <a:p>
            <a:r>
              <a:rPr lang="en-US" sz="3600" dirty="0" smtClean="0">
                <a:solidFill>
                  <a:schemeClr val="bg1"/>
                </a:solidFill>
              </a:rPr>
              <a:t>Electron beam brightness</a:t>
            </a:r>
            <a:endParaRPr lang="en-US" sz="3600" dirty="0">
              <a:solidFill>
                <a:schemeClr val="bg1"/>
              </a:solidFill>
            </a:endParaRPr>
          </a:p>
        </p:txBody>
      </p:sp>
      <p:pic>
        <p:nvPicPr>
          <p:cNvPr id="8" name="Picture 2" descr="Image result for Ultrafast Electron Diffra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444" y="2767418"/>
            <a:ext cx="4185346" cy="261008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8294" y="779549"/>
            <a:ext cx="3450256" cy="2596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3" name="TextBox 12"/>
              <p:cNvSpPr txBox="1"/>
              <p:nvPr/>
            </p:nvSpPr>
            <p:spPr>
              <a:xfrm>
                <a:off x="584408" y="1235641"/>
                <a:ext cx="1673070" cy="65768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i="1">
                              <a:latin typeface="Cambria Math"/>
                            </a:rPr>
                            <m:t>𝐵</m:t>
                          </m:r>
                        </m:e>
                        <m:sub>
                          <m:r>
                            <a:rPr lang="en-US" b="0" i="1" smtClean="0">
                              <a:latin typeface="Cambria Math"/>
                            </a:rPr>
                            <m:t>𝑥</m:t>
                          </m:r>
                        </m:sub>
                      </m:sSub>
                      <m:r>
                        <a:rPr lang="en-US" i="1" smtClean="0">
                          <a:latin typeface="Cambria Math"/>
                          <a:ea typeface="Cambria Math"/>
                        </a:rPr>
                        <m:t>∝</m:t>
                      </m:r>
                      <m:f>
                        <m:fPr>
                          <m:ctrlPr>
                            <a:rPr lang="en-US" i="1" smtClean="0">
                              <a:latin typeface="Cambria Math"/>
                              <a:ea typeface="Cambria Math"/>
                            </a:rPr>
                          </m:ctrlPr>
                        </m:fPr>
                        <m:num>
                          <m:r>
                            <a:rPr lang="en-US" b="0" i="1" smtClean="0">
                              <a:latin typeface="Cambria Math"/>
                              <a:ea typeface="Cambria Math"/>
                            </a:rPr>
                            <m:t>𝐼</m:t>
                          </m:r>
                        </m:num>
                        <m:den>
                          <m:sSub>
                            <m:sSubPr>
                              <m:ctrlPr>
                                <a:rPr lang="en-US" i="1" smtClean="0">
                                  <a:latin typeface="Cambria Math"/>
                                  <a:ea typeface="Cambria Math"/>
                                </a:rPr>
                              </m:ctrlPr>
                            </m:sSubPr>
                            <m:e>
                              <m:r>
                                <a:rPr lang="en-US" i="1">
                                  <a:latin typeface="Cambria Math"/>
                                  <a:ea typeface="Cambria Math"/>
                                </a:rPr>
                                <m:t>𝜀</m:t>
                              </m:r>
                            </m:e>
                            <m:sub>
                              <m:r>
                                <a:rPr lang="en-US" b="0" i="1" smtClean="0">
                                  <a:latin typeface="Cambria Math"/>
                                  <a:ea typeface="Cambria Math"/>
                                </a:rPr>
                                <m:t>𝑥</m:t>
                              </m:r>
                            </m:sub>
                          </m:sSub>
                        </m:den>
                      </m:f>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584408" y="1235641"/>
                <a:ext cx="1673070" cy="657681"/>
              </a:xfrm>
              <a:prstGeom prst="rect">
                <a:avLst/>
              </a:prstGeom>
              <a:blipFill rotWithShape="1">
                <a:blip r:embed="rId6"/>
                <a:stretch>
                  <a:fillRect/>
                </a:stretch>
              </a:blipFill>
            </p:spPr>
            <p:txBody>
              <a:bodyPr/>
              <a:lstStyle/>
              <a:p>
                <a:r>
                  <a:rPr lang="en-US">
                    <a:noFill/>
                  </a:rPr>
                  <a:t> </a:t>
                </a:r>
              </a:p>
            </p:txBody>
          </p:sp>
        </mc:Fallback>
      </mc:AlternateContent>
      <p:grpSp>
        <p:nvGrpSpPr>
          <p:cNvPr id="10" name="Group 9"/>
          <p:cNvGrpSpPr/>
          <p:nvPr/>
        </p:nvGrpSpPr>
        <p:grpSpPr>
          <a:xfrm>
            <a:off x="5648294" y="3376430"/>
            <a:ext cx="3309062" cy="800604"/>
            <a:chOff x="6201015" y="2996802"/>
            <a:chExt cx="2815960" cy="800604"/>
          </a:xfrm>
        </p:grpSpPr>
        <mc:AlternateContent xmlns:mc="http://schemas.openxmlformats.org/markup-compatibility/2006" xmlns:a14="http://schemas.microsoft.com/office/drawing/2010/main">
          <mc:Choice Requires="a14">
            <p:sp>
              <p:nvSpPr>
                <p:cNvPr id="14" name="TextBox 13"/>
                <p:cNvSpPr txBox="1"/>
                <p:nvPr/>
              </p:nvSpPr>
              <p:spPr>
                <a:xfrm>
                  <a:off x="7816005" y="2996802"/>
                  <a:ext cx="1200970" cy="8006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a:rPr>
                            </m:ctrlPr>
                          </m:fPr>
                          <m:num>
                            <m:sSub>
                              <m:sSubPr>
                                <m:ctrlPr>
                                  <a:rPr lang="en-US" i="1" smtClean="0">
                                    <a:latin typeface="Cambria Math"/>
                                  </a:rPr>
                                </m:ctrlPr>
                              </m:sSubPr>
                              <m:e>
                                <m:r>
                                  <a:rPr lang="en-US" i="1" smtClean="0">
                                    <a:latin typeface="Cambria Math"/>
                                    <a:ea typeface="Cambria Math"/>
                                  </a:rPr>
                                  <m:t>𝜀</m:t>
                                </m:r>
                              </m:e>
                              <m:sub>
                                <m:r>
                                  <a:rPr lang="en-US" b="0" i="1" smtClean="0">
                                    <a:latin typeface="Cambria Math"/>
                                  </a:rPr>
                                  <m:t>𝑥</m:t>
                                </m:r>
                              </m:sub>
                            </m:sSub>
                          </m:num>
                          <m:den>
                            <m:r>
                              <a:rPr lang="en-US" b="0" i="1" smtClean="0">
                                <a:latin typeface="Cambria Math"/>
                                <a:ea typeface="Cambria Math"/>
                              </a:rPr>
                              <m:t>𝛾</m:t>
                            </m:r>
                          </m:den>
                        </m:f>
                        <m:r>
                          <a:rPr lang="en-US" b="0" i="1" smtClean="0">
                            <a:latin typeface="Cambria Math"/>
                          </a:rPr>
                          <m:t>&lt;</m:t>
                        </m:r>
                        <m:f>
                          <m:fPr>
                            <m:ctrlPr>
                              <a:rPr lang="en-US" b="0" i="1" smtClean="0">
                                <a:latin typeface="Cambria Math"/>
                              </a:rPr>
                            </m:ctrlPr>
                          </m:fPr>
                          <m:num>
                            <m:sSub>
                              <m:sSubPr>
                                <m:ctrlPr>
                                  <a:rPr lang="en-US" b="0" i="1" smtClean="0">
                                    <a:latin typeface="Cambria Math"/>
                                  </a:rPr>
                                </m:ctrlPr>
                              </m:sSubPr>
                              <m:e>
                                <m:r>
                                  <a:rPr lang="en-US" b="0" i="1" smtClean="0">
                                    <a:latin typeface="Cambria Math"/>
                                    <a:ea typeface="Cambria Math"/>
                                  </a:rPr>
                                  <m:t>𝜆</m:t>
                                </m:r>
                              </m:e>
                              <m:sub>
                                <m:r>
                                  <a:rPr lang="en-US" b="0" i="1" smtClean="0">
                                    <a:latin typeface="Cambria Math"/>
                                  </a:rPr>
                                  <m:t>𝐹𝐸𝐿</m:t>
                                </m:r>
                              </m:sub>
                            </m:sSub>
                          </m:num>
                          <m:den>
                            <m:r>
                              <a:rPr lang="en-US" b="0" i="1" smtClean="0">
                                <a:latin typeface="Cambria Math"/>
                              </a:rPr>
                              <m:t>4</m:t>
                            </m:r>
                            <m:r>
                              <a:rPr lang="en-US" b="0" i="1" smtClean="0">
                                <a:latin typeface="Cambria Math"/>
                                <a:ea typeface="Cambria Math"/>
                              </a:rPr>
                              <m:t>𝜋</m:t>
                            </m:r>
                          </m:den>
                        </m:f>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7816005" y="2996802"/>
                  <a:ext cx="1200970" cy="800604"/>
                </a:xfrm>
                <a:prstGeom prst="rect">
                  <a:avLst/>
                </a:prstGeom>
                <a:blipFill rotWithShape="1">
                  <a:blip r:embed="rId7"/>
                  <a:stretch>
                    <a:fillRect/>
                  </a:stretch>
                </a:blipFill>
              </p:spPr>
              <p:txBody>
                <a:bodyPr/>
                <a:lstStyle/>
                <a:p>
                  <a:r>
                    <a:rPr lang="en-US">
                      <a:noFill/>
                    </a:rPr>
                    <a:t> </a:t>
                  </a:r>
                </a:p>
              </p:txBody>
            </p:sp>
          </mc:Fallback>
        </mc:AlternateContent>
        <p:sp>
          <p:nvSpPr>
            <p:cNvPr id="9" name="TextBox 8"/>
            <p:cNvSpPr txBox="1"/>
            <p:nvPr/>
          </p:nvSpPr>
          <p:spPr>
            <a:xfrm>
              <a:off x="6201015" y="3152984"/>
              <a:ext cx="2031005" cy="369332"/>
            </a:xfrm>
            <a:prstGeom prst="rect">
              <a:avLst/>
            </a:prstGeom>
            <a:noFill/>
          </p:spPr>
          <p:txBody>
            <a:bodyPr wrap="none" rtlCol="0">
              <a:spAutoFit/>
            </a:bodyPr>
            <a:lstStyle/>
            <a:p>
              <a:r>
                <a:rPr lang="en-US" dirty="0" smtClean="0"/>
                <a:t>FEL lasing condition</a:t>
              </a:r>
              <a:endParaRPr lang="en-US" dirty="0"/>
            </a:p>
          </p:txBody>
        </p:sp>
      </p:grpSp>
      <p:sp>
        <p:nvSpPr>
          <p:cNvPr id="11" name="Rectangle 10"/>
          <p:cNvSpPr/>
          <p:nvPr/>
        </p:nvSpPr>
        <p:spPr>
          <a:xfrm>
            <a:off x="1568513" y="779549"/>
            <a:ext cx="2575320" cy="369332"/>
          </a:xfrm>
          <a:prstGeom prst="rect">
            <a:avLst/>
          </a:prstGeom>
        </p:spPr>
        <p:txBody>
          <a:bodyPr wrap="none">
            <a:spAutoFit/>
          </a:bodyPr>
          <a:lstStyle/>
          <a:p>
            <a:r>
              <a:rPr lang="en-US" dirty="0"/>
              <a:t>Electron beam brightness</a:t>
            </a:r>
          </a:p>
        </p:txBody>
      </p:sp>
      <p:sp>
        <p:nvSpPr>
          <p:cNvPr id="15" name="TextBox 14"/>
          <p:cNvSpPr txBox="1"/>
          <p:nvPr/>
        </p:nvSpPr>
        <p:spPr>
          <a:xfrm>
            <a:off x="2257478" y="1379816"/>
            <a:ext cx="2872902" cy="369332"/>
          </a:xfrm>
          <a:prstGeom prst="rect">
            <a:avLst/>
          </a:prstGeom>
          <a:noFill/>
        </p:spPr>
        <p:txBody>
          <a:bodyPr wrap="none" rtlCol="0">
            <a:spAutoFit/>
          </a:bodyPr>
          <a:lstStyle/>
          <a:p>
            <a:r>
              <a:rPr lang="en-US" dirty="0" smtClean="0"/>
              <a:t>“Density in the phase space”</a:t>
            </a:r>
            <a:endParaRPr lang="en-US" dirty="0"/>
          </a:p>
        </p:txBody>
      </p:sp>
      <mc:AlternateContent xmlns:mc="http://schemas.openxmlformats.org/markup-compatibility/2006" xmlns:a14="http://schemas.microsoft.com/office/drawing/2010/main">
        <mc:Choice Requires="a14">
          <p:sp>
            <p:nvSpPr>
              <p:cNvPr id="19" name="TextBox 18"/>
              <p:cNvSpPr txBox="1"/>
              <p:nvPr/>
            </p:nvSpPr>
            <p:spPr>
              <a:xfrm>
                <a:off x="522935" y="5778571"/>
                <a:ext cx="1133644" cy="65768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a:rPr>
                          </m:ctrlPr>
                        </m:fPr>
                        <m:num>
                          <m:sSub>
                            <m:sSubPr>
                              <m:ctrlPr>
                                <a:rPr lang="en-US" b="0" i="1" smtClean="0">
                                  <a:latin typeface="Cambria Math"/>
                                </a:rPr>
                              </m:ctrlPr>
                            </m:sSubPr>
                            <m:e>
                              <m:r>
                                <a:rPr lang="en-US" i="1">
                                  <a:latin typeface="Cambria Math"/>
                                </a:rPr>
                                <m:t>𝐿</m:t>
                              </m:r>
                            </m:e>
                            <m:sub>
                              <m:r>
                                <a:rPr lang="en-US" b="0" i="1" smtClean="0">
                                  <a:latin typeface="Cambria Math"/>
                                </a:rPr>
                                <m:t>𝑐</m:t>
                              </m:r>
                              <m:r>
                                <a:rPr lang="en-US" b="0" i="1" smtClean="0">
                                  <a:latin typeface="Cambria Math"/>
                                </a:rPr>
                                <m:t>,</m:t>
                              </m:r>
                              <m:r>
                                <a:rPr lang="en-US" b="0" i="1" smtClean="0">
                                  <a:latin typeface="Cambria Math"/>
                                </a:rPr>
                                <m:t>𝑥</m:t>
                              </m:r>
                            </m:sub>
                          </m:sSub>
                        </m:num>
                        <m:den>
                          <m:sSub>
                            <m:sSubPr>
                              <m:ctrlPr>
                                <a:rPr lang="en-US" b="0" i="1" smtClean="0">
                                  <a:latin typeface="Cambria Math"/>
                                </a:rPr>
                              </m:ctrlPr>
                            </m:sSubPr>
                            <m:e>
                              <m:r>
                                <a:rPr lang="en-US" i="1">
                                  <a:latin typeface="Cambria Math"/>
                                  <a:ea typeface="Cambria Math"/>
                                </a:rPr>
                                <m:t>𝜆</m:t>
                              </m:r>
                            </m:e>
                            <m:sub>
                              <m:r>
                                <a:rPr lang="en-US" b="0" i="1" smtClean="0">
                                  <a:latin typeface="Cambria Math"/>
                                </a:rPr>
                                <m:t>𝑒</m:t>
                              </m:r>
                            </m:sub>
                          </m:sSub>
                        </m:den>
                      </m:f>
                      <m:r>
                        <a:rPr lang="en-US" b="0" i="1" smtClean="0">
                          <a:latin typeface="Cambria Math"/>
                        </a:rPr>
                        <m:t>=</m:t>
                      </m:r>
                      <m:f>
                        <m:fPr>
                          <m:ctrlPr>
                            <a:rPr lang="en-US" b="0" i="1" smtClean="0">
                              <a:latin typeface="Cambria Math"/>
                            </a:rPr>
                          </m:ctrlPr>
                        </m:fPr>
                        <m:num>
                          <m:sSub>
                            <m:sSubPr>
                              <m:ctrlPr>
                                <a:rPr lang="en-US" i="1">
                                  <a:latin typeface="Cambria Math"/>
                                </a:rPr>
                              </m:ctrlPr>
                            </m:sSubPr>
                            <m:e>
                              <m:r>
                                <a:rPr lang="en-US" i="1" smtClean="0">
                                  <a:latin typeface="Cambria Math"/>
                                  <a:ea typeface="Cambria Math"/>
                                </a:rPr>
                                <m:t>𝜎</m:t>
                              </m:r>
                            </m:e>
                            <m:sub>
                              <m:r>
                                <a:rPr lang="en-US" i="1">
                                  <a:latin typeface="Cambria Math"/>
                                </a:rPr>
                                <m:t>𝑥</m:t>
                              </m:r>
                            </m:sub>
                          </m:sSub>
                        </m:num>
                        <m:den>
                          <m:sSub>
                            <m:sSubPr>
                              <m:ctrlPr>
                                <a:rPr lang="en-US" i="1">
                                  <a:latin typeface="Cambria Math"/>
                                </a:rPr>
                              </m:ctrlPr>
                            </m:sSubPr>
                            <m:e>
                              <m:r>
                                <a:rPr lang="en-US" i="1">
                                  <a:latin typeface="Cambria Math"/>
                                  <a:ea typeface="Cambria Math"/>
                                </a:rPr>
                                <m:t>𝜀</m:t>
                              </m:r>
                            </m:e>
                            <m:sub>
                              <m:r>
                                <a:rPr lang="en-US" i="1">
                                  <a:latin typeface="Cambria Math"/>
                                </a:rPr>
                                <m:t>𝑥</m:t>
                              </m:r>
                            </m:sub>
                          </m:sSub>
                        </m:den>
                      </m:f>
                    </m:oMath>
                  </m:oMathPara>
                </a14:m>
                <a:endParaRPr lang="en-US" dirty="0"/>
              </a:p>
            </p:txBody>
          </p:sp>
        </mc:Choice>
        <mc:Fallback xmlns="">
          <p:sp>
            <p:nvSpPr>
              <p:cNvPr id="19" name="TextBox 18"/>
              <p:cNvSpPr txBox="1">
                <a:spLocks noRot="1" noChangeAspect="1" noMove="1" noResize="1" noEditPoints="1" noAdjustHandles="1" noChangeArrowheads="1" noChangeShapeType="1" noTextEdit="1"/>
              </p:cNvSpPr>
              <p:nvPr/>
            </p:nvSpPr>
            <p:spPr>
              <a:xfrm>
                <a:off x="522935" y="5778571"/>
                <a:ext cx="1133644" cy="657681"/>
              </a:xfrm>
              <a:prstGeom prst="rect">
                <a:avLst/>
              </a:prstGeom>
              <a:blipFill rotWithShape="1">
                <a:blip r:embed="rId8"/>
                <a:stretch>
                  <a:fillRect/>
                </a:stretch>
              </a:blipFill>
            </p:spPr>
            <p:txBody>
              <a:bodyPr/>
              <a:lstStyle/>
              <a:p>
                <a:r>
                  <a:rPr lang="en-US">
                    <a:noFill/>
                  </a:rPr>
                  <a:t> </a:t>
                </a:r>
              </a:p>
            </p:txBody>
          </p:sp>
        </mc:Fallback>
      </mc:AlternateContent>
      <p:pic>
        <p:nvPicPr>
          <p:cNvPr id="20" name="Picture 2" descr="Ultrafast electron diffraction of a protein"/>
          <p:cNvPicPr>
            <a:picLocks noChangeAspect="1" noChangeArrowheads="1"/>
          </p:cNvPicPr>
          <p:nvPr/>
        </p:nvPicPr>
        <p:blipFill rotWithShape="1">
          <a:blip r:embed="rId9">
            <a:extLst>
              <a:ext uri="{28A0092B-C50C-407E-A947-70E740481C1C}">
                <a14:useLocalDpi xmlns:a14="http://schemas.microsoft.com/office/drawing/2010/main" val="0"/>
              </a:ext>
            </a:extLst>
          </a:blip>
          <a:srcRect t="1081" r="24403"/>
          <a:stretch/>
        </p:blipFill>
        <p:spPr bwMode="auto">
          <a:xfrm>
            <a:off x="1866476" y="5472200"/>
            <a:ext cx="3764845" cy="12704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3" name="TextBox 22"/>
              <p:cNvSpPr txBox="1"/>
              <p:nvPr/>
            </p:nvSpPr>
            <p:spPr>
              <a:xfrm>
                <a:off x="1401251" y="1953778"/>
                <a:ext cx="2328266" cy="4070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1" i="1" dirty="0" smtClean="0">
                          <a:solidFill>
                            <a:srgbClr val="C00000"/>
                          </a:solidFill>
                          <a:latin typeface="Cambria Math"/>
                        </a:rPr>
                        <m:t>𝑴𝑻𝑬</m:t>
                      </m:r>
                      <m:r>
                        <a:rPr lang="en-US" sz="2000" b="1" i="1" dirty="0" smtClean="0">
                          <a:solidFill>
                            <a:srgbClr val="C00000"/>
                          </a:solidFill>
                          <a:latin typeface="Cambria Math"/>
                        </a:rPr>
                        <m:t>=</m:t>
                      </m:r>
                      <m:sSub>
                        <m:sSubPr>
                          <m:ctrlPr>
                            <a:rPr lang="en-US" sz="2000" b="1" i="1" dirty="0" smtClean="0">
                              <a:solidFill>
                                <a:srgbClr val="C00000"/>
                              </a:solidFill>
                              <a:latin typeface="Cambria Math"/>
                            </a:rPr>
                          </m:ctrlPr>
                        </m:sSubPr>
                        <m:e>
                          <m:r>
                            <a:rPr lang="en-US" sz="2000" b="1" i="1" dirty="0" smtClean="0">
                              <a:solidFill>
                                <a:srgbClr val="C00000"/>
                              </a:solidFill>
                              <a:latin typeface="Cambria Math"/>
                            </a:rPr>
                            <m:t>𝒎</m:t>
                          </m:r>
                        </m:e>
                        <m:sub>
                          <m:r>
                            <a:rPr lang="en-US" sz="2000" b="1" i="1" dirty="0" smtClean="0">
                              <a:solidFill>
                                <a:srgbClr val="C00000"/>
                              </a:solidFill>
                              <a:latin typeface="Cambria Math"/>
                            </a:rPr>
                            <m:t>𝒆</m:t>
                          </m:r>
                        </m:sub>
                      </m:sSub>
                      <m:sSup>
                        <m:sSupPr>
                          <m:ctrlPr>
                            <a:rPr lang="en-US" sz="2000" b="1" i="1" dirty="0" smtClean="0">
                              <a:solidFill>
                                <a:srgbClr val="C00000"/>
                              </a:solidFill>
                              <a:latin typeface="Cambria Math"/>
                            </a:rPr>
                          </m:ctrlPr>
                        </m:sSupPr>
                        <m:e>
                          <m:r>
                            <a:rPr lang="en-US" sz="2000" b="1" i="1" dirty="0">
                              <a:solidFill>
                                <a:srgbClr val="C00000"/>
                              </a:solidFill>
                              <a:latin typeface="Cambria Math"/>
                            </a:rPr>
                            <m:t>𝒄</m:t>
                          </m:r>
                        </m:e>
                        <m:sup>
                          <m:r>
                            <a:rPr lang="en-US" sz="2000" b="1" i="1" dirty="0" smtClean="0">
                              <a:solidFill>
                                <a:srgbClr val="C00000"/>
                              </a:solidFill>
                              <a:latin typeface="Cambria Math"/>
                            </a:rPr>
                            <m:t>𝟐</m:t>
                          </m:r>
                        </m:sup>
                      </m:sSup>
                      <m:sSup>
                        <m:sSupPr>
                          <m:ctrlPr>
                            <a:rPr lang="en-US" sz="2000" b="1" i="1" dirty="0" smtClean="0">
                              <a:solidFill>
                                <a:srgbClr val="C00000"/>
                              </a:solidFill>
                              <a:latin typeface="Cambria Math"/>
                            </a:rPr>
                          </m:ctrlPr>
                        </m:sSupPr>
                        <m:e>
                          <m:d>
                            <m:dPr>
                              <m:ctrlPr>
                                <a:rPr lang="en-US" sz="2000" b="1" i="1" dirty="0">
                                  <a:solidFill>
                                    <a:srgbClr val="C00000"/>
                                  </a:solidFill>
                                  <a:latin typeface="Cambria Math"/>
                                </a:rPr>
                              </m:ctrlPr>
                            </m:dPr>
                            <m:e>
                              <m:sSub>
                                <m:sSubPr>
                                  <m:ctrlPr>
                                    <a:rPr lang="en-US" sz="2000" b="1" i="1" dirty="0" smtClean="0">
                                      <a:solidFill>
                                        <a:srgbClr val="C00000"/>
                                      </a:solidFill>
                                      <a:latin typeface="Cambria Math"/>
                                    </a:rPr>
                                  </m:ctrlPr>
                                </m:sSubPr>
                                <m:e>
                                  <m:r>
                                    <a:rPr lang="en-US" sz="2000" b="1" i="1" dirty="0" smtClean="0">
                                      <a:solidFill>
                                        <a:srgbClr val="C00000"/>
                                      </a:solidFill>
                                      <a:latin typeface="Cambria Math"/>
                                      <a:ea typeface="Cambria Math"/>
                                    </a:rPr>
                                    <m:t>𝜺</m:t>
                                  </m:r>
                                </m:e>
                                <m:sub>
                                  <m:r>
                                    <a:rPr lang="en-US" sz="2000" b="1" i="1" dirty="0" smtClean="0">
                                      <a:solidFill>
                                        <a:srgbClr val="C00000"/>
                                      </a:solidFill>
                                      <a:latin typeface="Cambria Math"/>
                                    </a:rPr>
                                    <m:t>𝒙</m:t>
                                  </m:r>
                                </m:sub>
                              </m:sSub>
                            </m:e>
                          </m:d>
                        </m:e>
                        <m:sup>
                          <m:r>
                            <a:rPr lang="en-US" sz="2000" b="1" i="1" dirty="0" smtClean="0">
                              <a:solidFill>
                                <a:srgbClr val="C00000"/>
                              </a:solidFill>
                              <a:latin typeface="Cambria Math"/>
                            </a:rPr>
                            <m:t>𝟐</m:t>
                          </m:r>
                        </m:sup>
                      </m:sSup>
                    </m:oMath>
                  </m:oMathPara>
                </a14:m>
                <a:endParaRPr lang="en-US" sz="2000" b="1" dirty="0">
                  <a:solidFill>
                    <a:srgbClr val="C00000"/>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401251" y="1953778"/>
                <a:ext cx="2328266" cy="407099"/>
              </a:xfrm>
              <a:prstGeom prst="rect">
                <a:avLst/>
              </a:prstGeom>
              <a:blipFill rotWithShape="1">
                <a:blip r:embed="rId10"/>
                <a:stretch>
                  <a:fillRect/>
                </a:stretch>
              </a:blipFill>
            </p:spPr>
            <p:txBody>
              <a:bodyPr/>
              <a:lstStyle/>
              <a:p>
                <a:r>
                  <a:rPr lang="en-US">
                    <a:noFill/>
                  </a:rPr>
                  <a:t> </a:t>
                </a:r>
              </a:p>
            </p:txBody>
          </p:sp>
        </mc:Fallback>
      </mc:AlternateContent>
      <p:sp>
        <p:nvSpPr>
          <p:cNvPr id="18" name="Rounded Rectangle 17"/>
          <p:cNvSpPr/>
          <p:nvPr/>
        </p:nvSpPr>
        <p:spPr>
          <a:xfrm>
            <a:off x="5985164" y="4269296"/>
            <a:ext cx="2911736" cy="1838116"/>
          </a:xfrm>
          <a:prstGeom prst="round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Photocathode properties:</a:t>
            </a:r>
          </a:p>
          <a:p>
            <a:pPr marL="285750" indent="-285750">
              <a:buFont typeface="Arial" panose="020B0604020202020204" pitchFamily="34" charset="0"/>
              <a:buChar char="•"/>
            </a:pPr>
            <a:r>
              <a:rPr lang="en-US" dirty="0" smtClean="0"/>
              <a:t>QE</a:t>
            </a:r>
          </a:p>
          <a:p>
            <a:pPr marL="285750" indent="-285750">
              <a:buFont typeface="Arial" panose="020B0604020202020204" pitchFamily="34" charset="0"/>
              <a:buChar char="•"/>
            </a:pPr>
            <a:r>
              <a:rPr lang="en-US" dirty="0" smtClean="0"/>
              <a:t>MTE</a:t>
            </a:r>
          </a:p>
          <a:p>
            <a:pPr marL="285750" indent="-285750">
              <a:buFont typeface="Arial" panose="020B0604020202020204" pitchFamily="34" charset="0"/>
              <a:buChar char="•"/>
            </a:pPr>
            <a:r>
              <a:rPr lang="en-US" dirty="0" smtClean="0"/>
              <a:t>Response time</a:t>
            </a:r>
          </a:p>
          <a:p>
            <a:pPr marL="285750" indent="-285750">
              <a:buFont typeface="Arial" panose="020B0604020202020204" pitchFamily="34" charset="0"/>
              <a:buChar char="•"/>
            </a:pPr>
            <a:r>
              <a:rPr lang="en-US" dirty="0" smtClean="0"/>
              <a:t>Lifetime</a:t>
            </a:r>
            <a:endParaRPr lang="en-US" dirty="0"/>
          </a:p>
        </p:txBody>
      </p:sp>
      <p:sp>
        <p:nvSpPr>
          <p:cNvPr id="3" name="Oval 2"/>
          <p:cNvSpPr/>
          <p:nvPr/>
        </p:nvSpPr>
        <p:spPr>
          <a:xfrm>
            <a:off x="7609584" y="3221800"/>
            <a:ext cx="531116" cy="45619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1155385" y="6115106"/>
            <a:ext cx="531116" cy="45619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98380281"/>
      </p:ext>
    </p:extLst>
  </p:cSld>
  <p:clrMapOvr>
    <a:masterClrMapping/>
  </p:clrMapOvr>
  <mc:AlternateContent xmlns:mc="http://schemas.openxmlformats.org/markup-compatibility/2006" xmlns:p14="http://schemas.microsoft.com/office/powerpoint/2010/main">
    <mc:Choice Requires="p14">
      <p:transition spd="slow" p14:dur="2000" advTm="5281"/>
    </mc:Choice>
    <mc:Fallback xmlns="">
      <p:transition spd="slow" advTm="52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P spid="15" grpId="0"/>
      <p:bldP spid="19" grpId="0"/>
      <p:bldP spid="23" grpId="0"/>
      <p:bldP spid="18" grpId="0" animBg="1"/>
      <p:bldP spid="3"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2316" y="0"/>
            <a:ext cx="6502821" cy="748145"/>
          </a:xfrm>
        </p:spPr>
        <p:txBody>
          <a:bodyPr/>
          <a:lstStyle/>
          <a:p>
            <a:r>
              <a:rPr lang="en-US" b="1" dirty="0" smtClean="0">
                <a:solidFill>
                  <a:schemeClr val="bg1"/>
                </a:solidFill>
              </a:rPr>
              <a:t>Why Alkali </a:t>
            </a:r>
            <a:r>
              <a:rPr lang="en-US" b="1" dirty="0" err="1" smtClean="0">
                <a:solidFill>
                  <a:schemeClr val="bg1"/>
                </a:solidFill>
              </a:rPr>
              <a:t>Antimonides</a:t>
            </a:r>
            <a:r>
              <a:rPr lang="en-US" b="1" dirty="0" smtClean="0">
                <a:solidFill>
                  <a:schemeClr val="bg1"/>
                </a:solidFill>
              </a:rPr>
              <a:t>?</a:t>
            </a:r>
            <a:endParaRPr lang="en-US" b="1" dirty="0">
              <a:solidFill>
                <a:schemeClr val="bg1"/>
              </a:solidFill>
            </a:endParaRPr>
          </a:p>
        </p:txBody>
      </p:sp>
      <p:sp>
        <p:nvSpPr>
          <p:cNvPr id="3" name="Content Placeholder 2"/>
          <p:cNvSpPr>
            <a:spLocks noGrp="1"/>
          </p:cNvSpPr>
          <p:nvPr>
            <p:ph idx="1"/>
          </p:nvPr>
        </p:nvSpPr>
        <p:spPr>
          <a:xfrm>
            <a:off x="457200" y="1032898"/>
            <a:ext cx="8229600" cy="5105965"/>
          </a:xfrm>
        </p:spPr>
        <p:txBody>
          <a:bodyPr/>
          <a:lstStyle/>
          <a:p>
            <a:r>
              <a:rPr lang="en-US" sz="1800" dirty="0" smtClean="0"/>
              <a:t>QE higher than metals for the same emittance</a:t>
            </a:r>
          </a:p>
          <a:p>
            <a:r>
              <a:rPr lang="en-US" sz="1800" dirty="0" smtClean="0"/>
              <a:t>Sub-picosecond response time</a:t>
            </a:r>
            <a:r>
              <a:rPr lang="en-US" sz="1800" dirty="0" smtClean="0">
                <a:sym typeface="Wingdings" panose="05000000000000000000" pitchFamily="2" charset="2"/>
              </a:rPr>
              <a:t> used in streak cameras</a:t>
            </a:r>
            <a:endParaRPr lang="en-US" sz="1800" dirty="0" smtClean="0"/>
          </a:p>
          <a:p>
            <a:r>
              <a:rPr lang="en-US" sz="1800" dirty="0" smtClean="0"/>
              <a:t>Lifetime longer than cesium-activated GaAs photocathodes</a:t>
            </a:r>
          </a:p>
          <a:p>
            <a:pPr marL="0" indent="0">
              <a:buNone/>
            </a:pPr>
            <a:endParaRPr lang="en-US" dirty="0" smtClean="0"/>
          </a:p>
          <a:p>
            <a:endParaRPr lang="en-US" dirty="0"/>
          </a:p>
          <a:p>
            <a:endParaRPr lang="en-US" dirty="0" smtClean="0"/>
          </a:p>
          <a:p>
            <a:endParaRPr lang="en-US" dirty="0" smtClean="0"/>
          </a:p>
          <a:p>
            <a:endParaRPr lang="en-US" dirty="0" smtClean="0"/>
          </a:p>
          <a:p>
            <a:endParaRPr lang="en-US" dirty="0"/>
          </a:p>
        </p:txBody>
      </p:sp>
      <p:grpSp>
        <p:nvGrpSpPr>
          <p:cNvPr id="4" name="Group 3"/>
          <p:cNvGrpSpPr/>
          <p:nvPr/>
        </p:nvGrpSpPr>
        <p:grpSpPr>
          <a:xfrm>
            <a:off x="3937000" y="1943100"/>
            <a:ext cx="5129675" cy="4248038"/>
            <a:chOff x="-5264" y="1064956"/>
            <a:chExt cx="4577264" cy="5291394"/>
          </a:xfrm>
        </p:grpSpPr>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50000"/>
            <a:stretch/>
          </p:blipFill>
          <p:spPr>
            <a:xfrm>
              <a:off x="-5264" y="1064956"/>
              <a:ext cx="4572000" cy="2813967"/>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r="50192"/>
            <a:stretch/>
          </p:blipFill>
          <p:spPr>
            <a:xfrm>
              <a:off x="17533" y="3542383"/>
              <a:ext cx="4554467" cy="2813967"/>
            </a:xfrm>
            <a:prstGeom prst="rect">
              <a:avLst/>
            </a:prstGeom>
          </p:spPr>
        </p:pic>
      </p:grpSp>
      <p:grpSp>
        <p:nvGrpSpPr>
          <p:cNvPr id="10" name="Group 9"/>
          <p:cNvGrpSpPr/>
          <p:nvPr/>
        </p:nvGrpSpPr>
        <p:grpSpPr>
          <a:xfrm>
            <a:off x="4247964" y="3479800"/>
            <a:ext cx="1515608" cy="1978102"/>
            <a:chOff x="4547810" y="4355335"/>
            <a:chExt cx="1515608" cy="1978102"/>
          </a:xfrm>
        </p:grpSpPr>
        <p:cxnSp>
          <p:nvCxnSpPr>
            <p:cNvPr id="5" name="Straight Arrow Connector 4"/>
            <p:cNvCxnSpPr>
              <a:stCxn id="7" idx="0"/>
            </p:cNvCxnSpPr>
            <p:nvPr/>
          </p:nvCxnSpPr>
          <p:spPr>
            <a:xfrm flipV="1">
              <a:off x="5305614" y="4355335"/>
              <a:ext cx="544132" cy="40691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5305614" y="5131578"/>
              <a:ext cx="691448" cy="120185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27"/>
            <p:cNvSpPr txBox="1"/>
            <p:nvPr/>
          </p:nvSpPr>
          <p:spPr>
            <a:xfrm>
              <a:off x="4547810" y="4762246"/>
              <a:ext cx="1515608"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FF0000"/>
                  </a:solidFill>
                </a:rPr>
                <a:t>Few 100s of fs</a:t>
              </a:r>
              <a:endParaRPr lang="en-US" dirty="0">
                <a:solidFill>
                  <a:srgbClr val="FF0000"/>
                </a:solidFill>
              </a:endParaRPr>
            </a:p>
          </p:txBody>
        </p:sp>
      </p:grpSp>
      <p:cxnSp>
        <p:nvCxnSpPr>
          <p:cNvPr id="21" name="Straight Connector 20"/>
          <p:cNvCxnSpPr/>
          <p:nvPr/>
        </p:nvCxnSpPr>
        <p:spPr>
          <a:xfrm>
            <a:off x="3963610" y="4026411"/>
            <a:ext cx="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31" name="Picture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520" y="2915437"/>
            <a:ext cx="4008761" cy="2801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Box 31"/>
          <p:cNvSpPr txBox="1"/>
          <p:nvPr/>
        </p:nvSpPr>
        <p:spPr>
          <a:xfrm>
            <a:off x="88900" y="5700197"/>
            <a:ext cx="5780621" cy="923330"/>
          </a:xfrm>
          <a:prstGeom prst="rect">
            <a:avLst/>
          </a:prstGeom>
          <a:noFill/>
        </p:spPr>
        <p:txBody>
          <a:bodyPr wrap="none" rtlCol="0">
            <a:spAutoFit/>
          </a:bodyPr>
          <a:lstStyle/>
          <a:p>
            <a:r>
              <a:rPr lang="en-US" b="1" dirty="0">
                <a:solidFill>
                  <a:srgbClr val="0070C0"/>
                </a:solidFill>
              </a:rPr>
              <a:t>Beam current versus time using a GaAs </a:t>
            </a:r>
            <a:r>
              <a:rPr lang="en-US" b="1" dirty="0" smtClean="0">
                <a:solidFill>
                  <a:srgbClr val="0070C0"/>
                </a:solidFill>
              </a:rPr>
              <a:t>cathode: </a:t>
            </a:r>
          </a:p>
          <a:p>
            <a:r>
              <a:rPr lang="en-US" b="1" dirty="0" smtClean="0">
                <a:solidFill>
                  <a:srgbClr val="0070C0"/>
                </a:solidFill>
              </a:rPr>
              <a:t>lifetime only a few minutes, </a:t>
            </a:r>
          </a:p>
          <a:p>
            <a:r>
              <a:rPr lang="en-US" b="1" dirty="0" smtClean="0">
                <a:solidFill>
                  <a:srgbClr val="0070C0"/>
                </a:solidFill>
              </a:rPr>
              <a:t>against ~2 days for alkali </a:t>
            </a:r>
            <a:r>
              <a:rPr lang="en-US" b="1" dirty="0" err="1" smtClean="0">
                <a:solidFill>
                  <a:srgbClr val="0070C0"/>
                </a:solidFill>
              </a:rPr>
              <a:t>antimonide</a:t>
            </a:r>
            <a:r>
              <a:rPr lang="en-US" b="1" dirty="0" smtClean="0">
                <a:solidFill>
                  <a:srgbClr val="0070C0"/>
                </a:solidFill>
              </a:rPr>
              <a:t> at high beam current </a:t>
            </a:r>
            <a:endParaRPr lang="en-US" b="1" dirty="0">
              <a:solidFill>
                <a:srgbClr val="0070C0"/>
              </a:solidFill>
            </a:endParaRPr>
          </a:p>
        </p:txBody>
      </p:sp>
      <p:sp>
        <p:nvSpPr>
          <p:cNvPr id="11" name="TextBox 10"/>
          <p:cNvSpPr txBox="1"/>
          <p:nvPr/>
        </p:nvSpPr>
        <p:spPr>
          <a:xfrm>
            <a:off x="6921500" y="1020198"/>
            <a:ext cx="1086580" cy="584775"/>
          </a:xfrm>
          <a:prstGeom prst="rect">
            <a:avLst/>
          </a:prstGeom>
          <a:noFill/>
        </p:spPr>
        <p:txBody>
          <a:bodyPr wrap="none" rtlCol="0">
            <a:spAutoFit/>
          </a:bodyPr>
          <a:lstStyle/>
          <a:p>
            <a:r>
              <a:rPr lang="en-US" sz="3200" b="1" dirty="0" smtClean="0">
                <a:solidFill>
                  <a:srgbClr val="FF0000"/>
                </a:solidFill>
              </a:rPr>
              <a:t>Table</a:t>
            </a:r>
            <a:endParaRPr lang="en-US" sz="3200" b="1" dirty="0">
              <a:solidFill>
                <a:srgbClr val="FF0000"/>
              </a:solidFill>
            </a:endParaRPr>
          </a:p>
        </p:txBody>
      </p:sp>
    </p:spTree>
    <p:custDataLst>
      <p:tags r:id="rId1"/>
    </p:custDataLst>
    <p:extLst>
      <p:ext uri="{BB962C8B-B14F-4D97-AF65-F5344CB8AC3E}">
        <p14:creationId xmlns:p14="http://schemas.microsoft.com/office/powerpoint/2010/main" val="4150938912"/>
      </p:ext>
    </p:extLst>
  </p:cSld>
  <p:clrMapOvr>
    <a:masterClrMapping/>
  </p:clrMapOvr>
  <mc:AlternateContent xmlns:mc="http://schemas.openxmlformats.org/markup-compatibility/2006" xmlns:p14="http://schemas.microsoft.com/office/powerpoint/2010/main">
    <mc:Choice Requires="p14">
      <p:transition spd="slow" p14:dur="2000" advTm="88360"/>
    </mc:Choice>
    <mc:Fallback xmlns="">
      <p:transition spd="slow" advTm="883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0648" y="95093"/>
            <a:ext cx="6283352" cy="1143000"/>
          </a:xfrm>
        </p:spPr>
        <p:txBody>
          <a:bodyPr>
            <a:normAutofit/>
          </a:bodyPr>
          <a:lstStyle/>
          <a:p>
            <a:r>
              <a:rPr lang="en-US" sz="2800" b="1" dirty="0" smtClean="0">
                <a:solidFill>
                  <a:schemeClr val="bg1"/>
                </a:solidFill>
              </a:rPr>
              <a:t>Photocathode Energy Band Diagram</a:t>
            </a:r>
            <a:endParaRPr lang="en-US" sz="2800" b="1" dirty="0">
              <a:solidFill>
                <a:schemeClr val="bg1"/>
              </a:solidFill>
            </a:endParaRPr>
          </a:p>
        </p:txBody>
      </p:sp>
      <p:sp>
        <p:nvSpPr>
          <p:cNvPr id="6" name="TextBox 5"/>
          <p:cNvSpPr txBox="1"/>
          <p:nvPr/>
        </p:nvSpPr>
        <p:spPr>
          <a:xfrm>
            <a:off x="3657600" y="951370"/>
            <a:ext cx="5051506" cy="313932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Charge transfer from substrate and surface states cause bending of bands</a:t>
            </a:r>
          </a:p>
          <a:p>
            <a:pPr marL="285750" indent="-285750">
              <a:buFont typeface="Arial" panose="020B0604020202020204" pitchFamily="34" charset="0"/>
              <a:buChar char="•"/>
            </a:pPr>
            <a:r>
              <a:rPr lang="en-US" dirty="0" smtClean="0"/>
              <a:t>Tweaks absorption of light</a:t>
            </a:r>
          </a:p>
          <a:p>
            <a:pPr marL="285750" indent="-285750">
              <a:buFont typeface="Arial" panose="020B0604020202020204" pitchFamily="34" charset="0"/>
              <a:buChar char="•"/>
            </a:pPr>
            <a:r>
              <a:rPr lang="en-US" dirty="0"/>
              <a:t>Electrons get an acceleration</a:t>
            </a:r>
          </a:p>
          <a:p>
            <a:pPr marL="285750" indent="-285750">
              <a:buFont typeface="Arial" panose="020B0604020202020204" pitchFamily="34" charset="0"/>
              <a:buChar char="•"/>
            </a:pPr>
            <a:r>
              <a:rPr lang="en-US" dirty="0" smtClean="0"/>
              <a:t>Cs</a:t>
            </a:r>
            <a:r>
              <a:rPr lang="en-US" baseline="-25000" dirty="0" smtClean="0"/>
              <a:t>3</a:t>
            </a:r>
            <a:r>
              <a:rPr lang="en-US" dirty="0" smtClean="0"/>
              <a:t>Sb naturally p-type, so band bending downwards</a:t>
            </a:r>
          </a:p>
          <a:p>
            <a:pPr marL="285750" indent="-285750">
              <a:buFont typeface="Arial" panose="020B0604020202020204" pitchFamily="34" charset="0"/>
              <a:buChar char="•"/>
            </a:pPr>
            <a:r>
              <a:rPr lang="en-US" dirty="0" smtClean="0"/>
              <a:t>Notice the Fermi level existing below the VBM, due to high p-doping (</a:t>
            </a:r>
            <a:r>
              <a:rPr lang="en-US" dirty="0" err="1" smtClean="0"/>
              <a:t>n</a:t>
            </a:r>
            <a:r>
              <a:rPr lang="en-US" baseline="-25000" dirty="0" err="1" smtClean="0"/>
              <a:t>A</a:t>
            </a:r>
            <a:r>
              <a:rPr lang="en-US" dirty="0" smtClean="0"/>
              <a:t>)!</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grpSp>
        <p:nvGrpSpPr>
          <p:cNvPr id="4" name="Group 3"/>
          <p:cNvGrpSpPr/>
          <p:nvPr/>
        </p:nvGrpSpPr>
        <p:grpSpPr>
          <a:xfrm>
            <a:off x="152400" y="3159852"/>
            <a:ext cx="8458200" cy="1556218"/>
            <a:chOff x="152400" y="4978492"/>
            <a:chExt cx="8458200" cy="1556218"/>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978492"/>
              <a:ext cx="40386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071762"/>
              <a:ext cx="1295400" cy="410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5998902"/>
              <a:ext cx="1430532" cy="516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6019549"/>
              <a:ext cx="1998328" cy="515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ight Arrow 9"/>
            <p:cNvSpPr/>
            <p:nvPr/>
          </p:nvSpPr>
          <p:spPr>
            <a:xfrm rot="10800000">
              <a:off x="4267201" y="5201482"/>
              <a:ext cx="990600" cy="3611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257800" y="5105400"/>
              <a:ext cx="3352800" cy="646331"/>
            </a:xfrm>
            <a:prstGeom prst="rect">
              <a:avLst/>
            </a:prstGeom>
            <a:noFill/>
          </p:spPr>
          <p:txBody>
            <a:bodyPr wrap="square" rtlCol="0">
              <a:spAutoFit/>
            </a:bodyPr>
            <a:lstStyle/>
            <a:p>
              <a:r>
                <a:rPr lang="en-US" dirty="0" smtClean="0"/>
                <a:t>POISSON EQUATION FOR BAND BENDING PROFILE</a:t>
              </a:r>
              <a:endParaRPr lang="en-US" dirty="0"/>
            </a:p>
          </p:txBody>
        </p:sp>
      </p:grpSp>
      <p:pic>
        <p:nvPicPr>
          <p:cNvPr id="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1050" y="3926322"/>
            <a:ext cx="3662950" cy="2931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5600" y="926697"/>
            <a:ext cx="2984500" cy="212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9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0648" y="95093"/>
            <a:ext cx="6283352" cy="1143000"/>
          </a:xfrm>
        </p:spPr>
        <p:txBody>
          <a:bodyPr>
            <a:normAutofit/>
          </a:bodyPr>
          <a:lstStyle/>
          <a:p>
            <a:r>
              <a:rPr lang="en-US" sz="2800" b="1" dirty="0" smtClean="0">
                <a:solidFill>
                  <a:schemeClr val="bg1"/>
                </a:solidFill>
              </a:rPr>
              <a:t>Photocathode Energy Band Diagram</a:t>
            </a:r>
            <a:endParaRPr lang="en-US" sz="2800" b="1" dirty="0">
              <a:solidFill>
                <a:schemeClr val="bg1"/>
              </a:solidFill>
            </a:endParaRPr>
          </a:p>
        </p:txBody>
      </p:sp>
      <p:sp>
        <p:nvSpPr>
          <p:cNvPr id="6" name="TextBox 5"/>
          <p:cNvSpPr txBox="1"/>
          <p:nvPr/>
        </p:nvSpPr>
        <p:spPr>
          <a:xfrm>
            <a:off x="3657600" y="925970"/>
            <a:ext cx="5051506" cy="313932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Charge transfer from substrate and surface states cause bending of bands</a:t>
            </a:r>
          </a:p>
          <a:p>
            <a:pPr marL="285750" indent="-285750">
              <a:buFont typeface="Arial" panose="020B0604020202020204" pitchFamily="34" charset="0"/>
              <a:buChar char="•"/>
            </a:pPr>
            <a:r>
              <a:rPr lang="en-US" dirty="0"/>
              <a:t>Tweaks absorption of light</a:t>
            </a:r>
          </a:p>
          <a:p>
            <a:pPr marL="285750" indent="-285750">
              <a:buFont typeface="Arial" panose="020B0604020202020204" pitchFamily="34" charset="0"/>
              <a:buChar char="•"/>
            </a:pPr>
            <a:r>
              <a:rPr lang="en-US" dirty="0" smtClean="0"/>
              <a:t>Electrons get an acceleration</a:t>
            </a:r>
          </a:p>
          <a:p>
            <a:pPr marL="285750" indent="-285750">
              <a:buFont typeface="Arial" panose="020B0604020202020204" pitchFamily="34" charset="0"/>
              <a:buChar char="•"/>
            </a:pPr>
            <a:r>
              <a:rPr lang="en-US" dirty="0" smtClean="0"/>
              <a:t>Cs</a:t>
            </a:r>
            <a:r>
              <a:rPr lang="en-US" baseline="-25000" dirty="0" smtClean="0"/>
              <a:t>3</a:t>
            </a:r>
            <a:r>
              <a:rPr lang="en-US" dirty="0" smtClean="0"/>
              <a:t>Sb naturally p-type, so band bending downwards</a:t>
            </a:r>
          </a:p>
          <a:p>
            <a:pPr marL="285750" indent="-285750">
              <a:buFont typeface="Arial" panose="020B0604020202020204" pitchFamily="34" charset="0"/>
              <a:buChar char="•"/>
            </a:pPr>
            <a:r>
              <a:rPr lang="en-US" dirty="0" smtClean="0"/>
              <a:t>Notice the Fermi level existing below the VBM, due to high p-doping (</a:t>
            </a:r>
            <a:r>
              <a:rPr lang="en-US" dirty="0" err="1" smtClean="0"/>
              <a:t>n</a:t>
            </a:r>
            <a:r>
              <a:rPr lang="en-US" baseline="-25000" dirty="0" err="1" smtClean="0"/>
              <a:t>A</a:t>
            </a:r>
            <a:r>
              <a:rPr lang="en-US" dirty="0" smtClean="0"/>
              <a:t>)!</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grpSp>
        <p:nvGrpSpPr>
          <p:cNvPr id="4" name="Group 3"/>
          <p:cNvGrpSpPr/>
          <p:nvPr/>
        </p:nvGrpSpPr>
        <p:grpSpPr>
          <a:xfrm>
            <a:off x="152400" y="3159852"/>
            <a:ext cx="8458200" cy="1556218"/>
            <a:chOff x="152400" y="4978492"/>
            <a:chExt cx="8458200" cy="1556218"/>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978492"/>
              <a:ext cx="40386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071762"/>
              <a:ext cx="1295400" cy="410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5998902"/>
              <a:ext cx="1430532" cy="516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6019549"/>
              <a:ext cx="1998328" cy="515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ight Arrow 9"/>
            <p:cNvSpPr/>
            <p:nvPr/>
          </p:nvSpPr>
          <p:spPr>
            <a:xfrm rot="10800000">
              <a:off x="4267201" y="5201482"/>
              <a:ext cx="990600" cy="3611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257800" y="5105400"/>
              <a:ext cx="3352800" cy="646331"/>
            </a:xfrm>
            <a:prstGeom prst="rect">
              <a:avLst/>
            </a:prstGeom>
            <a:noFill/>
          </p:spPr>
          <p:txBody>
            <a:bodyPr wrap="square" rtlCol="0">
              <a:spAutoFit/>
            </a:bodyPr>
            <a:lstStyle/>
            <a:p>
              <a:r>
                <a:rPr lang="en-US" dirty="0" smtClean="0"/>
                <a:t>POISSON EQUATION FOR BAND BENDING PROFILE</a:t>
              </a:r>
              <a:endParaRPr lang="en-US" dirty="0"/>
            </a:p>
          </p:txBody>
        </p:sp>
      </p:grpSp>
      <p:pic>
        <p:nvPicPr>
          <p:cNvPr id="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1050" y="3926322"/>
            <a:ext cx="3662950" cy="2931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8299" y="938292"/>
            <a:ext cx="2946401" cy="2092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29837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6400" y="58738"/>
            <a:ext cx="6070600" cy="1143000"/>
          </a:xfrm>
        </p:spPr>
        <p:txBody>
          <a:bodyPr/>
          <a:lstStyle/>
          <a:p>
            <a:r>
              <a:rPr lang="en-US" b="1" dirty="0" smtClean="0">
                <a:solidFill>
                  <a:schemeClr val="bg1"/>
                </a:solidFill>
              </a:rPr>
              <a:t>Why Alkali </a:t>
            </a:r>
            <a:r>
              <a:rPr lang="en-US" b="1" dirty="0" err="1" smtClean="0">
                <a:solidFill>
                  <a:schemeClr val="bg1"/>
                </a:solidFill>
              </a:rPr>
              <a:t>Antimonides</a:t>
            </a:r>
            <a:r>
              <a:rPr lang="en-US" b="1" dirty="0" smtClean="0">
                <a:solidFill>
                  <a:schemeClr val="bg1"/>
                </a:solidFill>
              </a:rPr>
              <a:t>?</a:t>
            </a:r>
            <a:endParaRPr lang="en-US" b="1" dirty="0">
              <a:solidFill>
                <a:schemeClr val="bg1"/>
              </a:solidFill>
            </a:endParaRPr>
          </a:p>
        </p:txBody>
      </p:sp>
      <p:sp>
        <p:nvSpPr>
          <p:cNvPr id="5" name="TextBox 4"/>
          <p:cNvSpPr txBox="1"/>
          <p:nvPr/>
        </p:nvSpPr>
        <p:spPr>
          <a:xfrm>
            <a:off x="406400" y="4826000"/>
            <a:ext cx="85852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QE higher than </a:t>
            </a:r>
            <a:r>
              <a:rPr lang="en-US" dirty="0" smtClean="0"/>
              <a:t>metals</a:t>
            </a:r>
          </a:p>
          <a:p>
            <a:pPr marL="285750" indent="-285750">
              <a:buFont typeface="Arial" panose="020B0604020202020204" pitchFamily="34" charset="0"/>
              <a:buChar char="•"/>
            </a:pPr>
            <a:r>
              <a:rPr lang="en-US" dirty="0" smtClean="0"/>
              <a:t>Sub-picosecond </a:t>
            </a:r>
            <a:r>
              <a:rPr lang="en-US" dirty="0"/>
              <a:t>response </a:t>
            </a:r>
            <a:r>
              <a:rPr lang="en-US" dirty="0" smtClean="0"/>
              <a:t>time, faster than NEA GaAs</a:t>
            </a:r>
            <a:r>
              <a:rPr lang="en-US" dirty="0" smtClean="0">
                <a:sym typeface="Wingdings" panose="05000000000000000000" pitchFamily="2" charset="2"/>
              </a:rPr>
              <a:t> used in streak cameras</a:t>
            </a:r>
          </a:p>
          <a:p>
            <a:pPr marL="285750" indent="-285750">
              <a:buFont typeface="Arial" panose="020B0604020202020204" pitchFamily="34" charset="0"/>
              <a:buChar char="•"/>
            </a:pPr>
            <a:r>
              <a:rPr lang="en-US" dirty="0" smtClean="0"/>
              <a:t>Lifetime </a:t>
            </a:r>
            <a:r>
              <a:rPr lang="en-US" dirty="0"/>
              <a:t>longer than cesium-activated GaAs </a:t>
            </a:r>
            <a:r>
              <a:rPr lang="en-US" dirty="0" smtClean="0"/>
              <a:t>photocathodes</a:t>
            </a:r>
            <a:endParaRPr lang="en-US" dirty="0"/>
          </a:p>
          <a:p>
            <a:r>
              <a:rPr lang="en-US" dirty="0" smtClean="0"/>
              <a:t>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77699966"/>
              </p:ext>
            </p:extLst>
          </p:nvPr>
        </p:nvGraphicFramePr>
        <p:xfrm>
          <a:off x="152401" y="1201737"/>
          <a:ext cx="8839199" cy="3277453"/>
        </p:xfrm>
        <a:graphic>
          <a:graphicData uri="http://schemas.openxmlformats.org/drawingml/2006/table">
            <a:tbl>
              <a:tblPr firstRow="1" bandRow="1">
                <a:tableStyleId>{5C22544A-7EE6-4342-B048-85BDC9FD1C3A}</a:tableStyleId>
              </a:tblPr>
              <a:tblGrid>
                <a:gridCol w="4089399"/>
                <a:gridCol w="1092200"/>
                <a:gridCol w="749300"/>
                <a:gridCol w="1181100"/>
                <a:gridCol w="1727200"/>
              </a:tblGrid>
              <a:tr h="593066">
                <a:tc>
                  <a:txBody>
                    <a:bodyPr/>
                    <a:lstStyle/>
                    <a:p>
                      <a:r>
                        <a:rPr lang="en-US" dirty="0" smtClean="0"/>
                        <a:t>Material</a:t>
                      </a:r>
                      <a:endParaRPr lang="en-US" dirty="0"/>
                    </a:p>
                  </a:txBody>
                  <a:tcPr/>
                </a:tc>
                <a:tc>
                  <a:txBody>
                    <a:bodyPr/>
                    <a:lstStyle/>
                    <a:p>
                      <a:r>
                        <a:rPr lang="en-US" dirty="0" smtClean="0"/>
                        <a:t>Quantum Efficiency</a:t>
                      </a:r>
                      <a:endParaRPr lang="en-US" dirty="0"/>
                    </a:p>
                  </a:txBody>
                  <a:tcPr/>
                </a:tc>
                <a:tc>
                  <a:txBody>
                    <a:bodyPr/>
                    <a:lstStyle/>
                    <a:p>
                      <a:r>
                        <a:rPr lang="en-US" dirty="0" smtClean="0"/>
                        <a:t>MTE</a:t>
                      </a:r>
                      <a:endParaRPr lang="en-US" dirty="0"/>
                    </a:p>
                  </a:txBody>
                  <a:tcPr/>
                </a:tc>
                <a:tc>
                  <a:txBody>
                    <a:bodyPr/>
                    <a:lstStyle/>
                    <a:p>
                      <a:r>
                        <a:rPr lang="en-US" dirty="0" smtClean="0"/>
                        <a:t>Response time</a:t>
                      </a:r>
                      <a:endParaRPr lang="en-US" dirty="0"/>
                    </a:p>
                  </a:txBody>
                  <a:tcPr/>
                </a:tc>
                <a:tc>
                  <a:txBody>
                    <a:bodyPr/>
                    <a:lstStyle/>
                    <a:p>
                      <a:r>
                        <a:rPr lang="en-US" dirty="0" smtClean="0"/>
                        <a:t>Lifetime</a:t>
                      </a:r>
                      <a:endParaRPr lang="en-US" dirty="0"/>
                    </a:p>
                  </a:txBody>
                  <a:tcPr/>
                </a:tc>
              </a:tr>
              <a:tr h="593066">
                <a:tc>
                  <a:txBody>
                    <a:bodyPr/>
                    <a:lstStyle/>
                    <a:p>
                      <a:r>
                        <a:rPr lang="en-US" dirty="0" smtClean="0"/>
                        <a:t>Metal: </a:t>
                      </a:r>
                    </a:p>
                    <a:p>
                      <a:r>
                        <a:rPr lang="en-US" b="1" dirty="0" smtClean="0">
                          <a:solidFill>
                            <a:srgbClr val="0000FF"/>
                          </a:solidFill>
                        </a:rPr>
                        <a:t>Cu</a:t>
                      </a:r>
                      <a:r>
                        <a:rPr lang="en-US" dirty="0" smtClean="0"/>
                        <a:t> </a:t>
                      </a:r>
                      <a:r>
                        <a:rPr lang="en-US" sz="1800" b="1" dirty="0" smtClean="0">
                          <a:solidFill>
                            <a:srgbClr val="FF0000"/>
                          </a:solidFill>
                        </a:rPr>
                        <a:t>@ 266 nm</a:t>
                      </a:r>
                      <a:endParaRPr lang="en-US" dirty="0">
                        <a:solidFill>
                          <a:srgbClr val="FF0000"/>
                        </a:solidFill>
                      </a:endParaRPr>
                    </a:p>
                  </a:txBody>
                  <a:tcPr/>
                </a:tc>
                <a:tc>
                  <a:txBody>
                    <a:bodyPr/>
                    <a:lstStyle/>
                    <a:p>
                      <a:r>
                        <a:rPr lang="en-US" dirty="0" smtClean="0"/>
                        <a:t>~10</a:t>
                      </a:r>
                      <a:r>
                        <a:rPr lang="en-US" baseline="30000" dirty="0" smtClean="0"/>
                        <a:t>-5</a:t>
                      </a:r>
                      <a:endParaRPr lang="en-US" baseline="30000" dirty="0"/>
                    </a:p>
                  </a:txBody>
                  <a:tcPr/>
                </a:tc>
                <a:tc>
                  <a:txBody>
                    <a:bodyPr/>
                    <a:lstStyle/>
                    <a:p>
                      <a:r>
                        <a:rPr lang="en-US" dirty="0" smtClean="0"/>
                        <a:t>~330 </a:t>
                      </a:r>
                      <a:r>
                        <a:rPr lang="en-US" dirty="0" err="1" smtClean="0"/>
                        <a:t>meV</a:t>
                      </a:r>
                      <a:endParaRPr lang="en-US" dirty="0"/>
                    </a:p>
                  </a:txBody>
                  <a:tcPr/>
                </a:tc>
                <a:tc>
                  <a:txBody>
                    <a:bodyPr/>
                    <a:lstStyle/>
                    <a:p>
                      <a:r>
                        <a:rPr lang="en-US" dirty="0" smtClean="0"/>
                        <a:t>&lt;&lt; 1</a:t>
                      </a:r>
                      <a:r>
                        <a:rPr lang="en-US" baseline="0" dirty="0" smtClean="0"/>
                        <a:t> </a:t>
                      </a:r>
                      <a:r>
                        <a:rPr lang="en-US" baseline="0" dirty="0" err="1" smtClean="0"/>
                        <a:t>ps</a:t>
                      </a:r>
                      <a:endParaRPr lang="en-US" dirty="0"/>
                    </a:p>
                  </a:txBody>
                  <a:tcPr/>
                </a:tc>
                <a:tc>
                  <a:txBody>
                    <a:bodyPr/>
                    <a:lstStyle/>
                    <a:p>
                      <a:r>
                        <a:rPr lang="en-US" dirty="0" smtClean="0"/>
                        <a:t>Months</a:t>
                      </a:r>
                      <a:r>
                        <a:rPr lang="en-US" baseline="0" dirty="0" smtClean="0"/>
                        <a:t> in 10</a:t>
                      </a:r>
                      <a:r>
                        <a:rPr lang="en-US" baseline="30000" dirty="0" smtClean="0"/>
                        <a:t>-9</a:t>
                      </a:r>
                      <a:r>
                        <a:rPr lang="en-US" baseline="0" dirty="0" smtClean="0"/>
                        <a:t> </a:t>
                      </a:r>
                      <a:r>
                        <a:rPr lang="en-US" baseline="0" dirty="0" err="1" smtClean="0"/>
                        <a:t>torr</a:t>
                      </a:r>
                      <a:endParaRPr lang="en-US" dirty="0"/>
                    </a:p>
                  </a:txBody>
                  <a:tcPr/>
                </a:tc>
              </a:tr>
              <a:tr h="718503">
                <a:tc>
                  <a:txBody>
                    <a:bodyPr/>
                    <a:lstStyle/>
                    <a:p>
                      <a:r>
                        <a:rPr lang="en-US" dirty="0" smtClean="0"/>
                        <a:t>Negative electron-affinity semiconductor</a:t>
                      </a:r>
                    </a:p>
                    <a:p>
                      <a:r>
                        <a:rPr lang="en-US" b="1" dirty="0" smtClean="0">
                          <a:solidFill>
                            <a:srgbClr val="0000FF"/>
                          </a:solidFill>
                        </a:rPr>
                        <a:t>Cesium-activated</a:t>
                      </a:r>
                      <a:r>
                        <a:rPr lang="en-US" b="1" baseline="0" dirty="0" smtClean="0">
                          <a:solidFill>
                            <a:srgbClr val="0000FF"/>
                          </a:solidFill>
                        </a:rPr>
                        <a:t> GaAs</a:t>
                      </a:r>
                      <a:r>
                        <a:rPr lang="en-US" baseline="0" dirty="0" smtClean="0"/>
                        <a:t> </a:t>
                      </a:r>
                      <a:r>
                        <a:rPr lang="en-US" b="1" baseline="0" dirty="0" smtClean="0">
                          <a:solidFill>
                            <a:srgbClr val="FF0000"/>
                          </a:solidFill>
                        </a:rPr>
                        <a:t>@ 532 nm</a:t>
                      </a:r>
                      <a:endParaRPr lang="en-US" b="1" dirty="0">
                        <a:solidFill>
                          <a:srgbClr val="FF0000"/>
                        </a:solidFill>
                      </a:endParaRPr>
                    </a:p>
                  </a:txBody>
                  <a:tcPr/>
                </a:tc>
                <a:tc>
                  <a:txBody>
                    <a:bodyPr/>
                    <a:lstStyle/>
                    <a:p>
                      <a:r>
                        <a:rPr lang="en-US" dirty="0" smtClean="0"/>
                        <a:t>~0.1</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~120 </a:t>
                      </a:r>
                      <a:r>
                        <a:rPr lang="en-US" dirty="0" err="1" smtClean="0"/>
                        <a:t>meV</a:t>
                      </a:r>
                      <a:endParaRPr lang="en-US" dirty="0" smtClean="0"/>
                    </a:p>
                    <a:p>
                      <a:endParaRPr lang="en-US" dirty="0"/>
                    </a:p>
                  </a:txBody>
                  <a:tcPr/>
                </a:tc>
                <a:tc>
                  <a:txBody>
                    <a:bodyPr/>
                    <a:lstStyle/>
                    <a:p>
                      <a:r>
                        <a:rPr lang="en-US" dirty="0" smtClean="0"/>
                        <a:t>&lt; 1</a:t>
                      </a:r>
                      <a:r>
                        <a:rPr lang="en-US" baseline="0" dirty="0" smtClean="0"/>
                        <a:t> </a:t>
                      </a:r>
                      <a:r>
                        <a:rPr lang="en-US" baseline="0" dirty="0" err="1" smtClean="0"/>
                        <a:t>ps</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Days in 10</a:t>
                      </a:r>
                      <a:r>
                        <a:rPr lang="en-US" baseline="30000" dirty="0" smtClean="0"/>
                        <a:t>-11</a:t>
                      </a:r>
                      <a:r>
                        <a:rPr lang="en-US" baseline="0" dirty="0" smtClean="0"/>
                        <a:t> </a:t>
                      </a:r>
                      <a:r>
                        <a:rPr lang="en-US" baseline="0" dirty="0" err="1" smtClean="0"/>
                        <a:t>torr</a:t>
                      </a:r>
                      <a:endParaRPr lang="en-US" dirty="0" smtClean="0"/>
                    </a:p>
                    <a:p>
                      <a:endParaRPr lang="en-US" dirty="0"/>
                    </a:p>
                  </a:txBody>
                  <a:tcPr/>
                </a:tc>
              </a:tr>
              <a:tr h="1082893">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rPr>
                        <a:t>Positive Electron Affinity Semiconductor</a:t>
                      </a:r>
                    </a:p>
                    <a:p>
                      <a:pPr marL="0" marR="0" lvl="1" indent="0" algn="l" defTabSz="457200" rtl="0" eaLnBrk="1" fontAlgn="auto" latinLnBrk="0" hangingPunct="1">
                        <a:lnSpc>
                          <a:spcPct val="100000"/>
                        </a:lnSpc>
                        <a:spcBef>
                          <a:spcPts val="0"/>
                        </a:spcBef>
                        <a:spcAft>
                          <a:spcPts val="0"/>
                        </a:spcAft>
                        <a:buClrTx/>
                        <a:buSzTx/>
                        <a:buFontTx/>
                        <a:buNone/>
                        <a:tabLst/>
                        <a:defRPr/>
                      </a:pPr>
                      <a:r>
                        <a:rPr lang="en-US" sz="1800" b="1" dirty="0" smtClean="0">
                          <a:solidFill>
                            <a:srgbClr val="0000FF"/>
                          </a:solidFill>
                        </a:rPr>
                        <a:t>Alkali </a:t>
                      </a:r>
                      <a:r>
                        <a:rPr lang="en-US" sz="1800" b="1" dirty="0" err="1" smtClean="0">
                          <a:solidFill>
                            <a:srgbClr val="0000FF"/>
                          </a:solidFill>
                        </a:rPr>
                        <a:t>antimonides</a:t>
                      </a:r>
                      <a:r>
                        <a:rPr lang="en-US" sz="1800" b="0" dirty="0" smtClean="0">
                          <a:solidFill>
                            <a:schemeClr val="tx1"/>
                          </a:solidFill>
                        </a:rPr>
                        <a:t> </a:t>
                      </a:r>
                      <a:r>
                        <a:rPr lang="en-US" sz="1800" b="1" dirty="0" smtClean="0">
                          <a:solidFill>
                            <a:srgbClr val="FF0000"/>
                          </a:solidFill>
                        </a:rPr>
                        <a:t>@ 532 nm</a:t>
                      </a:r>
                    </a:p>
                  </a:txBody>
                  <a:tcPr/>
                </a:tc>
                <a:tc>
                  <a:txBody>
                    <a:bodyPr/>
                    <a:lstStyle/>
                    <a:p>
                      <a:r>
                        <a:rPr lang="en-US" dirty="0" smtClean="0"/>
                        <a:t>~0.1</a:t>
                      </a:r>
                      <a:endParaRPr lang="en-US" dirty="0"/>
                    </a:p>
                  </a:txBody>
                  <a:tcPr/>
                </a:tc>
                <a:tc>
                  <a:txBody>
                    <a:bodyPr/>
                    <a:lstStyle/>
                    <a:p>
                      <a:r>
                        <a:rPr lang="en-US" dirty="0" smtClean="0"/>
                        <a:t>~20</a:t>
                      </a:r>
                      <a:r>
                        <a:rPr lang="en-US" baseline="0" dirty="0" smtClean="0"/>
                        <a:t>0 </a:t>
                      </a:r>
                      <a:r>
                        <a:rPr lang="en-US" baseline="0" dirty="0" err="1" smtClean="0"/>
                        <a:t>meV</a:t>
                      </a:r>
                      <a:r>
                        <a:rPr lang="en-US" baseline="0" dirty="0" smtClean="0"/>
                        <a:t> </a:t>
                      </a:r>
                      <a:endParaRPr lang="en-US" dirty="0"/>
                    </a:p>
                  </a:txBody>
                  <a:tcPr/>
                </a:tc>
                <a:tc>
                  <a:txBody>
                    <a:bodyPr/>
                    <a:lstStyle/>
                    <a:p>
                      <a:r>
                        <a:rPr lang="en-US" dirty="0" smtClean="0"/>
                        <a:t>&lt; 1 </a:t>
                      </a:r>
                      <a:r>
                        <a:rPr lang="en-US" dirty="0" err="1" smtClean="0"/>
                        <a:t>ps</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Cs</a:t>
                      </a:r>
                      <a:r>
                        <a:rPr lang="en-US" baseline="-25000" dirty="0" smtClean="0"/>
                        <a:t>3</a:t>
                      </a:r>
                      <a:r>
                        <a:rPr lang="en-US" dirty="0" smtClean="0"/>
                        <a:t>Sb: months</a:t>
                      </a:r>
                      <a:r>
                        <a:rPr lang="en-US" baseline="0" dirty="0" smtClean="0"/>
                        <a:t> in 10</a:t>
                      </a:r>
                      <a:r>
                        <a:rPr lang="en-US" baseline="30000" dirty="0" smtClean="0"/>
                        <a:t>-9</a:t>
                      </a:r>
                      <a:r>
                        <a:rPr lang="en-US" baseline="0" dirty="0" smtClean="0"/>
                        <a:t> </a:t>
                      </a:r>
                      <a:r>
                        <a:rPr lang="en-US" baseline="0" dirty="0" err="1" smtClean="0"/>
                        <a:t>torr</a:t>
                      </a:r>
                      <a:endParaRPr lang="en-US" dirty="0" smtClean="0"/>
                    </a:p>
                    <a:p>
                      <a:endParaRPr lang="en-US" dirty="0"/>
                    </a:p>
                  </a:txBody>
                  <a:tcPr/>
                </a:tc>
              </a:tr>
            </a:tbl>
          </a:graphicData>
        </a:graphic>
      </p:graphicFrame>
      <p:sp>
        <p:nvSpPr>
          <p:cNvPr id="3" name="TextBox 2"/>
          <p:cNvSpPr txBox="1"/>
          <p:nvPr/>
        </p:nvSpPr>
        <p:spPr>
          <a:xfrm>
            <a:off x="1800175" y="2989948"/>
            <a:ext cx="6110110" cy="830997"/>
          </a:xfrm>
          <a:prstGeom prst="rect">
            <a:avLst/>
          </a:prstGeom>
          <a:solidFill>
            <a:schemeClr val="accent6">
              <a:lumMod val="20000"/>
              <a:lumOff val="80000"/>
            </a:schemeClr>
          </a:solidFill>
        </p:spPr>
        <p:txBody>
          <a:bodyPr wrap="square" rtlCol="0">
            <a:spAutoFit/>
          </a:bodyPr>
          <a:lstStyle/>
          <a:p>
            <a:r>
              <a:rPr lang="en-US" sz="2400" b="1" dirty="0" smtClean="0"/>
              <a:t>Can ask the fundamental question: </a:t>
            </a:r>
          </a:p>
          <a:p>
            <a:r>
              <a:rPr lang="en-US" sz="2400" b="1" dirty="0" smtClean="0"/>
              <a:t>what is the ultimate limit to emittance?</a:t>
            </a:r>
            <a:endParaRPr lang="en-US" sz="2400" b="1" dirty="0"/>
          </a:p>
        </p:txBody>
      </p:sp>
    </p:spTree>
    <p:extLst>
      <p:ext uri="{BB962C8B-B14F-4D97-AF65-F5344CB8AC3E}">
        <p14:creationId xmlns:p14="http://schemas.microsoft.com/office/powerpoint/2010/main" val="4215969166"/>
      </p:ext>
    </p:extLst>
  </p:cSld>
  <p:clrMapOvr>
    <a:masterClrMapping/>
  </p:clrMapOvr>
  <mc:AlternateContent xmlns:mc="http://schemas.openxmlformats.org/markup-compatibility/2006" xmlns:p14="http://schemas.microsoft.com/office/powerpoint/2010/main">
    <mc:Choice Requires="p14">
      <p:transition spd="slow" p14:dur="2000" advTm="45746"/>
    </mc:Choice>
    <mc:Fallback xmlns="">
      <p:transition spd="slow" advTm="457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0648" y="95093"/>
            <a:ext cx="6283352" cy="1143000"/>
          </a:xfrm>
        </p:spPr>
        <p:txBody>
          <a:bodyPr>
            <a:normAutofit/>
          </a:bodyPr>
          <a:lstStyle/>
          <a:p>
            <a:r>
              <a:rPr lang="en-US" sz="2800" b="1" dirty="0" smtClean="0">
                <a:solidFill>
                  <a:schemeClr val="bg1"/>
                </a:solidFill>
              </a:rPr>
              <a:t>Photocathode Energy Band Diagram</a:t>
            </a:r>
            <a:endParaRPr lang="en-US" sz="2800" b="1" dirty="0">
              <a:solidFill>
                <a:schemeClr val="bg1"/>
              </a:solidFill>
            </a:endParaRPr>
          </a:p>
        </p:txBody>
      </p:sp>
      <p:sp>
        <p:nvSpPr>
          <p:cNvPr id="6" name="TextBox 5"/>
          <p:cNvSpPr txBox="1"/>
          <p:nvPr/>
        </p:nvSpPr>
        <p:spPr>
          <a:xfrm>
            <a:off x="3657600" y="951370"/>
            <a:ext cx="5051506" cy="313932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Charge transfer from substrate and surface states cause bending of bands</a:t>
            </a:r>
          </a:p>
          <a:p>
            <a:pPr marL="285750" indent="-285750">
              <a:buFont typeface="Arial" panose="020B0604020202020204" pitchFamily="34" charset="0"/>
              <a:buChar char="•"/>
            </a:pPr>
            <a:r>
              <a:rPr lang="en-US" dirty="0"/>
              <a:t>Tweaks absorption of light</a:t>
            </a:r>
          </a:p>
          <a:p>
            <a:pPr marL="285750" indent="-285750">
              <a:buFont typeface="Arial" panose="020B0604020202020204" pitchFamily="34" charset="0"/>
              <a:buChar char="•"/>
            </a:pPr>
            <a:r>
              <a:rPr lang="en-US" dirty="0" smtClean="0"/>
              <a:t>Electrons get an acceleration</a:t>
            </a:r>
          </a:p>
          <a:p>
            <a:pPr marL="285750" indent="-285750">
              <a:buFont typeface="Arial" panose="020B0604020202020204" pitchFamily="34" charset="0"/>
              <a:buChar char="•"/>
            </a:pPr>
            <a:r>
              <a:rPr lang="en-US" dirty="0" smtClean="0"/>
              <a:t>Cs</a:t>
            </a:r>
            <a:r>
              <a:rPr lang="en-US" baseline="-25000" dirty="0" smtClean="0"/>
              <a:t>3</a:t>
            </a:r>
            <a:r>
              <a:rPr lang="en-US" dirty="0" smtClean="0"/>
              <a:t>Sb naturally p-type, so band bending downwards</a:t>
            </a:r>
          </a:p>
          <a:p>
            <a:pPr marL="285750" indent="-285750">
              <a:buFont typeface="Arial" panose="020B0604020202020204" pitchFamily="34" charset="0"/>
              <a:buChar char="•"/>
            </a:pPr>
            <a:r>
              <a:rPr lang="en-US" dirty="0" smtClean="0"/>
              <a:t>Notice the Fermi level existing below the VBM, due to high p-doping (</a:t>
            </a:r>
            <a:r>
              <a:rPr lang="en-US" dirty="0" err="1" smtClean="0"/>
              <a:t>n</a:t>
            </a:r>
            <a:r>
              <a:rPr lang="en-US" baseline="-25000" dirty="0" err="1" smtClean="0"/>
              <a:t>A</a:t>
            </a:r>
            <a:r>
              <a:rPr lang="en-US" dirty="0" smtClean="0"/>
              <a:t>)!</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grpSp>
        <p:nvGrpSpPr>
          <p:cNvPr id="4" name="Group 3"/>
          <p:cNvGrpSpPr/>
          <p:nvPr/>
        </p:nvGrpSpPr>
        <p:grpSpPr>
          <a:xfrm>
            <a:off x="152400" y="3159852"/>
            <a:ext cx="8458200" cy="1556218"/>
            <a:chOff x="152400" y="4978492"/>
            <a:chExt cx="8458200" cy="1556218"/>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978492"/>
              <a:ext cx="40386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071762"/>
              <a:ext cx="1295400" cy="410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5998902"/>
              <a:ext cx="1430532" cy="516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6019549"/>
              <a:ext cx="1998328" cy="515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ight Arrow 9"/>
            <p:cNvSpPr/>
            <p:nvPr/>
          </p:nvSpPr>
          <p:spPr>
            <a:xfrm rot="10800000">
              <a:off x="4267201" y="5201482"/>
              <a:ext cx="990600" cy="3611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257800" y="5105400"/>
              <a:ext cx="3352800" cy="646331"/>
            </a:xfrm>
            <a:prstGeom prst="rect">
              <a:avLst/>
            </a:prstGeom>
            <a:noFill/>
          </p:spPr>
          <p:txBody>
            <a:bodyPr wrap="square" rtlCol="0">
              <a:spAutoFit/>
            </a:bodyPr>
            <a:lstStyle/>
            <a:p>
              <a:r>
                <a:rPr lang="en-US" dirty="0" smtClean="0"/>
                <a:t>POISSON EQUATION FOR BAND BENDING PROFILE</a:t>
              </a:r>
              <a:endParaRPr lang="en-US" dirty="0"/>
            </a:p>
          </p:txBody>
        </p:sp>
      </p:grpSp>
      <p:pic>
        <p:nvPicPr>
          <p:cNvPr id="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1050" y="3926322"/>
            <a:ext cx="3662950" cy="2931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5600" y="910730"/>
            <a:ext cx="2984500" cy="2150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95650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0648" y="95093"/>
            <a:ext cx="6283352" cy="1143000"/>
          </a:xfrm>
        </p:spPr>
        <p:txBody>
          <a:bodyPr>
            <a:normAutofit/>
          </a:bodyPr>
          <a:lstStyle/>
          <a:p>
            <a:r>
              <a:rPr lang="en-US" sz="2800" b="1" dirty="0" smtClean="0">
                <a:solidFill>
                  <a:schemeClr val="bg1"/>
                </a:solidFill>
              </a:rPr>
              <a:t>Photocathode Energy Band Diagram</a:t>
            </a:r>
            <a:endParaRPr lang="en-US" sz="2800" b="1" dirty="0">
              <a:solidFill>
                <a:schemeClr val="bg1"/>
              </a:solidFill>
            </a:endParaRPr>
          </a:p>
        </p:txBody>
      </p:sp>
      <p:sp>
        <p:nvSpPr>
          <p:cNvPr id="6" name="TextBox 5"/>
          <p:cNvSpPr txBox="1"/>
          <p:nvPr/>
        </p:nvSpPr>
        <p:spPr>
          <a:xfrm>
            <a:off x="3657600" y="951370"/>
            <a:ext cx="5051506" cy="313932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Charge transfer from substrate and surface states cause bending of bands</a:t>
            </a:r>
          </a:p>
          <a:p>
            <a:pPr marL="285750" indent="-285750">
              <a:buFont typeface="Arial" panose="020B0604020202020204" pitchFamily="34" charset="0"/>
              <a:buChar char="•"/>
            </a:pPr>
            <a:r>
              <a:rPr lang="en-US" dirty="0" smtClean="0"/>
              <a:t>Electrons get an acceleration</a:t>
            </a:r>
          </a:p>
          <a:p>
            <a:pPr marL="285750" indent="-285750">
              <a:buFont typeface="Arial" panose="020B0604020202020204" pitchFamily="34" charset="0"/>
              <a:buChar char="•"/>
            </a:pPr>
            <a:r>
              <a:rPr lang="en-US" dirty="0" smtClean="0"/>
              <a:t>Tweaks absorption of light</a:t>
            </a:r>
          </a:p>
          <a:p>
            <a:pPr marL="285750" indent="-285750">
              <a:buFont typeface="Arial" panose="020B0604020202020204" pitchFamily="34" charset="0"/>
              <a:buChar char="•"/>
            </a:pPr>
            <a:r>
              <a:rPr lang="en-US" dirty="0" smtClean="0"/>
              <a:t>Cs</a:t>
            </a:r>
            <a:r>
              <a:rPr lang="en-US" baseline="-25000" dirty="0" smtClean="0"/>
              <a:t>3</a:t>
            </a:r>
            <a:r>
              <a:rPr lang="en-US" dirty="0" smtClean="0"/>
              <a:t>Sb naturally p-type, so band bending downwards</a:t>
            </a:r>
          </a:p>
          <a:p>
            <a:pPr marL="285750" indent="-285750">
              <a:buFont typeface="Arial" panose="020B0604020202020204" pitchFamily="34" charset="0"/>
              <a:buChar char="•"/>
            </a:pPr>
            <a:r>
              <a:rPr lang="en-US" dirty="0" smtClean="0"/>
              <a:t>Notice the Fermi level existing below the VBM, due to high p-doping (</a:t>
            </a:r>
            <a:r>
              <a:rPr lang="en-US" dirty="0" err="1" smtClean="0"/>
              <a:t>n</a:t>
            </a:r>
            <a:r>
              <a:rPr lang="en-US" baseline="-25000" dirty="0" err="1" smtClean="0"/>
              <a:t>A</a:t>
            </a:r>
            <a:r>
              <a:rPr lang="en-US" dirty="0" smtClean="0"/>
              <a:t>)!</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grpSp>
        <p:nvGrpSpPr>
          <p:cNvPr id="4" name="Group 3"/>
          <p:cNvGrpSpPr/>
          <p:nvPr/>
        </p:nvGrpSpPr>
        <p:grpSpPr>
          <a:xfrm>
            <a:off x="152400" y="3159852"/>
            <a:ext cx="8458200" cy="1556218"/>
            <a:chOff x="152400" y="4978492"/>
            <a:chExt cx="8458200" cy="1556218"/>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978492"/>
              <a:ext cx="40386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071762"/>
              <a:ext cx="1295400" cy="410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5998902"/>
              <a:ext cx="1430532" cy="516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6019549"/>
              <a:ext cx="1998328" cy="515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ight Arrow 9"/>
            <p:cNvSpPr/>
            <p:nvPr/>
          </p:nvSpPr>
          <p:spPr>
            <a:xfrm rot="10800000">
              <a:off x="4267201" y="5201482"/>
              <a:ext cx="990600" cy="3611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257800" y="5105400"/>
              <a:ext cx="3352800" cy="646331"/>
            </a:xfrm>
            <a:prstGeom prst="rect">
              <a:avLst/>
            </a:prstGeom>
            <a:noFill/>
          </p:spPr>
          <p:txBody>
            <a:bodyPr wrap="square" rtlCol="0">
              <a:spAutoFit/>
            </a:bodyPr>
            <a:lstStyle/>
            <a:p>
              <a:r>
                <a:rPr lang="en-US" dirty="0" smtClean="0"/>
                <a:t>POISSON EQUATION FOR BAND BENDING PROFILE</a:t>
              </a:r>
              <a:endParaRPr lang="en-US" dirty="0"/>
            </a:p>
          </p:txBody>
        </p:sp>
      </p:grpSp>
      <p:pic>
        <p:nvPicPr>
          <p:cNvPr id="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1050" y="3926322"/>
            <a:ext cx="3662950" cy="2931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5600" y="939397"/>
            <a:ext cx="2984500" cy="212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5600" y="955711"/>
            <a:ext cx="2970442" cy="2109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1568440" y="1997682"/>
            <a:ext cx="7280921" cy="4342158"/>
            <a:chOff x="1568440" y="1997682"/>
            <a:chExt cx="7280921" cy="4342158"/>
          </a:xfrm>
        </p:grpSpPr>
        <p:pic>
          <p:nvPicPr>
            <p:cNvPr id="15"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68440" y="1997682"/>
              <a:ext cx="4363186" cy="3394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Straight Arrow Connector 15"/>
            <p:cNvCxnSpPr/>
            <p:nvPr/>
          </p:nvCxnSpPr>
          <p:spPr>
            <a:xfrm flipH="1" flipV="1">
              <a:off x="5481050" y="5191760"/>
              <a:ext cx="661663" cy="1016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6142713" y="6075680"/>
              <a:ext cx="2706648" cy="26416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629117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8016" y="0"/>
            <a:ext cx="6476522" cy="808602"/>
          </a:xfrm>
        </p:spPr>
        <p:txBody>
          <a:bodyPr>
            <a:normAutofit/>
          </a:bodyPr>
          <a:lstStyle/>
          <a:p>
            <a:r>
              <a:rPr lang="en-US" sz="4000" b="1" dirty="0" smtClean="0">
                <a:solidFill>
                  <a:schemeClr val="bg1"/>
                </a:solidFill>
              </a:rPr>
              <a:t>1. Generation of electrons</a:t>
            </a:r>
            <a:endParaRPr lang="en-US" sz="4000" b="1" dirty="0">
              <a:solidFill>
                <a:schemeClr val="bg1"/>
              </a:solidFill>
            </a:endParaRPr>
          </a:p>
        </p:txBody>
      </p:sp>
      <p:sp>
        <p:nvSpPr>
          <p:cNvPr id="3" name="Content Placeholder 2"/>
          <p:cNvSpPr>
            <a:spLocks noGrp="1"/>
          </p:cNvSpPr>
          <p:nvPr>
            <p:ph idx="1"/>
          </p:nvPr>
        </p:nvSpPr>
        <p:spPr>
          <a:xfrm>
            <a:off x="207817" y="824346"/>
            <a:ext cx="5481783" cy="5322454"/>
          </a:xfrm>
        </p:spPr>
        <p:txBody>
          <a:bodyPr>
            <a:normAutofit/>
          </a:bodyPr>
          <a:lstStyle/>
          <a:p>
            <a:r>
              <a:rPr lang="en-US" sz="1800" dirty="0"/>
              <a:t>n</a:t>
            </a:r>
            <a:r>
              <a:rPr lang="en-US" sz="1800" dirty="0" smtClean="0"/>
              <a:t> and k are used to estimate reflectivity and absorption as function of wavelength</a:t>
            </a:r>
          </a:p>
          <a:p>
            <a:r>
              <a:rPr lang="en-US" sz="1800" dirty="0" smtClean="0"/>
              <a:t>Band structure from DFT</a:t>
            </a:r>
          </a:p>
          <a:p>
            <a:r>
              <a:rPr lang="en-US" sz="1800" dirty="0" smtClean="0"/>
              <a:t>Initial </a:t>
            </a:r>
            <a:r>
              <a:rPr lang="en-US" sz="1800" dirty="0"/>
              <a:t>energy distribution: DFT density of </a:t>
            </a:r>
            <a:r>
              <a:rPr lang="en-US" sz="1800" dirty="0" smtClean="0"/>
              <a:t>states, with a 0.05 eV exponential tail </a:t>
            </a:r>
            <a:r>
              <a:rPr lang="en-US" sz="1800" dirty="0" smtClean="0">
                <a:solidFill>
                  <a:srgbClr val="FF0000"/>
                </a:solidFill>
              </a:rPr>
              <a:t>(</a:t>
            </a:r>
            <a:r>
              <a:rPr lang="en-US" sz="1800" b="1" dirty="0" err="1" smtClean="0">
                <a:solidFill>
                  <a:srgbClr val="FF0000"/>
                </a:solidFill>
              </a:rPr>
              <a:t>Urbach</a:t>
            </a:r>
            <a:r>
              <a:rPr lang="en-US" sz="1800" b="1" dirty="0" smtClean="0">
                <a:solidFill>
                  <a:srgbClr val="FF0000"/>
                </a:solidFill>
              </a:rPr>
              <a:t> tail</a:t>
            </a:r>
            <a:r>
              <a:rPr lang="en-US" sz="1800" dirty="0" smtClean="0">
                <a:solidFill>
                  <a:srgbClr val="FF0000"/>
                </a:solidFill>
              </a:rPr>
              <a:t>)</a:t>
            </a:r>
            <a:r>
              <a:rPr lang="en-US" sz="1800" dirty="0" smtClean="0"/>
              <a:t> to account for disorder</a:t>
            </a:r>
          </a:p>
          <a:p>
            <a:r>
              <a:rPr lang="en-US" sz="1800" dirty="0" smtClean="0"/>
              <a:t>The probability of having an electron excited at a depth z with initial energy E </a:t>
            </a:r>
            <a:r>
              <a:rPr lang="en-US" sz="1800" b="1" dirty="0" smtClean="0">
                <a:solidFill>
                  <a:srgbClr val="FF0000"/>
                </a:solidFill>
              </a:rPr>
              <a:t>(E</a:t>
            </a:r>
            <a:r>
              <a:rPr lang="en-US" sz="1800" b="1" baseline="-25000" dirty="0" smtClean="0">
                <a:solidFill>
                  <a:srgbClr val="FF0000"/>
                </a:solidFill>
              </a:rPr>
              <a:t>F</a:t>
            </a:r>
            <a:r>
              <a:rPr lang="en-US" sz="1800" b="1" dirty="0" smtClean="0">
                <a:solidFill>
                  <a:srgbClr val="FF0000"/>
                </a:solidFill>
              </a:rPr>
              <a:t>:=0)</a:t>
            </a:r>
            <a:r>
              <a:rPr lang="en-US" sz="1800" b="1" dirty="0" smtClean="0"/>
              <a:t> </a:t>
            </a:r>
            <a:r>
              <a:rPr lang="en-US" sz="1800" dirty="0" smtClean="0"/>
              <a:t>is:</a:t>
            </a:r>
          </a:p>
          <a:p>
            <a:endParaRPr lang="en-US" sz="1800" dirty="0"/>
          </a:p>
          <a:p>
            <a:endParaRPr lang="en-US" sz="1800" dirty="0" smtClean="0"/>
          </a:p>
          <a:p>
            <a:endParaRPr lang="en-US" sz="1800" dirty="0"/>
          </a:p>
          <a:p>
            <a:r>
              <a:rPr lang="en-US" sz="1800" dirty="0" smtClean="0"/>
              <a:t>         : absorption coefficient at depth z; BB: band bending magnitude</a:t>
            </a:r>
          </a:p>
          <a:p>
            <a:r>
              <a:rPr lang="en-US" sz="1800" dirty="0" smtClean="0"/>
              <a:t>              : valence band density of states, defined with respect to valence band maximum</a:t>
            </a:r>
          </a:p>
          <a:p>
            <a:endParaRPr lang="en-US" sz="1800" dirty="0" smtClean="0"/>
          </a:p>
          <a:p>
            <a:endParaRPr lang="en-US" sz="1800" dirty="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9895" y="824346"/>
            <a:ext cx="2909550" cy="20573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760" y="3381523"/>
            <a:ext cx="5167242" cy="750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760" y="4259704"/>
            <a:ext cx="389913" cy="319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9885" y="2977004"/>
            <a:ext cx="2338170" cy="2309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891" y="4894702"/>
            <a:ext cx="814249" cy="282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descr="C:\Users\ppg22\Downloads\DO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5400" y="5375777"/>
            <a:ext cx="2383245" cy="1482223"/>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1573" y="5521325"/>
            <a:ext cx="4454305" cy="117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116721" y="5470557"/>
            <a:ext cx="2900602" cy="646331"/>
          </a:xfrm>
          <a:prstGeom prst="rect">
            <a:avLst/>
          </a:prstGeom>
          <a:solidFill>
            <a:schemeClr val="accent2">
              <a:lumMod val="20000"/>
              <a:lumOff val="80000"/>
            </a:schemeClr>
          </a:solidFill>
        </p:spPr>
        <p:txBody>
          <a:bodyPr wrap="none" rtlCol="0">
            <a:spAutoFit/>
          </a:bodyPr>
          <a:lstStyle/>
          <a:p>
            <a:r>
              <a:rPr lang="en-US" dirty="0" smtClean="0"/>
              <a:t>Band gap corrected to 1.6 eV</a:t>
            </a:r>
          </a:p>
          <a:p>
            <a:r>
              <a:rPr lang="en-US" dirty="0" smtClean="0"/>
              <a:t> from the DFT value 0.9 eV</a:t>
            </a:r>
            <a:endParaRPr lang="en-US" dirty="0"/>
          </a:p>
        </p:txBody>
      </p:sp>
    </p:spTree>
    <p:extLst>
      <p:ext uri="{BB962C8B-B14F-4D97-AF65-F5344CB8AC3E}">
        <p14:creationId xmlns:p14="http://schemas.microsoft.com/office/powerpoint/2010/main" val="331040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7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481" y="1003300"/>
            <a:ext cx="4368800" cy="4525963"/>
          </a:xfrm>
        </p:spPr>
        <p:txBody>
          <a:bodyPr>
            <a:normAutofit/>
          </a:bodyPr>
          <a:lstStyle/>
          <a:p>
            <a:r>
              <a:rPr lang="en-US" sz="1800" dirty="0" smtClean="0"/>
              <a:t>Band bending changes absorption; regions with too much upward band bending won’t absorb electrons</a:t>
            </a:r>
          </a:p>
          <a:p>
            <a:r>
              <a:rPr lang="en-US" sz="1800" dirty="0" smtClean="0"/>
              <a:t>          : absorption coefficient from the Lorentz oscillator model</a:t>
            </a:r>
          </a:p>
          <a:p>
            <a:r>
              <a:rPr lang="en-US" sz="1800" dirty="0" smtClean="0"/>
              <a:t>Use   to calculate the probability distribution of positions </a:t>
            </a:r>
          </a:p>
          <a:p>
            <a:r>
              <a:rPr lang="en-US" sz="1800" dirty="0" smtClean="0"/>
              <a:t>To calculate the distribution of energies at every position, shift the density of states appropriately and multiply the Fermi-Dirac distribution </a:t>
            </a:r>
          </a:p>
          <a:p>
            <a:endParaRPr lang="en-US" sz="1800" dirty="0"/>
          </a:p>
        </p:txBody>
      </p:sp>
      <p:sp>
        <p:nvSpPr>
          <p:cNvPr id="7" name="Title 1"/>
          <p:cNvSpPr>
            <a:spLocks noGrp="1"/>
          </p:cNvSpPr>
          <p:nvPr>
            <p:ph type="title"/>
          </p:nvPr>
        </p:nvSpPr>
        <p:spPr>
          <a:xfrm>
            <a:off x="2209800" y="134938"/>
            <a:ext cx="7335028" cy="652462"/>
          </a:xfrm>
        </p:spPr>
        <p:txBody>
          <a:bodyPr>
            <a:normAutofit fontScale="90000"/>
          </a:bodyPr>
          <a:lstStyle/>
          <a:p>
            <a:r>
              <a:rPr lang="en-US" b="1" dirty="0" smtClean="0">
                <a:solidFill>
                  <a:schemeClr val="bg1"/>
                </a:solidFill>
              </a:rPr>
              <a:t>1. Generation of electrons</a:t>
            </a:r>
            <a:endParaRPr lang="en-US" b="1" dirty="0">
              <a:solidFill>
                <a:schemeClr val="bg1"/>
              </a:solidFill>
            </a:endParaRP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076" y="1855783"/>
            <a:ext cx="371211" cy="38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5281822" y="1016000"/>
            <a:ext cx="3471125" cy="2581267"/>
            <a:chOff x="5281822" y="1016000"/>
            <a:chExt cx="3471125" cy="2581267"/>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1822" y="1016000"/>
              <a:ext cx="3471125" cy="2581267"/>
            </a:xfrm>
            <a:prstGeom prst="rect">
              <a:avLst/>
            </a:prstGeom>
            <a:ln w="3175">
              <a:solidFill>
                <a:schemeClr val="tx1"/>
              </a:solidFill>
            </a:ln>
          </p:spPr>
        </p:pic>
        <p:pic>
          <p:nvPicPr>
            <p:cNvPr id="205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0401" y="1689099"/>
              <a:ext cx="1276984" cy="942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5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1297" y="4058741"/>
            <a:ext cx="3505588" cy="2645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Group 17"/>
          <p:cNvGrpSpPr/>
          <p:nvPr/>
        </p:nvGrpSpPr>
        <p:grpSpPr>
          <a:xfrm>
            <a:off x="1377287" y="4580027"/>
            <a:ext cx="3194713" cy="2124075"/>
            <a:chOff x="1377287" y="4643527"/>
            <a:chExt cx="3194713" cy="2124075"/>
          </a:xfrm>
        </p:grpSpPr>
        <p:pic>
          <p:nvPicPr>
            <p:cNvPr id="206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7287" y="4643527"/>
              <a:ext cx="1990725" cy="212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Arrow Connector 10"/>
            <p:cNvCxnSpPr>
              <a:stCxn id="2060" idx="3"/>
            </p:cNvCxnSpPr>
            <p:nvPr/>
          </p:nvCxnSpPr>
          <p:spPr>
            <a:xfrm>
              <a:off x="3368012" y="5705565"/>
              <a:ext cx="1203988" cy="4666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19" name="Group 18"/>
          <p:cNvGrpSpPr/>
          <p:nvPr/>
        </p:nvGrpSpPr>
        <p:grpSpPr>
          <a:xfrm>
            <a:off x="6172200" y="4384467"/>
            <a:ext cx="2676593" cy="1993908"/>
            <a:chOff x="6172200" y="4447967"/>
            <a:chExt cx="2676593" cy="1993908"/>
          </a:xfrm>
        </p:grpSpPr>
        <p:pic>
          <p:nvPicPr>
            <p:cNvPr id="2059"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7384" y="4447967"/>
              <a:ext cx="1831409" cy="1993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Straight Arrow Connector 14"/>
            <p:cNvCxnSpPr/>
            <p:nvPr/>
          </p:nvCxnSpPr>
          <p:spPr>
            <a:xfrm flipV="1">
              <a:off x="6172200" y="6045200"/>
              <a:ext cx="845185" cy="3966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9919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2810" y="25256"/>
            <a:ext cx="6121190" cy="730446"/>
          </a:xfrm>
        </p:spPr>
        <p:txBody>
          <a:bodyPr>
            <a:noAutofit/>
          </a:bodyPr>
          <a:lstStyle/>
          <a:p>
            <a:r>
              <a:rPr lang="en-US" sz="3200" b="1" dirty="0" smtClean="0">
                <a:solidFill>
                  <a:schemeClr val="bg1"/>
                </a:solidFill>
              </a:rPr>
              <a:t>Effect of temperature on band gap</a:t>
            </a:r>
            <a:endParaRPr lang="en-US" sz="3200" b="1" dirty="0">
              <a:solidFill>
                <a:schemeClr val="bg1"/>
              </a:solidFill>
            </a:endParaRPr>
          </a:p>
        </p:txBody>
      </p:sp>
      <p:sp>
        <p:nvSpPr>
          <p:cNvPr id="3" name="Content Placeholder 2"/>
          <p:cNvSpPr>
            <a:spLocks noGrp="1"/>
          </p:cNvSpPr>
          <p:nvPr>
            <p:ph idx="1"/>
          </p:nvPr>
        </p:nvSpPr>
        <p:spPr>
          <a:xfrm>
            <a:off x="457200" y="1371600"/>
            <a:ext cx="3962400" cy="5232400"/>
          </a:xfrm>
        </p:spPr>
        <p:txBody>
          <a:bodyPr>
            <a:normAutofit fontScale="92500" lnSpcReduction="20000"/>
          </a:bodyPr>
          <a:lstStyle/>
          <a:p>
            <a:r>
              <a:rPr lang="en-US" sz="1800" dirty="0" smtClean="0"/>
              <a:t>Experiments suggest work function being a function of temperature</a:t>
            </a:r>
          </a:p>
          <a:p>
            <a:endParaRPr lang="en-US" sz="1800" dirty="0" smtClean="0"/>
          </a:p>
          <a:p>
            <a:r>
              <a:rPr lang="en-US" sz="1800" dirty="0" smtClean="0"/>
              <a:t>Assuming electron affinity to not change significantly with temperature, </a:t>
            </a:r>
            <a:r>
              <a:rPr lang="en-US" sz="1800" dirty="0"/>
              <a:t>only choice- band gap </a:t>
            </a:r>
            <a:r>
              <a:rPr lang="en-US" sz="1800" dirty="0" smtClean="0"/>
              <a:t>change</a:t>
            </a:r>
          </a:p>
          <a:p>
            <a:endParaRPr lang="en-US" sz="1800" dirty="0" smtClean="0"/>
          </a:p>
          <a:p>
            <a:r>
              <a:rPr lang="en-US" sz="1800" dirty="0" smtClean="0"/>
              <a:t>Electron-phonon coupling can lead to appreciable temperature dependence of band gap</a:t>
            </a:r>
          </a:p>
          <a:p>
            <a:endParaRPr lang="en-US" sz="1800" dirty="0"/>
          </a:p>
          <a:p>
            <a:r>
              <a:rPr lang="en-US" sz="1800" dirty="0" smtClean="0"/>
              <a:t>Fix room temperature band gap to experimental value of 1.6 eV</a:t>
            </a:r>
          </a:p>
          <a:p>
            <a:endParaRPr lang="en-US" sz="1800" dirty="0"/>
          </a:p>
          <a:p>
            <a:r>
              <a:rPr lang="en-US" sz="1800" dirty="0" smtClean="0"/>
              <a:t>Use the generic                            for now</a:t>
            </a:r>
          </a:p>
          <a:p>
            <a:endParaRPr lang="en-US" sz="1800" dirty="0" smtClean="0"/>
          </a:p>
          <a:p>
            <a:r>
              <a:rPr lang="en-US" sz="1800" b="1" dirty="0" smtClean="0">
                <a:solidFill>
                  <a:srgbClr val="FF0000"/>
                </a:solidFill>
              </a:rPr>
              <a:t>Prediction: Band gap flattens below 50 K, so work function doesn’t change significantly below liquid nitrogen temperature</a:t>
            </a:r>
            <a:endParaRPr lang="en-US" sz="2400" b="1"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175154"/>
            <a:ext cx="1204915" cy="271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4343400" y="1295400"/>
            <a:ext cx="4648200" cy="3778538"/>
            <a:chOff x="4343400" y="1295400"/>
            <a:chExt cx="4648200" cy="3778538"/>
          </a:xfrm>
        </p:grpSpPr>
        <p:pic>
          <p:nvPicPr>
            <p:cNvPr id="3074" name="Picture 2" descr="C:\Users\ppg22\Documents\MATLAB\BandGapVsTGenericModelhw0pt022eV.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295400"/>
              <a:ext cx="4648200" cy="3486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724400" y="4781550"/>
              <a:ext cx="4267200" cy="292388"/>
            </a:xfrm>
            <a:prstGeom prst="rect">
              <a:avLst/>
            </a:prstGeom>
            <a:noFill/>
          </p:spPr>
          <p:txBody>
            <a:bodyPr wrap="square" rtlCol="0">
              <a:spAutoFit/>
            </a:bodyPr>
            <a:lstStyle/>
            <a:p>
              <a:r>
                <a:rPr lang="en-US" sz="1300" b="1" u="sng" dirty="0" smtClean="0"/>
                <a:t>Empirical model with generic semiconductor parameters</a:t>
              </a:r>
              <a:endParaRPr lang="en-US" sz="1300" b="1" u="sng" dirty="0"/>
            </a:p>
          </p:txBody>
        </p:sp>
      </p:grpSp>
      <p:sp>
        <p:nvSpPr>
          <p:cNvPr id="5" name="TextBox 4"/>
          <p:cNvSpPr txBox="1"/>
          <p:nvPr/>
        </p:nvSpPr>
        <p:spPr>
          <a:xfrm>
            <a:off x="6790821" y="1858089"/>
            <a:ext cx="1649811" cy="246221"/>
          </a:xfrm>
          <a:prstGeom prst="rect">
            <a:avLst/>
          </a:prstGeom>
          <a:noFill/>
        </p:spPr>
        <p:txBody>
          <a:bodyPr wrap="none" rtlCol="0">
            <a:spAutoFit/>
          </a:bodyPr>
          <a:lstStyle/>
          <a:p>
            <a:r>
              <a:rPr lang="en-US" sz="1000" dirty="0" smtClean="0"/>
              <a:t>Equation from </a:t>
            </a:r>
            <a:r>
              <a:rPr lang="en-US" sz="1000" dirty="0" err="1" smtClean="0"/>
              <a:t>Guistino</a:t>
            </a:r>
            <a:r>
              <a:rPr lang="en-US" sz="1000" dirty="0" smtClean="0"/>
              <a:t> et al</a:t>
            </a:r>
            <a:endParaRPr lang="en-US" sz="1000" dirty="0"/>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4685484"/>
            <a:ext cx="1204915" cy="271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111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0594" y="2585"/>
            <a:ext cx="5985253" cy="1143000"/>
          </a:xfrm>
        </p:spPr>
        <p:txBody>
          <a:bodyPr>
            <a:normAutofit fontScale="90000"/>
          </a:bodyPr>
          <a:lstStyle/>
          <a:p>
            <a:r>
              <a:rPr lang="en-US" b="1" dirty="0" smtClean="0">
                <a:solidFill>
                  <a:schemeClr val="bg1"/>
                </a:solidFill>
              </a:rPr>
              <a:t>2. </a:t>
            </a:r>
            <a:r>
              <a:rPr lang="en-US" b="1" dirty="0" err="1" smtClean="0">
                <a:solidFill>
                  <a:schemeClr val="bg1"/>
                </a:solidFill>
              </a:rPr>
              <a:t>Semiclassical</a:t>
            </a:r>
            <a:r>
              <a:rPr lang="en-US" b="1" dirty="0" smtClean="0">
                <a:solidFill>
                  <a:schemeClr val="bg1"/>
                </a:solidFill>
              </a:rPr>
              <a:t> Transport</a:t>
            </a:r>
            <a:endParaRPr lang="en-US" b="1" dirty="0">
              <a:solidFill>
                <a:schemeClr val="bg1"/>
              </a:solidFill>
            </a:endParaRPr>
          </a:p>
        </p:txBody>
      </p:sp>
      <p:sp>
        <p:nvSpPr>
          <p:cNvPr id="3" name="Content Placeholder 2"/>
          <p:cNvSpPr>
            <a:spLocks noGrp="1"/>
          </p:cNvSpPr>
          <p:nvPr>
            <p:ph idx="1"/>
          </p:nvPr>
        </p:nvSpPr>
        <p:spPr>
          <a:xfrm>
            <a:off x="154918" y="830553"/>
            <a:ext cx="8890929" cy="1821963"/>
          </a:xfrm>
        </p:spPr>
        <p:txBody>
          <a:bodyPr>
            <a:normAutofit fontScale="85000" lnSpcReduction="20000"/>
          </a:bodyPr>
          <a:lstStyle/>
          <a:p>
            <a:r>
              <a:rPr lang="en-US" sz="1800" dirty="0" smtClean="0"/>
              <a:t>Scattering only with polar optical phonons (ħ</a:t>
            </a:r>
            <a:r>
              <a:rPr lang="el-GR" sz="1800" dirty="0" smtClean="0"/>
              <a:t>ω</a:t>
            </a:r>
            <a:r>
              <a:rPr lang="en-US" sz="1800" baseline="-25000" dirty="0" smtClean="0"/>
              <a:t>LO</a:t>
            </a:r>
            <a:r>
              <a:rPr lang="en-US" sz="1800" dirty="0" smtClean="0"/>
              <a:t>=0.022 eV, approximate value from Raman spectra of alkali </a:t>
            </a:r>
            <a:r>
              <a:rPr lang="en-US" sz="1800" dirty="0" err="1" smtClean="0"/>
              <a:t>antimonides</a:t>
            </a:r>
            <a:r>
              <a:rPr lang="en-US" sz="1800" dirty="0" smtClean="0"/>
              <a:t>)- the dominant mechanism in Cs</a:t>
            </a:r>
            <a:r>
              <a:rPr lang="en-US" sz="1800" baseline="-25000" dirty="0" smtClean="0"/>
              <a:t>3</a:t>
            </a:r>
            <a:r>
              <a:rPr lang="en-US" sz="1800" dirty="0" smtClean="0"/>
              <a:t>Sb</a:t>
            </a:r>
          </a:p>
          <a:p>
            <a:r>
              <a:rPr lang="en-US" sz="1800" dirty="0" smtClean="0"/>
              <a:t>Ionized impurity and acoustic scattering rates are negligible; don’t lead to significant energy losses</a:t>
            </a:r>
          </a:p>
          <a:p>
            <a:r>
              <a:rPr lang="en-US" sz="1800" dirty="0" smtClean="0"/>
              <a:t>Single valley model (</a:t>
            </a:r>
            <a:r>
              <a:rPr lang="az-Cyrl-AZ" sz="1800" dirty="0" smtClean="0"/>
              <a:t>Г</a:t>
            </a:r>
            <a:r>
              <a:rPr lang="en-US" sz="1800" dirty="0" smtClean="0"/>
              <a:t>  valley) as we look at near-threshold emission, causing the remaining band structure to not matter)</a:t>
            </a:r>
          </a:p>
          <a:p>
            <a:r>
              <a:rPr lang="en-US" sz="1800" dirty="0" smtClean="0"/>
              <a:t>Isotropic initial velocities, due to isotropic  single valley assumption</a:t>
            </a:r>
          </a:p>
          <a:p>
            <a:r>
              <a:rPr lang="en-US" sz="1800" dirty="0" smtClean="0"/>
              <a:t>Scattering </a:t>
            </a:r>
            <a:r>
              <a:rPr lang="en-US" sz="1800" dirty="0"/>
              <a:t> </a:t>
            </a:r>
            <a:r>
              <a:rPr lang="en-US" sz="1800" dirty="0" smtClean="0"/>
              <a:t>angles depend on electron energy; energy ↑</a:t>
            </a:r>
            <a:r>
              <a:rPr lang="en-US" sz="1800" dirty="0" smtClean="0">
                <a:sym typeface="Wingdings" panose="05000000000000000000" pitchFamily="2" charset="2"/>
              </a:rPr>
              <a:t></a:t>
            </a:r>
            <a:r>
              <a:rPr lang="en-US" sz="1800" dirty="0" smtClean="0"/>
              <a:t>angles↓</a:t>
            </a:r>
          </a:p>
          <a:p>
            <a:r>
              <a:rPr lang="en-US" sz="1800" dirty="0" smtClean="0"/>
              <a:t>Effective mass: 0.85 m</a:t>
            </a:r>
            <a:r>
              <a:rPr lang="en-US" sz="1800" baseline="-25000" dirty="0" smtClean="0"/>
              <a:t>e </a:t>
            </a:r>
            <a:r>
              <a:rPr lang="en-US" sz="1800" dirty="0"/>
              <a:t>(from DFT band structure)</a:t>
            </a:r>
            <a:endParaRPr lang="en-US" sz="1800" baseline="-25000" dirty="0" smtClean="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 y="3375971"/>
            <a:ext cx="3921760" cy="3380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a:stCxn id="4" idx="1"/>
          </p:cNvCxnSpPr>
          <p:nvPr/>
        </p:nvCxnSpPr>
        <p:spPr>
          <a:xfrm flipH="1">
            <a:off x="6265459" y="2995018"/>
            <a:ext cx="40989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5" name="Group 14"/>
          <p:cNvGrpSpPr/>
          <p:nvPr/>
        </p:nvGrpSpPr>
        <p:grpSpPr>
          <a:xfrm>
            <a:off x="5268508" y="3430180"/>
            <a:ext cx="3417589" cy="1636088"/>
            <a:chOff x="5268508" y="3430180"/>
            <a:chExt cx="3417589" cy="1636088"/>
          </a:xfrm>
        </p:grpSpPr>
        <p:pic>
          <p:nvPicPr>
            <p:cNvPr id="20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1360" y="3430180"/>
              <a:ext cx="3213360" cy="763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8508" y="4260849"/>
              <a:ext cx="3417589" cy="805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a:off x="4412918" y="5668901"/>
            <a:ext cx="4719824" cy="1031140"/>
            <a:chOff x="4412918" y="5668901"/>
            <a:chExt cx="4719824" cy="1031140"/>
          </a:xfrm>
        </p:grpSpPr>
        <p:pic>
          <p:nvPicPr>
            <p:cNvPr id="205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2918" y="6024879"/>
              <a:ext cx="1389756" cy="656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2897" y="5705116"/>
              <a:ext cx="259718" cy="281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741313" y="5984615"/>
              <a:ext cx="2478627" cy="369332"/>
            </a:xfrm>
            <a:prstGeom prst="rect">
              <a:avLst/>
            </a:prstGeom>
            <a:noFill/>
          </p:spPr>
          <p:txBody>
            <a:bodyPr wrap="none" rtlCol="0">
              <a:spAutoFit/>
            </a:bodyPr>
            <a:lstStyle/>
            <a:p>
              <a:r>
                <a:rPr lang="en-US" dirty="0" smtClean="0"/>
                <a:t>Static dielectric constant</a:t>
              </a:r>
              <a:endParaRPr lang="en-US" dirty="0"/>
            </a:p>
          </p:txBody>
        </p:sp>
        <p:sp>
          <p:nvSpPr>
            <p:cNvPr id="26" name="TextBox 25"/>
            <p:cNvSpPr txBox="1"/>
            <p:nvPr/>
          </p:nvSpPr>
          <p:spPr>
            <a:xfrm>
              <a:off x="5743288" y="6330709"/>
              <a:ext cx="3389454" cy="369332"/>
            </a:xfrm>
            <a:prstGeom prst="rect">
              <a:avLst/>
            </a:prstGeom>
            <a:noFill/>
          </p:spPr>
          <p:txBody>
            <a:bodyPr wrap="none" rtlCol="0">
              <a:spAutoFit/>
            </a:bodyPr>
            <a:lstStyle/>
            <a:p>
              <a:r>
                <a:rPr lang="en-US" dirty="0" smtClean="0"/>
                <a:t>High frequency dielectric constant</a:t>
              </a:r>
              <a:endParaRPr lang="en-US" dirty="0"/>
            </a:p>
          </p:txBody>
        </p:sp>
        <p:sp>
          <p:nvSpPr>
            <p:cNvPr id="11" name="TextBox 10"/>
            <p:cNvSpPr txBox="1"/>
            <p:nvPr/>
          </p:nvSpPr>
          <p:spPr>
            <a:xfrm>
              <a:off x="5735436" y="5668901"/>
              <a:ext cx="2329420" cy="369332"/>
            </a:xfrm>
            <a:prstGeom prst="rect">
              <a:avLst/>
            </a:prstGeom>
            <a:noFill/>
          </p:spPr>
          <p:txBody>
            <a:bodyPr wrap="none" rtlCol="0">
              <a:spAutoFit/>
            </a:bodyPr>
            <a:lstStyle/>
            <a:p>
              <a:r>
                <a:rPr lang="en-US" dirty="0" smtClean="0"/>
                <a:t>Electron kinetic energy</a:t>
              </a:r>
              <a:endParaRPr lang="en-US" dirty="0"/>
            </a:p>
          </p:txBody>
        </p:sp>
      </p:grpSp>
      <p:grpSp>
        <p:nvGrpSpPr>
          <p:cNvPr id="14" name="Group 13"/>
          <p:cNvGrpSpPr/>
          <p:nvPr/>
        </p:nvGrpSpPr>
        <p:grpSpPr>
          <a:xfrm>
            <a:off x="111760" y="2671852"/>
            <a:ext cx="8353313" cy="725957"/>
            <a:chOff x="111760" y="2671852"/>
            <a:chExt cx="8353313" cy="725957"/>
          </a:xfrm>
        </p:grpSpPr>
        <p:sp>
          <p:nvSpPr>
            <p:cNvPr id="4" name="TextBox 3"/>
            <p:cNvSpPr txBox="1"/>
            <p:nvPr/>
          </p:nvSpPr>
          <p:spPr>
            <a:xfrm>
              <a:off x="6675352" y="2671852"/>
              <a:ext cx="1789721" cy="646331"/>
            </a:xfrm>
            <a:prstGeom prst="rect">
              <a:avLst/>
            </a:prstGeom>
            <a:noFill/>
            <a:ln>
              <a:noFill/>
            </a:ln>
          </p:spPr>
          <p:txBody>
            <a:bodyPr wrap="none" rtlCol="0">
              <a:spAutoFit/>
            </a:bodyPr>
            <a:lstStyle/>
            <a:p>
              <a:r>
                <a:rPr lang="en-US" b="1" dirty="0" smtClean="0">
                  <a:solidFill>
                    <a:srgbClr val="0070C0"/>
                  </a:solidFill>
                </a:rPr>
                <a:t>Scattering rate </a:t>
              </a:r>
            </a:p>
            <a:p>
              <a:r>
                <a:rPr lang="en-US" b="1" dirty="0" smtClean="0">
                  <a:solidFill>
                    <a:srgbClr val="0070C0"/>
                  </a:solidFill>
                </a:rPr>
                <a:t>(from </a:t>
              </a:r>
              <a:r>
                <a:rPr lang="en-US" b="1" dirty="0" err="1" smtClean="0">
                  <a:solidFill>
                    <a:srgbClr val="0070C0"/>
                  </a:solidFill>
                </a:rPr>
                <a:t>Tomizawa</a:t>
              </a:r>
              <a:r>
                <a:rPr lang="en-US" b="1" dirty="0" smtClean="0">
                  <a:solidFill>
                    <a:srgbClr val="0070C0"/>
                  </a:solidFill>
                </a:rPr>
                <a:t>)</a:t>
              </a:r>
              <a:endParaRPr lang="en-US" b="1" dirty="0">
                <a:solidFill>
                  <a:srgbClr val="0070C0"/>
                </a:solidFill>
              </a:endParaRPr>
            </a:p>
          </p:txBody>
        </p:sp>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760" y="2705010"/>
              <a:ext cx="3266052" cy="692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0"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21829" y="2721329"/>
              <a:ext cx="2984270" cy="596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4412918" y="5180568"/>
            <a:ext cx="3761257" cy="1500939"/>
            <a:chOff x="4412918" y="5180568"/>
            <a:chExt cx="3761257" cy="1500939"/>
          </a:xfrm>
        </p:grpSpPr>
        <p:sp>
          <p:nvSpPr>
            <p:cNvPr id="5" name="Rectangle 4"/>
            <p:cNvSpPr/>
            <p:nvPr/>
          </p:nvSpPr>
          <p:spPr>
            <a:xfrm>
              <a:off x="4412918" y="6038233"/>
              <a:ext cx="1322518" cy="64327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a:endCxn id="2056" idx="0"/>
            </p:cNvCxnSpPr>
            <p:nvPr/>
          </p:nvCxnSpPr>
          <p:spPr>
            <a:xfrm flipH="1">
              <a:off x="5107796" y="5549900"/>
              <a:ext cx="160712" cy="47497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145204" y="5180568"/>
              <a:ext cx="3028971" cy="369332"/>
            </a:xfrm>
            <a:prstGeom prst="rect">
              <a:avLst/>
            </a:prstGeom>
            <a:noFill/>
          </p:spPr>
          <p:txBody>
            <a:bodyPr wrap="none" rtlCol="0">
              <a:spAutoFit/>
            </a:bodyPr>
            <a:lstStyle/>
            <a:p>
              <a:r>
                <a:rPr lang="en-US" b="1" dirty="0" smtClean="0">
                  <a:solidFill>
                    <a:srgbClr val="FF0000"/>
                  </a:solidFill>
                </a:rPr>
                <a:t>LORENTZ OSCILLATOR MODEL</a:t>
              </a:r>
              <a:endParaRPr lang="en-US" b="1" dirty="0">
                <a:solidFill>
                  <a:srgbClr val="FF0000"/>
                </a:solidFill>
              </a:endParaRPr>
            </a:p>
          </p:txBody>
        </p:sp>
      </p:grpSp>
      <p:pic>
        <p:nvPicPr>
          <p:cNvPr id="13"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66414" y="1719593"/>
            <a:ext cx="1304528" cy="1125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248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9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000" y="23812"/>
            <a:ext cx="8229600" cy="1143000"/>
          </a:xfrm>
        </p:spPr>
        <p:txBody>
          <a:bodyPr>
            <a:normAutofit/>
          </a:bodyPr>
          <a:lstStyle/>
          <a:p>
            <a:r>
              <a:rPr lang="en-US" b="1" dirty="0" smtClean="0">
                <a:solidFill>
                  <a:schemeClr val="bg1"/>
                </a:solidFill>
              </a:rPr>
              <a:t>3. Emission</a:t>
            </a:r>
            <a:endParaRPr lang="en-US" b="1" dirty="0">
              <a:solidFill>
                <a:schemeClr val="bg1"/>
              </a:solidFill>
            </a:endParaRPr>
          </a:p>
        </p:txBody>
      </p:sp>
      <p:sp>
        <p:nvSpPr>
          <p:cNvPr id="3" name="Content Placeholder 2"/>
          <p:cNvSpPr>
            <a:spLocks noGrp="1"/>
          </p:cNvSpPr>
          <p:nvPr>
            <p:ph idx="1"/>
          </p:nvPr>
        </p:nvSpPr>
        <p:spPr/>
        <p:txBody>
          <a:bodyPr>
            <a:normAutofit lnSpcReduction="10000"/>
          </a:bodyPr>
          <a:lstStyle/>
          <a:p>
            <a:r>
              <a:rPr lang="en-US" sz="1800" dirty="0" smtClean="0"/>
              <a:t>Longitudinal momentum should be enough to overcome the electron affinity- 1D tunneling problem</a:t>
            </a:r>
          </a:p>
          <a:p>
            <a:endParaRPr lang="en-US" sz="1800" dirty="0"/>
          </a:p>
          <a:p>
            <a:endParaRPr lang="en-US" sz="1800" dirty="0" smtClean="0"/>
          </a:p>
          <a:p>
            <a:endParaRPr lang="en-US" sz="1800" dirty="0" smtClean="0"/>
          </a:p>
          <a:p>
            <a:endParaRPr lang="en-US" sz="1800" dirty="0" smtClean="0"/>
          </a:p>
          <a:p>
            <a:endParaRPr lang="en-US" sz="1800" dirty="0"/>
          </a:p>
          <a:p>
            <a:r>
              <a:rPr lang="en-US" sz="1800" b="1" dirty="0" smtClean="0">
                <a:solidFill>
                  <a:srgbClr val="FF0000"/>
                </a:solidFill>
              </a:rPr>
              <a:t>IMPORTANT: transverse momentum in not conserved at emission </a:t>
            </a:r>
          </a:p>
          <a:p>
            <a:r>
              <a:rPr lang="en-US" sz="1800" dirty="0" smtClean="0"/>
              <a:t>GaAs that has a pristine surface, but does not show momentum conservation</a:t>
            </a:r>
          </a:p>
          <a:p>
            <a:r>
              <a:rPr lang="en-US" sz="1800" dirty="0" smtClean="0"/>
              <a:t>but can assume conservation of transverse energy</a:t>
            </a:r>
            <a:endParaRPr lang="en-US" sz="1800" dirty="0"/>
          </a:p>
          <a:p>
            <a:endParaRPr lang="en-US" sz="1800" dirty="0" smtClean="0"/>
          </a:p>
          <a:p>
            <a:r>
              <a:rPr lang="en-US" sz="1800" dirty="0" smtClean="0"/>
              <a:t>Effective affinity depends on band bending at the vacuum interface (</a:t>
            </a:r>
            <a:r>
              <a:rPr lang="en-US" sz="2400" dirty="0" smtClean="0"/>
              <a:t>B</a:t>
            </a:r>
            <a:r>
              <a:rPr lang="en-US" sz="1800" dirty="0" smtClean="0"/>
              <a:t>): crucial for determining the true work function</a:t>
            </a:r>
          </a:p>
          <a:p>
            <a:r>
              <a:rPr lang="en-US" sz="1800" dirty="0" smtClean="0"/>
              <a:t>True work function </a:t>
            </a:r>
            <a:r>
              <a:rPr lang="en-US" sz="2400" dirty="0" err="1" smtClean="0"/>
              <a:t>E</a:t>
            </a:r>
            <a:r>
              <a:rPr lang="en-US" sz="2400" baseline="-25000" dirty="0" err="1" smtClean="0"/>
              <a:t>g</a:t>
            </a:r>
            <a:r>
              <a:rPr lang="en-US" sz="2400" dirty="0" smtClean="0"/>
              <a:t>+</a:t>
            </a:r>
            <a:r>
              <a:rPr lang="el-GR" sz="2400" dirty="0" smtClean="0"/>
              <a:t>χ</a:t>
            </a:r>
            <a:r>
              <a:rPr lang="en-US" sz="2400" dirty="0" smtClean="0"/>
              <a:t>-B</a:t>
            </a:r>
            <a:r>
              <a:rPr lang="en-US" sz="1800" dirty="0" smtClean="0"/>
              <a:t>, instead of just </a:t>
            </a:r>
            <a:r>
              <a:rPr lang="en-US" sz="2400" dirty="0" err="1"/>
              <a:t>E</a:t>
            </a:r>
            <a:r>
              <a:rPr lang="en-US" sz="2400" baseline="-25000" dirty="0" err="1"/>
              <a:t>g</a:t>
            </a:r>
            <a:r>
              <a:rPr lang="en-US" sz="2400" dirty="0"/>
              <a:t>+</a:t>
            </a:r>
            <a:r>
              <a:rPr lang="el-GR" sz="2400" dirty="0" smtClean="0"/>
              <a:t>χ</a:t>
            </a:r>
            <a:endParaRPr lang="en-US" sz="2400" dirty="0" smtClean="0"/>
          </a:p>
          <a:p>
            <a:endParaRPr lang="en-US" dirty="0" smtClean="0"/>
          </a:p>
          <a:p>
            <a:endParaRPr lang="en-US" dirty="0"/>
          </a:p>
          <a:p>
            <a:endParaRPr lang="en-US" dirty="0" smtClean="0"/>
          </a:p>
          <a:p>
            <a:endParaRPr lang="en-US" dirty="0"/>
          </a:p>
          <a:p>
            <a:endParaRPr lang="en-US" dirty="0"/>
          </a:p>
        </p:txBody>
      </p:sp>
      <p:sp>
        <p:nvSpPr>
          <p:cNvPr id="4" name="AutoShape 2" descr="Image result for chi greek letter"/>
          <p:cNvSpPr>
            <a:spLocks noChangeAspect="1" noChangeArrowheads="1"/>
          </p:cNvSpPr>
          <p:nvPr/>
        </p:nvSpPr>
        <p:spPr bwMode="auto">
          <a:xfrm>
            <a:off x="155575" y="-471488"/>
            <a:ext cx="581025" cy="990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Image result for chi greek letter"/>
          <p:cNvSpPr>
            <a:spLocks noChangeAspect="1" noChangeArrowheads="1"/>
          </p:cNvSpPr>
          <p:nvPr/>
        </p:nvSpPr>
        <p:spPr bwMode="auto">
          <a:xfrm>
            <a:off x="307975" y="-319088"/>
            <a:ext cx="581025" cy="990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descr="Image result for chi greek letter"/>
          <p:cNvSpPr>
            <a:spLocks noChangeAspect="1" noChangeArrowheads="1"/>
          </p:cNvSpPr>
          <p:nvPr/>
        </p:nvSpPr>
        <p:spPr bwMode="auto">
          <a:xfrm>
            <a:off x="460375" y="-166688"/>
            <a:ext cx="581025" cy="990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1219200" y="2590800"/>
            <a:ext cx="5835650" cy="914400"/>
            <a:chOff x="1219200" y="2590800"/>
            <a:chExt cx="5835650" cy="914400"/>
          </a:xfrm>
        </p:grpSpPr>
        <p:cxnSp>
          <p:nvCxnSpPr>
            <p:cNvPr id="5" name="Elbow Connector 4"/>
            <p:cNvCxnSpPr/>
            <p:nvPr/>
          </p:nvCxnSpPr>
          <p:spPr>
            <a:xfrm flipV="1">
              <a:off x="1828800" y="2590800"/>
              <a:ext cx="2667000" cy="914400"/>
            </a:xfrm>
            <a:prstGeom prst="bentConnector3">
              <a:avLst/>
            </a:prstGeom>
            <a:ln w="31750"/>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1981200" y="2819400"/>
              <a:ext cx="76200" cy="9442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stCxn id="6" idx="5"/>
            </p:cNvCxnSpPr>
            <p:nvPr/>
          </p:nvCxnSpPr>
          <p:spPr>
            <a:xfrm>
              <a:off x="2046241" y="2899999"/>
              <a:ext cx="849359" cy="3186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219200" y="2866614"/>
              <a:ext cx="1828800" cy="0"/>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002219"/>
              <a:ext cx="177800" cy="334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Arc 13"/>
            <p:cNvSpPr/>
            <p:nvPr/>
          </p:nvSpPr>
          <p:spPr>
            <a:xfrm>
              <a:off x="2362200" y="2866614"/>
              <a:ext cx="45719" cy="30308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829294"/>
              <a:ext cx="2254250" cy="59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058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4301" y="977375"/>
            <a:ext cx="4724400" cy="4800600"/>
          </a:xfrm>
        </p:spPr>
        <p:txBody>
          <a:bodyPr>
            <a:normAutofit/>
          </a:bodyPr>
          <a:lstStyle/>
          <a:p>
            <a:r>
              <a:rPr lang="en-US" sz="1800" dirty="0" smtClean="0"/>
              <a:t>3-step photoelectric emission process (Spicer) for Cs</a:t>
            </a:r>
            <a:r>
              <a:rPr lang="en-US" sz="1800" baseline="-25000" dirty="0" smtClean="0"/>
              <a:t>3</a:t>
            </a:r>
            <a:r>
              <a:rPr lang="en-US" sz="1800" dirty="0" smtClean="0"/>
              <a:t>Sb, a representative alkali </a:t>
            </a:r>
            <a:r>
              <a:rPr lang="en-US" sz="1800" dirty="0" err="1" smtClean="0"/>
              <a:t>antimonide</a:t>
            </a:r>
            <a:r>
              <a:rPr lang="en-US" sz="1800" dirty="0"/>
              <a:t>-</a:t>
            </a:r>
            <a:endParaRPr lang="en-US" sz="1800" dirty="0" smtClean="0"/>
          </a:p>
          <a:p>
            <a:pPr marL="514350" indent="-514350">
              <a:buAutoNum type="arabicPeriod"/>
            </a:pPr>
            <a:r>
              <a:rPr lang="en-US" sz="1800" dirty="0"/>
              <a:t>Absorption of light to generate electron positions and energies</a:t>
            </a:r>
          </a:p>
          <a:p>
            <a:pPr marL="514350" indent="-514350">
              <a:buAutoNum type="arabicPeriod"/>
            </a:pPr>
            <a:r>
              <a:rPr lang="en-US" sz="1800" dirty="0"/>
              <a:t>Transport of electrons under semi-classical approximation </a:t>
            </a:r>
            <a:endParaRPr lang="en-US" sz="1800" dirty="0" smtClean="0"/>
          </a:p>
          <a:p>
            <a:pPr marL="514350" indent="-514350">
              <a:buAutoNum type="arabicPeriod"/>
            </a:pPr>
            <a:r>
              <a:rPr lang="en-US" sz="1800" dirty="0" smtClean="0"/>
              <a:t>Emission </a:t>
            </a:r>
            <a:r>
              <a:rPr lang="en-US" sz="1800" dirty="0"/>
              <a:t>from </a:t>
            </a:r>
            <a:r>
              <a:rPr lang="en-US" sz="1800" dirty="0" smtClean="0"/>
              <a:t>surface</a:t>
            </a:r>
          </a:p>
          <a:p>
            <a:endParaRPr lang="en-US" sz="1800" dirty="0" smtClean="0"/>
          </a:p>
          <a:p>
            <a:endParaRPr lang="en-US" sz="1800" dirty="0" smtClean="0"/>
          </a:p>
          <a:p>
            <a:endParaRPr lang="en-US" sz="1800" dirty="0"/>
          </a:p>
          <a:p>
            <a:endParaRPr lang="en-US" sz="1800" dirty="0" smtClean="0"/>
          </a:p>
          <a:p>
            <a:endParaRPr lang="en-US" sz="1800" dirty="0"/>
          </a:p>
          <a:p>
            <a:pPr marL="0" indent="0">
              <a:buNone/>
            </a:pPr>
            <a:endParaRPr lang="en-US" sz="1800" dirty="0" smtClean="0"/>
          </a:p>
          <a:p>
            <a:pPr marL="0" indent="0">
              <a:buNone/>
            </a:pPr>
            <a:endParaRPr lang="en-US" sz="1800" dirty="0" smtClean="0"/>
          </a:p>
          <a:p>
            <a:pPr marL="514350" indent="-514350">
              <a:buAutoNum type="arabicPeriod"/>
            </a:pPr>
            <a:endParaRPr lang="en-US" sz="1800" dirty="0"/>
          </a:p>
          <a:p>
            <a:pPr marL="0" indent="0">
              <a:buNone/>
            </a:pPr>
            <a:endParaRPr lang="en-US" sz="1800" dirty="0" smtClean="0"/>
          </a:p>
        </p:txBody>
      </p:sp>
      <p:sp>
        <p:nvSpPr>
          <p:cNvPr id="6" name="Title 1"/>
          <p:cNvSpPr>
            <a:spLocks noGrp="1"/>
          </p:cNvSpPr>
          <p:nvPr>
            <p:ph type="title"/>
          </p:nvPr>
        </p:nvSpPr>
        <p:spPr>
          <a:xfrm>
            <a:off x="2947240" y="0"/>
            <a:ext cx="5739560" cy="1143000"/>
          </a:xfrm>
        </p:spPr>
        <p:txBody>
          <a:bodyPr>
            <a:normAutofit/>
          </a:bodyPr>
          <a:lstStyle/>
          <a:p>
            <a:r>
              <a:rPr lang="en-US" b="1" dirty="0" smtClean="0">
                <a:solidFill>
                  <a:schemeClr val="bg1"/>
                </a:solidFill>
              </a:rPr>
              <a:t>Photoemission model</a:t>
            </a:r>
            <a:endParaRPr lang="en-US" b="1" dirty="0">
              <a:solidFill>
                <a:schemeClr val="bg1"/>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333" y="3574997"/>
            <a:ext cx="2539923" cy="331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Straight Arrow Connector 14"/>
          <p:cNvCxnSpPr/>
          <p:nvPr/>
        </p:nvCxnSpPr>
        <p:spPr>
          <a:xfrm>
            <a:off x="4947920" y="2489200"/>
            <a:ext cx="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1271" y="896715"/>
            <a:ext cx="4136604" cy="3921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3" name="Straight Arrow Connector 22"/>
          <p:cNvCxnSpPr/>
          <p:nvPr/>
        </p:nvCxnSpPr>
        <p:spPr>
          <a:xfrm flipV="1">
            <a:off x="4785360" y="1391920"/>
            <a:ext cx="1249680" cy="457200"/>
          </a:xfrm>
          <a:prstGeom prst="straightConnector1">
            <a:avLst/>
          </a:prstGeom>
          <a:ln>
            <a:solidFill>
              <a:schemeClr val="accent3">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502951" y="2806700"/>
            <a:ext cx="528320" cy="19304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3200400" y="3302000"/>
            <a:ext cx="2438400" cy="1168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371985228"/>
      </p:ext>
    </p:extLst>
  </p:cSld>
  <p:clrMapOvr>
    <a:masterClrMapping/>
  </p:clrMapOvr>
  <mc:AlternateContent xmlns:mc="http://schemas.openxmlformats.org/markup-compatibility/2006" xmlns:p14="http://schemas.microsoft.com/office/powerpoint/2010/main">
    <mc:Choice Requires="p14">
      <p:transition spd="slow" p14:dur="2000" advTm="1067"/>
    </mc:Choice>
    <mc:Fallback xmlns="">
      <p:transition spd="slow" advTm="10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9412" y="6458"/>
            <a:ext cx="6074588" cy="756802"/>
          </a:xfrm>
        </p:spPr>
        <p:txBody>
          <a:bodyPr>
            <a:normAutofit fontScale="90000"/>
          </a:bodyPr>
          <a:lstStyle/>
          <a:p>
            <a:r>
              <a:rPr lang="en-US" sz="3600" b="1" dirty="0" smtClean="0">
                <a:solidFill>
                  <a:schemeClr val="bg1"/>
                </a:solidFill>
              </a:rPr>
              <a:t>Why a Monte Carlo Simulation?</a:t>
            </a:r>
            <a:endParaRPr lang="en-US" sz="3600" b="1" dirty="0">
              <a:solidFill>
                <a:schemeClr val="bg1"/>
              </a:solidFill>
            </a:endParaRPr>
          </a:p>
        </p:txBody>
      </p:sp>
      <p:sp>
        <p:nvSpPr>
          <p:cNvPr id="3" name="Content Placeholder 2"/>
          <p:cNvSpPr>
            <a:spLocks noGrp="1"/>
          </p:cNvSpPr>
          <p:nvPr>
            <p:ph idx="1"/>
          </p:nvPr>
        </p:nvSpPr>
        <p:spPr>
          <a:xfrm>
            <a:off x="228600" y="1066800"/>
            <a:ext cx="8763000" cy="5410200"/>
          </a:xfrm>
        </p:spPr>
        <p:txBody>
          <a:bodyPr>
            <a:normAutofit/>
          </a:bodyPr>
          <a:lstStyle/>
          <a:p>
            <a:r>
              <a:rPr lang="en-US" sz="1800" dirty="0" smtClean="0"/>
              <a:t>Reproduce the measured photoemission properties</a:t>
            </a:r>
          </a:p>
          <a:p>
            <a:pPr lvl="1"/>
            <a:r>
              <a:rPr lang="en-US" sz="1800" dirty="0" smtClean="0">
                <a:solidFill>
                  <a:srgbClr val="FF0000"/>
                </a:solidFill>
              </a:rPr>
              <a:t>QE, Mean </a:t>
            </a:r>
            <a:r>
              <a:rPr lang="en-US" sz="1800" dirty="0">
                <a:solidFill>
                  <a:srgbClr val="FF0000"/>
                </a:solidFill>
              </a:rPr>
              <a:t>T</a:t>
            </a:r>
            <a:r>
              <a:rPr lang="en-US" sz="1800" dirty="0" smtClean="0">
                <a:solidFill>
                  <a:srgbClr val="FF0000"/>
                </a:solidFill>
              </a:rPr>
              <a:t>ransverse Energy, </a:t>
            </a:r>
            <a:r>
              <a:rPr lang="en-US" sz="1800" dirty="0">
                <a:solidFill>
                  <a:srgbClr val="FF0000"/>
                </a:solidFill>
              </a:rPr>
              <a:t>R</a:t>
            </a:r>
            <a:r>
              <a:rPr lang="en-US" sz="1800" dirty="0" smtClean="0">
                <a:solidFill>
                  <a:srgbClr val="FF0000"/>
                </a:solidFill>
              </a:rPr>
              <a:t>esponse Time</a:t>
            </a:r>
          </a:p>
          <a:p>
            <a:r>
              <a:rPr lang="en-US" sz="1800" dirty="0" smtClean="0"/>
              <a:t>Predict photoemission properties in unexplored experimental conditions (mostly </a:t>
            </a:r>
            <a:r>
              <a:rPr lang="en-US" sz="1800" dirty="0" err="1" smtClean="0"/>
              <a:t>ultracold</a:t>
            </a:r>
            <a:r>
              <a:rPr lang="en-US" sz="1800" dirty="0" smtClean="0"/>
              <a:t> temperatures) </a:t>
            </a:r>
          </a:p>
          <a:p>
            <a:r>
              <a:rPr lang="en-US" sz="1800" dirty="0" smtClean="0"/>
              <a:t>Include relevant physics: </a:t>
            </a:r>
            <a:r>
              <a:rPr lang="en-US" sz="1800" dirty="0" smtClean="0">
                <a:solidFill>
                  <a:srgbClr val="FF0000"/>
                </a:solidFill>
              </a:rPr>
              <a:t>e-</a:t>
            </a:r>
            <a:r>
              <a:rPr lang="en-US" sz="1800" dirty="0" err="1" smtClean="0">
                <a:solidFill>
                  <a:srgbClr val="FF0000"/>
                </a:solidFill>
              </a:rPr>
              <a:t>ph</a:t>
            </a:r>
            <a:r>
              <a:rPr lang="en-US" sz="1800" dirty="0" smtClean="0">
                <a:solidFill>
                  <a:srgbClr val="FF0000"/>
                </a:solidFill>
              </a:rPr>
              <a:t> scattering, band bending, temperature effects (going beyond analytical models)</a:t>
            </a:r>
          </a:p>
          <a:p>
            <a:r>
              <a:rPr lang="en-US" sz="1800" dirty="0" smtClean="0"/>
              <a:t>Put forward experimental measurements aimed at understanding photoemission in alkali </a:t>
            </a:r>
            <a:r>
              <a:rPr lang="en-US" sz="1800" dirty="0" err="1" smtClean="0"/>
              <a:t>antimonides</a:t>
            </a:r>
            <a:endParaRPr lang="en-US" sz="1800" dirty="0" smtClean="0"/>
          </a:p>
          <a:p>
            <a:endParaRPr lang="en-US" sz="1800" dirty="0" smtClean="0"/>
          </a:p>
        </p:txBody>
      </p:sp>
      <p:grpSp>
        <p:nvGrpSpPr>
          <p:cNvPr id="5" name="Group 4"/>
          <p:cNvGrpSpPr/>
          <p:nvPr/>
        </p:nvGrpSpPr>
        <p:grpSpPr>
          <a:xfrm>
            <a:off x="1621690" y="3640827"/>
            <a:ext cx="4677509" cy="3013519"/>
            <a:chOff x="1621690" y="3626313"/>
            <a:chExt cx="4677509" cy="3013519"/>
          </a:xfrm>
        </p:grpSpPr>
        <p:grpSp>
          <p:nvGrpSpPr>
            <p:cNvPr id="19" name="Group 18"/>
            <p:cNvGrpSpPr/>
            <p:nvPr/>
          </p:nvGrpSpPr>
          <p:grpSpPr>
            <a:xfrm>
              <a:off x="1621690" y="3626313"/>
              <a:ext cx="4677509" cy="3013519"/>
              <a:chOff x="1621690" y="3626313"/>
              <a:chExt cx="4677509" cy="3013519"/>
            </a:xfrm>
          </p:grpSpPr>
          <p:pic>
            <p:nvPicPr>
              <p:cNvPr id="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7048" y="3626313"/>
                <a:ext cx="4052151" cy="3013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rot="16200000">
                <a:off x="978244" y="4608117"/>
                <a:ext cx="1810111" cy="523220"/>
              </a:xfrm>
              <a:prstGeom prst="rect">
                <a:avLst/>
              </a:prstGeom>
              <a:noFill/>
            </p:spPr>
            <p:txBody>
              <a:bodyPr wrap="none" rtlCol="0">
                <a:spAutoFit/>
              </a:bodyPr>
              <a:lstStyle/>
              <a:p>
                <a:r>
                  <a:rPr lang="en-US" sz="2800" dirty="0" smtClean="0"/>
                  <a:t>MTE (</a:t>
                </a:r>
                <a:r>
                  <a:rPr lang="en-US" sz="2800" dirty="0" err="1" smtClean="0"/>
                  <a:t>meV</a:t>
                </a:r>
                <a:r>
                  <a:rPr lang="en-US" sz="2800" dirty="0" smtClean="0"/>
                  <a:t>)</a:t>
                </a:r>
                <a:endParaRPr lang="en-US" sz="2800" dirty="0"/>
              </a:p>
            </p:txBody>
          </p:sp>
        </p:grpSp>
        <p:sp>
          <p:nvSpPr>
            <p:cNvPr id="26" name="TextBox 25"/>
            <p:cNvSpPr txBox="1"/>
            <p:nvPr/>
          </p:nvSpPr>
          <p:spPr>
            <a:xfrm>
              <a:off x="2640737" y="5799114"/>
              <a:ext cx="877163" cy="246221"/>
            </a:xfrm>
            <a:prstGeom prst="rect">
              <a:avLst/>
            </a:prstGeom>
            <a:noFill/>
          </p:spPr>
          <p:txBody>
            <a:bodyPr wrap="none" rtlCol="0">
              <a:spAutoFit/>
            </a:bodyPr>
            <a:lstStyle/>
            <a:p>
              <a:r>
                <a:rPr lang="en-US" sz="1000" dirty="0" smtClean="0"/>
                <a:t>Lee et al, APL</a:t>
              </a:r>
              <a:endParaRPr lang="en-US" sz="1000" dirty="0"/>
            </a:p>
          </p:txBody>
        </p:sp>
      </p:grpSp>
      <p:grpSp>
        <p:nvGrpSpPr>
          <p:cNvPr id="27" name="Group 26"/>
          <p:cNvGrpSpPr/>
          <p:nvPr/>
        </p:nvGrpSpPr>
        <p:grpSpPr>
          <a:xfrm>
            <a:off x="2633072" y="3911600"/>
            <a:ext cx="6396628" cy="1447800"/>
            <a:chOff x="2633072" y="3911600"/>
            <a:chExt cx="6396628" cy="1447800"/>
          </a:xfrm>
        </p:grpSpPr>
        <p:cxnSp>
          <p:nvCxnSpPr>
            <p:cNvPr id="28" name="Straight Arrow Connector 27"/>
            <p:cNvCxnSpPr/>
            <p:nvPr/>
          </p:nvCxnSpPr>
          <p:spPr>
            <a:xfrm>
              <a:off x="3517900" y="4521200"/>
              <a:ext cx="3378200" cy="635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2633072" y="3911600"/>
              <a:ext cx="884828" cy="14478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0" name="TextBox 29"/>
            <p:cNvSpPr txBox="1"/>
            <p:nvPr/>
          </p:nvSpPr>
          <p:spPr>
            <a:xfrm>
              <a:off x="6896100" y="4247842"/>
              <a:ext cx="2133600" cy="923330"/>
            </a:xfrm>
            <a:prstGeom prst="rect">
              <a:avLst/>
            </a:prstGeom>
            <a:noFill/>
          </p:spPr>
          <p:txBody>
            <a:bodyPr wrap="square" rtlCol="0">
              <a:spAutoFit/>
            </a:bodyPr>
            <a:lstStyle/>
            <a:p>
              <a:r>
                <a:rPr lang="en-US" b="1" dirty="0" smtClean="0">
                  <a:solidFill>
                    <a:srgbClr val="FF0000"/>
                  </a:solidFill>
                </a:rPr>
                <a:t>Analytical (green) not adequate; but</a:t>
              </a:r>
            </a:p>
            <a:p>
              <a:r>
                <a:rPr lang="en-US" b="1" dirty="0" smtClean="0">
                  <a:solidFill>
                    <a:srgbClr val="FF0000"/>
                  </a:solidFill>
                </a:rPr>
                <a:t> simulations match</a:t>
              </a:r>
              <a:endParaRPr lang="en-US" b="1" dirty="0">
                <a:solidFill>
                  <a:srgbClr val="FF0000"/>
                </a:solidFill>
              </a:endParaRPr>
            </a:p>
          </p:txBody>
        </p:sp>
      </p:grpSp>
    </p:spTree>
    <p:custDataLst>
      <p:tags r:id="rId1"/>
    </p:custDataLst>
    <p:extLst>
      <p:ext uri="{BB962C8B-B14F-4D97-AF65-F5344CB8AC3E}">
        <p14:creationId xmlns:p14="http://schemas.microsoft.com/office/powerpoint/2010/main" val="1756449284"/>
      </p:ext>
    </p:extLst>
  </p:cSld>
  <p:clrMapOvr>
    <a:masterClrMapping/>
  </p:clrMapOvr>
  <mc:AlternateContent xmlns:mc="http://schemas.openxmlformats.org/markup-compatibility/2006" xmlns:p14="http://schemas.microsoft.com/office/powerpoint/2010/main">
    <mc:Choice Requires="p14">
      <p:transition spd="slow" p14:dur="2000" advTm="70770"/>
    </mc:Choice>
    <mc:Fallback xmlns="">
      <p:transition spd="slow" advTm="707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 y="749300"/>
            <a:ext cx="4724400" cy="4800600"/>
          </a:xfrm>
        </p:spPr>
        <p:txBody>
          <a:bodyPr>
            <a:normAutofit/>
          </a:bodyPr>
          <a:lstStyle/>
          <a:p>
            <a:r>
              <a:rPr lang="en-US" sz="1800" dirty="0" smtClean="0"/>
              <a:t>3-step photoelectric emission process (Spicer) for Cs</a:t>
            </a:r>
            <a:r>
              <a:rPr lang="en-US" sz="1800" baseline="-25000" dirty="0" smtClean="0"/>
              <a:t>3</a:t>
            </a:r>
            <a:r>
              <a:rPr lang="en-US" sz="1800" dirty="0" smtClean="0"/>
              <a:t>Sb-</a:t>
            </a:r>
          </a:p>
          <a:p>
            <a:pPr>
              <a:buAutoNum type="arabicPeriod"/>
            </a:pPr>
            <a:r>
              <a:rPr lang="en-US" sz="1800" dirty="0" smtClean="0"/>
              <a:t>   Absorption </a:t>
            </a:r>
            <a:r>
              <a:rPr lang="en-US" sz="1800" dirty="0"/>
              <a:t>of light </a:t>
            </a:r>
            <a:r>
              <a:rPr lang="en-US" sz="1800" dirty="0" smtClean="0"/>
              <a:t>to create electrons in the conduction </a:t>
            </a:r>
            <a:r>
              <a:rPr lang="en-US" sz="1800" dirty="0"/>
              <a:t>band </a:t>
            </a:r>
            <a:r>
              <a:rPr lang="en-US" sz="1800" dirty="0" smtClean="0"/>
              <a:t>(consider only </a:t>
            </a:r>
            <a:r>
              <a:rPr lang="az-Cyrl-AZ" sz="1800" dirty="0"/>
              <a:t>Г</a:t>
            </a:r>
            <a:r>
              <a:rPr lang="en-US" sz="1800" dirty="0"/>
              <a:t> valley</a:t>
            </a:r>
            <a:r>
              <a:rPr lang="en-US" sz="1800" dirty="0" smtClean="0"/>
              <a:t>)</a:t>
            </a:r>
          </a:p>
          <a:p>
            <a:pPr marL="514350" indent="-514350">
              <a:buAutoNum type="arabicPeriod"/>
            </a:pPr>
            <a:r>
              <a:rPr lang="en-US" sz="1800" dirty="0" smtClean="0"/>
              <a:t>Transport </a:t>
            </a:r>
            <a:r>
              <a:rPr lang="en-US" sz="1800" dirty="0"/>
              <a:t>of </a:t>
            </a:r>
            <a:r>
              <a:rPr lang="en-US" sz="1800" dirty="0" smtClean="0"/>
              <a:t>electrons within the cathode; scatter with polar optical phonons (dominant scattering mechanism in Cs</a:t>
            </a:r>
            <a:r>
              <a:rPr lang="en-US" sz="1800" baseline="-25000" dirty="0" smtClean="0"/>
              <a:t>3</a:t>
            </a:r>
            <a:r>
              <a:rPr lang="en-US" sz="1800" dirty="0" smtClean="0"/>
              <a:t>Sb)</a:t>
            </a:r>
          </a:p>
          <a:p>
            <a:pPr marL="514350" indent="-514350">
              <a:buAutoNum type="arabicPeriod"/>
            </a:pPr>
            <a:r>
              <a:rPr lang="en-US" sz="1800" dirty="0" smtClean="0"/>
              <a:t>Emission of electrons from surface</a:t>
            </a:r>
          </a:p>
          <a:p>
            <a:endParaRPr lang="en-US" sz="1800" dirty="0" smtClean="0"/>
          </a:p>
          <a:p>
            <a:endParaRPr lang="en-US" sz="1800" dirty="0" smtClean="0"/>
          </a:p>
          <a:p>
            <a:endParaRPr lang="en-US" sz="1800" dirty="0"/>
          </a:p>
          <a:p>
            <a:endParaRPr lang="en-US" sz="1800" dirty="0" smtClean="0"/>
          </a:p>
          <a:p>
            <a:endParaRPr lang="en-US" sz="1800" dirty="0"/>
          </a:p>
          <a:p>
            <a:pPr marL="0" indent="0">
              <a:buNone/>
            </a:pPr>
            <a:endParaRPr lang="en-US" sz="1800" dirty="0" smtClean="0"/>
          </a:p>
          <a:p>
            <a:pPr marL="0" indent="0">
              <a:buNone/>
            </a:pPr>
            <a:endParaRPr lang="en-US" sz="1800" dirty="0" smtClean="0"/>
          </a:p>
          <a:p>
            <a:pPr marL="514350" indent="-514350">
              <a:buAutoNum type="arabicPeriod"/>
            </a:pPr>
            <a:endParaRPr lang="en-US" sz="1800" dirty="0"/>
          </a:p>
          <a:p>
            <a:pPr marL="0" indent="0">
              <a:buNone/>
            </a:pPr>
            <a:endParaRPr lang="en-US" sz="1800" dirty="0" smtClean="0"/>
          </a:p>
        </p:txBody>
      </p:sp>
      <p:sp>
        <p:nvSpPr>
          <p:cNvPr id="6" name="Title 1"/>
          <p:cNvSpPr>
            <a:spLocks noGrp="1"/>
          </p:cNvSpPr>
          <p:nvPr>
            <p:ph type="title"/>
          </p:nvPr>
        </p:nvSpPr>
        <p:spPr>
          <a:xfrm>
            <a:off x="2947240" y="0"/>
            <a:ext cx="5739560" cy="1143000"/>
          </a:xfrm>
        </p:spPr>
        <p:txBody>
          <a:bodyPr>
            <a:normAutofit/>
          </a:bodyPr>
          <a:lstStyle/>
          <a:p>
            <a:r>
              <a:rPr lang="en-US" b="1" dirty="0" smtClean="0">
                <a:solidFill>
                  <a:schemeClr val="bg1"/>
                </a:solidFill>
              </a:rPr>
              <a:t>Photoemission model</a:t>
            </a:r>
            <a:endParaRPr lang="en-US" b="1" dirty="0">
              <a:solidFill>
                <a:schemeClr val="bg1"/>
              </a:solidFill>
            </a:endParaRPr>
          </a:p>
        </p:txBody>
      </p:sp>
      <p:cxnSp>
        <p:nvCxnSpPr>
          <p:cNvPr id="15" name="Straight Arrow Connector 14"/>
          <p:cNvCxnSpPr/>
          <p:nvPr/>
        </p:nvCxnSpPr>
        <p:spPr>
          <a:xfrm>
            <a:off x="4947920" y="2489200"/>
            <a:ext cx="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20" name="Group 19"/>
          <p:cNvGrpSpPr/>
          <p:nvPr/>
        </p:nvGrpSpPr>
        <p:grpSpPr>
          <a:xfrm>
            <a:off x="4699000" y="5632450"/>
            <a:ext cx="4419600" cy="698500"/>
            <a:chOff x="1219200" y="2590800"/>
            <a:chExt cx="5835650" cy="914400"/>
          </a:xfrm>
        </p:grpSpPr>
        <p:cxnSp>
          <p:nvCxnSpPr>
            <p:cNvPr id="21" name="Elbow Connector 20"/>
            <p:cNvCxnSpPr/>
            <p:nvPr/>
          </p:nvCxnSpPr>
          <p:spPr>
            <a:xfrm flipV="1">
              <a:off x="1828800" y="2590800"/>
              <a:ext cx="2667000" cy="914400"/>
            </a:xfrm>
            <a:prstGeom prst="bentConnector3">
              <a:avLst/>
            </a:prstGeom>
            <a:ln w="31750"/>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1981200" y="2819400"/>
              <a:ext cx="76200" cy="9442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a:stCxn id="22" idx="5"/>
            </p:cNvCxnSpPr>
            <p:nvPr/>
          </p:nvCxnSpPr>
          <p:spPr>
            <a:xfrm>
              <a:off x="2046241" y="2899999"/>
              <a:ext cx="849359" cy="3186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1219200" y="2866614"/>
              <a:ext cx="1828800" cy="0"/>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pic>
          <p:nvPicPr>
            <p:cNvPr id="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002219"/>
              <a:ext cx="177800" cy="334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Arc 28"/>
            <p:cNvSpPr/>
            <p:nvPr/>
          </p:nvSpPr>
          <p:spPr>
            <a:xfrm>
              <a:off x="2362200" y="2866614"/>
              <a:ext cx="45719" cy="30308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829294"/>
              <a:ext cx="2254250" cy="59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7554" y="819834"/>
            <a:ext cx="2387599" cy="2255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TextBox 40"/>
          <p:cNvSpPr txBox="1"/>
          <p:nvPr/>
        </p:nvSpPr>
        <p:spPr>
          <a:xfrm>
            <a:off x="5569466" y="992554"/>
            <a:ext cx="3563571" cy="646331"/>
          </a:xfrm>
          <a:prstGeom prst="rect">
            <a:avLst/>
          </a:prstGeom>
          <a:solidFill>
            <a:schemeClr val="accent2">
              <a:lumMod val="20000"/>
              <a:lumOff val="80000"/>
            </a:schemeClr>
          </a:solidFill>
        </p:spPr>
        <p:txBody>
          <a:bodyPr wrap="square" rtlCol="0">
            <a:spAutoFit/>
          </a:bodyPr>
          <a:lstStyle/>
          <a:p>
            <a:pPr algn="ctr"/>
            <a:r>
              <a:rPr lang="en-US" b="1" dirty="0" smtClean="0"/>
              <a:t>Band gap corrected to actual band gap from the DFT value 0.9 eV</a:t>
            </a:r>
            <a:endParaRPr lang="en-US" b="1" dirty="0"/>
          </a:p>
        </p:txBody>
      </p:sp>
      <p:pic>
        <p:nvPicPr>
          <p:cNvPr id="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6500" y="3251200"/>
            <a:ext cx="2457650" cy="2118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3" name="Straight Arrow Connector 42"/>
          <p:cNvCxnSpPr/>
          <p:nvPr/>
        </p:nvCxnSpPr>
        <p:spPr>
          <a:xfrm>
            <a:off x="3931459" y="2879826"/>
            <a:ext cx="2239137" cy="267007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endCxn id="41" idx="1"/>
          </p:cNvCxnSpPr>
          <p:nvPr/>
        </p:nvCxnSpPr>
        <p:spPr>
          <a:xfrm flipV="1">
            <a:off x="4632960" y="1315720"/>
            <a:ext cx="936506" cy="292100"/>
          </a:xfrm>
          <a:prstGeom prst="straightConnector1">
            <a:avLst/>
          </a:prstGeom>
          <a:ln>
            <a:solidFill>
              <a:schemeClr val="accent3">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4442253" y="2388389"/>
            <a:ext cx="1965801" cy="1372504"/>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6153457" y="3437334"/>
            <a:ext cx="2901643" cy="1754326"/>
          </a:xfrm>
          <a:prstGeom prst="rect">
            <a:avLst/>
          </a:prstGeom>
          <a:solidFill>
            <a:schemeClr val="accent2">
              <a:lumMod val="20000"/>
              <a:lumOff val="80000"/>
            </a:schemeClr>
          </a:solidFill>
        </p:spPr>
        <p:txBody>
          <a:bodyPr wrap="square" rtlCol="0">
            <a:spAutoFit/>
          </a:bodyPr>
          <a:lstStyle/>
          <a:p>
            <a:pPr marL="285750" indent="-285750">
              <a:buFont typeface="Arial" panose="020B0604020202020204" pitchFamily="34" charset="0"/>
              <a:buChar char="•"/>
            </a:pPr>
            <a:r>
              <a:rPr lang="en-US" dirty="0"/>
              <a:t>Scattering  angles depend on electron </a:t>
            </a:r>
            <a:r>
              <a:rPr lang="en-US" dirty="0" smtClean="0"/>
              <a:t>energy: </a:t>
            </a:r>
            <a:r>
              <a:rPr lang="en-US" b="1" dirty="0"/>
              <a:t>energy </a:t>
            </a:r>
            <a:r>
              <a:rPr lang="en-US" b="1" dirty="0" smtClean="0"/>
              <a:t>↑</a:t>
            </a:r>
            <a:r>
              <a:rPr lang="en-US" b="1" dirty="0">
                <a:sym typeface="Wingdings" panose="05000000000000000000" pitchFamily="2" charset="2"/>
              </a:rPr>
              <a:t> </a:t>
            </a:r>
            <a:r>
              <a:rPr lang="en-US" b="1" dirty="0" smtClean="0">
                <a:sym typeface="Wingdings" panose="05000000000000000000" pitchFamily="2" charset="2"/>
              </a:rPr>
              <a:t>then </a:t>
            </a:r>
            <a:r>
              <a:rPr lang="en-US" b="1" dirty="0" smtClean="0"/>
              <a:t>angles↓</a:t>
            </a:r>
          </a:p>
          <a:p>
            <a:pPr marL="285750" indent="-285750">
              <a:buFont typeface="Arial" panose="020B0604020202020204" pitchFamily="34" charset="0"/>
              <a:buChar char="•"/>
            </a:pPr>
            <a:r>
              <a:rPr lang="en-US" dirty="0" smtClean="0"/>
              <a:t>Crystal polarization properties from Lorentz oscillator model</a:t>
            </a:r>
            <a:endParaRPr lang="en-US" dirty="0"/>
          </a:p>
        </p:txBody>
      </p:sp>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 y="3632242"/>
            <a:ext cx="4544575" cy="3077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739" y="3632242"/>
            <a:ext cx="4544574" cy="3077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984" y="3617161"/>
            <a:ext cx="4538976" cy="3077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094" y="3624701"/>
            <a:ext cx="4560865" cy="30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2" name="Group 31"/>
          <p:cNvGrpSpPr/>
          <p:nvPr/>
        </p:nvGrpSpPr>
        <p:grpSpPr>
          <a:xfrm>
            <a:off x="4241290" y="3577018"/>
            <a:ext cx="1185665" cy="778483"/>
            <a:chOff x="4483140" y="2791094"/>
            <a:chExt cx="1409680" cy="1343818"/>
          </a:xfrm>
        </p:grpSpPr>
        <p:pic>
          <p:nvPicPr>
            <p:cNvPr id="3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22779" y="2791094"/>
              <a:ext cx="1270041" cy="120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4" name="Straight Arrow Connector 33"/>
            <p:cNvCxnSpPr/>
            <p:nvPr/>
          </p:nvCxnSpPr>
          <p:spPr>
            <a:xfrm flipH="1">
              <a:off x="4483140" y="3921664"/>
              <a:ext cx="190460" cy="1357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4899729" y="3488581"/>
              <a:ext cx="908283" cy="646331"/>
            </a:xfrm>
            <a:prstGeom prst="rect">
              <a:avLst/>
            </a:prstGeom>
            <a:noFill/>
          </p:spPr>
          <p:txBody>
            <a:bodyPr wrap="square" rtlCol="0">
              <a:spAutoFit/>
            </a:bodyPr>
            <a:lstStyle/>
            <a:p>
              <a:r>
                <a:rPr lang="en-US" sz="3600" dirty="0" smtClean="0"/>
                <a:t>h</a:t>
              </a:r>
              <a:r>
                <a:rPr lang="el-GR" sz="3600" dirty="0" smtClean="0"/>
                <a:t>ν</a:t>
              </a:r>
              <a:endParaRPr lang="en-US" sz="3600" dirty="0"/>
            </a:p>
          </p:txBody>
        </p:sp>
      </p:grpSp>
    </p:spTree>
    <p:custDataLst>
      <p:tags r:id="rId1"/>
    </p:custDataLst>
    <p:extLst>
      <p:ext uri="{BB962C8B-B14F-4D97-AF65-F5344CB8AC3E}">
        <p14:creationId xmlns:p14="http://schemas.microsoft.com/office/powerpoint/2010/main" val="1403065930"/>
      </p:ext>
    </p:extLst>
  </p:cSld>
  <p:clrMapOvr>
    <a:masterClrMapping/>
  </p:clrMapOvr>
  <mc:AlternateContent xmlns:mc="http://schemas.openxmlformats.org/markup-compatibility/2006" xmlns:p14="http://schemas.microsoft.com/office/powerpoint/2010/main">
    <mc:Choice Requires="p14">
      <p:transition spd="slow" p14:dur="2000" advTm="123298"/>
    </mc:Choice>
    <mc:Fallback xmlns="">
      <p:transition spd="slow" advTm="1232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7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07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1" grpId="0" animBg="1"/>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 y="749300"/>
            <a:ext cx="4724400" cy="4800600"/>
          </a:xfrm>
        </p:spPr>
        <p:txBody>
          <a:bodyPr>
            <a:normAutofit/>
          </a:bodyPr>
          <a:lstStyle/>
          <a:p>
            <a:r>
              <a:rPr lang="en-US" sz="1800" dirty="0" smtClean="0"/>
              <a:t>3-step photoelectric emission process (Spicer) for Cs</a:t>
            </a:r>
            <a:r>
              <a:rPr lang="en-US" sz="1800" baseline="-25000" dirty="0" smtClean="0"/>
              <a:t>3</a:t>
            </a:r>
            <a:r>
              <a:rPr lang="en-US" sz="1800" dirty="0" smtClean="0"/>
              <a:t>Sb-</a:t>
            </a:r>
          </a:p>
          <a:p>
            <a:pPr>
              <a:buAutoNum type="arabicPeriod"/>
            </a:pPr>
            <a:r>
              <a:rPr lang="en-US" sz="1800" dirty="0" smtClean="0"/>
              <a:t>   Absorption </a:t>
            </a:r>
            <a:r>
              <a:rPr lang="en-US" sz="1800" dirty="0"/>
              <a:t>of light </a:t>
            </a:r>
            <a:r>
              <a:rPr lang="en-US" sz="1800" dirty="0" smtClean="0"/>
              <a:t>to create electrons in the conduction </a:t>
            </a:r>
            <a:r>
              <a:rPr lang="en-US" sz="1800" dirty="0"/>
              <a:t>band </a:t>
            </a:r>
            <a:r>
              <a:rPr lang="en-US" sz="1800" dirty="0" smtClean="0"/>
              <a:t>(consider only </a:t>
            </a:r>
            <a:r>
              <a:rPr lang="az-Cyrl-AZ" sz="1800" dirty="0"/>
              <a:t>Г</a:t>
            </a:r>
            <a:r>
              <a:rPr lang="en-US" sz="1800" dirty="0"/>
              <a:t> valley</a:t>
            </a:r>
            <a:r>
              <a:rPr lang="en-US" sz="1800" dirty="0" smtClean="0"/>
              <a:t>)</a:t>
            </a:r>
          </a:p>
          <a:p>
            <a:pPr marL="514350" indent="-514350">
              <a:buAutoNum type="arabicPeriod"/>
            </a:pPr>
            <a:r>
              <a:rPr lang="en-US" sz="1800" dirty="0" smtClean="0"/>
              <a:t>Transport </a:t>
            </a:r>
            <a:r>
              <a:rPr lang="en-US" sz="1800" dirty="0"/>
              <a:t>of </a:t>
            </a:r>
            <a:r>
              <a:rPr lang="en-US" sz="1800" dirty="0" smtClean="0"/>
              <a:t>electrons within the cathode; scatter with polar optical phonons (dominant scattering mechanism in Cs</a:t>
            </a:r>
            <a:r>
              <a:rPr lang="en-US" sz="1800" baseline="-25000" dirty="0" smtClean="0"/>
              <a:t>3</a:t>
            </a:r>
            <a:r>
              <a:rPr lang="en-US" sz="1800" dirty="0" smtClean="0"/>
              <a:t>Sb)</a:t>
            </a:r>
          </a:p>
          <a:p>
            <a:pPr marL="514350" indent="-514350">
              <a:buAutoNum type="arabicPeriod"/>
            </a:pPr>
            <a:r>
              <a:rPr lang="en-US" sz="1800" dirty="0" smtClean="0"/>
              <a:t>Emission of electrons from surface</a:t>
            </a:r>
          </a:p>
          <a:p>
            <a:endParaRPr lang="en-US" sz="1800" dirty="0" smtClean="0"/>
          </a:p>
          <a:p>
            <a:endParaRPr lang="en-US" sz="1800" dirty="0" smtClean="0"/>
          </a:p>
          <a:p>
            <a:endParaRPr lang="en-US" sz="1800" dirty="0"/>
          </a:p>
          <a:p>
            <a:endParaRPr lang="en-US" sz="1800" dirty="0" smtClean="0"/>
          </a:p>
          <a:p>
            <a:endParaRPr lang="en-US" sz="1800" dirty="0"/>
          </a:p>
          <a:p>
            <a:pPr marL="0" indent="0">
              <a:buNone/>
            </a:pPr>
            <a:endParaRPr lang="en-US" sz="1800" dirty="0" smtClean="0"/>
          </a:p>
          <a:p>
            <a:pPr marL="0" indent="0">
              <a:buNone/>
            </a:pPr>
            <a:endParaRPr lang="en-US" sz="1800" dirty="0" smtClean="0"/>
          </a:p>
          <a:p>
            <a:pPr marL="514350" indent="-514350">
              <a:buAutoNum type="arabicPeriod"/>
            </a:pPr>
            <a:endParaRPr lang="en-US" sz="1800" dirty="0"/>
          </a:p>
          <a:p>
            <a:pPr marL="0" indent="0">
              <a:buNone/>
            </a:pPr>
            <a:endParaRPr lang="en-US" sz="1800" dirty="0" smtClean="0"/>
          </a:p>
        </p:txBody>
      </p:sp>
      <p:sp>
        <p:nvSpPr>
          <p:cNvPr id="6" name="Title 1"/>
          <p:cNvSpPr>
            <a:spLocks noGrp="1"/>
          </p:cNvSpPr>
          <p:nvPr>
            <p:ph type="title"/>
          </p:nvPr>
        </p:nvSpPr>
        <p:spPr>
          <a:xfrm>
            <a:off x="2947240" y="0"/>
            <a:ext cx="5739560" cy="1143000"/>
          </a:xfrm>
        </p:spPr>
        <p:txBody>
          <a:bodyPr>
            <a:normAutofit/>
          </a:bodyPr>
          <a:lstStyle/>
          <a:p>
            <a:r>
              <a:rPr lang="en-US" b="1" dirty="0" smtClean="0">
                <a:solidFill>
                  <a:schemeClr val="bg1"/>
                </a:solidFill>
              </a:rPr>
              <a:t>Photoemission model</a:t>
            </a:r>
            <a:endParaRPr lang="en-US" b="1" dirty="0">
              <a:solidFill>
                <a:schemeClr val="bg1"/>
              </a:solidFill>
            </a:endParaRPr>
          </a:p>
        </p:txBody>
      </p:sp>
      <p:cxnSp>
        <p:nvCxnSpPr>
          <p:cNvPr id="15" name="Straight Arrow Connector 14"/>
          <p:cNvCxnSpPr/>
          <p:nvPr/>
        </p:nvCxnSpPr>
        <p:spPr>
          <a:xfrm>
            <a:off x="4947920" y="2489200"/>
            <a:ext cx="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20" name="Group 19"/>
          <p:cNvGrpSpPr/>
          <p:nvPr/>
        </p:nvGrpSpPr>
        <p:grpSpPr>
          <a:xfrm>
            <a:off x="4699000" y="5632450"/>
            <a:ext cx="4419600" cy="698500"/>
            <a:chOff x="1219200" y="2590800"/>
            <a:chExt cx="5835650" cy="914400"/>
          </a:xfrm>
        </p:grpSpPr>
        <p:cxnSp>
          <p:nvCxnSpPr>
            <p:cNvPr id="21" name="Elbow Connector 20"/>
            <p:cNvCxnSpPr/>
            <p:nvPr/>
          </p:nvCxnSpPr>
          <p:spPr>
            <a:xfrm flipV="1">
              <a:off x="1828800" y="2590800"/>
              <a:ext cx="2667000" cy="914400"/>
            </a:xfrm>
            <a:prstGeom prst="bentConnector3">
              <a:avLst/>
            </a:prstGeom>
            <a:ln w="31750"/>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1981200" y="2819400"/>
              <a:ext cx="76200" cy="9442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a:stCxn id="22" idx="5"/>
            </p:cNvCxnSpPr>
            <p:nvPr/>
          </p:nvCxnSpPr>
          <p:spPr>
            <a:xfrm>
              <a:off x="2046241" y="2899999"/>
              <a:ext cx="849359" cy="3186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1219200" y="2866614"/>
              <a:ext cx="1828800" cy="0"/>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pic>
          <p:nvPicPr>
            <p:cNvPr id="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002219"/>
              <a:ext cx="177800" cy="334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Arc 28"/>
            <p:cNvSpPr/>
            <p:nvPr/>
          </p:nvSpPr>
          <p:spPr>
            <a:xfrm>
              <a:off x="2362200" y="2866614"/>
              <a:ext cx="45719" cy="30308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829294"/>
              <a:ext cx="2254250" cy="59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7554" y="819834"/>
            <a:ext cx="2387599" cy="2255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TextBox 40"/>
          <p:cNvSpPr txBox="1"/>
          <p:nvPr/>
        </p:nvSpPr>
        <p:spPr>
          <a:xfrm>
            <a:off x="5569466" y="992554"/>
            <a:ext cx="3563571" cy="646331"/>
          </a:xfrm>
          <a:prstGeom prst="rect">
            <a:avLst/>
          </a:prstGeom>
          <a:solidFill>
            <a:schemeClr val="accent2">
              <a:lumMod val="20000"/>
              <a:lumOff val="80000"/>
            </a:schemeClr>
          </a:solidFill>
        </p:spPr>
        <p:txBody>
          <a:bodyPr wrap="square" rtlCol="0">
            <a:spAutoFit/>
          </a:bodyPr>
          <a:lstStyle/>
          <a:p>
            <a:pPr algn="ctr"/>
            <a:r>
              <a:rPr lang="en-US" b="1" dirty="0" smtClean="0"/>
              <a:t>Band gap corrected to actual band gap from the DFT value 0.9 eV</a:t>
            </a:r>
            <a:endParaRPr lang="en-US" b="1" dirty="0"/>
          </a:p>
        </p:txBody>
      </p:sp>
      <p:pic>
        <p:nvPicPr>
          <p:cNvPr id="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6500" y="3251200"/>
            <a:ext cx="2457650" cy="2118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3" name="Straight Arrow Connector 42"/>
          <p:cNvCxnSpPr/>
          <p:nvPr/>
        </p:nvCxnSpPr>
        <p:spPr>
          <a:xfrm>
            <a:off x="3931459" y="2879826"/>
            <a:ext cx="2239137" cy="267007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endCxn id="41" idx="1"/>
          </p:cNvCxnSpPr>
          <p:nvPr/>
        </p:nvCxnSpPr>
        <p:spPr>
          <a:xfrm flipV="1">
            <a:off x="4632960" y="1315720"/>
            <a:ext cx="936506" cy="292100"/>
          </a:xfrm>
          <a:prstGeom prst="straightConnector1">
            <a:avLst/>
          </a:prstGeom>
          <a:ln>
            <a:solidFill>
              <a:schemeClr val="accent3">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4442253" y="2388389"/>
            <a:ext cx="1965801" cy="1372504"/>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6153457" y="3437334"/>
            <a:ext cx="2901643" cy="1754326"/>
          </a:xfrm>
          <a:prstGeom prst="rect">
            <a:avLst/>
          </a:prstGeom>
          <a:solidFill>
            <a:schemeClr val="accent2">
              <a:lumMod val="20000"/>
              <a:lumOff val="80000"/>
            </a:schemeClr>
          </a:solidFill>
        </p:spPr>
        <p:txBody>
          <a:bodyPr wrap="square" rtlCol="0">
            <a:spAutoFit/>
          </a:bodyPr>
          <a:lstStyle/>
          <a:p>
            <a:r>
              <a:rPr lang="en-US" dirty="0"/>
              <a:t>Scattering  angles depend on electron energy; energy ↑</a:t>
            </a:r>
            <a:r>
              <a:rPr lang="en-US" dirty="0">
                <a:sym typeface="Wingdings" panose="05000000000000000000" pitchFamily="2" charset="2"/>
              </a:rPr>
              <a:t></a:t>
            </a:r>
            <a:r>
              <a:rPr lang="en-US" dirty="0"/>
              <a:t>angles</a:t>
            </a:r>
            <a:r>
              <a:rPr lang="en-US" dirty="0" smtClean="0"/>
              <a:t>↓</a:t>
            </a:r>
          </a:p>
          <a:p>
            <a:r>
              <a:rPr lang="en-US" dirty="0" smtClean="0"/>
              <a:t>Crystal polarization properties from Lorentz oscillator model</a:t>
            </a:r>
            <a:endParaRPr lang="en-US" dirty="0"/>
          </a:p>
        </p:txBody>
      </p:sp>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 y="3632242"/>
            <a:ext cx="4544575" cy="3077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739" y="3632242"/>
            <a:ext cx="4544574" cy="3077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984" y="3617161"/>
            <a:ext cx="4538976" cy="3077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095" y="3624701"/>
            <a:ext cx="4556218" cy="3062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2" name="Group 31"/>
          <p:cNvGrpSpPr/>
          <p:nvPr/>
        </p:nvGrpSpPr>
        <p:grpSpPr>
          <a:xfrm>
            <a:off x="1536700" y="3171472"/>
            <a:ext cx="662133" cy="1069295"/>
            <a:chOff x="6127073" y="3230229"/>
            <a:chExt cx="1024614" cy="1530252"/>
          </a:xfrm>
        </p:grpSpPr>
        <p:pic>
          <p:nvPicPr>
            <p:cNvPr id="3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5823055">
              <a:off x="6113462" y="3878218"/>
              <a:ext cx="885825" cy="84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4" name="Straight Arrow Connector 33"/>
            <p:cNvCxnSpPr/>
            <p:nvPr/>
          </p:nvCxnSpPr>
          <p:spPr>
            <a:xfrm>
              <a:off x="6985519" y="4652903"/>
              <a:ext cx="166168" cy="1075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6127073" y="3230229"/>
              <a:ext cx="633507" cy="646331"/>
            </a:xfrm>
            <a:prstGeom prst="rect">
              <a:avLst/>
            </a:prstGeom>
            <a:noFill/>
          </p:spPr>
          <p:txBody>
            <a:bodyPr wrap="none" rtlCol="0">
              <a:spAutoFit/>
            </a:bodyPr>
            <a:lstStyle/>
            <a:p>
              <a:r>
                <a:rPr lang="en-US" sz="3600" dirty="0" smtClean="0"/>
                <a:t>h</a:t>
              </a:r>
              <a:r>
                <a:rPr lang="el-GR" sz="3600" dirty="0" smtClean="0"/>
                <a:t>ν</a:t>
              </a:r>
              <a:endParaRPr lang="en-US" sz="3600" dirty="0"/>
            </a:p>
          </p:txBody>
        </p:sp>
      </p:grpSp>
    </p:spTree>
    <p:custDataLst>
      <p:tags r:id="rId1"/>
    </p:custDataLst>
    <p:extLst>
      <p:ext uri="{BB962C8B-B14F-4D97-AF65-F5344CB8AC3E}">
        <p14:creationId xmlns:p14="http://schemas.microsoft.com/office/powerpoint/2010/main" val="574577156"/>
      </p:ext>
    </p:extLst>
  </p:cSld>
  <p:clrMapOvr>
    <a:masterClrMapping/>
  </p:clrMapOvr>
  <mc:AlternateContent xmlns:mc="http://schemas.openxmlformats.org/markup-compatibility/2006" xmlns:p14="http://schemas.microsoft.com/office/powerpoint/2010/main">
    <mc:Choice Requires="p14">
      <p:transition spd="slow" p14:dur="2000" advTm="123298"/>
    </mc:Choice>
    <mc:Fallback xmlns="">
      <p:transition spd="slow" advTm="123298"/>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9765" y="1"/>
            <a:ext cx="6982844" cy="1143000"/>
          </a:xfrm>
        </p:spPr>
        <p:txBody>
          <a:bodyPr/>
          <a:lstStyle/>
          <a:p>
            <a:r>
              <a:rPr lang="en-US" b="1" dirty="0" smtClean="0">
                <a:solidFill>
                  <a:schemeClr val="bg1"/>
                </a:solidFill>
              </a:rPr>
              <a:t>Absorption of Electrons</a:t>
            </a:r>
            <a:endParaRPr lang="en-US" b="1" dirty="0">
              <a:solidFill>
                <a:schemeClr val="bg1"/>
              </a:solidFill>
            </a:endParaRPr>
          </a:p>
        </p:txBody>
      </p:sp>
      <p:sp>
        <p:nvSpPr>
          <p:cNvPr id="4" name="Content Placeholder 3"/>
          <p:cNvSpPr txBox="1">
            <a:spLocks noGrp="1"/>
          </p:cNvSpPr>
          <p:nvPr>
            <p:ph idx="1"/>
          </p:nvPr>
        </p:nvSpPr>
        <p:spPr>
          <a:xfrm>
            <a:off x="152400" y="1104901"/>
            <a:ext cx="5892800" cy="5299912"/>
          </a:xfrm>
          <a:prstGeom prst="rect">
            <a:avLst/>
          </a:prstGeom>
          <a:noFill/>
        </p:spPr>
        <p:txBody>
          <a:bodyPr wrap="square" rtlCol="0">
            <a:spAutoFit/>
          </a:bodyPr>
          <a:lstStyle/>
          <a:p>
            <a:pPr marL="285750" indent="-285750">
              <a:buFont typeface="Arial" panose="020B0604020202020204" pitchFamily="34" charset="0"/>
              <a:buChar char="•"/>
            </a:pPr>
            <a:r>
              <a:rPr lang="en-US" sz="1800" dirty="0" smtClean="0"/>
              <a:t>Absorption coefficient from </a:t>
            </a:r>
            <a:r>
              <a:rPr lang="en-US" sz="1800" b="1" dirty="0" smtClean="0">
                <a:solidFill>
                  <a:srgbClr val="FF0000"/>
                </a:solidFill>
              </a:rPr>
              <a:t>Lorentz oscillator model fit</a:t>
            </a:r>
          </a:p>
          <a:p>
            <a:pPr marL="285750" indent="-285750">
              <a:buFont typeface="Arial" panose="020B0604020202020204" pitchFamily="34" charset="0"/>
              <a:buChar char="•"/>
            </a:pPr>
            <a:r>
              <a:rPr lang="en-US" sz="1800" dirty="0" smtClean="0"/>
              <a:t>Charge transfer from substrate and surface states cause </a:t>
            </a:r>
            <a:r>
              <a:rPr lang="en-US" sz="1800" b="1" dirty="0" smtClean="0">
                <a:solidFill>
                  <a:srgbClr val="FF0000"/>
                </a:solidFill>
              </a:rPr>
              <a:t>bending of bands</a:t>
            </a:r>
          </a:p>
          <a:p>
            <a:pPr marL="285750" indent="-285750">
              <a:buFont typeface="Arial" panose="020B0604020202020204" pitchFamily="34" charset="0"/>
              <a:buChar char="•"/>
            </a:pPr>
            <a:r>
              <a:rPr lang="en-US" sz="1800" dirty="0"/>
              <a:t>Tweaks absorption of </a:t>
            </a:r>
            <a:r>
              <a:rPr lang="en-US" sz="1800" dirty="0" smtClean="0"/>
              <a:t>light; electrons get an </a:t>
            </a:r>
            <a:r>
              <a:rPr lang="en-US" sz="1800" b="1" dirty="0" smtClean="0">
                <a:solidFill>
                  <a:srgbClr val="FF0000"/>
                </a:solidFill>
              </a:rPr>
              <a:t>acceleration</a:t>
            </a:r>
          </a:p>
          <a:p>
            <a:pPr marL="285750" indent="-285750">
              <a:buFont typeface="Arial" panose="020B0604020202020204" pitchFamily="34" charset="0"/>
              <a:buChar char="•"/>
            </a:pPr>
            <a:r>
              <a:rPr lang="en-US" sz="1800" dirty="0" smtClean="0"/>
              <a:t>Cs</a:t>
            </a:r>
            <a:r>
              <a:rPr lang="en-US" sz="1800" baseline="-25000" dirty="0" smtClean="0"/>
              <a:t>3</a:t>
            </a:r>
            <a:r>
              <a:rPr lang="en-US" sz="1800" dirty="0" smtClean="0"/>
              <a:t>Sb naturally p-type</a:t>
            </a:r>
            <a:r>
              <a:rPr lang="en-US" sz="1800" dirty="0"/>
              <a:t>;</a:t>
            </a:r>
            <a:r>
              <a:rPr lang="en-US" sz="1800" dirty="0" smtClean="0"/>
              <a:t> </a:t>
            </a:r>
            <a:r>
              <a:rPr lang="en-US" sz="1800" b="1" dirty="0" smtClean="0">
                <a:solidFill>
                  <a:srgbClr val="FF0000"/>
                </a:solidFill>
              </a:rPr>
              <a:t>notice the Fermi level existing below the VBM, due to high p-doping (</a:t>
            </a:r>
            <a:r>
              <a:rPr lang="en-US" sz="1800" b="1" dirty="0" err="1" smtClean="0">
                <a:solidFill>
                  <a:srgbClr val="FF0000"/>
                </a:solidFill>
              </a:rPr>
              <a:t>n</a:t>
            </a:r>
            <a:r>
              <a:rPr lang="en-US" sz="1800" b="1" baseline="-25000" dirty="0" err="1" smtClean="0">
                <a:solidFill>
                  <a:srgbClr val="FF0000"/>
                </a:solidFill>
              </a:rPr>
              <a:t>A</a:t>
            </a:r>
            <a:r>
              <a:rPr lang="en-US" sz="1800" b="1" dirty="0" smtClean="0">
                <a:solidFill>
                  <a:srgbClr val="FF0000"/>
                </a:solidFill>
              </a:rPr>
              <a:t>)!</a:t>
            </a:r>
          </a:p>
          <a:p>
            <a:pPr marL="285750" indent="-285750">
              <a:buFont typeface="Arial" panose="020B0604020202020204" pitchFamily="34" charset="0"/>
              <a:buChar char="•"/>
            </a:pPr>
            <a:r>
              <a:rPr lang="en-US" sz="1800" dirty="0" smtClean="0"/>
              <a:t>Band gap versus temperature from electron-phonon coupling; </a:t>
            </a:r>
            <a:r>
              <a:rPr lang="en-US" sz="1800" b="1" dirty="0" smtClean="0">
                <a:solidFill>
                  <a:srgbClr val="FF0000"/>
                </a:solidFill>
              </a:rPr>
              <a:t>no appreciable change in band gap below 50 K</a:t>
            </a:r>
          </a:p>
          <a:p>
            <a:pPr marL="285750" indent="-285750">
              <a:buFont typeface="Arial" panose="020B0604020202020204" pitchFamily="34" charset="0"/>
              <a:buChar char="•"/>
            </a:pPr>
            <a:r>
              <a:rPr lang="en-US" sz="1800" dirty="0"/>
              <a:t>Density of states with </a:t>
            </a:r>
            <a:r>
              <a:rPr lang="en-US" sz="1800" b="1" dirty="0" err="1">
                <a:solidFill>
                  <a:srgbClr val="FF0000"/>
                </a:solidFill>
              </a:rPr>
              <a:t>Urbach</a:t>
            </a:r>
            <a:r>
              <a:rPr lang="en-US" sz="1800" b="1" dirty="0">
                <a:solidFill>
                  <a:srgbClr val="FF0000"/>
                </a:solidFill>
              </a:rPr>
              <a:t> tail </a:t>
            </a:r>
            <a:r>
              <a:rPr lang="en-US" sz="1800" dirty="0"/>
              <a:t>to account for </a:t>
            </a:r>
            <a:r>
              <a:rPr lang="en-US" sz="1800" dirty="0" smtClean="0"/>
              <a:t>disorder</a:t>
            </a:r>
          </a:p>
          <a:p>
            <a:pPr marL="285750" indent="-285750">
              <a:buFont typeface="Arial" panose="020B0604020202020204" pitchFamily="34" charset="0"/>
              <a:buChar char="•"/>
            </a:pPr>
            <a:r>
              <a:rPr lang="en-US" sz="1800" dirty="0" smtClean="0"/>
              <a:t>Absorption coefficient </a:t>
            </a:r>
            <a:r>
              <a:rPr lang="en-US" sz="1800" b="1" dirty="0" smtClean="0">
                <a:solidFill>
                  <a:srgbClr val="FF0000"/>
                </a:solidFill>
              </a:rPr>
              <a:t>a function of depth</a:t>
            </a:r>
            <a:endParaRPr lang="en-US" sz="1800" b="1" dirty="0">
              <a:solidFill>
                <a:srgbClr val="FF0000"/>
              </a:solidFill>
            </a:endParaRPr>
          </a:p>
          <a:p>
            <a:pPr marL="285750" indent="-285750">
              <a:buFont typeface="Arial" panose="020B0604020202020204" pitchFamily="34" charset="0"/>
              <a:buChar char="•"/>
            </a:pPr>
            <a:endParaRPr lang="en-US" sz="1800" b="1" dirty="0" smtClean="0">
              <a:solidFill>
                <a:srgbClr val="FF0000"/>
              </a:solidFill>
            </a:endParaRPr>
          </a:p>
          <a:p>
            <a:pPr marL="0" indent="0">
              <a:buNone/>
            </a:pP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125" y="4331536"/>
            <a:ext cx="2797508" cy="2406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1" name="Straight Arrow Connector 20"/>
          <p:cNvCxnSpPr/>
          <p:nvPr/>
        </p:nvCxnSpPr>
        <p:spPr>
          <a:xfrm>
            <a:off x="1485900" y="5855422"/>
            <a:ext cx="1093865" cy="2038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3681307" y="5994716"/>
            <a:ext cx="642177" cy="3465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029200"/>
            <a:ext cx="1636811" cy="1262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3484" y="4851773"/>
            <a:ext cx="1686168" cy="1312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5325" y="3403600"/>
            <a:ext cx="3083417" cy="267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8394" y="1003303"/>
            <a:ext cx="3310348" cy="2260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213731542"/>
      </p:ext>
    </p:extLst>
  </p:cSld>
  <p:clrMapOvr>
    <a:masterClrMapping/>
  </p:clrMapOvr>
  <mc:AlternateContent xmlns:mc="http://schemas.openxmlformats.org/markup-compatibility/2006" xmlns:p14="http://schemas.microsoft.com/office/powerpoint/2010/main">
    <mc:Choice Requires="p14">
      <p:transition spd="slow" p14:dur="2000" advTm="179319"/>
    </mc:Choice>
    <mc:Fallback xmlns="">
      <p:transition spd="slow" advTm="1793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5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000" y="23812"/>
            <a:ext cx="8229600" cy="1143000"/>
          </a:xfrm>
        </p:spPr>
        <p:txBody>
          <a:bodyPr>
            <a:normAutofit/>
          </a:bodyPr>
          <a:lstStyle/>
          <a:p>
            <a:r>
              <a:rPr lang="en-US" b="1" dirty="0" smtClean="0">
                <a:solidFill>
                  <a:schemeClr val="bg1"/>
                </a:solidFill>
              </a:rPr>
              <a:t>Emission</a:t>
            </a:r>
            <a:endParaRPr lang="en-US" b="1" dirty="0">
              <a:solidFill>
                <a:schemeClr val="bg1"/>
              </a:solidFill>
            </a:endParaRPr>
          </a:p>
        </p:txBody>
      </p:sp>
      <p:sp>
        <p:nvSpPr>
          <p:cNvPr id="3" name="Content Placeholder 2"/>
          <p:cNvSpPr>
            <a:spLocks noGrp="1"/>
          </p:cNvSpPr>
          <p:nvPr>
            <p:ph idx="1"/>
          </p:nvPr>
        </p:nvSpPr>
        <p:spPr>
          <a:xfrm>
            <a:off x="457200" y="1166812"/>
            <a:ext cx="8229600" cy="5509759"/>
          </a:xfrm>
        </p:spPr>
        <p:txBody>
          <a:bodyPr>
            <a:normAutofit/>
          </a:bodyPr>
          <a:lstStyle/>
          <a:p>
            <a:r>
              <a:rPr lang="en-US" sz="1800" dirty="0" smtClean="0"/>
              <a:t>Longitudinal momentum should be enough to overcome the electron affinity- </a:t>
            </a:r>
            <a:r>
              <a:rPr lang="en-US" sz="1800" dirty="0" smtClean="0">
                <a:solidFill>
                  <a:srgbClr val="0000FF"/>
                </a:solidFill>
              </a:rPr>
              <a:t>1D tunneling problem</a:t>
            </a:r>
            <a:r>
              <a:rPr lang="en-US" sz="1800" dirty="0" smtClean="0"/>
              <a:t> (</a:t>
            </a:r>
            <a:r>
              <a:rPr lang="el-GR" sz="1800" dirty="0" smtClean="0"/>
              <a:t>χ</a:t>
            </a:r>
            <a:r>
              <a:rPr lang="en-US" sz="1800" dirty="0" smtClean="0"/>
              <a:t>=0.45 eV from experiments [Spicer])</a:t>
            </a:r>
          </a:p>
          <a:p>
            <a:endParaRPr lang="en-US" sz="1800" dirty="0"/>
          </a:p>
          <a:p>
            <a:endParaRPr lang="en-US" sz="1800" dirty="0" smtClean="0"/>
          </a:p>
          <a:p>
            <a:endParaRPr lang="en-US" sz="1800" dirty="0" smtClean="0"/>
          </a:p>
          <a:p>
            <a:endParaRPr lang="en-US" sz="1800" dirty="0" smtClean="0"/>
          </a:p>
          <a:p>
            <a:endParaRPr lang="en-US" sz="1800" dirty="0"/>
          </a:p>
          <a:p>
            <a:r>
              <a:rPr lang="en-US" sz="1800" b="1" dirty="0" smtClean="0">
                <a:solidFill>
                  <a:srgbClr val="FF0000"/>
                </a:solidFill>
              </a:rPr>
              <a:t>IMPORTANT: transverse momentum is not conserved during emission </a:t>
            </a:r>
          </a:p>
          <a:p>
            <a:r>
              <a:rPr lang="en-US" sz="1800" dirty="0" smtClean="0"/>
              <a:t>GaAs has a pristine surface, but does NOT show momentum conservation</a:t>
            </a:r>
          </a:p>
          <a:p>
            <a:r>
              <a:rPr lang="en-US" sz="1800" dirty="0" smtClean="0"/>
              <a:t>We assume conservation of transverse energy instead</a:t>
            </a:r>
          </a:p>
          <a:p>
            <a:r>
              <a:rPr lang="en-US" sz="1800" dirty="0" smtClean="0"/>
              <a:t>Effective affinity depends on band bending at the vacuum interface (</a:t>
            </a:r>
            <a:r>
              <a:rPr lang="en-US" sz="2400" dirty="0" err="1" smtClean="0"/>
              <a:t>BB</a:t>
            </a:r>
            <a:r>
              <a:rPr lang="en-US" sz="2400" b="1" baseline="-25000" dirty="0" err="1" smtClean="0"/>
              <a:t>surface</a:t>
            </a:r>
            <a:r>
              <a:rPr lang="en-US" sz="1800" dirty="0" smtClean="0"/>
              <a:t>): crucial for determining the true work function</a:t>
            </a:r>
          </a:p>
          <a:p>
            <a:r>
              <a:rPr lang="en-US" sz="1800" dirty="0" smtClean="0"/>
              <a:t>True work function </a:t>
            </a:r>
            <a:r>
              <a:rPr lang="en-US" sz="2400" dirty="0" err="1" smtClean="0"/>
              <a:t>E</a:t>
            </a:r>
            <a:r>
              <a:rPr lang="en-US" sz="2400" baseline="-25000" dirty="0" err="1" smtClean="0"/>
              <a:t>g</a:t>
            </a:r>
            <a:r>
              <a:rPr lang="en-US" sz="2400" dirty="0" smtClean="0"/>
              <a:t>+</a:t>
            </a:r>
            <a:r>
              <a:rPr lang="el-GR" sz="2400" dirty="0" smtClean="0"/>
              <a:t>χ</a:t>
            </a:r>
            <a:r>
              <a:rPr lang="en-US" sz="2400" dirty="0" smtClean="0"/>
              <a:t>-</a:t>
            </a:r>
            <a:r>
              <a:rPr lang="en-US" sz="2400" dirty="0" err="1" smtClean="0"/>
              <a:t>BB</a:t>
            </a:r>
            <a:r>
              <a:rPr lang="en-US" sz="2400" b="1" baseline="-25000" dirty="0" err="1" smtClean="0"/>
              <a:t>surface</a:t>
            </a:r>
            <a:r>
              <a:rPr lang="en-US" sz="1800" dirty="0" smtClean="0"/>
              <a:t>, instead of just </a:t>
            </a:r>
            <a:r>
              <a:rPr lang="en-US" sz="2400" dirty="0" err="1"/>
              <a:t>E</a:t>
            </a:r>
            <a:r>
              <a:rPr lang="en-US" sz="2400" baseline="-25000" dirty="0" err="1"/>
              <a:t>g</a:t>
            </a:r>
            <a:r>
              <a:rPr lang="en-US" sz="2400" dirty="0"/>
              <a:t>+</a:t>
            </a:r>
            <a:r>
              <a:rPr lang="el-GR" sz="2400" dirty="0" smtClean="0"/>
              <a:t>χ</a:t>
            </a:r>
            <a:endParaRPr lang="en-US" sz="2400" dirty="0" smtClean="0"/>
          </a:p>
          <a:p>
            <a:r>
              <a:rPr lang="en-US" sz="2400" dirty="0" err="1"/>
              <a:t>BB</a:t>
            </a:r>
            <a:r>
              <a:rPr lang="en-US" sz="2400" b="1" baseline="-25000" dirty="0" err="1"/>
              <a:t>surface</a:t>
            </a:r>
            <a:r>
              <a:rPr lang="en-US" sz="2400" dirty="0" smtClean="0"/>
              <a:t>=-0.35 eV (ad-hoc parameter)</a:t>
            </a:r>
            <a:endParaRPr lang="en-US" dirty="0" smtClean="0"/>
          </a:p>
          <a:p>
            <a:endParaRPr lang="en-US" dirty="0"/>
          </a:p>
          <a:p>
            <a:endParaRPr lang="en-US" dirty="0" smtClean="0"/>
          </a:p>
          <a:p>
            <a:endParaRPr lang="en-US" dirty="0"/>
          </a:p>
          <a:p>
            <a:endParaRPr lang="en-US" dirty="0"/>
          </a:p>
        </p:txBody>
      </p:sp>
      <p:sp>
        <p:nvSpPr>
          <p:cNvPr id="4" name="AutoShape 2" descr="Image result for chi greek letter"/>
          <p:cNvSpPr>
            <a:spLocks noChangeAspect="1" noChangeArrowheads="1"/>
          </p:cNvSpPr>
          <p:nvPr/>
        </p:nvSpPr>
        <p:spPr bwMode="auto">
          <a:xfrm>
            <a:off x="155575" y="-471488"/>
            <a:ext cx="581025" cy="990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Image result for chi greek letter"/>
          <p:cNvSpPr>
            <a:spLocks noChangeAspect="1" noChangeArrowheads="1"/>
          </p:cNvSpPr>
          <p:nvPr/>
        </p:nvSpPr>
        <p:spPr bwMode="auto">
          <a:xfrm>
            <a:off x="307975" y="-319088"/>
            <a:ext cx="581025" cy="990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descr="Image result for chi greek letter"/>
          <p:cNvSpPr>
            <a:spLocks noChangeAspect="1" noChangeArrowheads="1"/>
          </p:cNvSpPr>
          <p:nvPr/>
        </p:nvSpPr>
        <p:spPr bwMode="auto">
          <a:xfrm>
            <a:off x="460375" y="-166688"/>
            <a:ext cx="581025" cy="990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1219200" y="2197100"/>
            <a:ext cx="5835650" cy="914400"/>
            <a:chOff x="1219200" y="2590800"/>
            <a:chExt cx="5835650" cy="914400"/>
          </a:xfrm>
        </p:grpSpPr>
        <p:cxnSp>
          <p:nvCxnSpPr>
            <p:cNvPr id="5" name="Elbow Connector 4"/>
            <p:cNvCxnSpPr/>
            <p:nvPr/>
          </p:nvCxnSpPr>
          <p:spPr>
            <a:xfrm flipV="1">
              <a:off x="1828800" y="2590800"/>
              <a:ext cx="2667000" cy="914400"/>
            </a:xfrm>
            <a:prstGeom prst="bentConnector3">
              <a:avLst/>
            </a:prstGeom>
            <a:ln w="31750"/>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1981200" y="2819400"/>
              <a:ext cx="76200" cy="9442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stCxn id="6" idx="5"/>
            </p:cNvCxnSpPr>
            <p:nvPr/>
          </p:nvCxnSpPr>
          <p:spPr>
            <a:xfrm>
              <a:off x="2046241" y="2899999"/>
              <a:ext cx="849359" cy="3186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219200" y="2866614"/>
              <a:ext cx="1828800" cy="0"/>
            </a:xfrm>
            <a:prstGeom prst="line">
              <a:avLst/>
            </a:prstGeom>
            <a:ln w="3175">
              <a:prstDash val="sysDot"/>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002219"/>
              <a:ext cx="177800" cy="334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Arc 13"/>
            <p:cNvSpPr/>
            <p:nvPr/>
          </p:nvSpPr>
          <p:spPr>
            <a:xfrm>
              <a:off x="2362200" y="2866614"/>
              <a:ext cx="45719" cy="30308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829294"/>
              <a:ext cx="2254250" cy="59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ustDataLst>
      <p:tags r:id="rId1"/>
    </p:custDataLst>
    <p:extLst>
      <p:ext uri="{BB962C8B-B14F-4D97-AF65-F5344CB8AC3E}">
        <p14:creationId xmlns:p14="http://schemas.microsoft.com/office/powerpoint/2010/main" val="1651669328"/>
      </p:ext>
    </p:extLst>
  </p:cSld>
  <p:clrMapOvr>
    <a:masterClrMapping/>
  </p:clrMapOvr>
  <mc:AlternateContent xmlns:mc="http://schemas.openxmlformats.org/markup-compatibility/2006" xmlns:p14="http://schemas.microsoft.com/office/powerpoint/2010/main">
    <mc:Choice Requires="p14">
      <p:transition spd="slow" p14:dur="2000" advTm="84596"/>
    </mc:Choice>
    <mc:Fallback xmlns="">
      <p:transition spd="slow" advTm="845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3351" y="112396"/>
            <a:ext cx="6673850" cy="1143000"/>
          </a:xfrm>
        </p:spPr>
        <p:txBody>
          <a:bodyPr/>
          <a:lstStyle/>
          <a:p>
            <a:r>
              <a:rPr lang="en-US" sz="3200" b="1" dirty="0" smtClean="0">
                <a:solidFill>
                  <a:schemeClr val="bg1"/>
                </a:solidFill>
              </a:rPr>
              <a:t>Front illumination/ ’reflection’ mode</a:t>
            </a:r>
            <a:endParaRPr lang="en-US" sz="3200" b="1" dirty="0">
              <a:solidFill>
                <a:schemeClr val="bg1"/>
              </a:solidFill>
            </a:endParaRPr>
          </a:p>
        </p:txBody>
      </p:sp>
      <p:sp>
        <p:nvSpPr>
          <p:cNvPr id="10" name="TextBox 9"/>
          <p:cNvSpPr txBox="1"/>
          <p:nvPr/>
        </p:nvSpPr>
        <p:spPr>
          <a:xfrm>
            <a:off x="6106880" y="4069562"/>
            <a:ext cx="2964543"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QE, MTE match; MTE</a:t>
            </a:r>
            <a:r>
              <a:rPr lang="en-US" dirty="0" smtClean="0">
                <a:sym typeface="Wingdings" panose="05000000000000000000" pitchFamily="2" charset="2"/>
              </a:rPr>
              <a:t></a:t>
            </a:r>
            <a:r>
              <a:rPr lang="en-US" dirty="0" smtClean="0"/>
              <a:t> </a:t>
            </a:r>
            <a:r>
              <a:rPr lang="en-US" dirty="0" err="1" smtClean="0"/>
              <a:t>kT</a:t>
            </a:r>
            <a:endParaRPr lang="en-US" dirty="0" smtClean="0"/>
          </a:p>
          <a:p>
            <a:pPr marL="285750" indent="-285750">
              <a:buFont typeface="Arial" panose="020B0604020202020204" pitchFamily="34" charset="0"/>
              <a:buChar char="•"/>
            </a:pPr>
            <a:r>
              <a:rPr lang="en-US" dirty="0" smtClean="0"/>
              <a:t>Response time ~ 100 fs; </a:t>
            </a:r>
          </a:p>
          <a:p>
            <a:pPr marL="285750" indent="-285750">
              <a:buFont typeface="Arial" panose="020B0604020202020204" pitchFamily="34" charset="0"/>
              <a:buChar char="•"/>
            </a:pPr>
            <a:r>
              <a:rPr lang="en-US" b="1" dirty="0" smtClean="0"/>
              <a:t>faster response at longer wavelengths!</a:t>
            </a:r>
            <a:endParaRPr lang="en-US" b="1" dirty="0"/>
          </a:p>
        </p:txBody>
      </p:sp>
      <p:sp>
        <p:nvSpPr>
          <p:cNvPr id="11" name="TextBox 10"/>
          <p:cNvSpPr txBox="1"/>
          <p:nvPr/>
        </p:nvSpPr>
        <p:spPr>
          <a:xfrm>
            <a:off x="307975" y="4735797"/>
            <a:ext cx="2141933" cy="646331"/>
          </a:xfrm>
          <a:prstGeom prst="rect">
            <a:avLst/>
          </a:prstGeom>
          <a:noFill/>
        </p:spPr>
        <p:txBody>
          <a:bodyPr wrap="none" rtlCol="0">
            <a:spAutoFit/>
          </a:bodyPr>
          <a:lstStyle/>
          <a:p>
            <a:pPr marL="285750" indent="-285750">
              <a:buFont typeface="Arial" panose="020B0604020202020204" pitchFamily="34" charset="0"/>
              <a:buChar char="•"/>
            </a:pPr>
            <a:r>
              <a:rPr lang="en-US" dirty="0" smtClean="0"/>
              <a:t>Thickness 150 nm</a:t>
            </a:r>
          </a:p>
          <a:p>
            <a:pPr marL="285750" indent="-285750">
              <a:buFont typeface="Arial" panose="020B0604020202020204" pitchFamily="34" charset="0"/>
              <a:buChar char="•"/>
            </a:pPr>
            <a:r>
              <a:rPr lang="en-US" dirty="0" smtClean="0"/>
              <a:t>Reflection mode</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1552" y="3947879"/>
            <a:ext cx="3011248" cy="2644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53" y="844849"/>
            <a:ext cx="2988705" cy="2749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1943" y="812450"/>
            <a:ext cx="3592751" cy="3048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8" descr="Image result for surprised einstein"/>
          <p:cNvSpPr>
            <a:spLocks noChangeAspect="1" noChangeArrowheads="1"/>
          </p:cNvSpPr>
          <p:nvPr/>
        </p:nvSpPr>
        <p:spPr bwMode="auto">
          <a:xfrm>
            <a:off x="155575" y="-411163"/>
            <a:ext cx="571500" cy="857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0" descr="Image result for surprised einstein"/>
          <p:cNvSpPr>
            <a:spLocks noChangeAspect="1" noChangeArrowheads="1"/>
          </p:cNvSpPr>
          <p:nvPr/>
        </p:nvSpPr>
        <p:spPr bwMode="auto">
          <a:xfrm>
            <a:off x="307975" y="-258763"/>
            <a:ext cx="571500" cy="857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2" descr="Image result for surprised einstein"/>
          <p:cNvSpPr>
            <a:spLocks noChangeAspect="1" noChangeArrowheads="1"/>
          </p:cNvSpPr>
          <p:nvPr/>
        </p:nvSpPr>
        <p:spPr bwMode="auto">
          <a:xfrm>
            <a:off x="460375" y="-106363"/>
            <a:ext cx="571500" cy="857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4" descr="data:image/jpeg;base64,/9j/4AAQSkZJRgABAQAAAQABAAD/2wCEAAkGBwgHBgkIBwgKCgkLDRYPDQwMDRsUFRAWIB0iIiAdHx8kKDQsJCYxJx8fLT0tMTU3Ojo6Iys/RD84QzQ5OjcBCgoKDQwNGg8PGjclHyU3Nzc3Nzc3Nzc3Nzc3Nzc3Nzc3Nzc3Nzc3Nzc3Nzc3Nzc3Nzc3Nzc3Nzc3Nzc3Nzc3N//AABEIAGYARAMBIgACEQEDEQH/xAAcAAABBAMBAAAAAAAAAAAAAAAGAAMFBwECBAj/xAA4EAACAQMDAQUGAwYHAAAAAAABAgMABBEFEiExBhNBUWEHInGBkaEUMvAjUnKCwdEVM0JUYrHh/8QAGQEAAwEBAQAAAAAAAAAAAAAAAQIDBAAF/8QAIBEAAgMBAQABBQAAAAAAAAAAAAECAxEhEmEEEyIxQf/aAAwDAQACEQMRAD8AC0bMZYKCxPOQDjAJNbRu8jBVCZ/gXimhKBjauBtwR5nxNIyNkbiSAOPhVDGdDzyBVPeLyM+6BxWrL3qD3n3MwydpwK52bJ4AHpW4AMWUYl8gEeAH6x9a47TR1ZXYAHaOm7jIrChWLByRgEgY5JxxWZMxyEJnHUbhzWqtvkLyvjzxxn6UDhqVCp4DEeeKZIZscHk083u7GVst1Poa1dmEZUnJY5yeuP8A3ilY6OZpSh2xvgD06+tKtHX3vClSlCUCnGfCp3Q9GeaL8Xc4Ft0VT1kzwcenX6V09l9Ihuws1ySys21IznB6ZJqaup1VkjRQVDMNpXOAAMfr40s7M4hqafXWca2Fo9sFtoV6nLsoyT8sZph9DspGVpC6IBl9uE5/h+3FTun6XfXqh+5EcfhkAVOQ9n17spMFYH7VL2zV9qOdAmTQNHlj2pPLHwcOegPz6/ao3UOzs9mO8gdJ4DjcdvI/XPPT50c612dV1YwsVbZhF6AUPaIboR3NpOzJIr7AvIOcZ4NMrGJKiLQDGIry44HX1PlTcwUgMp5PUetT3aZDHcx7doQpwm0e6cnP9P8AqoKXqQccHwAFWXUYWvLw5HHvUq3ce9SrhtDHs9cmI287jiLK7ieFGc9PPn6CiqxCXV+hVIw2MuQoPw5+nlQdFMltoUUgOZGZhx+Vj6/Dip7s3NdXFs7GTE8vCvjHujx6n6jFZ59ZupWQRYkBAiHp0pxJCeeKBodUS0vEi/xHvW7wBi4PJ8s0VCcyWzblPvDnApWiyRITbWiOU3j0oK1W2eLUYmQE+/uHp44+X9ayssEt48UeqFLgHaMKeo8yKd1Z544gkpj74x7d56dfPz4rs7w7udBrtSsbW/4iNgEYLjHgwJB56dMUHTn3cF889P0aLp4XPZ2eHG4bg6k44bPPzOaEZFKZyuHViD6EVpinFYzzrs98ORsk9DSrWQkNzmlREC62uLeSwsmGGWAftExzk9fvg0bdmRDdmRkXbujwOMEjOP6VVWn3Pclo2OEkGCfLyNWf2Pnt2tom7zF2Itjx+eD+YfGs9iw30TU1j/Z0T9lI57tGaQiJU2YXgBc5+vrRZAkTxOrDhgVFRsly7e6uPmcZpvTDqw/Di8NmVKt3wRzkNxtK5+eaTWy/lIjbTsosN4x7zdGFCbW5Iwcg/Hnr8PIU52zsUm0tI9wEm4AEnrnw+uKJIpcyHpn4VAdrUjvFS371I2UhyfEYouTXQqKbxoD9Mgb8DJb3A3A/nU9VP9+KDtWUQ31xGhyN3PoaMTerbyTMcftpMqnQDpnP3PzoJ1G5a6uDI+3cRzgfT7Yqtbm3smYfqo17+CI5yN1ZpqUlXIpVQhh2IcEGizstLMmqWYtyxPfBSg/1oVx9uvyoAOrIM7ImJ9TVpewzRGv57jtJeSkpbOYLaEdN5UbnI9A2B8TQlH0sKVNwehXf38Wm29zdTKzKkeQo8aCNA9oxu9XtrXUoTb20jYD4ztOeM/3qwNftEtmmEqAxyf5e7oPSgPTuztgNTt5BcSOI2JMThcDy8M8VBPzxnpQqjavSLHjJBY548DVf65fzNq928kewpMFQsOdijA+ROT86sjS7b8ZcpsH7EYZvL4VWPtxaXRu0FuyBXgvYN4HQqwOG+X5T8c0Y1t9IW25xAxrF8Ly5LxghBjGetRUjE9TXJ/i4ePvGgPHD4bp5H507DcJcxs8YIC4DZ8M9K0fw89qW6xiQ+9WaxLgNSoBIbmjzsV7RbvsdozafDYQ3IlmacGSQqVyFGOB/xz86CIUBzJIMonUeZ8B+vDNaOxdyzHJJ5olj0J2U7QX/AG+sJJLmC1tYo2/IAzE+RBJ8wR0qbfs7cW24vbQOox70a4Y1VnsU7RjTtTm0q4P7G6w8Z/dfgH6jH0r0azdRQcIvrGjZKKxAfd9sdH7NWkT6rBd2MJOxWeLdk/ykn7VTvtt7Uab2m1nTm0e5W5tYLX/NVSPfZjkYIBGAq9fOpP2/a8t1q1po0JGy1Uyy4/ePA+2aqXOaZifJtHJ3cg4ypGGHmKPPY1JFH20On3CLNbahaSRFHXKuAN44/kI+tAA65ou9llx3XbrR93hMwU+W5GBH3rkFlnav7KdFub1pbW8uLGNue5Rgyg+m7kD0pUeSrufLYz60qp5RI8mXB2N3K/ljJHxPiaZNKlUio/ZXUtncxXMBxJE25TXsCXVAmmG8KHAg7wjx6ZpUqaIrPLWtXUGranPqF0srS3Mu5ve6ZYAfQVAyhRK4TOzcdueuKxSpWE1oh9nshj7b6Iw/3Sj68UqVFHHo2ZyZDgdPWlSpVUQ//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3"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1878" y="5315302"/>
            <a:ext cx="983208" cy="1474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6613701" y="749256"/>
            <a:ext cx="2457722" cy="2602799"/>
            <a:chOff x="6613701" y="749256"/>
            <a:chExt cx="2457722" cy="2602799"/>
          </a:xfrm>
        </p:grpSpPr>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13701" y="749256"/>
              <a:ext cx="2457722" cy="2177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7148606" y="2956924"/>
              <a:ext cx="1066480" cy="39513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p:cNvCxnSpPr>
              <a:stCxn id="14" idx="0"/>
            </p:cNvCxnSpPr>
            <p:nvPr/>
          </p:nvCxnSpPr>
          <p:spPr>
            <a:xfrm flipV="1">
              <a:off x="7681846" y="2779842"/>
              <a:ext cx="155210" cy="1770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17"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3415" y="873292"/>
            <a:ext cx="2079872" cy="190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286915726"/>
      </p:ext>
    </p:extLst>
  </p:cSld>
  <p:clrMapOvr>
    <a:masterClrMapping/>
  </p:clrMapOvr>
  <mc:AlternateContent xmlns:mc="http://schemas.openxmlformats.org/markup-compatibility/2006" xmlns:p14="http://schemas.microsoft.com/office/powerpoint/2010/main">
    <mc:Choice Requires="p14">
      <p:transition spd="slow" p14:dur="2000" advTm="124126"/>
    </mc:Choice>
    <mc:Fallback xmlns="">
      <p:transition spd="slow" advTm="1241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8"/>
</p:tagLst>
</file>

<file path=ppt/tags/tag10.xml><?xml version="1.0" encoding="utf-8"?>
<p:tagLst xmlns:a="http://schemas.openxmlformats.org/drawingml/2006/main" xmlns:r="http://schemas.openxmlformats.org/officeDocument/2006/relationships" xmlns:p="http://schemas.openxmlformats.org/presentationml/2006/main">
  <p:tag name="TIMING" val="|1.2|6.1|36.8|54.4|1.2|39.4|1.1|21.5|19.4"/>
</p:tagLst>
</file>

<file path=ppt/tags/tag11.xml><?xml version="1.0" encoding="utf-8"?>
<p:tagLst xmlns:a="http://schemas.openxmlformats.org/drawingml/2006/main" xmlns:r="http://schemas.openxmlformats.org/officeDocument/2006/relationships" xmlns:p="http://schemas.openxmlformats.org/presentationml/2006/main">
  <p:tag name="TIMING" val="|0|0|0.4"/>
</p:tagLst>
</file>

<file path=ppt/tags/tag12.xml><?xml version="1.0" encoding="utf-8"?>
<p:tagLst xmlns:a="http://schemas.openxmlformats.org/drawingml/2006/main" xmlns:r="http://schemas.openxmlformats.org/officeDocument/2006/relationships" xmlns:p="http://schemas.openxmlformats.org/presentationml/2006/main">
  <p:tag name="TIMING" val="|1.5|0.5|0.2|0.2|0.2|0.2|0.2|0.2|0.2|0.4|0|0"/>
</p:tagLst>
</file>

<file path=ppt/tags/tag13.xml><?xml version="1.0" encoding="utf-8"?>
<p:tagLst xmlns:a="http://schemas.openxmlformats.org/drawingml/2006/main" xmlns:r="http://schemas.openxmlformats.org/officeDocument/2006/relationships" xmlns:p="http://schemas.openxmlformats.org/presentationml/2006/main">
  <p:tag name="TIMING" val="|0.6|0.7|1.9|1.1"/>
</p:tagLst>
</file>

<file path=ppt/tags/tag14.xml><?xml version="1.0" encoding="utf-8"?>
<p:tagLst xmlns:a="http://schemas.openxmlformats.org/drawingml/2006/main" xmlns:r="http://schemas.openxmlformats.org/officeDocument/2006/relationships" xmlns:p="http://schemas.openxmlformats.org/presentationml/2006/main">
  <p:tag name="TIMING" val="|0.6|0.5|0.7|0.6|0.5|0.5|0.5|0.5"/>
</p:tagLst>
</file>

<file path=ppt/tags/tag15.xml><?xml version="1.0" encoding="utf-8"?>
<p:tagLst xmlns:a="http://schemas.openxmlformats.org/drawingml/2006/main" xmlns:r="http://schemas.openxmlformats.org/officeDocument/2006/relationships" xmlns:p="http://schemas.openxmlformats.org/presentationml/2006/main">
  <p:tag name="TIMING" val="|5.6|10.9|37.5|7.2"/>
</p:tagLst>
</file>

<file path=ppt/tags/tag16.xml><?xml version="1.0" encoding="utf-8"?>
<p:tagLst xmlns:a="http://schemas.openxmlformats.org/drawingml/2006/main" xmlns:r="http://schemas.openxmlformats.org/officeDocument/2006/relationships" xmlns:p="http://schemas.openxmlformats.org/presentationml/2006/main">
  <p:tag name="TIMING" val="|0.1|0.2|0.1|0.2"/>
</p:tagLst>
</file>

<file path=ppt/tags/tag2.xml><?xml version="1.0" encoding="utf-8"?>
<p:tagLst xmlns:a="http://schemas.openxmlformats.org/drawingml/2006/main" xmlns:r="http://schemas.openxmlformats.org/officeDocument/2006/relationships" xmlns:p="http://schemas.openxmlformats.org/presentationml/2006/main">
  <p:tag name="TIMING" val="|0.4|49.1|7.4|10.9"/>
</p:tagLst>
</file>

<file path=ppt/tags/tag3.xml><?xml version="1.0" encoding="utf-8"?>
<p:tagLst xmlns:a="http://schemas.openxmlformats.org/drawingml/2006/main" xmlns:r="http://schemas.openxmlformats.org/officeDocument/2006/relationships" xmlns:p="http://schemas.openxmlformats.org/presentationml/2006/main">
  <p:tag name="TIMING" val="|2.7|8.9|10|6.9|16.1"/>
</p:tagLst>
</file>

<file path=ppt/tags/tag4.xml><?xml version="1.0" encoding="utf-8"?>
<p:tagLst xmlns:a="http://schemas.openxmlformats.org/drawingml/2006/main" xmlns:r="http://schemas.openxmlformats.org/officeDocument/2006/relationships" xmlns:p="http://schemas.openxmlformats.org/presentationml/2006/main">
  <p:tag name="TIMING" val="|2.7|4|9.1|15.5|21.1|1.9|25.7|29.1|2.7"/>
</p:tagLst>
</file>

<file path=ppt/tags/tag5.xml><?xml version="1.0" encoding="utf-8"?>
<p:tagLst xmlns:a="http://schemas.openxmlformats.org/drawingml/2006/main" xmlns:r="http://schemas.openxmlformats.org/officeDocument/2006/relationships" xmlns:p="http://schemas.openxmlformats.org/presentationml/2006/main">
  <p:tag name="TIMING" val="|2.7|4|9.1|15.5|21.1|1.9|25.7|29.1|2.7"/>
</p:tagLst>
</file>

<file path=ppt/tags/tag6.xml><?xml version="1.0" encoding="utf-8"?>
<p:tagLst xmlns:a="http://schemas.openxmlformats.org/drawingml/2006/main" xmlns:r="http://schemas.openxmlformats.org/officeDocument/2006/relationships" xmlns:p="http://schemas.openxmlformats.org/presentationml/2006/main">
  <p:tag name="TIMING" val="|54.5|7.7|13.8|56.2"/>
</p:tagLst>
</file>

<file path=ppt/tags/tag7.xml><?xml version="1.0" encoding="utf-8"?>
<p:tagLst xmlns:a="http://schemas.openxmlformats.org/drawingml/2006/main" xmlns:r="http://schemas.openxmlformats.org/officeDocument/2006/relationships" xmlns:p="http://schemas.openxmlformats.org/presentationml/2006/main">
  <p:tag name="TIMING" val="|3.2|3.6|3.6|21.9|2.4|11.1|10"/>
</p:tagLst>
</file>

<file path=ppt/tags/tag8.xml><?xml version="1.0" encoding="utf-8"?>
<p:tagLst xmlns:a="http://schemas.openxmlformats.org/drawingml/2006/main" xmlns:r="http://schemas.openxmlformats.org/officeDocument/2006/relationships" xmlns:p="http://schemas.openxmlformats.org/presentationml/2006/main">
  <p:tag name="TIMING" val="|48.1|16.9|12.4|8.1"/>
</p:tagLst>
</file>

<file path=ppt/tags/tag9.xml><?xml version="1.0" encoding="utf-8"?>
<p:tagLst xmlns:a="http://schemas.openxmlformats.org/drawingml/2006/main" xmlns:r="http://schemas.openxmlformats.org/officeDocument/2006/relationships" xmlns:p="http://schemas.openxmlformats.org/presentationml/2006/main">
  <p:tag name="TIMING" val="|8.4|14.5|3.5|1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12830</TotalTime>
  <Words>3994</Words>
  <Application>Microsoft Office PowerPoint</Application>
  <PresentationFormat>On-screen Show (4:3)</PresentationFormat>
  <Paragraphs>471</Paragraphs>
  <Slides>37</Slides>
  <Notes>25</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Monte Carlo Simulation of Electron Photoemission from Alkali Antimonide Semiconductors</vt:lpstr>
      <vt:lpstr>Electron Beam Brightness</vt:lpstr>
      <vt:lpstr>Why Alkali Antimonides?</vt:lpstr>
      <vt:lpstr>Why a Monte Carlo Simulation?</vt:lpstr>
      <vt:lpstr>Photoemission model</vt:lpstr>
      <vt:lpstr>Photoemission model</vt:lpstr>
      <vt:lpstr>Absorption of Electrons</vt:lpstr>
      <vt:lpstr>Emission</vt:lpstr>
      <vt:lpstr>Front illumination/ ’reflection’ mode</vt:lpstr>
      <vt:lpstr>Back illumination/ ’transmission’ mode</vt:lpstr>
      <vt:lpstr>Why does QE drop so much? </vt:lpstr>
      <vt:lpstr>Comparing reflection, transmission modes</vt:lpstr>
      <vt:lpstr>Conclusion and future work</vt:lpstr>
      <vt:lpstr>PowerPoint Presentation</vt:lpstr>
      <vt:lpstr>PowerPoint Presentation</vt:lpstr>
      <vt:lpstr>PowerPoint Presentation</vt:lpstr>
      <vt:lpstr>PowerPoint Presentation</vt:lpstr>
      <vt:lpstr>PowerPoint Presentation</vt:lpstr>
      <vt:lpstr>PowerPoint Presentation</vt:lpstr>
      <vt:lpstr>MTE v/s thickness</vt:lpstr>
      <vt:lpstr>600 nm</vt:lpstr>
      <vt:lpstr>Common cathode materials</vt:lpstr>
      <vt:lpstr>Photoemission Model</vt:lpstr>
      <vt:lpstr>Outline</vt:lpstr>
      <vt:lpstr>Back illumination/ ’transmission’ mode</vt:lpstr>
      <vt:lpstr>Electron beam brightness</vt:lpstr>
      <vt:lpstr>Why Alkali Antimonides?</vt:lpstr>
      <vt:lpstr>Photocathode Energy Band Diagram</vt:lpstr>
      <vt:lpstr>Photocathode Energy Band Diagram</vt:lpstr>
      <vt:lpstr>Photocathode Energy Band Diagram</vt:lpstr>
      <vt:lpstr>Photocathode Energy Band Diagram</vt:lpstr>
      <vt:lpstr>1. Generation of electrons</vt:lpstr>
      <vt:lpstr>1. Generation of electrons</vt:lpstr>
      <vt:lpstr>Effect of temperature on band gap</vt:lpstr>
      <vt:lpstr>2. Semiclassical Transport</vt:lpstr>
      <vt:lpstr>3. Emission</vt:lpstr>
      <vt:lpstr>Photoemission model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Jeanne Butler</dc:creator>
  <cp:lastModifiedBy>Pranav P. Gupta</cp:lastModifiedBy>
  <cp:revision>258</cp:revision>
  <dcterms:created xsi:type="dcterms:W3CDTF">2010-10-18T16:36:26Z</dcterms:created>
  <dcterms:modified xsi:type="dcterms:W3CDTF">2016-10-18T19:28:34Z</dcterms:modified>
</cp:coreProperties>
</file>