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21"/>
  </p:notesMasterIdLst>
  <p:sldIdLst>
    <p:sldId id="263" r:id="rId3"/>
    <p:sldId id="262" r:id="rId4"/>
    <p:sldId id="265" r:id="rId5"/>
    <p:sldId id="278" r:id="rId6"/>
    <p:sldId id="264" r:id="rId7"/>
    <p:sldId id="258" r:id="rId8"/>
    <p:sldId id="268" r:id="rId9"/>
    <p:sldId id="266" r:id="rId10"/>
    <p:sldId id="259" r:id="rId11"/>
    <p:sldId id="260" r:id="rId12"/>
    <p:sldId id="261" r:id="rId13"/>
    <p:sldId id="279" r:id="rId14"/>
    <p:sldId id="280" r:id="rId15"/>
    <p:sldId id="270" r:id="rId16"/>
    <p:sldId id="281" r:id="rId17"/>
    <p:sldId id="283" r:id="rId18"/>
    <p:sldId id="282" r:id="rId19"/>
    <p:sldId id="271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56"/>
    <a:srgbClr val="003366"/>
    <a:srgbClr val="3366CC"/>
    <a:srgbClr val="00264C"/>
    <a:srgbClr val="00406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uto\%23D\%23WORK\%23Photo-Injectors\Photo_Injector_our_project\2015-2016-SRF-gun\2016-02-02_after-re-shaping\Plug_cavities_2012-2016-10-08_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uto\%23D\%23WORK\%23Photo-Injectors\Photo_Injector_our_project\Dynamics_of_Cooper_Pairs\Karol_Szalowski\Poprawione_obliczenia%20Karola\t_eff%20P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639345950773"/>
          <c:y val="0.13166496792650872"/>
          <c:w val="0.81591088547501889"/>
          <c:h val="0.73705946427262103"/>
        </c:manualLayout>
      </c:layout>
      <c:scatterChart>
        <c:scatterStyle val="lineMarker"/>
        <c:varyColors val="0"/>
        <c:ser>
          <c:idx val="4"/>
          <c:order val="0"/>
          <c:tx>
            <c:v>2014-07-08-Nb plug</c:v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Sheet3!$E$314:$E$336</c:f>
              <c:numCache>
                <c:formatCode>General</c:formatCode>
                <c:ptCount val="23"/>
                <c:pt idx="0">
                  <c:v>5.6686499999999995</c:v>
                </c:pt>
                <c:pt idx="1">
                  <c:v>10.09125</c:v>
                </c:pt>
                <c:pt idx="2">
                  <c:v>14.197949999999999</c:v>
                </c:pt>
                <c:pt idx="3">
                  <c:v>17.620200000000001</c:v>
                </c:pt>
                <c:pt idx="4">
                  <c:v>21.621600000000001</c:v>
                </c:pt>
                <c:pt idx="5">
                  <c:v>26.0442</c:v>
                </c:pt>
                <c:pt idx="6">
                  <c:v>29.99295</c:v>
                </c:pt>
                <c:pt idx="7">
                  <c:v>32.9589</c:v>
                </c:pt>
                <c:pt idx="8">
                  <c:v>35.907299999999999</c:v>
                </c:pt>
                <c:pt idx="9">
                  <c:v>38.820599999999999</c:v>
                </c:pt>
                <c:pt idx="10">
                  <c:v>41.593499999999999</c:v>
                </c:pt>
                <c:pt idx="11">
                  <c:v>44.296199999999999</c:v>
                </c:pt>
                <c:pt idx="12">
                  <c:v>47.349899999999998</c:v>
                </c:pt>
                <c:pt idx="13">
                  <c:v>46.4373</c:v>
                </c:pt>
                <c:pt idx="14">
                  <c:v>50.193000000000005</c:v>
                </c:pt>
                <c:pt idx="15">
                  <c:v>53.141399999999997</c:v>
                </c:pt>
                <c:pt idx="16">
                  <c:v>55.089450000000006</c:v>
                </c:pt>
                <c:pt idx="17">
                  <c:v>55.124549999999999</c:v>
                </c:pt>
                <c:pt idx="18">
                  <c:v>56.300399999999996</c:v>
                </c:pt>
                <c:pt idx="19">
                  <c:v>57.019950000000001</c:v>
                </c:pt>
                <c:pt idx="20">
                  <c:v>57.634200000000014</c:v>
                </c:pt>
                <c:pt idx="21">
                  <c:v>58.195799999999991</c:v>
                </c:pt>
                <c:pt idx="22">
                  <c:v>58.564350000000005</c:v>
                </c:pt>
              </c:numCache>
            </c:numRef>
          </c:xVal>
          <c:yVal>
            <c:numRef>
              <c:f>Sheet3!$B$314:$B$336</c:f>
              <c:numCache>
                <c:formatCode>0.00E+00</c:formatCode>
                <c:ptCount val="23"/>
                <c:pt idx="0">
                  <c:v>24200000000</c:v>
                </c:pt>
                <c:pt idx="1">
                  <c:v>24200000000</c:v>
                </c:pt>
                <c:pt idx="2">
                  <c:v>24100000000</c:v>
                </c:pt>
                <c:pt idx="3">
                  <c:v>23600000000</c:v>
                </c:pt>
                <c:pt idx="4">
                  <c:v>22500000000</c:v>
                </c:pt>
                <c:pt idx="5">
                  <c:v>20900000000</c:v>
                </c:pt>
                <c:pt idx="6">
                  <c:v>17700000000</c:v>
                </c:pt>
                <c:pt idx="7">
                  <c:v>17200000000</c:v>
                </c:pt>
                <c:pt idx="8">
                  <c:v>16500000000</c:v>
                </c:pt>
                <c:pt idx="9">
                  <c:v>15600000000</c:v>
                </c:pt>
                <c:pt idx="10">
                  <c:v>14600000000</c:v>
                </c:pt>
                <c:pt idx="11">
                  <c:v>13400000000</c:v>
                </c:pt>
                <c:pt idx="12">
                  <c:v>12400000000</c:v>
                </c:pt>
                <c:pt idx="13">
                  <c:v>9610000000</c:v>
                </c:pt>
                <c:pt idx="14">
                  <c:v>9130000000</c:v>
                </c:pt>
                <c:pt idx="15">
                  <c:v>8390000000</c:v>
                </c:pt>
                <c:pt idx="16">
                  <c:v>7480000000</c:v>
                </c:pt>
                <c:pt idx="17">
                  <c:v>7450000000</c:v>
                </c:pt>
                <c:pt idx="18">
                  <c:v>6640000000</c:v>
                </c:pt>
                <c:pt idx="19">
                  <c:v>6070000000</c:v>
                </c:pt>
                <c:pt idx="20">
                  <c:v>5520000000</c:v>
                </c:pt>
                <c:pt idx="21">
                  <c:v>5000000000</c:v>
                </c:pt>
                <c:pt idx="22">
                  <c:v>4730000000</c:v>
                </c:pt>
              </c:numCache>
            </c:numRef>
          </c:yVal>
          <c:smooth val="0"/>
        </c:ser>
        <c:ser>
          <c:idx val="2"/>
          <c:order val="1"/>
          <c:tx>
            <c:v>2015-02-12-Pb coated Plug</c:v>
          </c:tx>
          <c:spPr>
            <a:ln w="28575">
              <a:noFill/>
            </a:ln>
          </c:spPr>
          <c:marker>
            <c:symbol val="triangle"/>
            <c:size val="11"/>
            <c:spPr>
              <a:solidFill>
                <a:srgbClr val="FF0000"/>
              </a:solidFill>
            </c:spPr>
          </c:marker>
          <c:xVal>
            <c:numRef>
              <c:f>'2015-02-12-Pb'!$D$3:$D$22</c:f>
              <c:numCache>
                <c:formatCode>0.00E+00</c:formatCode>
                <c:ptCount val="20"/>
                <c:pt idx="0">
                  <c:v>3.3820000000000001</c:v>
                </c:pt>
                <c:pt idx="1">
                  <c:v>3.42</c:v>
                </c:pt>
                <c:pt idx="2">
                  <c:v>6.1369999999999996</c:v>
                </c:pt>
                <c:pt idx="3">
                  <c:v>8.6829999999999998</c:v>
                </c:pt>
                <c:pt idx="4">
                  <c:v>10.925000000000001</c:v>
                </c:pt>
                <c:pt idx="5">
                  <c:v>13.813000000000001</c:v>
                </c:pt>
                <c:pt idx="6">
                  <c:v>17.498999999999999</c:v>
                </c:pt>
                <c:pt idx="7">
                  <c:v>19.760000000000002</c:v>
                </c:pt>
                <c:pt idx="8">
                  <c:v>22.04</c:v>
                </c:pt>
                <c:pt idx="9">
                  <c:v>24.13</c:v>
                </c:pt>
                <c:pt idx="10">
                  <c:v>25.65</c:v>
                </c:pt>
                <c:pt idx="11">
                  <c:v>27.17</c:v>
                </c:pt>
                <c:pt idx="12">
                  <c:v>28.12</c:v>
                </c:pt>
                <c:pt idx="13">
                  <c:v>29.64</c:v>
                </c:pt>
                <c:pt idx="14">
                  <c:v>30.97</c:v>
                </c:pt>
                <c:pt idx="15">
                  <c:v>32.11</c:v>
                </c:pt>
                <c:pt idx="16">
                  <c:v>30.78</c:v>
                </c:pt>
                <c:pt idx="17">
                  <c:v>30.4</c:v>
                </c:pt>
                <c:pt idx="18">
                  <c:v>31.16</c:v>
                </c:pt>
                <c:pt idx="19">
                  <c:v>32.299999999999997</c:v>
                </c:pt>
              </c:numCache>
            </c:numRef>
          </c:xVal>
          <c:yVal>
            <c:numRef>
              <c:f>'2015-02-12-Pb'!$E$3:$E$22</c:f>
              <c:numCache>
                <c:formatCode>0.00E+00</c:formatCode>
                <c:ptCount val="20"/>
                <c:pt idx="0">
                  <c:v>17000000000</c:v>
                </c:pt>
                <c:pt idx="1">
                  <c:v>17100000000</c:v>
                </c:pt>
                <c:pt idx="2">
                  <c:v>17300000000</c:v>
                </c:pt>
                <c:pt idx="3">
                  <c:v>17100000000</c:v>
                </c:pt>
                <c:pt idx="4">
                  <c:v>16800000000</c:v>
                </c:pt>
                <c:pt idx="5">
                  <c:v>16400000000</c:v>
                </c:pt>
                <c:pt idx="6">
                  <c:v>15900000000</c:v>
                </c:pt>
                <c:pt idx="7">
                  <c:v>15400000000</c:v>
                </c:pt>
                <c:pt idx="8">
                  <c:v>14700000000</c:v>
                </c:pt>
                <c:pt idx="9">
                  <c:v>13400000000</c:v>
                </c:pt>
                <c:pt idx="10">
                  <c:v>11700000000</c:v>
                </c:pt>
                <c:pt idx="11">
                  <c:v>9220000000</c:v>
                </c:pt>
                <c:pt idx="12">
                  <c:v>7170000000</c:v>
                </c:pt>
                <c:pt idx="13">
                  <c:v>5670000000</c:v>
                </c:pt>
                <c:pt idx="14">
                  <c:v>4310000000</c:v>
                </c:pt>
                <c:pt idx="15">
                  <c:v>3180000000</c:v>
                </c:pt>
                <c:pt idx="16">
                  <c:v>1980000000</c:v>
                </c:pt>
                <c:pt idx="17">
                  <c:v>1960000000</c:v>
                </c:pt>
                <c:pt idx="18">
                  <c:v>1380000000</c:v>
                </c:pt>
                <c:pt idx="19">
                  <c:v>998000000</c:v>
                </c:pt>
              </c:numCache>
            </c:numRef>
          </c:yVal>
          <c:smooth val="0"/>
        </c:ser>
        <c:ser>
          <c:idx val="0"/>
          <c:order val="2"/>
          <c:tx>
            <c:v>2016-02-01-Nb plug-reshaped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 w="31750">
                <a:solidFill>
                  <a:schemeClr val="bg1"/>
                </a:solidFill>
              </a:ln>
            </c:spPr>
          </c:marker>
          <c:xVal>
            <c:numRef>
              <c:f>'till 2016-10-11-Nb-plug'!$D$2:$D$17</c:f>
              <c:numCache>
                <c:formatCode>0.00E+00</c:formatCode>
                <c:ptCount val="16"/>
                <c:pt idx="0">
                  <c:v>9.7461000000000002</c:v>
                </c:pt>
                <c:pt idx="1">
                  <c:v>17.055675000000001</c:v>
                </c:pt>
                <c:pt idx="2">
                  <c:v>22.31775</c:v>
                </c:pt>
                <c:pt idx="3">
                  <c:v>24.979500000000002</c:v>
                </c:pt>
                <c:pt idx="4">
                  <c:v>26.208000000000002</c:v>
                </c:pt>
                <c:pt idx="5">
                  <c:v>31.326750000000001</c:v>
                </c:pt>
                <c:pt idx="6">
                  <c:v>38.493000000000002</c:v>
                </c:pt>
                <c:pt idx="7">
                  <c:v>46.478250000000003</c:v>
                </c:pt>
                <c:pt idx="8">
                  <c:v>49.549500000000002</c:v>
                </c:pt>
                <c:pt idx="9">
                  <c:v>52.006499999999996</c:v>
                </c:pt>
                <c:pt idx="10">
                  <c:v>53.849250000000005</c:v>
                </c:pt>
                <c:pt idx="11">
                  <c:v>55.896750000000004</c:v>
                </c:pt>
                <c:pt idx="12">
                  <c:v>56.920500000000004</c:v>
                </c:pt>
                <c:pt idx="13">
                  <c:v>60.1965</c:v>
                </c:pt>
                <c:pt idx="14">
                  <c:v>61.425000000000004</c:v>
                </c:pt>
                <c:pt idx="15">
                  <c:v>62.244</c:v>
                </c:pt>
              </c:numCache>
            </c:numRef>
          </c:xVal>
          <c:yVal>
            <c:numRef>
              <c:f>'till 2016-10-11-Nb-plug'!$E$2:$E$17</c:f>
              <c:numCache>
                <c:formatCode>0.00E+00</c:formatCode>
                <c:ptCount val="16"/>
                <c:pt idx="0">
                  <c:v>13400000000</c:v>
                </c:pt>
                <c:pt idx="1">
                  <c:v>13200000000</c:v>
                </c:pt>
                <c:pt idx="2">
                  <c:v>13800000000</c:v>
                </c:pt>
                <c:pt idx="3">
                  <c:v>13200000000</c:v>
                </c:pt>
                <c:pt idx="4">
                  <c:v>13300000000</c:v>
                </c:pt>
                <c:pt idx="5">
                  <c:v>9270000000</c:v>
                </c:pt>
                <c:pt idx="6">
                  <c:v>8770000000</c:v>
                </c:pt>
                <c:pt idx="7">
                  <c:v>7480000000</c:v>
                </c:pt>
                <c:pt idx="8">
                  <c:v>6610000000</c:v>
                </c:pt>
                <c:pt idx="9">
                  <c:v>5670000000</c:v>
                </c:pt>
                <c:pt idx="10">
                  <c:v>5030000000</c:v>
                </c:pt>
                <c:pt idx="11">
                  <c:v>4220000000</c:v>
                </c:pt>
                <c:pt idx="12">
                  <c:v>3840000000</c:v>
                </c:pt>
                <c:pt idx="13">
                  <c:v>2520000000</c:v>
                </c:pt>
                <c:pt idx="14">
                  <c:v>2050000000</c:v>
                </c:pt>
                <c:pt idx="15">
                  <c:v>1850000000</c:v>
                </c:pt>
              </c:numCache>
            </c:numRef>
          </c:yVal>
          <c:smooth val="0"/>
        </c:ser>
        <c:ser>
          <c:idx val="1"/>
          <c:order val="3"/>
          <c:tx>
            <c:v>Specification</c:v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FF0000"/>
              </a:solidFill>
              <a:ln w="38100">
                <a:solidFill>
                  <a:srgbClr val="00B050"/>
                </a:solidFill>
              </a:ln>
            </c:spPr>
          </c:marker>
          <c:xVal>
            <c:numLit>
              <c:formatCode>General</c:formatCode>
              <c:ptCount val="1"/>
              <c:pt idx="0">
                <c:v>40</c:v>
              </c:pt>
            </c:numLit>
          </c:xVal>
          <c:yVal>
            <c:numLit>
              <c:formatCode>General</c:formatCode>
              <c:ptCount val="1"/>
              <c:pt idx="0">
                <c:v>10000000000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121728"/>
        <c:axId val="114132480"/>
      </c:scatterChart>
      <c:valAx>
        <c:axId val="114121728"/>
        <c:scaling>
          <c:orientation val="minMax"/>
          <c:max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Ecath</a:t>
                </a:r>
                <a:r>
                  <a:rPr lang="en-US" dirty="0" smtClean="0"/>
                  <a:t>. </a:t>
                </a:r>
                <a:r>
                  <a:rPr lang="en-US" dirty="0"/>
                  <a:t>[MV/m]</a:t>
                </a:r>
              </a:p>
            </c:rich>
          </c:tx>
          <c:layout>
            <c:manualLayout>
              <c:xMode val="edge"/>
              <c:yMode val="edge"/>
              <c:x val="0.41924702591448693"/>
              <c:y val="0.93941738205111858"/>
            </c:manualLayout>
          </c:layout>
          <c:overlay val="0"/>
        </c:title>
        <c:numFmt formatCode="#,##0" sourceLinked="0"/>
        <c:majorTickMark val="in"/>
        <c:minorTickMark val="none"/>
        <c:tickLblPos val="nextTo"/>
        <c:crossAx val="114132480"/>
        <c:crosses val="autoZero"/>
        <c:crossBetween val="midCat"/>
      </c:valAx>
      <c:valAx>
        <c:axId val="114132480"/>
        <c:scaling>
          <c:logBase val="10"/>
          <c:orientation val="minMax"/>
          <c:max val="100000000000"/>
          <c:min val="10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Qo</a:t>
                </a:r>
              </a:p>
            </c:rich>
          </c:tx>
          <c:layout>
            <c:manualLayout>
              <c:xMode val="edge"/>
              <c:yMode val="edge"/>
              <c:x val="2.7291645352401115E-2"/>
              <c:y val="0.23914511705539587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crossAx val="114121728"/>
        <c:crosses val="autoZero"/>
        <c:crossBetween val="midCat"/>
      </c:valAx>
      <c:spPr>
        <a:solidFill>
          <a:srgbClr val="004056"/>
        </a:solidFill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55757896497273496"/>
          <c:y val="0.61318488225112633"/>
          <c:w val="0.40873303900134123"/>
          <c:h val="0.23790844902491434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bg1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23895816760488E-2"/>
          <c:y val="2.3257758785493764E-2"/>
          <c:w val="0.74129254474022221"/>
          <c:h val="0.81586160565492727"/>
        </c:manualLayout>
      </c:layout>
      <c:scatterChart>
        <c:scatterStyle val="smoothMarker"/>
        <c:varyColors val="0"/>
        <c:ser>
          <c:idx val="2"/>
          <c:order val="0"/>
          <c:tx>
            <c:v>Pb, before cleaning</c:v>
          </c:tx>
          <c:marker>
            <c:symbol val="circle"/>
            <c:size val="8"/>
            <c:spPr>
              <a:solidFill>
                <a:schemeClr val="tx1"/>
              </a:solidFill>
              <a:ln w="28575"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Sheet1!$D$3:$D$14</c:f>
              <c:numCache>
                <c:formatCode>General</c:formatCode>
                <c:ptCount val="12"/>
                <c:pt idx="0">
                  <c:v>3.35537143972996E-5</c:v>
                </c:pt>
                <c:pt idx="1">
                  <c:v>7.5565451775460087E-6</c:v>
                </c:pt>
                <c:pt idx="2">
                  <c:v>2.6333673122663945E-6</c:v>
                </c:pt>
                <c:pt idx="3">
                  <c:v>2.4709157509157503E-6</c:v>
                </c:pt>
                <c:pt idx="4">
                  <c:v>9.9358974358975777E-7</c:v>
                </c:pt>
                <c:pt idx="5">
                  <c:v>5.0485946939848026E-7</c:v>
                </c:pt>
                <c:pt idx="6">
                  <c:v>1.968253968253988E-7</c:v>
                </c:pt>
                <c:pt idx="7">
                  <c:v>9.3308501232200274E-8</c:v>
                </c:pt>
              </c:numCache>
            </c:numRef>
          </c:yVal>
          <c:smooth val="1"/>
        </c:ser>
        <c:ser>
          <c:idx val="1"/>
          <c:order val="1"/>
          <c:tx>
            <c:v>Pb, 1st cleaning</c:v>
          </c:tx>
          <c:spPr>
            <a:ln>
              <a:solidFill>
                <a:schemeClr val="bg1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9.7856666666666712E-4</c:v>
                </c:pt>
                <c:pt idx="1">
                  <c:v>6.5696310935441375E-4</c:v>
                </c:pt>
                <c:pt idx="2">
                  <c:v>4.6018633540372667E-4</c:v>
                </c:pt>
                <c:pt idx="3">
                  <c:v>3.5845185185185178E-4</c:v>
                </c:pt>
                <c:pt idx="4">
                  <c:v>2.5341090909090903E-4</c:v>
                </c:pt>
                <c:pt idx="5">
                  <c:v>1.5088937728937728E-4</c:v>
                </c:pt>
                <c:pt idx="6">
                  <c:v>8.0352402480727978E-5</c:v>
                </c:pt>
                <c:pt idx="7">
                  <c:v>3.8526151444184237E-5</c:v>
                </c:pt>
                <c:pt idx="8">
                  <c:v>1.6048812055098454E-5</c:v>
                </c:pt>
                <c:pt idx="9">
                  <c:v>5.2517647058823538E-6</c:v>
                </c:pt>
                <c:pt idx="10">
                  <c:v>9.9481865284973931E-7</c:v>
                </c:pt>
                <c:pt idx="11">
                  <c:v>4.8926767676768373E-8</c:v>
                </c:pt>
              </c:numCache>
            </c:numRef>
          </c:yVal>
          <c:smooth val="1"/>
        </c:ser>
        <c:ser>
          <c:idx val="0"/>
          <c:order val="2"/>
          <c:tx>
            <c:v>Pb, 2nd cleaning</c:v>
          </c:tx>
          <c:spPr>
            <a:ln>
              <a:solidFill>
                <a:schemeClr val="bg1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2.1699999999999996E-3</c:v>
                </c:pt>
                <c:pt idx="1">
                  <c:v>1.3008563899868243E-3</c:v>
                </c:pt>
                <c:pt idx="2">
                  <c:v>9.0221827861579394E-4</c:v>
                </c:pt>
                <c:pt idx="3">
                  <c:v>7.1787962962962962E-4</c:v>
                </c:pt>
                <c:pt idx="4">
                  <c:v>5.258727272727271E-4</c:v>
                </c:pt>
                <c:pt idx="5">
                  <c:v>3.2044688644688638E-4</c:v>
                </c:pt>
                <c:pt idx="6">
                  <c:v>1.7507911667536083E-4</c:v>
                </c:pt>
                <c:pt idx="7">
                  <c:v>8.5183450429352048E-5</c:v>
                </c:pt>
                <c:pt idx="8">
                  <c:v>3.8937474962250773E-5</c:v>
                </c:pt>
                <c:pt idx="9">
                  <c:v>1.3583267973856201E-5</c:v>
                </c:pt>
                <c:pt idx="10">
                  <c:v>2.9844559585492179E-6</c:v>
                </c:pt>
                <c:pt idx="11">
                  <c:v>2.4463383838383837E-7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12416"/>
        <c:axId val="113287168"/>
      </c:scatterChart>
      <c:valAx>
        <c:axId val="32812416"/>
        <c:scaling>
          <c:orientation val="minMax"/>
          <c:min val="1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Wavelength [nm</a:t>
                </a:r>
                <a:r>
                  <a:rPr lang="en-US" dirty="0" smtClean="0"/>
                  <a:t>]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crossAx val="113287168"/>
        <c:crossesAt val="1.0000000000000005E-8"/>
        <c:crossBetween val="midCat"/>
      </c:valAx>
      <c:valAx>
        <c:axId val="113287168"/>
        <c:scaling>
          <c:logBase val="10"/>
          <c:orientation val="minMax"/>
          <c:max val="1.0000000000000002E-2"/>
          <c:min val="1.0000000000000005E-8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QE</a:t>
                </a:r>
              </a:p>
            </c:rich>
          </c:tx>
          <c:layout>
            <c:manualLayout>
              <c:xMode val="edge"/>
              <c:yMode val="edge"/>
              <c:x val="3.527704764875618E-2"/>
              <c:y val="0.42070694402010889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crossAx val="32812416"/>
        <c:crosses val="autoZero"/>
        <c:crossBetween val="midCat"/>
        <c:majorUnit val="100"/>
      </c:valAx>
      <c:spPr>
        <a:solidFill>
          <a:srgbClr val="004056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2818128625911202"/>
          <c:y val="0.72211160565492727"/>
          <c:w val="0.50537426415092379"/>
          <c:h val="0.1156965632290856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 b="0">
          <a:solidFill>
            <a:schemeClr val="bg1"/>
          </a:solidFill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23895816760488E-2"/>
          <c:y val="2.3257758785493764E-2"/>
          <c:w val="0.72826361273064777"/>
          <c:h val="0.76547050327741351"/>
        </c:manualLayout>
      </c:layout>
      <c:scatterChart>
        <c:scatterStyle val="smoothMarker"/>
        <c:varyColors val="0"/>
        <c:ser>
          <c:idx val="1"/>
          <c:order val="0"/>
          <c:tx>
            <c:v>Pb, 1st cleaning</c:v>
          </c:tx>
          <c:spPr>
            <a:ln>
              <a:solidFill>
                <a:schemeClr val="bg1"/>
              </a:solidFill>
            </a:ln>
          </c:spPr>
          <c:marker>
            <c:symbol val="triangle"/>
            <c:size val="8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9.7856666666666712E-4</c:v>
                </c:pt>
                <c:pt idx="1">
                  <c:v>6.5696310935441375E-4</c:v>
                </c:pt>
                <c:pt idx="2">
                  <c:v>4.6018633540372667E-4</c:v>
                </c:pt>
                <c:pt idx="3">
                  <c:v>3.5845185185185178E-4</c:v>
                </c:pt>
                <c:pt idx="4">
                  <c:v>2.5341090909090903E-4</c:v>
                </c:pt>
                <c:pt idx="5">
                  <c:v>1.5088937728937728E-4</c:v>
                </c:pt>
                <c:pt idx="6">
                  <c:v>8.0352402480727978E-5</c:v>
                </c:pt>
                <c:pt idx="7">
                  <c:v>3.8526151444184237E-5</c:v>
                </c:pt>
                <c:pt idx="8">
                  <c:v>1.6048812055098454E-5</c:v>
                </c:pt>
                <c:pt idx="9">
                  <c:v>5.2517647058823538E-6</c:v>
                </c:pt>
                <c:pt idx="10">
                  <c:v>9.9481865284973931E-7</c:v>
                </c:pt>
                <c:pt idx="11">
                  <c:v>4.8926767676768373E-8</c:v>
                </c:pt>
              </c:numCache>
            </c:numRef>
          </c:yVal>
          <c:smooth val="1"/>
        </c:ser>
        <c:ser>
          <c:idx val="0"/>
          <c:order val="1"/>
          <c:tx>
            <c:v>Pb, 2nd cleaning</c:v>
          </c:tx>
          <c:spPr>
            <a:ln>
              <a:solidFill>
                <a:schemeClr val="bg1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Sheet1!$G$3:$G$14</c:f>
              <c:numCache>
                <c:formatCode>0</c:formatCode>
                <c:ptCount val="12"/>
                <c:pt idx="0">
                  <c:v>200.33584045813845</c:v>
                </c:pt>
                <c:pt idx="1">
                  <c:v>220.36942450395227</c:v>
                </c:pt>
                <c:pt idx="2">
                  <c:v>230.38621652685922</c:v>
                </c:pt>
                <c:pt idx="3">
                  <c:v>240.40300854976604</c:v>
                </c:pt>
                <c:pt idx="4">
                  <c:v>250.41980057267304</c:v>
                </c:pt>
                <c:pt idx="5">
                  <c:v>260.4365925955799</c:v>
                </c:pt>
                <c:pt idx="6">
                  <c:v>270.45338461848684</c:v>
                </c:pt>
                <c:pt idx="7">
                  <c:v>280.47017664139378</c:v>
                </c:pt>
                <c:pt idx="8">
                  <c:v>290.48696866430066</c:v>
                </c:pt>
                <c:pt idx="9">
                  <c:v>300.50376068720766</c:v>
                </c:pt>
                <c:pt idx="10">
                  <c:v>310.5205527101146</c:v>
                </c:pt>
                <c:pt idx="11">
                  <c:v>320.53734473302143</c:v>
                </c:pt>
              </c:numCache>
            </c:numRef>
          </c:xVal>
          <c:yVal>
            <c:numRef>
              <c:f>Sheet1!$B$3:$B$14</c:f>
              <c:numCache>
                <c:formatCode>General</c:formatCode>
                <c:ptCount val="12"/>
                <c:pt idx="0">
                  <c:v>2.1699999999999996E-3</c:v>
                </c:pt>
                <c:pt idx="1">
                  <c:v>1.3008563899868243E-3</c:v>
                </c:pt>
                <c:pt idx="2">
                  <c:v>9.0221827861579394E-4</c:v>
                </c:pt>
                <c:pt idx="3">
                  <c:v>7.1787962962962962E-4</c:v>
                </c:pt>
                <c:pt idx="4">
                  <c:v>5.258727272727271E-4</c:v>
                </c:pt>
                <c:pt idx="5">
                  <c:v>3.2044688644688638E-4</c:v>
                </c:pt>
                <c:pt idx="6">
                  <c:v>1.7507911667536083E-4</c:v>
                </c:pt>
                <c:pt idx="7">
                  <c:v>8.5183450429352048E-5</c:v>
                </c:pt>
                <c:pt idx="8">
                  <c:v>3.8937474962250773E-5</c:v>
                </c:pt>
                <c:pt idx="9">
                  <c:v>1.3583267973856201E-5</c:v>
                </c:pt>
                <c:pt idx="10">
                  <c:v>2.9844559585492179E-6</c:v>
                </c:pt>
                <c:pt idx="11">
                  <c:v>2.4463383838383837E-7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84640"/>
        <c:axId val="168786944"/>
      </c:scatterChart>
      <c:scatterChart>
        <c:scatterStyle val="smoothMarker"/>
        <c:varyColors val="0"/>
        <c:ser>
          <c:idx val="3"/>
          <c:order val="2"/>
          <c:tx>
            <c:v>Thermal emittance</c:v>
          </c:tx>
          <c:spPr>
            <a:ln>
              <a:solidFill>
                <a:srgbClr val="FFFF00"/>
              </a:solidFill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'Thermal emittance'!$B$34:$B$51</c:f>
              <c:numCache>
                <c:formatCode>General</c:formatCode>
                <c:ptCount val="18"/>
                <c:pt idx="0">
                  <c:v>190</c:v>
                </c:pt>
                <c:pt idx="1">
                  <c:v>193</c:v>
                </c:pt>
                <c:pt idx="2">
                  <c:v>200</c:v>
                </c:pt>
                <c:pt idx="3">
                  <c:v>210</c:v>
                </c:pt>
                <c:pt idx="4">
                  <c:v>213</c:v>
                </c:pt>
                <c:pt idx="5">
                  <c:v>220</c:v>
                </c:pt>
                <c:pt idx="6">
                  <c:v>230</c:v>
                </c:pt>
                <c:pt idx="7">
                  <c:v>240</c:v>
                </c:pt>
                <c:pt idx="8">
                  <c:v>248</c:v>
                </c:pt>
                <c:pt idx="9">
                  <c:v>250</c:v>
                </c:pt>
                <c:pt idx="10">
                  <c:v>260</c:v>
                </c:pt>
                <c:pt idx="11">
                  <c:v>266</c:v>
                </c:pt>
                <c:pt idx="12">
                  <c:v>270</c:v>
                </c:pt>
                <c:pt idx="13">
                  <c:v>280</c:v>
                </c:pt>
                <c:pt idx="14">
                  <c:v>290</c:v>
                </c:pt>
                <c:pt idx="15">
                  <c:v>300</c:v>
                </c:pt>
                <c:pt idx="16">
                  <c:v>305</c:v>
                </c:pt>
                <c:pt idx="17">
                  <c:v>310</c:v>
                </c:pt>
              </c:numCache>
            </c:numRef>
          </c:xVal>
          <c:yVal>
            <c:numRef>
              <c:f>'Thermal emittance'!$J$34:$J$48</c:f>
              <c:numCache>
                <c:formatCode>0.0E+00</c:formatCode>
                <c:ptCount val="15"/>
                <c:pt idx="0">
                  <c:v>0.52010646756390455</c:v>
                </c:pt>
                <c:pt idx="1">
                  <c:v>0.50851886331083318</c:v>
                </c:pt>
                <c:pt idx="2">
                  <c:v>0.48184054636272938</c:v>
                </c:pt>
                <c:pt idx="3">
                  <c:v>0.44438874392816441</c:v>
                </c:pt>
                <c:pt idx="4">
                  <c:v>0.433254911938737</c:v>
                </c:pt>
                <c:pt idx="5">
                  <c:v>0.40736462884114849</c:v>
                </c:pt>
                <c:pt idx="6">
                  <c:v>0.37034137754638374</c:v>
                </c:pt>
                <c:pt idx="7">
                  <c:v>0.33280469461434503</c:v>
                </c:pt>
                <c:pt idx="8">
                  <c:v>0.30195444917472958</c:v>
                </c:pt>
                <c:pt idx="9">
                  <c:v>0.29406920152404664</c:v>
                </c:pt>
                <c:pt idx="10">
                  <c:v>0.25310529961879907</c:v>
                </c:pt>
                <c:pt idx="11">
                  <c:v>0.22676549999184131</c:v>
                </c:pt>
                <c:pt idx="12">
                  <c:v>0.20810626185442352</c:v>
                </c:pt>
                <c:pt idx="13">
                  <c:v>0.15503733029384614</c:v>
                </c:pt>
                <c:pt idx="14">
                  <c:v>7.8064141160447159E-2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91040"/>
        <c:axId val="168789120"/>
      </c:scatterChart>
      <c:valAx>
        <c:axId val="168784640"/>
        <c:scaling>
          <c:orientation val="minMax"/>
          <c:min val="1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Wavelength [nm</a:t>
                </a:r>
                <a:r>
                  <a:rPr lang="en-US" dirty="0" smtClean="0"/>
                  <a:t>]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crossAx val="168786944"/>
        <c:crossesAt val="1.0000000000000005E-8"/>
        <c:crossBetween val="midCat"/>
      </c:valAx>
      <c:valAx>
        <c:axId val="168786944"/>
        <c:scaling>
          <c:logBase val="10"/>
          <c:orientation val="minMax"/>
          <c:max val="1.0000000000000002E-2"/>
          <c:min val="1.0000000000000005E-8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QE</a:t>
                </a:r>
              </a:p>
            </c:rich>
          </c:tx>
          <c:layout>
            <c:manualLayout>
              <c:xMode val="edge"/>
              <c:yMode val="edge"/>
              <c:x val="3.527704764875618E-2"/>
              <c:y val="0.42070694402010889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crossAx val="168784640"/>
        <c:crosses val="autoZero"/>
        <c:crossBetween val="midCat"/>
        <c:majorUnit val="100"/>
      </c:valAx>
      <c:valAx>
        <c:axId val="168789120"/>
        <c:scaling>
          <c:orientation val="minMax"/>
          <c:max val="0.9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ɛth</a:t>
                </a:r>
              </a:p>
              <a:p>
                <a:pPr>
                  <a:defRPr/>
                </a:pPr>
                <a:r>
                  <a:rPr lang="de-DE"/>
                  <a:t>[µm·rad]</a:t>
                </a:r>
              </a:p>
              <a:p>
                <a:pPr>
                  <a:defRPr/>
                </a:pPr>
                <a:endParaRPr lang="de-DE"/>
              </a:p>
            </c:rich>
          </c:tx>
          <c:layout>
            <c:manualLayout>
              <c:xMode val="edge"/>
              <c:yMode val="edge"/>
              <c:x val="0.87114020970147044"/>
              <c:y val="0.32053110170298538"/>
            </c:manualLayout>
          </c:layout>
          <c:overlay val="0"/>
        </c:title>
        <c:numFmt formatCode="#,##0.0" sourceLinked="0"/>
        <c:majorTickMark val="in"/>
        <c:minorTickMark val="none"/>
        <c:tickLblPos val="nextTo"/>
        <c:crossAx val="168791040"/>
        <c:crosses val="max"/>
        <c:crossBetween val="midCat"/>
        <c:majorUnit val="0.30000000000000004"/>
      </c:valAx>
      <c:valAx>
        <c:axId val="16879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789120"/>
        <c:crosses val="autoZero"/>
        <c:crossBetween val="midCat"/>
      </c:valAx>
      <c:spPr>
        <a:solidFill>
          <a:srgbClr val="004056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3757199760678987"/>
          <c:y val="0.58983465685894076"/>
          <c:w val="0.34158210081306911"/>
          <c:h val="0.1912833097909756"/>
        </c:manualLayout>
      </c:layout>
      <c:overlay val="0"/>
      <c:spPr>
        <a:solidFill>
          <a:srgbClr val="004056"/>
        </a:solidFill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2000" b="0">
          <a:solidFill>
            <a:schemeClr val="bg1"/>
          </a:solidFill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09402717988739"/>
          <c:y val="2.8532608695652172E-2"/>
          <c:w val="0.83865232883551932"/>
          <c:h val="0.78561111089072766"/>
        </c:manualLayout>
      </c:layout>
      <c:scatterChart>
        <c:scatterStyle val="lineMarker"/>
        <c:varyColors val="0"/>
        <c:ser>
          <c:idx val="0"/>
          <c:order val="0"/>
          <c:spPr>
            <a:ln w="3175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'Arkusz1 (2)'!$J$2:$J$47</c:f>
              <c:numCache>
                <c:formatCode>General</c:formatCode>
                <c:ptCount val="46"/>
                <c:pt idx="0">
                  <c:v>1.01376</c:v>
                </c:pt>
                <c:pt idx="1">
                  <c:v>1.52064</c:v>
                </c:pt>
                <c:pt idx="2">
                  <c:v>1.6473599999999999</c:v>
                </c:pt>
                <c:pt idx="3">
                  <c:v>1.7740800000000001</c:v>
                </c:pt>
                <c:pt idx="4">
                  <c:v>1.9008</c:v>
                </c:pt>
                <c:pt idx="5">
                  <c:v>2.02752</c:v>
                </c:pt>
                <c:pt idx="6">
                  <c:v>2.1542400000000002</c:v>
                </c:pt>
                <c:pt idx="7">
                  <c:v>2.2809599999999999</c:v>
                </c:pt>
                <c:pt idx="8">
                  <c:v>2.40768</c:v>
                </c:pt>
                <c:pt idx="9">
                  <c:v>2.5344000000000002</c:v>
                </c:pt>
                <c:pt idx="10">
                  <c:v>2.6611199999999999</c:v>
                </c:pt>
                <c:pt idx="11">
                  <c:v>2.7878400000000001</c:v>
                </c:pt>
                <c:pt idx="12">
                  <c:v>2.9145599999999998</c:v>
                </c:pt>
                <c:pt idx="13">
                  <c:v>3.04128</c:v>
                </c:pt>
                <c:pt idx="14">
                  <c:v>3.1680000000000001</c:v>
                </c:pt>
                <c:pt idx="15">
                  <c:v>3.2947199999999999</c:v>
                </c:pt>
                <c:pt idx="16">
                  <c:v>3.42144</c:v>
                </c:pt>
                <c:pt idx="17">
                  <c:v>3.5481600000000002</c:v>
                </c:pt>
                <c:pt idx="18">
                  <c:v>3.6748799999999999</c:v>
                </c:pt>
                <c:pt idx="19">
                  <c:v>3.8016000000000001</c:v>
                </c:pt>
                <c:pt idx="20">
                  <c:v>3.9283199999999998</c:v>
                </c:pt>
                <c:pt idx="21">
                  <c:v>3.9916800000000001</c:v>
                </c:pt>
                <c:pt idx="22">
                  <c:v>4.1184000000000003</c:v>
                </c:pt>
                <c:pt idx="23">
                  <c:v>4.24512</c:v>
                </c:pt>
                <c:pt idx="24">
                  <c:v>4.3718399999999997</c:v>
                </c:pt>
                <c:pt idx="25">
                  <c:v>4.5619199999999998</c:v>
                </c:pt>
                <c:pt idx="26">
                  <c:v>4.7519999999999998</c:v>
                </c:pt>
                <c:pt idx="27">
                  <c:v>4.9420799999999998</c:v>
                </c:pt>
                <c:pt idx="28">
                  <c:v>5.1448320000000001</c:v>
                </c:pt>
                <c:pt idx="29">
                  <c:v>5.3475840000000003</c:v>
                </c:pt>
                <c:pt idx="30">
                  <c:v>5.5503359999999997</c:v>
                </c:pt>
                <c:pt idx="31">
                  <c:v>5.753088</c:v>
                </c:pt>
                <c:pt idx="32">
                  <c:v>5.9558400000000002</c:v>
                </c:pt>
                <c:pt idx="33">
                  <c:v>6.1585919999999996</c:v>
                </c:pt>
                <c:pt idx="34">
                  <c:v>6.2599679999999998</c:v>
                </c:pt>
                <c:pt idx="35">
                  <c:v>6.3486719999999996</c:v>
                </c:pt>
                <c:pt idx="36">
                  <c:v>6.4500479999999998</c:v>
                </c:pt>
                <c:pt idx="37">
                  <c:v>6.5514239999999999</c:v>
                </c:pt>
                <c:pt idx="38">
                  <c:v>6.6528</c:v>
                </c:pt>
                <c:pt idx="39">
                  <c:v>6.7541760000000002</c:v>
                </c:pt>
                <c:pt idx="40">
                  <c:v>6.8555520000000003</c:v>
                </c:pt>
                <c:pt idx="41">
                  <c:v>6.9569279999999996</c:v>
                </c:pt>
                <c:pt idx="42">
                  <c:v>7.0519679999999996</c:v>
                </c:pt>
                <c:pt idx="43">
                  <c:v>7.1026559999999996</c:v>
                </c:pt>
                <c:pt idx="44">
                  <c:v>7.1533439999999997</c:v>
                </c:pt>
                <c:pt idx="45">
                  <c:v>7.1786880000000002</c:v>
                </c:pt>
              </c:numCache>
            </c:numRef>
          </c:xVal>
          <c:yVal>
            <c:numRef>
              <c:f>'Arkusz1 (2)'!$L$2:$L$47</c:f>
              <c:numCache>
                <c:formatCode>General</c:formatCode>
                <c:ptCount val="46"/>
                <c:pt idx="0">
                  <c:v>18808455.12503526</c:v>
                </c:pt>
                <c:pt idx="1">
                  <c:v>72136.349064248701</c:v>
                </c:pt>
                <c:pt idx="2">
                  <c:v>30059.120359918459</c:v>
                </c:pt>
                <c:pt idx="3">
                  <c:v>13999.53668859663</c:v>
                </c:pt>
                <c:pt idx="4">
                  <c:v>7085.7964619670138</c:v>
                </c:pt>
                <c:pt idx="5">
                  <c:v>3812.3444351070966</c:v>
                </c:pt>
                <c:pt idx="6">
                  <c:v>2143.6423407606276</c:v>
                </c:pt>
                <c:pt idx="7">
                  <c:v>1244.6567794733676</c:v>
                </c:pt>
                <c:pt idx="8">
                  <c:v>740.85979022811091</c:v>
                </c:pt>
                <c:pt idx="9">
                  <c:v>450.61845650901489</c:v>
                </c:pt>
                <c:pt idx="10">
                  <c:v>279.97120031517369</c:v>
                </c:pt>
                <c:pt idx="11">
                  <c:v>177.88912688745714</c:v>
                </c:pt>
                <c:pt idx="12">
                  <c:v>115.76375431439179</c:v>
                </c:pt>
                <c:pt idx="13">
                  <c:v>77.250183323299837</c:v>
                </c:pt>
                <c:pt idx="14">
                  <c:v>52.886999380582502</c:v>
                </c:pt>
                <c:pt idx="15">
                  <c:v>37.13925054793593</c:v>
                </c:pt>
                <c:pt idx="16">
                  <c:v>26.729387843752438</c:v>
                </c:pt>
                <c:pt idx="17">
                  <c:v>19.69060890413768</c:v>
                </c:pt>
                <c:pt idx="18">
                  <c:v>14.823670894766941</c:v>
                </c:pt>
                <c:pt idx="19">
                  <c:v>11.384717251488313</c:v>
                </c:pt>
                <c:pt idx="20">
                  <c:v>8.9041442673230975</c:v>
                </c:pt>
                <c:pt idx="21">
                  <c:v>7.9241480735169061</c:v>
                </c:pt>
                <c:pt idx="22">
                  <c:v>6.3483965886017604</c:v>
                </c:pt>
                <c:pt idx="23">
                  <c:v>5.1577585967815347</c:v>
                </c:pt>
                <c:pt idx="24">
                  <c:v>4.2433192070164907</c:v>
                </c:pt>
                <c:pt idx="25">
                  <c:v>3.2325583458612583</c:v>
                </c:pt>
                <c:pt idx="26">
                  <c:v>2.5157507379367878</c:v>
                </c:pt>
                <c:pt idx="27">
                  <c:v>1.9936671593946187</c:v>
                </c:pt>
                <c:pt idx="28">
                  <c:v>1.5821818245490331</c:v>
                </c:pt>
                <c:pt idx="29">
                  <c:v>1.274479882857577</c:v>
                </c:pt>
                <c:pt idx="30">
                  <c:v>1.0398673420226974</c:v>
                </c:pt>
                <c:pt idx="31">
                  <c:v>0.85807284639130732</c:v>
                </c:pt>
                <c:pt idx="32">
                  <c:v>0.71542268702396039</c:v>
                </c:pt>
                <c:pt idx="33">
                  <c:v>0.60260956036348734</c:v>
                </c:pt>
                <c:pt idx="34">
                  <c:v>0.55535714182767359</c:v>
                </c:pt>
                <c:pt idx="35">
                  <c:v>0.51841400394774384</c:v>
                </c:pt>
                <c:pt idx="36">
                  <c:v>0.48090146052215044</c:v>
                </c:pt>
                <c:pt idx="37">
                  <c:v>0.44825395842998828</c:v>
                </c:pt>
                <c:pt idx="38">
                  <c:v>0.42059847077009144</c:v>
                </c:pt>
                <c:pt idx="39">
                  <c:v>0.39858655582494951</c:v>
                </c:pt>
                <c:pt idx="40">
                  <c:v>0.38400415807507715</c:v>
                </c:pt>
                <c:pt idx="41">
                  <c:v>0.38183255227315949</c:v>
                </c:pt>
                <c:pt idx="42">
                  <c:v>0.40672452955297739</c:v>
                </c:pt>
                <c:pt idx="43">
                  <c:v>0.45288583639648095</c:v>
                </c:pt>
                <c:pt idx="44">
                  <c:v>0.61558648765512347</c:v>
                </c:pt>
                <c:pt idx="45">
                  <c:v>1.2337120130300896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74656"/>
        <c:axId val="113976832"/>
      </c:scatterChart>
      <c:valAx>
        <c:axId val="113974656"/>
        <c:scaling>
          <c:orientation val="minMax"/>
          <c:min val="1"/>
        </c:scaling>
        <c:delete val="0"/>
        <c:axPos val="b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 [K]</a:t>
                </a:r>
              </a:p>
            </c:rich>
          </c:tx>
          <c:layout>
            <c:manualLayout>
              <c:xMode val="edge"/>
              <c:yMode val="edge"/>
              <c:x val="0.51284175642087815"/>
              <c:y val="0.940217391304347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low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13976832"/>
        <c:crossesAt val="0.1"/>
        <c:crossBetween val="midCat"/>
      </c:valAx>
      <c:valAx>
        <c:axId val="113976832"/>
        <c:scaling>
          <c:logBase val="10"/>
          <c:orientation val="minMax"/>
          <c:max val="10000"/>
          <c:min val="0.1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minorGridlines>
          <c:spPr>
            <a:ln w="3175">
              <a:solidFill>
                <a:schemeClr val="bg1"/>
              </a:solidFill>
              <a:prstDash val="sysDot"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teff </a:t>
                </a:r>
              </a:p>
              <a:p>
                <a:pPr>
                  <a:defRPr/>
                </a:pPr>
                <a:r>
                  <a:rPr lang="de-DE"/>
                  <a:t>[ns]</a:t>
                </a:r>
              </a:p>
            </c:rich>
          </c:tx>
          <c:layout>
            <c:manualLayout>
              <c:xMode val="edge"/>
              <c:yMode val="edge"/>
              <c:x val="0"/>
              <c:y val="0.37612139309600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13974656"/>
        <c:crosses val="autoZero"/>
        <c:crossBetween val="midCat"/>
      </c:valAx>
      <c:spPr>
        <a:noFill/>
        <a:ln w="12700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Arial CE"/>
          <a:cs typeface="Arial CE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F7A8E-8FD0-4529-A9D5-E2B9BF27DD25}" type="datetimeFigureOut">
              <a:rPr lang="de-DE" smtClean="0"/>
              <a:t>17.10.2016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3B6F-4E87-4466-AA55-1FB65E1F71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46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2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9888" y="6472238"/>
            <a:ext cx="935037" cy="3413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835696" y="6461672"/>
            <a:ext cx="6336704" cy="396328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 userDrawn="1"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de-DE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4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9888" y="6472238"/>
            <a:ext cx="935037" cy="3413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835696" y="6461672"/>
            <a:ext cx="6336704" cy="396328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 userDrawn="1"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de-DE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3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9BD8-0EBA-44BC-953D-A61DC0C213FD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9BD8-0EBA-44BC-953D-A61DC0C213FD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1196752"/>
            <a:ext cx="869227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photocathodes in SRF Guns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03648" y="2420888"/>
            <a:ext cx="6400800" cy="1756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J. Sekutowicz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DESY/SLAC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P3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Newport News, October 17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2016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9" descr="DESY-Logo-cyan-RGB_Hintergrund weis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5">
                  <a:alpha val="40000"/>
                </a:srgbClr>
              </a:clrFrom>
              <a:clrTo>
                <a:srgbClr val="FFFF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3076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Helmholtz_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3507700" cy="143613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059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68314"/>
              </p:ext>
            </p:extLst>
          </p:nvPr>
        </p:nvGraphicFramePr>
        <p:xfrm>
          <a:off x="413014" y="1031692"/>
          <a:ext cx="768737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  What Has Been Demonstrated 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18" y="54868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QE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 at BNL of the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coating on 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plug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6841342" y="2949482"/>
            <a:ext cx="369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Courtesy J. Smedley, J. </a:t>
            </a:r>
            <a:r>
              <a:rPr lang="en-US" sz="20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Sinsheimer</a:t>
            </a: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 M. </a:t>
            </a:r>
            <a:r>
              <a:rPr lang="en-US" sz="20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Gaowei</a:t>
            </a: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 and V. </a:t>
            </a:r>
            <a:r>
              <a:rPr lang="en-US" sz="20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Gofron</a:t>
            </a:r>
            <a:r>
              <a:rPr lang="en-US" sz="2000" i="1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56612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Laser cleaning: 1</a:t>
            </a:r>
            <a:r>
              <a:rPr lang="en-GB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1000 shots with 0.06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mJ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/mm</a:t>
            </a:r>
            <a:r>
              <a:rPr lang="en-GB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 </a:t>
            </a:r>
          </a:p>
          <a:p>
            <a:pPr algn="just"/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nd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10000 shots with 0.06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mJ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/mm</a:t>
            </a:r>
            <a:r>
              <a:rPr lang="en-GB" sz="24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all at 248nm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9348" y="1988840"/>
            <a:ext cx="140342" cy="288493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55976" y="1640473"/>
            <a:ext cx="2762295" cy="400110"/>
          </a:xfrm>
          <a:prstGeom prst="rect">
            <a:avLst/>
          </a:prstGeom>
          <a:solidFill>
            <a:srgbClr val="004056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QE Spec 1.8E-4 @266nm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16279" y="2277333"/>
            <a:ext cx="58864" cy="5197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9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of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-coating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21" y="515485"/>
            <a:ext cx="2920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Coating techniques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672" y="497534"/>
            <a:ext cx="8992748" cy="4780518"/>
            <a:chOff x="5773" y="1348245"/>
            <a:chExt cx="9337257" cy="4780518"/>
          </a:xfrm>
        </p:grpSpPr>
        <p:sp>
          <p:nvSpPr>
            <p:cNvPr id="7" name="pole tekstowe 2"/>
            <p:cNvSpPr txBox="1">
              <a:spLocks noChangeArrowheads="1"/>
            </p:cNvSpPr>
            <p:nvPr/>
          </p:nvSpPr>
          <p:spPr bwMode="auto">
            <a:xfrm>
              <a:off x="7512536" y="1348245"/>
              <a:ext cx="18304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Preparation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773" y="1684377"/>
              <a:ext cx="9245461" cy="4444386"/>
              <a:chOff x="5773" y="1684377"/>
              <a:chExt cx="9245461" cy="4444386"/>
            </a:xfrm>
          </p:grpSpPr>
          <p:sp>
            <p:nvSpPr>
              <p:cNvPr id="8" name="pole tekstowe 8"/>
              <p:cNvSpPr txBox="1">
                <a:spLocks noChangeArrowheads="1"/>
              </p:cNvSpPr>
              <p:nvPr/>
            </p:nvSpPr>
            <p:spPr bwMode="auto">
              <a:xfrm>
                <a:off x="5410708" y="1920004"/>
                <a:ext cx="1697661" cy="643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27432" rIns="0" bIns="0"/>
              <a:lstStyle/>
              <a:p>
                <a:pPr algn="ctr"/>
                <a:r>
                  <a:rPr lang="en-US" altLang="pl-PL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 Arc deposition w/o filter</a:t>
                </a:r>
                <a:endParaRPr lang="en-US" altLang="pl-P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pole tekstowe 11"/>
              <p:cNvSpPr txBox="1">
                <a:spLocks noChangeArrowheads="1"/>
              </p:cNvSpPr>
              <p:nvPr/>
            </p:nvSpPr>
            <p:spPr bwMode="auto">
              <a:xfrm>
                <a:off x="2705771" y="1986330"/>
                <a:ext cx="2059501" cy="58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27432" rIns="0" bIns="0"/>
              <a:lstStyle/>
              <a:p>
                <a:pPr algn="ctr"/>
                <a:r>
                  <a:rPr lang="en-US" altLang="pl-PL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Arc deposition with filter</a:t>
                </a:r>
                <a:endParaRPr lang="en-US" altLang="pl-P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pole tekstowe 4"/>
              <p:cNvSpPr txBox="1">
                <a:spLocks noChangeArrowheads="1"/>
              </p:cNvSpPr>
              <p:nvPr/>
            </p:nvSpPr>
            <p:spPr bwMode="auto">
              <a:xfrm>
                <a:off x="63215" y="2369223"/>
                <a:ext cx="1915394" cy="396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7432" tIns="27432" rIns="0" bIns="0"/>
              <a:lstStyle/>
              <a:p>
                <a:r>
                  <a:rPr lang="en-US" altLang="pl-PL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Evaporation</a:t>
                </a:r>
                <a:endParaRPr lang="en-US" altLang="pl-P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pic>
            <p:nvPicPr>
              <p:cNvPr id="11" name="Obraz 10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62138" y="2587181"/>
                <a:ext cx="2448272" cy="2286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036" descr="Q00_937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10708" y="2576218"/>
                <a:ext cx="1629477" cy="2143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73" y="2911726"/>
                <a:ext cx="2284215" cy="1859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Łącznik prostoliniowy 31"/>
              <p:cNvCxnSpPr>
                <a:cxnSpLocks noChangeShapeType="1"/>
              </p:cNvCxnSpPr>
              <p:nvPr/>
            </p:nvCxnSpPr>
            <p:spPr bwMode="auto">
              <a:xfrm>
                <a:off x="113275" y="1684377"/>
                <a:ext cx="0" cy="10824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8" name="Łącznik prostoliniowy 35"/>
              <p:cNvCxnSpPr>
                <a:cxnSpLocks noChangeShapeType="1"/>
              </p:cNvCxnSpPr>
              <p:nvPr/>
            </p:nvCxnSpPr>
            <p:spPr bwMode="auto">
              <a:xfrm>
                <a:off x="7836553" y="1701960"/>
                <a:ext cx="0" cy="1079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pic>
            <p:nvPicPr>
              <p:cNvPr id="20" name="Picture 40"/>
              <p:cNvPicPr>
                <a:picLocks noChangeAspect="1" noChangeArrowheads="1"/>
              </p:cNvPicPr>
              <p:nvPr/>
            </p:nvPicPr>
            <p:blipFill>
              <a:blip r:embed="rId5"/>
              <a:srcRect b="15916"/>
              <a:stretch>
                <a:fillRect/>
              </a:stretch>
            </p:blipFill>
            <p:spPr bwMode="auto">
              <a:xfrm>
                <a:off x="27744" y="4782001"/>
                <a:ext cx="1536086" cy="969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1"/>
              <p:cNvPicPr>
                <a:picLocks noChangeAspect="1" noChangeArrowheads="1"/>
              </p:cNvPicPr>
              <p:nvPr/>
            </p:nvPicPr>
            <p:blipFill>
              <a:blip r:embed="rId6"/>
              <a:srcRect r="12415" b="15549"/>
              <a:stretch>
                <a:fillRect/>
              </a:stretch>
            </p:blipFill>
            <p:spPr bwMode="auto">
              <a:xfrm>
                <a:off x="2562138" y="4770978"/>
                <a:ext cx="1524896" cy="980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601117" y="1755935"/>
                <a:ext cx="1527986" cy="1203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Obraz 42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575141" y="3854672"/>
                <a:ext cx="1616200" cy="1223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" name="Łącznik prosty ze strzałką 6"/>
              <p:cNvCxnSpPr/>
              <p:nvPr/>
            </p:nvCxnSpPr>
            <p:spPr>
              <a:xfrm>
                <a:off x="7040185" y="2712092"/>
                <a:ext cx="59485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ze strzałką 11"/>
              <p:cNvCxnSpPr>
                <a:stCxn id="22" idx="2"/>
                <a:endCxn id="81" idx="0"/>
              </p:cNvCxnSpPr>
              <p:nvPr/>
            </p:nvCxnSpPr>
            <p:spPr>
              <a:xfrm flipH="1">
                <a:off x="8358211" y="2959333"/>
                <a:ext cx="6900" cy="1283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ole tekstowe 13"/>
              <p:cNvSpPr txBox="1"/>
              <p:nvPr/>
            </p:nvSpPr>
            <p:spPr>
              <a:xfrm>
                <a:off x="7604332" y="5759431"/>
                <a:ext cx="1646902" cy="3693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Laser cleaning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cxnSp>
            <p:nvCxnSpPr>
              <p:cNvPr id="31" name="Łącznik prosty ze strzałką 15"/>
              <p:cNvCxnSpPr/>
              <p:nvPr/>
            </p:nvCxnSpPr>
            <p:spPr>
              <a:xfrm>
                <a:off x="7739631" y="5314812"/>
                <a:ext cx="0" cy="4364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pole tekstowe 43"/>
              <p:cNvSpPr txBox="1"/>
              <p:nvPr/>
            </p:nvSpPr>
            <p:spPr>
              <a:xfrm>
                <a:off x="5463451" y="4991647"/>
                <a:ext cx="1821633" cy="64633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Heat treatment in vacuum</a:t>
                </a:r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cxnSp>
            <p:nvCxnSpPr>
              <p:cNvPr id="35" name="Łącznik prosty 51"/>
              <p:cNvCxnSpPr>
                <a:stCxn id="23" idx="1"/>
              </p:cNvCxnSpPr>
              <p:nvPr/>
            </p:nvCxnSpPr>
            <p:spPr>
              <a:xfrm flipH="1">
                <a:off x="7188475" y="4466226"/>
                <a:ext cx="3866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ze strzałką 53"/>
              <p:cNvCxnSpPr/>
              <p:nvPr/>
            </p:nvCxnSpPr>
            <p:spPr>
              <a:xfrm>
                <a:off x="7188475" y="4466226"/>
                <a:ext cx="0" cy="5241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Łącznik prosty 51"/>
          <p:cNvCxnSpPr/>
          <p:nvPr/>
        </p:nvCxnSpPr>
        <p:spPr>
          <a:xfrm flipH="1">
            <a:off x="7057730" y="4633840"/>
            <a:ext cx="40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51"/>
          <p:cNvCxnSpPr>
            <a:stCxn id="34" idx="1"/>
          </p:cNvCxnSpPr>
          <p:nvPr/>
        </p:nvCxnSpPr>
        <p:spPr>
          <a:xfrm flipH="1">
            <a:off x="3943351" y="4464102"/>
            <a:ext cx="1325632" cy="107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51"/>
          <p:cNvCxnSpPr>
            <a:stCxn id="30" idx="1"/>
          </p:cNvCxnSpPr>
          <p:nvPr/>
        </p:nvCxnSpPr>
        <p:spPr>
          <a:xfrm flipH="1">
            <a:off x="821067" y="5093386"/>
            <a:ext cx="6509806" cy="610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51"/>
          <p:cNvCxnSpPr/>
          <p:nvPr/>
        </p:nvCxnSpPr>
        <p:spPr>
          <a:xfrm flipV="1">
            <a:off x="869398" y="5069226"/>
            <a:ext cx="1" cy="23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ole tekstowe 13"/>
          <p:cNvSpPr txBox="1"/>
          <p:nvPr/>
        </p:nvSpPr>
        <p:spPr>
          <a:xfrm>
            <a:off x="7139993" y="2405631"/>
            <a:ext cx="186493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Melting * &amp; recrystallizations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96" name="Łącznik prosty ze strzałką 11"/>
          <p:cNvCxnSpPr>
            <a:stCxn id="81" idx="2"/>
            <a:endCxn id="23" idx="0"/>
          </p:cNvCxnSpPr>
          <p:nvPr/>
        </p:nvCxnSpPr>
        <p:spPr>
          <a:xfrm flipV="1">
            <a:off x="8072460" y="3003961"/>
            <a:ext cx="8583" cy="4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1"/>
          <p:cNvCxnSpPr>
            <a:endCxn id="30" idx="0"/>
          </p:cNvCxnSpPr>
          <p:nvPr/>
        </p:nvCxnSpPr>
        <p:spPr>
          <a:xfrm flipH="1">
            <a:off x="8123942" y="4241770"/>
            <a:ext cx="3174" cy="666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13"/>
          <p:cNvSpPr txBox="1"/>
          <p:nvPr/>
        </p:nvSpPr>
        <p:spPr>
          <a:xfrm>
            <a:off x="5680" y="5435032"/>
            <a:ext cx="907365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*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plasma is used to melt the surface: One Rod Plasma Injector pulse, with 1.5J/cm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fluence and 1μs long, melts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7µm of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layer. The layer stays liquid ca. 8µs at flat area and 12µs at droplets, which is long enough to start smearing and flattering.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of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-coating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324" y="6033641"/>
            <a:ext cx="236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*EDS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(20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keV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),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**SEM  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Batang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7545" y="923330"/>
            <a:ext cx="8871367" cy="4980444"/>
            <a:chOff x="177545" y="493559"/>
            <a:chExt cx="8871367" cy="4980444"/>
          </a:xfrm>
        </p:grpSpPr>
        <p:graphicFrame>
          <p:nvGraphicFramePr>
            <p:cNvPr id="37" name="Group 4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6327999"/>
                </p:ext>
              </p:extLst>
            </p:nvPr>
          </p:nvGraphicFramePr>
          <p:xfrm>
            <a:off x="177545" y="493559"/>
            <a:ext cx="8871367" cy="4980444"/>
          </p:xfrm>
          <a:graphic>
            <a:graphicData uri="http://schemas.openxmlformats.org/drawingml/2006/table">
              <a:tbl>
                <a:tblPr/>
                <a:tblGrid>
                  <a:gridCol w="1821980"/>
                  <a:gridCol w="1224136"/>
                  <a:gridCol w="1296144"/>
                  <a:gridCol w="1872208"/>
                  <a:gridCol w="2656899"/>
                </a:tblGrid>
                <a:tr h="86409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Batang"/>
                            <a:cs typeface="Times New Roman" pitchFamily="18" charset="0"/>
                          </a:rPr>
                          <a:t>Coating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Batang"/>
                            <a:cs typeface="Times New Roman" pitchFamily="18" charset="0"/>
                          </a:rPr>
                          <a:t>Method</a:t>
                        </a: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Batang"/>
                            <a:cs typeface="Times New Roman" pitchFamily="18" charset="0"/>
                          </a:rPr>
                          <a:t>Coat. Rate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[nm/min]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Content*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[% weight]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cs typeface="Arial" charset="0"/>
                          </a:rPr>
                          <a:t>Morp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hology of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cs typeface="Arial" charset="0"/>
                          </a:rPr>
                          <a:t>Pb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cs typeface="Arial" charset="0"/>
                          </a:rPr>
                          <a:t>-layer**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Batang"/>
                            <a:cs typeface="Times New Roman" pitchFamily="18" charset="0"/>
                          </a:rPr>
                          <a:t>Comment</a:t>
                        </a: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1296144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Batang"/>
                            <a:cs typeface="Times New Roman" pitchFamily="18" charset="0"/>
                          </a:rPr>
                          <a:t>Evaporation</a:t>
                        </a: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 60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Pb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 ≈ 90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C   ≈   3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O  ≈    3            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N  ≈    2 </a:t>
                        </a: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charset="0"/>
                          <a:buNone/>
                        </a:pP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Half-spherical</a:t>
                        </a:r>
                        <a:r>
                          <a:rPr lang="en-US" altLang="pl-PL" sz="2000" b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extrusions,</a:t>
                        </a:r>
                        <a:r>
                          <a:rPr lang="en-US" altLang="pl-PL" sz="2000" b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r &lt; 5 µm , </a:t>
                        </a:r>
                        <a:r>
                          <a:rPr lang="en-US" altLang="pl-PL" sz="2000" b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ca. 50/mm</a:t>
                        </a:r>
                        <a:r>
                          <a:rPr lang="en-US" altLang="pl-PL" sz="2000" b="0" baseline="3000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-2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   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122413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Arc-deposition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with filter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200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Pb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 ≈ 93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C  ≈    2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O  ≈    1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Batang"/>
                          <a:cs typeface="Arial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  <a:defRPr/>
                        </a:pP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Spherical extrusions</a:t>
                        </a:r>
                        <a:r>
                          <a:rPr lang="en-US" altLang="pl-PL" sz="2000" b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     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r &lt; 30 µm , </a:t>
                        </a:r>
                        <a:r>
                          <a:rPr lang="en-US" altLang="pl-PL" sz="2000" b="0" baseline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ca. 50/mm</a:t>
                        </a:r>
                        <a:r>
                          <a:rPr lang="en-US" altLang="pl-PL" sz="2000" b="0" baseline="3000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2 </a:t>
                        </a:r>
                        <a:r>
                          <a:rPr lang="en-US" altLang="pl-PL" sz="2000" b="0" dirty="0" smtClean="0">
                            <a:solidFill>
                              <a:schemeClr val="bg1"/>
                            </a:solidFill>
                            <a:latin typeface="Calibri" pitchFamily="34" charset="0"/>
                          </a:rPr>
                          <a:t>    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1545617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Arc-deposition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w/o filter +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plasma treatment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3000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Pb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 ≈ 94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C  ≈    2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  <a:ea typeface="Times New Roman" pitchFamily="18" charset="0"/>
                            <a:cs typeface="Arial" charset="0"/>
                          </a:rPr>
                          <a:t>O  ≈    1 </a:t>
                        </a: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Batang"/>
                          <a:cs typeface="Times New Roman" pitchFamily="18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Surface after 5 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pulses of 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1.5 J/cm</a:t>
                        </a:r>
                        <a:r>
                          <a:rPr kumimoji="0" lang="en-US" sz="2000" b="0" i="0" u="none" strike="noStrike" cap="none" normalizeH="0" baseline="3000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2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Smooth extrusions with 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r 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&lt; </a:t>
                        </a:r>
                        <a:r>
                          <a:rPr kumimoji="0" lang="en-US" sz="2000" b="0" i="0" u="none" strike="noStrike" cap="none" normalizeH="0" baseline="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15 µm ca. 1-2/mm</a:t>
                        </a:r>
                        <a:r>
                          <a:rPr kumimoji="0" lang="en-US" sz="2000" b="1" i="0" u="none" strike="noStrike" cap="none" normalizeH="0" baseline="30000" noProof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itchFamily="34" charset="0"/>
                          </a:rPr>
                          <a:t>2</a:t>
                        </a:r>
                        <a:endParaRPr kumimoji="0" lang="en-US" sz="2000" b="1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endParaRPr>
                      </a:p>
                    </a:txBody>
                    <a:tcPr marL="72092" marR="72092" marT="36034" marB="36034" anchor="ctr" horzOverflow="overflow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pic>
          <p:nvPicPr>
            <p:cNvPr id="8" name="Picture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078" y="1446022"/>
              <a:ext cx="178336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1"/>
            <p:cNvPicPr>
              <a:picLocks noChangeAspect="1" noChangeArrowheads="1"/>
            </p:cNvPicPr>
            <p:nvPr/>
          </p:nvPicPr>
          <p:blipFill>
            <a:blip r:embed="rId3"/>
            <a:srcRect r="12415" b="15549"/>
            <a:stretch>
              <a:fillRect/>
            </a:stretch>
          </p:blipFill>
          <p:spPr bwMode="auto">
            <a:xfrm>
              <a:off x="4593416" y="2637491"/>
              <a:ext cx="1813809" cy="112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/>
        </p:nvSpPr>
        <p:spPr>
          <a:xfrm>
            <a:off x="4613229" y="2046521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l-PL" dirty="0" smtClean="0">
                <a:latin typeface="Calibri" pitchFamily="34" charset="0"/>
              </a:rPr>
              <a:t>Thickness 2 </a:t>
            </a:r>
            <a:r>
              <a:rPr lang="en-US" altLang="pl-PL" dirty="0">
                <a:latin typeface="Calibri" pitchFamily="34" charset="0"/>
              </a:rPr>
              <a:t>µm 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4661789" y="3827997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l-PL" dirty="0" smtClean="0">
                <a:latin typeface="Calibri" pitchFamily="34" charset="0"/>
              </a:rPr>
              <a:t>Thickness 2 </a:t>
            </a:r>
            <a:r>
              <a:rPr lang="en-US" altLang="pl-PL" dirty="0">
                <a:latin typeface="Calibri" pitchFamily="34" charset="0"/>
              </a:rPr>
              <a:t>µm 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69615" y="461665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Morphology and content of other elements</a:t>
            </a:r>
          </a:p>
        </p:txBody>
      </p:sp>
      <p:pic>
        <p:nvPicPr>
          <p:cNvPr id="19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8103" y="4395915"/>
            <a:ext cx="1796166" cy="145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49361" y="4409534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l-PL" dirty="0" smtClean="0">
                <a:latin typeface="Calibri" pitchFamily="34" charset="0"/>
              </a:rPr>
              <a:t>Thickness 20 </a:t>
            </a:r>
            <a:r>
              <a:rPr lang="en-US" altLang="pl-PL" dirty="0">
                <a:latin typeface="Calibri" pitchFamily="34" charset="0"/>
              </a:rPr>
              <a:t>µm </a:t>
            </a:r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31840" y="5122484"/>
            <a:ext cx="5929332" cy="1226907"/>
            <a:chOff x="2305634" y="5072542"/>
            <a:chExt cx="5929332" cy="1006417"/>
          </a:xfrm>
        </p:grpSpPr>
        <p:sp>
          <p:nvSpPr>
            <p:cNvPr id="22" name="Oval 21"/>
            <p:cNvSpPr/>
            <p:nvPr/>
          </p:nvSpPr>
          <p:spPr>
            <a:xfrm>
              <a:off x="5414725" y="5072542"/>
              <a:ext cx="2808312" cy="59599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2305634" y="5750754"/>
              <a:ext cx="5929332" cy="32820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Smoothness observed locally not on the whole cathode</a:t>
              </a:r>
              <a:endParaRPr lang="en-US" sz="20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>
              <a:stCxn id="22" idx="2"/>
              <a:endCxn id="23" idx="0"/>
            </p:cNvCxnSpPr>
            <p:nvPr/>
          </p:nvCxnSpPr>
          <p:spPr>
            <a:xfrm flipH="1">
              <a:off x="5270300" y="5370542"/>
              <a:ext cx="144425" cy="38021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2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5.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of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-coating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00840"/>
              </p:ext>
            </p:extLst>
          </p:nvPr>
        </p:nvGraphicFramePr>
        <p:xfrm>
          <a:off x="107505" y="1196752"/>
          <a:ext cx="8971827" cy="3771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1224136"/>
                <a:gridCol w="1296144"/>
                <a:gridCol w="1224136"/>
                <a:gridCol w="1338980"/>
              </a:tblGrid>
              <a:tr h="723781">
                <a:tc>
                  <a:txBody>
                    <a:bodyPr/>
                    <a:lstStyle/>
                    <a:p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Cathode preparation 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Emax</a:t>
                      </a:r>
                      <a:endParaRPr lang="en-US" sz="2400" b="0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Imax</a:t>
                      </a:r>
                    </a:p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sz="2400" b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/cm</a:t>
                      </a:r>
                      <a:r>
                        <a:rPr lang="en-US" sz="2400" b="0" baseline="300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Emin</a:t>
                      </a:r>
                      <a:endParaRPr lang="en-US" sz="2400" b="0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Imin</a:t>
                      </a:r>
                      <a:endParaRPr lang="en-US" sz="2400" b="0" noProof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sz="2400" b="0" noProof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/cm</a:t>
                      </a:r>
                      <a:r>
                        <a:rPr lang="en-US" sz="2400" b="0" baseline="3000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Filtered arc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142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725">
                <a:tc>
                  <a:txBody>
                    <a:bodyPr/>
                    <a:lstStyle/>
                    <a:p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Filtered arc + conditioning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412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Non-filtered arc + plasma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1" noProof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294</a:t>
                      </a:r>
                      <a:endParaRPr lang="en-US" sz="2400" b="1" noProof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2400" b="1" noProof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18</a:t>
                      </a:r>
                      <a:endParaRPr lang="en-US" sz="2400" b="1" noProof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725">
                <a:tc>
                  <a:txBody>
                    <a:bodyPr/>
                    <a:lstStyle/>
                    <a:p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Evaporation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195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725">
                <a:tc>
                  <a:txBody>
                    <a:bodyPr/>
                    <a:lstStyle/>
                    <a:p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Evaporation</a:t>
                      </a:r>
                      <a:r>
                        <a:rPr lang="en-US" sz="2400" b="0" baseline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+ conditioning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28</a:t>
                      </a:r>
                      <a:endParaRPr lang="en-US" sz="2400" b="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9" name="Text Box 57"/>
          <p:cNvSpPr txBox="1">
            <a:spLocks noChangeArrowheads="1"/>
          </p:cNvSpPr>
          <p:nvPr/>
        </p:nvSpPr>
        <p:spPr bwMode="auto">
          <a:xfrm>
            <a:off x="381337" y="5229200"/>
            <a:ext cx="4982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Surface of the </a:t>
            </a:r>
            <a:r>
              <a:rPr lang="en-US" dirty="0" err="1" smtClean="0">
                <a:solidFill>
                  <a:schemeClr val="bg1"/>
                </a:solidFill>
              </a:rPr>
              <a:t>Nb-Pb</a:t>
            </a:r>
            <a:r>
              <a:rPr lang="en-US" dirty="0" smtClean="0">
                <a:solidFill>
                  <a:schemeClr val="bg1"/>
                </a:solidFill>
              </a:rPr>
              <a:t> cathode ca. 0.5 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Pulsed E in 100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µm gap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Pulse duration 1 </a:t>
            </a:r>
            <a:r>
              <a:rPr lang="en-US" dirty="0" smtClean="0">
                <a:solidFill>
                  <a:schemeClr val="bg1"/>
                </a:solidFill>
              </a:rPr>
              <a:t>µs, repetition rate 2kHz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51520" y="620688"/>
            <a:ext cx="323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Dark current</a:t>
            </a:r>
          </a:p>
        </p:txBody>
      </p:sp>
    </p:spTree>
    <p:extLst>
      <p:ext uri="{BB962C8B-B14F-4D97-AF65-F5344CB8AC3E}">
        <p14:creationId xmlns:p14="http://schemas.microsoft.com/office/powerpoint/2010/main" val="24371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Final Remarks and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3" y="523846"/>
            <a:ext cx="872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Thermal emittance 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43599"/>
              </p:ext>
            </p:extLst>
          </p:nvPr>
        </p:nvGraphicFramePr>
        <p:xfrm>
          <a:off x="539552" y="955930"/>
          <a:ext cx="7848872" cy="45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0060" y="558924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referred are lower energy irradiating photons, on the contrary what is needed to increase QE.</a:t>
            </a:r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95732" y="1695262"/>
            <a:ext cx="40739" cy="41160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72757" y="1346895"/>
            <a:ext cx="2762295" cy="400110"/>
          </a:xfrm>
          <a:prstGeom prst="rect">
            <a:avLst/>
          </a:prstGeom>
          <a:solidFill>
            <a:srgbClr val="004056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QE Spec 1.8E-4 @266nm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36868" y="2106869"/>
            <a:ext cx="58864" cy="5197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62522" y="1666459"/>
            <a:ext cx="33210" cy="296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716101" y="3717032"/>
            <a:ext cx="1094486" cy="7200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91723" y="3797762"/>
            <a:ext cx="2243499" cy="707886"/>
          </a:xfrm>
          <a:prstGeom prst="rect">
            <a:avLst/>
          </a:prstGeom>
          <a:solidFill>
            <a:srgbClr val="004056"/>
          </a:solidFill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0.23 @266nm</a:t>
            </a:r>
          </a:p>
          <a:p>
            <a:r>
              <a:rPr lang="en-GB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en-GB" sz="20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=0.6mm, 40MV/m</a:t>
            </a:r>
            <a:endParaRPr lang="de-DE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Final Remarks and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Plans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75" y="461665"/>
            <a:ext cx="872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Superconducting state of the cathode </a:t>
            </a:r>
            <a:endParaRPr lang="de-DE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052736"/>
            <a:ext cx="8137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intrinsic Q changes when laser 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irradiates 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cathode?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3517" y="1632997"/>
            <a:ext cx="81756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 QE=1.8E-4@266nm  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q=0.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US" altLang="de-DE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5µJ/pulse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2250" y="2180281"/>
            <a:ext cx="8987080" cy="3997325"/>
            <a:chOff x="92250" y="2180281"/>
            <a:chExt cx="8987080" cy="3997325"/>
          </a:xfrm>
        </p:grpSpPr>
        <p:sp>
          <p:nvSpPr>
            <p:cNvPr id="10" name="Rectangle 7" descr="Light downward diagonal"/>
            <p:cNvSpPr>
              <a:spLocks noChangeArrowheads="1"/>
            </p:cNvSpPr>
            <p:nvPr/>
          </p:nvSpPr>
          <p:spPr bwMode="auto">
            <a:xfrm>
              <a:off x="92250" y="2505567"/>
              <a:ext cx="1511300" cy="3562501"/>
            </a:xfrm>
            <a:prstGeom prst="rect">
              <a:avLst/>
            </a:prstGeom>
            <a:pattFill prst="dkDn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/>
            <a:p>
              <a:endParaRPr lang="de-DE" sz="200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5138" y="3116906"/>
              <a:ext cx="360362" cy="25193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 rot="16200000">
              <a:off x="-386382" y="2715547"/>
              <a:ext cx="14398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/>
                <a:t>Nb at 2K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6200000">
              <a:off x="1488457" y="3215609"/>
              <a:ext cx="5762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>
                  <a:solidFill>
                    <a:schemeClr val="bg1"/>
                  </a:solidFill>
                </a:rPr>
                <a:t>Pb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073450" y="5240981"/>
              <a:ext cx="75565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1965500" y="2864494"/>
              <a:ext cx="79216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45000" y="5060006"/>
              <a:ext cx="5984734" cy="1061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de-DE" b="0" dirty="0">
                  <a:solidFill>
                    <a:schemeClr val="bg1"/>
                  </a:solidFill>
                </a:rPr>
                <a:t>F= </a:t>
              </a:r>
              <a:r>
                <a:rPr lang="en-US" altLang="de-DE" b="0" dirty="0" smtClean="0">
                  <a:solidFill>
                    <a:schemeClr val="bg1"/>
                  </a:solidFill>
                </a:rPr>
                <a:t>40 </a:t>
              </a:r>
              <a:r>
                <a:rPr lang="en-US" altLang="de-DE" b="0" dirty="0">
                  <a:solidFill>
                    <a:schemeClr val="bg1"/>
                  </a:solidFill>
                </a:rPr>
                <a:t>MeV/m</a:t>
              </a:r>
            </a:p>
            <a:p>
              <a:pPr algn="just">
                <a:spcBef>
                  <a:spcPct val="50000"/>
                </a:spcBef>
              </a:pPr>
              <a:r>
                <a:rPr lang="en-US" altLang="de-DE" b="0" dirty="0" err="1" smtClean="0">
                  <a:solidFill>
                    <a:schemeClr val="bg1"/>
                  </a:solidFill>
                </a:rPr>
                <a:t>T</a:t>
              </a:r>
              <a:r>
                <a:rPr lang="en-US" altLang="de-DE" b="0" baseline="-25000" dirty="0" err="1" smtClean="0">
                  <a:solidFill>
                    <a:schemeClr val="bg1"/>
                  </a:solidFill>
                </a:rPr>
                <a:t>rf</a:t>
              </a:r>
              <a:r>
                <a:rPr lang="en-US" altLang="de-DE" b="0" dirty="0" smtClean="0">
                  <a:solidFill>
                    <a:schemeClr val="bg1"/>
                  </a:solidFill>
                </a:rPr>
                <a:t>/4=200ps later </a:t>
              </a:r>
              <a:r>
                <a:rPr lang="en-US" altLang="de-DE" b="0" dirty="0">
                  <a:solidFill>
                    <a:schemeClr val="bg1"/>
                  </a:solidFill>
                </a:rPr>
                <a:t>the diffusion and </a:t>
              </a:r>
              <a:r>
                <a:rPr lang="en-US" altLang="de-DE" b="0" dirty="0" smtClean="0">
                  <a:solidFill>
                    <a:schemeClr val="bg1"/>
                  </a:solidFill>
                </a:rPr>
                <a:t>recombination of </a:t>
              </a:r>
              <a:r>
                <a:rPr lang="en-US" altLang="de-DE" b="0" dirty="0">
                  <a:solidFill>
                    <a:schemeClr val="bg1"/>
                  </a:solidFill>
                </a:rPr>
                <a:t>quasiparticles in the </a:t>
              </a:r>
              <a:r>
                <a:rPr lang="en-US" altLang="de-DE" b="0" dirty="0" err="1">
                  <a:solidFill>
                    <a:schemeClr val="bg1"/>
                  </a:solidFill>
                </a:rPr>
                <a:t>Pb</a:t>
              </a:r>
              <a:r>
                <a:rPr lang="en-US" altLang="de-DE" b="0" dirty="0">
                  <a:solidFill>
                    <a:schemeClr val="bg1"/>
                  </a:solidFill>
                </a:rPr>
                <a:t> layer start.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073450" y="2540644"/>
              <a:ext cx="4140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0">
                  <a:solidFill>
                    <a:schemeClr val="bg1"/>
                  </a:solidFill>
                </a:rPr>
                <a:t>Photon penetration depth is ~10 nm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 rot="16200000">
              <a:off x="314500" y="4065716"/>
              <a:ext cx="14763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dirty="0"/>
                <a:t>Ø </a:t>
              </a:r>
              <a:r>
                <a:rPr lang="en-US" altLang="de-DE" dirty="0" smtClean="0"/>
                <a:t>~ 1 </a:t>
              </a:r>
              <a:r>
                <a:rPr lang="en-US" altLang="de-DE" dirty="0"/>
                <a:t>mm</a:t>
              </a: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1316213" y="3116906"/>
              <a:ext cx="0" cy="2519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/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2622379" y="4155409"/>
              <a:ext cx="24259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0" dirty="0" smtClean="0">
                  <a:solidFill>
                    <a:schemeClr val="bg1"/>
                  </a:solidFill>
                </a:rPr>
                <a:t>5 </a:t>
              </a:r>
              <a:r>
                <a:rPr lang="en-US" altLang="de-DE" b="0" dirty="0">
                  <a:solidFill>
                    <a:schemeClr val="bg1"/>
                  </a:solidFill>
                </a:rPr>
                <a:t>µJ </a:t>
              </a:r>
              <a:r>
                <a:rPr lang="en-US" altLang="de-DE" b="0" dirty="0">
                  <a:solidFill>
                    <a:schemeClr val="bg1"/>
                  </a:solidFill>
                  <a:sym typeface="Wingdings" pitchFamily="2" charset="2"/>
                </a:rPr>
                <a:t></a:t>
              </a:r>
              <a:r>
                <a:rPr lang="en-US" altLang="de-DE" b="0" dirty="0">
                  <a:solidFill>
                    <a:schemeClr val="bg1"/>
                  </a:solidFill>
                </a:rPr>
                <a:t>N</a:t>
              </a:r>
              <a:r>
                <a:rPr lang="el-GR" altLang="de-DE" b="0" dirty="0">
                  <a:solidFill>
                    <a:schemeClr val="bg1"/>
                  </a:solidFill>
                </a:rPr>
                <a:t>γ</a:t>
              </a:r>
              <a:r>
                <a:rPr lang="en-US" altLang="de-DE" b="0" dirty="0">
                  <a:solidFill>
                    <a:schemeClr val="bg1"/>
                  </a:solidFill>
                </a:rPr>
                <a:t> = </a:t>
              </a:r>
              <a:r>
                <a:rPr lang="en-US" altLang="de-DE" dirty="0" smtClean="0">
                  <a:solidFill>
                    <a:schemeClr val="bg1"/>
                  </a:solidFill>
                </a:rPr>
                <a:t>6.7∙</a:t>
              </a:r>
              <a:r>
                <a:rPr lang="en-US" altLang="de-DE" dirty="0">
                  <a:solidFill>
                    <a:schemeClr val="bg1"/>
                  </a:solidFill>
                </a:rPr>
                <a:t>10</a:t>
              </a:r>
              <a:r>
                <a:rPr lang="en-US" altLang="de-DE" baseline="300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252838" y="3451869"/>
              <a:ext cx="25209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b="0" dirty="0" err="1">
                  <a:solidFill>
                    <a:schemeClr val="bg1"/>
                  </a:solidFill>
                </a:rPr>
                <a:t>N</a:t>
              </a:r>
              <a:r>
                <a:rPr lang="en-US" altLang="de-DE" b="0" baseline="-25000" dirty="0" err="1">
                  <a:solidFill>
                    <a:schemeClr val="bg1"/>
                  </a:solidFill>
                </a:rPr>
                <a:t>Cooper</a:t>
              </a:r>
              <a:r>
                <a:rPr lang="en-US" altLang="de-DE" b="0" baseline="-25000" dirty="0">
                  <a:solidFill>
                    <a:schemeClr val="bg1"/>
                  </a:solidFill>
                </a:rPr>
                <a:t> pairs</a:t>
              </a:r>
              <a:r>
                <a:rPr lang="en-US" altLang="de-DE" b="0" dirty="0">
                  <a:solidFill>
                    <a:schemeClr val="bg1"/>
                  </a:solidFill>
                </a:rPr>
                <a:t> = </a:t>
              </a:r>
              <a:r>
                <a:rPr lang="en-US" altLang="de-DE" dirty="0">
                  <a:solidFill>
                    <a:schemeClr val="bg1"/>
                  </a:solidFill>
                </a:rPr>
                <a:t>1.5∙</a:t>
              </a:r>
              <a:r>
                <a:rPr lang="en-US" altLang="de-DE" dirty="0" smtClean="0">
                  <a:solidFill>
                    <a:schemeClr val="bg1"/>
                  </a:solidFill>
                </a:rPr>
                <a:t>10</a:t>
              </a:r>
              <a:r>
                <a:rPr lang="en-US" altLang="de-DE" baseline="30000" dirty="0" smtClean="0">
                  <a:solidFill>
                    <a:schemeClr val="bg1"/>
                  </a:solidFill>
                </a:rPr>
                <a:t>12</a:t>
              </a:r>
              <a:endParaRPr lang="en-US" altLang="de-DE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5048307" y="3315774"/>
              <a:ext cx="4031023" cy="1061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dirty="0">
                  <a:solidFill>
                    <a:schemeClr val="bg1"/>
                  </a:solidFill>
                </a:rPr>
                <a:t>All CPs in the 10 nm layer are broken</a:t>
              </a:r>
              <a:r>
                <a:rPr lang="en-US" altLang="de-DE" b="0" dirty="0">
                  <a:solidFill>
                    <a:schemeClr val="bg1"/>
                  </a:solidFill>
                </a:rPr>
                <a:t>. </a:t>
              </a:r>
            </a:p>
            <a:p>
              <a:pPr>
                <a:spcBef>
                  <a:spcPct val="50000"/>
                </a:spcBef>
              </a:pPr>
              <a:r>
                <a:rPr lang="en-US" altLang="de-DE" b="0" dirty="0">
                  <a:solidFill>
                    <a:schemeClr val="bg1"/>
                  </a:solidFill>
                </a:rPr>
                <a:t>The layer is in the normal-conducting state after the laser pulse. </a:t>
              </a:r>
            </a:p>
          </p:txBody>
        </p:sp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960743" y="4196406"/>
              <a:ext cx="576263" cy="287338"/>
            </a:xfrm>
            <a:prstGeom prst="leftArrow">
              <a:avLst>
                <a:gd name="adj1" fmla="val 50000"/>
                <a:gd name="adj2" fmla="val 50138"/>
              </a:avLst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1892475" y="2720031"/>
              <a:ext cx="0" cy="3457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1965500" y="2720031"/>
              <a:ext cx="0" cy="3457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713088" y="2864494"/>
              <a:ext cx="1809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29" name="Rectangle 39" descr="Wide upward diagonal"/>
            <p:cNvSpPr>
              <a:spLocks noChangeArrowheads="1"/>
            </p:cNvSpPr>
            <p:nvPr/>
          </p:nvSpPr>
          <p:spPr bwMode="auto">
            <a:xfrm>
              <a:off x="1892475" y="3116906"/>
              <a:ext cx="73025" cy="2519363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rgbClr val="6600CC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 flipH="1">
              <a:off x="1965500" y="3620144"/>
              <a:ext cx="2159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1" name="AutoShape 42"/>
            <p:cNvSpPr>
              <a:spLocks/>
            </p:cNvSpPr>
            <p:nvPr/>
          </p:nvSpPr>
          <p:spPr bwMode="auto">
            <a:xfrm>
              <a:off x="4776177" y="3126758"/>
              <a:ext cx="215900" cy="1439863"/>
            </a:xfrm>
            <a:prstGeom prst="rightBrace">
              <a:avLst>
                <a:gd name="adj1" fmla="val 55576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2073450" y="5564831"/>
              <a:ext cx="57626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9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Final Remarks and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Plans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75" y="461665"/>
            <a:ext cx="872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Superconducting state of the cathode, cont.: </a:t>
            </a:r>
            <a:endParaRPr lang="de-DE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9856" y="1052736"/>
            <a:ext cx="8567120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2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Relaxation of </a:t>
            </a:r>
            <a:r>
              <a:rPr lang="en-US" alt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 pairs </a:t>
            </a: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equilibrium is self-stabilizing process </a:t>
            </a:r>
            <a:endParaRPr lang="en-US" alt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" name="Char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34000"/>
              </p:ext>
            </p:extLst>
          </p:nvPr>
        </p:nvGraphicFramePr>
        <p:xfrm>
          <a:off x="611560" y="1484784"/>
          <a:ext cx="7626816" cy="403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28077" y="5643745"/>
            <a:ext cx="8567120" cy="3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2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Cathode is located in very low B flux (0 on axis).</a:t>
            </a:r>
            <a:endParaRPr lang="en-US" alt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6. Final Remarks and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Plans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3" y="332656"/>
            <a:ext cx="872412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Present Activities</a:t>
            </a:r>
          </a:p>
          <a:p>
            <a:pPr indent="1073150" algn="just"/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7675" indent="-269875" algn="just">
              <a:buFont typeface="Wingdings" panose="05000000000000000000" pitchFamily="2" charset="2"/>
              <a:buChar char="§"/>
              <a:tabLst>
                <a:tab pos="1258888" algn="l"/>
                <a:tab pos="134302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DESY: Last baseline test showed, that 1.5-cell cavity performed 	worse and needs now visual inspection, probably 	additional EP and HPR.</a:t>
            </a:r>
          </a:p>
          <a:p>
            <a:pPr marL="177800" algn="just">
              <a:tabLst>
                <a:tab pos="1258888" algn="l"/>
                <a:tab pos="1343025" algn="l"/>
              </a:tabLst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7675" indent="-269875" algn="just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NCBJ:	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test stand for the QE measurement is in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commissioning 	stage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Further studies of the arc-	deposition method and 	plasma  treatment of the 	coated surface are ongoing.</a:t>
            </a:r>
          </a:p>
          <a:p>
            <a:pPr marL="447675" indent="-269875" algn="just">
              <a:buFont typeface="Wingdings" panose="05000000000000000000" pitchFamily="2" charset="2"/>
              <a:buChar char="§"/>
              <a:tabLst>
                <a:tab pos="1258888" algn="l"/>
              </a:tabLst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7675" indent="-269875" algn="just"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HZDR: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chamber for the lifetime test of </a:t>
            </a:r>
            <a:r>
              <a:rPr lang="en-US" sz="2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-layer deposited  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 DESY plugs has been built by HZDR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The first test will 	begin as soon as the irradiating laser will be fixed. </a:t>
            </a:r>
          </a:p>
          <a:p>
            <a:pPr marL="177800" algn="just">
              <a:tabLst>
                <a:tab pos="1343025" algn="l"/>
              </a:tabLst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47675" indent="-269875" algn="just">
              <a:buFont typeface="Wingdings" panose="05000000000000000000" pitchFamily="2" charset="2"/>
              <a:buChar char="§"/>
              <a:tabLst>
                <a:tab pos="1343025" algn="l"/>
              </a:tabLs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plans: improve smoothness of the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-layer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3" y="0"/>
            <a:ext cx="8971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Acknowledgments 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710" y="692696"/>
            <a:ext cx="8510738" cy="482453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Many thanks to</a:t>
            </a:r>
          </a:p>
          <a:p>
            <a:pPr indent="93663" algn="just">
              <a:spcBef>
                <a:spcPts val="0"/>
              </a:spcBef>
              <a:spcAft>
                <a:spcPts val="1200"/>
              </a:spcAft>
              <a:tabLst>
                <a:tab pos="447675" algn="l"/>
              </a:tabLs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A. Arnold,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M. </a:t>
            </a:r>
            <a:r>
              <a:rPr lang="pl-P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Barlak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D. Klinke,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Kosińska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Kostin,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J.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Lorkiewicz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Matheisen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Mirowski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Nietuby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		</a:t>
            </a: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de-D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de-DE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Schmökel</a:t>
            </a:r>
            <a:r>
              <a:rPr lang="de-D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Teichert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B. van der Horst,                     	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Witkowski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R. </a:t>
            </a:r>
            <a:r>
              <a:rPr lang="de-DE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Xiang</a:t>
            </a:r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n-US" sz="1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to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BNL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Colleagues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	J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Smedley, J. Sinsheimer, M. Gaowei and V. Gofron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their contribution to the DESY SRF-gun program.</a:t>
            </a:r>
          </a:p>
        </p:txBody>
      </p:sp>
    </p:spTree>
    <p:extLst>
      <p:ext uri="{BB962C8B-B14F-4D97-AF65-F5344CB8AC3E}">
        <p14:creationId xmlns:p14="http://schemas.microsoft.com/office/powerpoint/2010/main" val="15241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Outline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013790"/>
            <a:ext cx="73387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Brief Introduction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Target Parameters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SRF-gun; A different design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Has Been Demonstrated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Quality of </a:t>
            </a:r>
            <a:r>
              <a:rPr lang="en-US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-coating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Final Remarks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38814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Brief 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7517" y="461665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Motivation</a:t>
            </a:r>
          </a:p>
          <a:p>
            <a:pPr marL="354013" indent="-354013" algn="just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Since 2006 DESY investigates feasibility of </a:t>
            </a:r>
            <a:r>
              <a:rPr lang="en-US" sz="22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continuous wave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(cw) and </a:t>
            </a:r>
            <a:r>
              <a:rPr lang="en-US" sz="22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long pulse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2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lp</a:t>
            </a: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operation modes for FLASH and E-XFEL to enhance flexibility in time structure of their photon beams.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3170970" y="2065202"/>
            <a:ext cx="296170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Layout of the XFEL sc linac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905515" y="5089007"/>
            <a:ext cx="2441783" cy="7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Slice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energy spread: 50 keV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Slice: ε</a:t>
            </a:r>
            <a:r>
              <a:rPr lang="en-US" sz="1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x,y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~1µmrad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</a:t>
            </a:r>
            <a:r>
              <a:rPr lang="en-US" sz="16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x,y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&lt; 0.8 mm</a:t>
            </a: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6300192" y="5031581"/>
            <a:ext cx="2800566" cy="83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nC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Slice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energy spread: 1 MeV</a:t>
            </a:r>
          </a:p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Slice: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</a:t>
            </a:r>
            <a:r>
              <a:rPr lang="en-US" sz="1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x,y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~1.4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µ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mrad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</a:t>
            </a:r>
            <a:r>
              <a:rPr lang="en-US" sz="16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x,y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 30 µm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33110" y="5951726"/>
            <a:ext cx="8532563" cy="40011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101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 in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total: Nominal mode E ≥ 17.5 GeV,  cw mode ~ 7.5 GeV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052" y="2487076"/>
            <a:ext cx="5481917" cy="2533443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1382" y="2487076"/>
            <a:ext cx="977057" cy="4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</a:t>
            </a:r>
            <a:r>
              <a:rPr lang="en-US" sz="16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≤ 2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393681" y="2717686"/>
            <a:ext cx="1241425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</a:t>
            </a:r>
            <a:r>
              <a:rPr lang="en-US" sz="16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≤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0.02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mm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8226478" y="4093645"/>
            <a:ext cx="0" cy="91162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 flipH="1" flipV="1">
            <a:off x="1392650" y="4366012"/>
            <a:ext cx="0" cy="72299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rot="16200000">
            <a:off x="1467074" y="2968575"/>
            <a:ext cx="1366838" cy="46500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Injector linac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 rot="16200000">
            <a:off x="616890" y="3221856"/>
            <a:ext cx="1385888" cy="37754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3rd harmonic RF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section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 rot="16200000">
            <a:off x="3744265" y="2897917"/>
            <a:ext cx="1557338" cy="5142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Booster Linac     12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8097190" y="3306650"/>
            <a:ext cx="1158875" cy="266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Undulators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 rot="16200000">
            <a:off x="5138469" y="3024282"/>
            <a:ext cx="1684338" cy="1941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BC2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678289" y="4615679"/>
            <a:ext cx="896937" cy="22366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E=2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GeV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 rot="16200000">
            <a:off x="64255" y="3617626"/>
            <a:ext cx="583390" cy="2187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 gun</a:t>
            </a: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39052" y="4686187"/>
            <a:ext cx="948611" cy="2187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E=5MeV</a:t>
            </a: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V="1">
            <a:off x="355949" y="4422827"/>
            <a:ext cx="0" cy="26347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>
            <a:off x="526551" y="2924944"/>
            <a:ext cx="8732" cy="118067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6251376" y="2924944"/>
            <a:ext cx="0" cy="738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 rot="16200000">
            <a:off x="2402532" y="3010344"/>
            <a:ext cx="1684338" cy="1941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BC1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V="1">
            <a:off x="6251376" y="4263055"/>
            <a:ext cx="0" cy="26347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3194" y="3651515"/>
            <a:ext cx="8767337" cy="771312"/>
            <a:chOff x="197151" y="3189850"/>
            <a:chExt cx="8767337" cy="77131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42624" b="42550"/>
            <a:stretch/>
          </p:blipFill>
          <p:spPr bwMode="auto">
            <a:xfrm>
              <a:off x="6206293" y="3423898"/>
              <a:ext cx="1156477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68731" b="42550"/>
            <a:stretch/>
          </p:blipFill>
          <p:spPr bwMode="auto">
            <a:xfrm>
              <a:off x="7611983" y="3419945"/>
              <a:ext cx="533240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68731" b="42550"/>
            <a:stretch/>
          </p:blipFill>
          <p:spPr bwMode="auto">
            <a:xfrm>
              <a:off x="346016" y="3775215"/>
              <a:ext cx="533240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50731" b="42550"/>
            <a:stretch/>
          </p:blipFill>
          <p:spPr bwMode="auto">
            <a:xfrm>
              <a:off x="1728788" y="3408895"/>
              <a:ext cx="962938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588741" y="3443196"/>
              <a:ext cx="140047" cy="1101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de-DE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36" name="Line 20"/>
            <p:cNvCxnSpPr>
              <a:endCxn id="42" idx="1"/>
            </p:cNvCxnSpPr>
            <p:nvPr/>
          </p:nvCxnSpPr>
          <p:spPr bwMode="auto">
            <a:xfrm flipV="1">
              <a:off x="5849760" y="3513356"/>
              <a:ext cx="216486" cy="1869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7" name="Line 20"/>
            <p:cNvCxnSpPr>
              <a:stCxn id="55" idx="1"/>
            </p:cNvCxnSpPr>
            <p:nvPr/>
          </p:nvCxnSpPr>
          <p:spPr bwMode="auto">
            <a:xfrm flipH="1" flipV="1">
              <a:off x="5343238" y="3501870"/>
              <a:ext cx="147015" cy="1948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300387" y="3189850"/>
              <a:ext cx="8664101" cy="730956"/>
              <a:chOff x="300387" y="3189850"/>
              <a:chExt cx="8664101" cy="73095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066246" y="345828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72256" y="345828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510337" y="344319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388102" y="381066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095017" y="3189850"/>
                <a:ext cx="7655350" cy="719664"/>
                <a:chOff x="291270" y="1381200"/>
                <a:chExt cx="2579540" cy="3142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772285" y="1578702"/>
                  <a:ext cx="46990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de-DE" sz="1000">
                    <a:effectLst/>
                    <a:latin typeface="Times"/>
                    <a:ea typeface="Times New Roman"/>
                    <a:cs typeface="Times New Roman"/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437218" y="1381200"/>
                  <a:ext cx="2433592" cy="295136"/>
                  <a:chOff x="1241208" y="835144"/>
                  <a:chExt cx="7426947" cy="366344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2437770" y="835144"/>
                    <a:ext cx="6230385" cy="197019"/>
                    <a:chOff x="2437770" y="835144"/>
                    <a:chExt cx="6230385" cy="197019"/>
                  </a:xfrm>
                </p:grpSpPr>
                <p:sp>
                  <p:nvSpPr>
                    <p:cNvPr id="67" name="Rectangle 66"/>
                    <p:cNvSpPr/>
                    <p:nvPr/>
                  </p:nvSpPr>
                  <p:spPr>
                    <a:xfrm>
                      <a:off x="8173797" y="835144"/>
                      <a:ext cx="494358" cy="81856"/>
                    </a:xfrm>
                    <a:prstGeom prst="rect">
                      <a:avLst/>
                    </a:prstGeom>
                    <a:pattFill prst="lgCheck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2437770" y="972465"/>
                      <a:ext cx="144017" cy="5969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66" name="Line 20"/>
                  <p:cNvCxnSpPr>
                    <a:stCxn id="45" idx="3"/>
                    <a:endCxn id="35" idx="1"/>
                  </p:cNvCxnSpPr>
                  <p:nvPr/>
                </p:nvCxnSpPr>
                <p:spPr bwMode="auto">
                  <a:xfrm flipV="1">
                    <a:off x="1241208" y="1002313"/>
                    <a:ext cx="62310" cy="19917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843171" y="1576530"/>
                  <a:ext cx="46990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de-DE" sz="1000">
                    <a:effectLst/>
                    <a:latin typeface="Times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58" name="Line 20"/>
                <p:cNvCxnSpPr>
                  <a:stCxn id="35" idx="1"/>
                  <a:endCxn id="68" idx="3"/>
                </p:cNvCxnSpPr>
                <p:nvPr/>
              </p:nvCxnSpPr>
              <p:spPr bwMode="auto">
                <a:xfrm>
                  <a:off x="457635" y="1515874"/>
                  <a:ext cx="418852" cy="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Line 20"/>
                <p:cNvCxnSpPr>
                  <a:endCxn id="67" idx="1"/>
                </p:cNvCxnSpPr>
                <p:nvPr/>
              </p:nvCxnSpPr>
              <p:spPr bwMode="auto">
                <a:xfrm flipV="1">
                  <a:off x="2674711" y="1414172"/>
                  <a:ext cx="34112" cy="1008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Line 20"/>
                <p:cNvCxnSpPr/>
                <p:nvPr/>
              </p:nvCxnSpPr>
              <p:spPr bwMode="auto">
                <a:xfrm flipV="1">
                  <a:off x="1037096" y="1513964"/>
                  <a:ext cx="68038" cy="996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32184" b="42550"/>
                <a:stretch/>
              </p:blipFill>
              <p:spPr bwMode="auto">
                <a:xfrm>
                  <a:off x="1157288" y="1481138"/>
                  <a:ext cx="499693" cy="81196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100000"/>
                          </a14:imgEffect>
                          <a14:imgEffect>
                            <a14:brightnessContrast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11" t="7832" r="69574" b="68229"/>
                <a:stretch/>
              </p:blipFill>
              <p:spPr bwMode="auto">
                <a:xfrm>
                  <a:off x="291270" y="1647825"/>
                  <a:ext cx="94493" cy="47625"/>
                </a:xfrm>
                <a:prstGeom prst="rect">
                  <a:avLst/>
                </a:prstGeom>
                <a:ln w="635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3" name="Line 20"/>
                <p:cNvCxnSpPr/>
                <p:nvPr/>
              </p:nvCxnSpPr>
              <p:spPr bwMode="auto">
                <a:xfrm>
                  <a:off x="1962566" y="1520929"/>
                  <a:ext cx="712016" cy="307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Line 20"/>
                <p:cNvCxnSpPr/>
                <p:nvPr/>
              </p:nvCxnSpPr>
              <p:spPr bwMode="auto">
                <a:xfrm>
                  <a:off x="1100138" y="1514475"/>
                  <a:ext cx="612185" cy="952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Rectangle 46"/>
              <p:cNvSpPr/>
              <p:nvPr/>
            </p:nvSpPr>
            <p:spPr>
              <a:xfrm>
                <a:off x="2878963" y="3646677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218657" y="3639900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cxnSp>
            <p:nvCxnSpPr>
              <p:cNvPr id="49" name="Line 20"/>
              <p:cNvCxnSpPr>
                <a:stCxn id="47" idx="1"/>
              </p:cNvCxnSpPr>
              <p:nvPr/>
            </p:nvCxnSpPr>
            <p:spPr bwMode="auto">
              <a:xfrm flipH="1" flipV="1">
                <a:off x="2792685" y="3475054"/>
                <a:ext cx="86278" cy="22669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Line 20"/>
              <p:cNvCxnSpPr>
                <a:endCxn id="67" idx="1"/>
              </p:cNvCxnSpPr>
              <p:nvPr/>
            </p:nvCxnSpPr>
            <p:spPr bwMode="auto">
              <a:xfrm flipV="1">
                <a:off x="8168400" y="3265355"/>
                <a:ext cx="101236" cy="2515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Line 20"/>
              <p:cNvCxnSpPr>
                <a:endCxn id="48" idx="3"/>
              </p:cNvCxnSpPr>
              <p:nvPr/>
            </p:nvCxnSpPr>
            <p:spPr bwMode="auto">
              <a:xfrm>
                <a:off x="2878963" y="3691705"/>
                <a:ext cx="479741" cy="326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Line 20"/>
              <p:cNvCxnSpPr>
                <a:endCxn id="57" idx="3"/>
              </p:cNvCxnSpPr>
              <p:nvPr/>
            </p:nvCxnSpPr>
            <p:spPr bwMode="auto">
              <a:xfrm flipV="1">
                <a:off x="5490253" y="3691704"/>
                <a:ext cx="349823" cy="859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Line 20"/>
              <p:cNvCxnSpPr>
                <a:stCxn id="67" idx="1"/>
              </p:cNvCxnSpPr>
              <p:nvPr/>
            </p:nvCxnSpPr>
            <p:spPr bwMode="auto">
              <a:xfrm>
                <a:off x="8269636" y="3265355"/>
                <a:ext cx="694852" cy="106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Line 20"/>
              <p:cNvCxnSpPr>
                <a:endCxn id="45" idx="3"/>
              </p:cNvCxnSpPr>
              <p:nvPr/>
            </p:nvCxnSpPr>
            <p:spPr bwMode="auto">
              <a:xfrm>
                <a:off x="300387" y="3854174"/>
                <a:ext cx="1227762" cy="1156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9" name="Straight Connector 38"/>
            <p:cNvCxnSpPr/>
            <p:nvPr/>
          </p:nvCxnSpPr>
          <p:spPr>
            <a:xfrm flipH="1">
              <a:off x="7434318" y="3461801"/>
              <a:ext cx="36004" cy="1101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452320" y="3456617"/>
              <a:ext cx="36004" cy="1101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57" t="34776" r="68731" b="41238"/>
            <a:stretch/>
          </p:blipFill>
          <p:spPr bwMode="auto">
            <a:xfrm>
              <a:off x="197151" y="3772950"/>
              <a:ext cx="103236" cy="160179"/>
            </a:xfrm>
            <a:prstGeom prst="rect">
              <a:avLst/>
            </a:prstGeom>
            <a:ln w="635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74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Brief 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20688"/>
            <a:ext cx="892899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Motivation, cont.</a:t>
            </a:r>
          </a:p>
          <a:p>
            <a:pPr algn="just"/>
            <a:endParaRPr lang="en-US" sz="16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54013" indent="-354013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 the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n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ominal operation mode (short pulse, </a:t>
            </a:r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sp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) with 1.4 </a:t>
            </a:r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ms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long RF-pulses  and rep. rate of 10 Hz, both </a:t>
            </a:r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linacs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can run at high Eacc, but time structure of the electron and photon beams is limited.</a:t>
            </a:r>
          </a:p>
          <a:p>
            <a:pPr marL="354013" indent="-354013" algn="just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The new operation modes will offer </a:t>
            </a:r>
            <a:r>
              <a:rPr lang="en-US" sz="2400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more flexibility in photon beam but at lower beam energy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mainly due to the cryogenics.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DESY consensus is that:</a:t>
            </a:r>
          </a:p>
          <a:p>
            <a:pPr marL="811213" lvl="1" indent="-354013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Both facilities should be </a:t>
            </a:r>
            <a:r>
              <a:rPr lang="en-US" sz="2400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operable in all 3 modes: </a:t>
            </a:r>
            <a:r>
              <a:rPr lang="en-US" sz="2400" u="sng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sp</a:t>
            </a:r>
            <a:r>
              <a:rPr lang="en-US" sz="2400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US" sz="2400" u="sng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lp</a:t>
            </a:r>
            <a:r>
              <a:rPr lang="en-US" sz="2400" u="sng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400" u="sng" dirty="0" smtClean="0">
                <a:solidFill>
                  <a:srgbClr val="FFFFFF"/>
                </a:solidFill>
                <a:latin typeface="Calibri" panose="020F0502020204030204" pitchFamily="34" charset="0"/>
              </a:rPr>
              <a:t>and cw.</a:t>
            </a:r>
          </a:p>
          <a:p>
            <a:pPr marL="811213" lvl="1" indent="-354013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Modifications should be done at possibly low cost.</a:t>
            </a:r>
          </a:p>
          <a:p>
            <a:pPr lvl="1" algn="just"/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In the frame of the cw feasibility R&amp;D program, we work on a low emittance,  </a:t>
            </a:r>
            <a:r>
              <a:rPr lang="en-US" sz="2400" u="sng" dirty="0">
                <a:solidFill>
                  <a:srgbClr val="FFFFFF"/>
                </a:solidFill>
                <a:latin typeface="Calibri" panose="020F0502020204030204" pitchFamily="34" charset="0"/>
              </a:rPr>
              <a:t>cw SRF electron gun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endParaRPr lang="en-GB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68288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Target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Parameters</a:t>
            </a:r>
          </a:p>
          <a:p>
            <a:pPr marL="0"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90732"/>
              </p:ext>
            </p:extLst>
          </p:nvPr>
        </p:nvGraphicFramePr>
        <p:xfrm>
          <a:off x="251520" y="1556792"/>
          <a:ext cx="8496943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1667757"/>
                <a:gridCol w="2010437"/>
                <a:gridCol w="2010437"/>
              </a:tblGrid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24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Nominal</a:t>
                      </a:r>
                      <a:endParaRPr lang="en-US" sz="24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Maximal</a:t>
                      </a:r>
                      <a:endParaRPr lang="en-US" sz="24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Bunch charge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pC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Bunch rep. rate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kHz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Trans. </a:t>
                      </a: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emittance 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mm·mrad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&lt; 0.5</a:t>
                      </a: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&lt; 0.8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i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Gradient on cathode</a:t>
                      </a:r>
                      <a:endParaRPr lang="en-US" sz="240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MV/m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i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Beam energy </a:t>
                      </a:r>
                      <a:endParaRPr lang="en-US" sz="2400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MeV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Beam current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µA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Beam</a:t>
                      </a:r>
                      <a:r>
                        <a:rPr lang="en-US" sz="2400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power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W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03922" y="908720"/>
            <a:ext cx="4533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Target parameters of DESY SRF gun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64088" y="4437112"/>
            <a:ext cx="2808312" cy="1685801"/>
            <a:chOff x="5364088" y="4437112"/>
            <a:chExt cx="2808312" cy="1685801"/>
          </a:xfrm>
        </p:grpSpPr>
        <p:sp>
          <p:nvSpPr>
            <p:cNvPr id="4" name="Oval 3"/>
            <p:cNvSpPr/>
            <p:nvPr/>
          </p:nvSpPr>
          <p:spPr>
            <a:xfrm>
              <a:off x="5364088" y="4437112"/>
              <a:ext cx="2808312" cy="72008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5508104" y="5661248"/>
              <a:ext cx="2520279" cy="46166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FFFF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Very low current</a:t>
              </a:r>
              <a:endPara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endCxn id="8" idx="0"/>
            </p:cNvCxnSpPr>
            <p:nvPr/>
          </p:nvCxnSpPr>
          <p:spPr>
            <a:xfrm>
              <a:off x="6768242" y="5157192"/>
              <a:ext cx="1" cy="50405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 SRF-gun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A different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design				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00" y="548680"/>
            <a:ext cx="88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DESY design is so called </a:t>
            </a:r>
            <a:r>
              <a:rPr lang="en-GB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 superconducting gun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with a superconducting  metallic </a:t>
            </a:r>
            <a:r>
              <a:rPr lang="en-GB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cathode. </a:t>
            </a: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630233" y="3699071"/>
            <a:ext cx="489827" cy="10883"/>
          </a:xfrm>
          <a:prstGeom prst="straightConnector1">
            <a:avLst/>
          </a:prstGeom>
          <a:ln w="5715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 flipH="1">
            <a:off x="666302" y="1455353"/>
            <a:ext cx="7696414" cy="4715026"/>
            <a:chOff x="293600" y="1340768"/>
            <a:chExt cx="7933186" cy="4917251"/>
          </a:xfrm>
        </p:grpSpPr>
        <p:grpSp>
          <p:nvGrpSpPr>
            <p:cNvPr id="15" name="Group 14"/>
            <p:cNvGrpSpPr/>
            <p:nvPr/>
          </p:nvGrpSpPr>
          <p:grpSpPr>
            <a:xfrm>
              <a:off x="354326" y="1340768"/>
              <a:ext cx="7872460" cy="4917251"/>
              <a:chOff x="-237356" y="360205"/>
              <a:chExt cx="8807681" cy="580638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A6CAF0"/>
                  </a:clrFrom>
                  <a:clrTo>
                    <a:srgbClr val="A6CA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3" t="8044" r="4205" b="10073"/>
              <a:stretch/>
            </p:blipFill>
            <p:spPr>
              <a:xfrm>
                <a:off x="1835696" y="1000890"/>
                <a:ext cx="6734629" cy="4296736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17" name="Straight Arrow Connector 16"/>
              <p:cNvCxnSpPr>
                <a:endCxn id="19" idx="0"/>
              </p:cNvCxnSpPr>
              <p:nvPr/>
            </p:nvCxnSpPr>
            <p:spPr>
              <a:xfrm flipH="1">
                <a:off x="1656173" y="5297625"/>
                <a:ext cx="490337" cy="30044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-237356" y="5598066"/>
                <a:ext cx="3787057" cy="56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Nb</a:t>
                </a:r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(Tc=9.2K,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= 180mT)</a:t>
                </a:r>
                <a:endPara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85797" y="360205"/>
                <a:ext cx="4394165" cy="5685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In gasket (Tc=3.4K,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=28mT)</a:t>
                </a:r>
                <a:endPara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267744" y="820320"/>
                <a:ext cx="0" cy="220851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339752" y="3136665"/>
                <a:ext cx="2204798" cy="255104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3882626" y="5583271"/>
                <a:ext cx="4614494" cy="56852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Pb coating (Tc=7.2K,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=80mT)</a:t>
                </a:r>
                <a:endPara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93600" y="3360013"/>
              <a:ext cx="1302837" cy="4814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Nb Plug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9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 SRF-gun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A different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design				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94" y="692696"/>
            <a:ext cx="8517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 prototypes of 1.5-cell 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gun cavity 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were built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 TJNAF.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0466" y="1772816"/>
            <a:ext cx="8705273" cy="4439970"/>
            <a:chOff x="129442" y="1550879"/>
            <a:chExt cx="8705273" cy="4439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4" t="1" r="23011" b="47416"/>
            <a:stretch/>
          </p:blipFill>
          <p:spPr>
            <a:xfrm rot="5400000">
              <a:off x="796277" y="965026"/>
              <a:ext cx="2710908" cy="38826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r="5494" b="28399"/>
            <a:stretch/>
          </p:blipFill>
          <p:spPr>
            <a:xfrm>
              <a:off x="5587411" y="1654196"/>
              <a:ext cx="2453795" cy="1799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624870" y="3567103"/>
              <a:ext cx="1152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24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Nb</a:t>
              </a:r>
              <a:r>
                <a:rPr lang="en-GB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plug</a:t>
              </a:r>
              <a:endPara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 flipH="1" flipV="1">
              <a:off x="6755090" y="2553737"/>
              <a:ext cx="224157" cy="112509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6732" r="13970" b="3725"/>
            <a:stretch/>
          </p:blipFill>
          <p:spPr>
            <a:xfrm>
              <a:off x="5814552" y="4236034"/>
              <a:ext cx="1725349" cy="1754815"/>
            </a:xfrm>
            <a:prstGeom prst="rect">
              <a:avLst/>
            </a:prstGeom>
          </p:spPr>
        </p:pic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H="1">
              <a:off x="6769637" y="4507516"/>
              <a:ext cx="1008113" cy="65538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35989" y="4104561"/>
              <a:ext cx="11987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Nb</a:t>
              </a:r>
              <a:r>
                <a:rPr lang="en-GB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/</a:t>
              </a:r>
              <a:r>
                <a:rPr lang="en-GB" sz="24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Pb</a:t>
              </a:r>
              <a:r>
                <a:rPr lang="en-GB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cathode</a:t>
              </a:r>
              <a:endParaRPr lang="de-DE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4283968" y="2276872"/>
              <a:ext cx="1008112" cy="144016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442" y="4500230"/>
              <a:ext cx="54579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2</a:t>
              </a:r>
              <a:r>
                <a:rPr lang="en-GB" sz="2800" baseline="30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nd</a:t>
              </a:r>
              <a:r>
                <a:rPr lang="en-GB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prototype</a:t>
              </a:r>
              <a:r>
                <a:rPr lang="en-GB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</a:t>
              </a:r>
              <a:r>
                <a:rPr lang="en-GB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of 1.3 </a:t>
              </a:r>
              <a:r>
                <a:rPr lang="en-GB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GHz  gun cavity </a:t>
              </a:r>
              <a:endParaRPr lang="de-DE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31381"/>
              </p:ext>
            </p:extLst>
          </p:nvPr>
        </p:nvGraphicFramePr>
        <p:xfrm>
          <a:off x="181947" y="1700808"/>
          <a:ext cx="8710533" cy="4032449"/>
        </p:xfrm>
        <a:graphic>
          <a:graphicData uri="http://schemas.openxmlformats.org/drawingml/2006/table">
            <a:tbl>
              <a:tblPr firstRow="1" firstCol="1" bandRow="1"/>
              <a:tblGrid>
                <a:gridCol w="5254149"/>
                <a:gridCol w="919574"/>
                <a:gridCol w="2536810"/>
              </a:tblGrid>
              <a:tr h="727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24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noProof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Spec</a:t>
                      </a:r>
                      <a:endParaRPr lang="en-US" sz="2400" b="0" noProof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7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QE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0.018 @ 266nm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Irradiating pulse energy on cathode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µJ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 for 100pC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 for 250pC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Laser P at 266 nm on cathode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W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0.2 for 100pC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0.5 for 250pC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9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Laser P at 1060 nm  (conversion ƞ ~ 1%)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W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20 for</a:t>
                      </a:r>
                      <a:r>
                        <a:rPr lang="en-US" sz="2400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100pC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noProof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en-US" sz="240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for 250pC</a:t>
                      </a:r>
                      <a:endParaRPr lang="en-US" sz="24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7503" y="908720"/>
            <a:ext cx="8967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Target QE of the </a:t>
            </a:r>
            <a:r>
              <a:rPr lang="en-US" sz="28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Pb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cathode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and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spec for the irradiating laser</a:t>
            </a:r>
            <a:endParaRPr lang="en-GB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 SRF-gun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A different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design				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J. Sekutowicz,  Pb photocathodes in SRF Guns, P3 Workshop, TJNAF, 17-19 October 2016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  What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Has Been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Demonstrated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47" y="548680"/>
            <a:ext cx="8899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results </a:t>
            </a:r>
            <a:r>
              <a:rPr lang="en-GB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1.5-cell gun cavity with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Nb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GB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Pb</a:t>
            </a:r>
            <a:r>
              <a:rPr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-coated cathode.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99440"/>
              </p:ext>
            </p:extLst>
          </p:nvPr>
        </p:nvGraphicFramePr>
        <p:xfrm>
          <a:off x="-68904" y="401266"/>
          <a:ext cx="9281809" cy="605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8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97500"/>
      </a:bodyPr>
      <a:lstStyle>
        <a:defPPr algn="l"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97500"/>
      </a:bodyPr>
      <a:lstStyle>
        <a:defPPr algn="l"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On-screen Show (4:3)</PresentationFormat>
  <Paragraphs>308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1_Default Design</vt:lpstr>
      <vt:lpstr>2_Default Design</vt:lpstr>
      <vt:lpstr>Pb photocathodes in SRF Guns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sekuto</dc:creator>
  <cp:lastModifiedBy>sekuto</cp:lastModifiedBy>
  <cp:revision>265</cp:revision>
  <dcterms:created xsi:type="dcterms:W3CDTF">2016-07-01T08:45:04Z</dcterms:created>
  <dcterms:modified xsi:type="dcterms:W3CDTF">2016-10-17T15:48:14Z</dcterms:modified>
</cp:coreProperties>
</file>