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Default Extension="tiff" ContentType="image/tiff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20"/>
  </p:notesMasterIdLst>
  <p:sldIdLst>
    <p:sldId id="295" r:id="rId2"/>
    <p:sldId id="302" r:id="rId3"/>
    <p:sldId id="297" r:id="rId4"/>
    <p:sldId id="370" r:id="rId5"/>
    <p:sldId id="301" r:id="rId6"/>
    <p:sldId id="294" r:id="rId7"/>
    <p:sldId id="307" r:id="rId8"/>
    <p:sldId id="320" r:id="rId9"/>
    <p:sldId id="321" r:id="rId10"/>
    <p:sldId id="322" r:id="rId11"/>
    <p:sldId id="362" r:id="rId12"/>
    <p:sldId id="342" r:id="rId13"/>
    <p:sldId id="331" r:id="rId14"/>
    <p:sldId id="334" r:id="rId15"/>
    <p:sldId id="348" r:id="rId16"/>
    <p:sldId id="366" r:id="rId17"/>
    <p:sldId id="367" r:id="rId18"/>
    <p:sldId id="368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33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016" autoAdjust="0"/>
    <p:restoredTop sz="88451" autoAdjust="0"/>
  </p:normalViewPr>
  <p:slideViewPr>
    <p:cSldViewPr>
      <p:cViewPr>
        <p:scale>
          <a:sx n="116" d="100"/>
          <a:sy n="116" d="100"/>
        </p:scale>
        <p:origin x="-2280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635" y="5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1DF7-C7BC-4081-AA2B-D0002879586B}" type="datetimeFigureOut">
              <a:rPr lang="it-IT" smtClean="0"/>
              <a:pPr/>
              <a:t>14-10-2016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33CFA-6750-402F-A2FC-87333352933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679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39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area we found only copper and carbon.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612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surface after machining is clean and flat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65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DAD25-6B21-4E3C-A350-D090C86B06DE}" type="slidenum">
              <a:rPr lang="en-US"/>
              <a:pPr/>
              <a:t>13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</a:t>
            </a:r>
            <a:r>
              <a:rPr lang="it-IT" dirty="0" err="1" smtClean="0"/>
              <a:t>analysis</a:t>
            </a:r>
            <a:r>
              <a:rPr lang="it-IT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the </a:t>
            </a:r>
            <a:r>
              <a:rPr lang="en-GB" sz="1200" dirty="0" smtClean="0">
                <a:latin typeface="Open Sans Semibold"/>
              </a:rPr>
              <a:t>Energy Dispersive Spectroscopy shows</a:t>
            </a:r>
            <a:r>
              <a:rPr lang="en-GB" sz="1200" baseline="0" dirty="0" smtClean="0">
                <a:latin typeface="Open Sans Semibold"/>
              </a:rPr>
              <a:t> a clean surface and purity about 99%.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>
                <a:latin typeface="Open Sans Semibold"/>
              </a:rPr>
              <a:t>The other elements are probably due to the contact with air before SEM and EDS analysis.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9844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analysis with AFM gives us the surface profile in terms of amplitude and period of fluctuations. </a:t>
            </a:r>
          </a:p>
          <a:p>
            <a:r>
              <a:rPr lang="en-US" baseline="0" dirty="0" smtClean="0"/>
              <a:t>From the analysis we can have Ra and RMS.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B6B9-2DDA-4D48-BDAE-9A5C8445B2E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1257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We</a:t>
            </a:r>
            <a:r>
              <a:rPr lang="it-IT" dirty="0" smtClean="0"/>
              <a:t> can estimate the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roughness</a:t>
            </a:r>
            <a:r>
              <a:rPr lang="it-IT" dirty="0" smtClean="0"/>
              <a:t> </a:t>
            </a:r>
            <a:r>
              <a:rPr lang="it-IT" dirty="0" err="1" smtClean="0"/>
              <a:t>induced</a:t>
            </a:r>
            <a:r>
              <a:rPr lang="it-IT" dirty="0" smtClean="0"/>
              <a:t> </a:t>
            </a:r>
            <a:r>
              <a:rPr lang="it-IT" dirty="0" err="1" smtClean="0"/>
              <a:t>emittance</a:t>
            </a:r>
            <a:r>
              <a:rPr lang="it-IT" dirty="0" smtClean="0"/>
              <a:t> in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way…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723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B0AB37-FEC5-4FEF-BEFD-A902F57AA8C3}" type="slidenum">
              <a:rPr lang="it-IT" altLang="it-IT"/>
              <a:pPr eaLnBrk="1" hangingPunct="1"/>
              <a:t>3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74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B0AB37-FEC5-4FEF-BEFD-A902F57AA8C3}" type="slidenum">
              <a:rPr lang="it-IT" altLang="it-IT"/>
              <a:pPr eaLnBrk="1" hangingPunct="1"/>
              <a:t>4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0" hangingPunct="0">
              <a:buClr>
                <a:srgbClr val="0000FF"/>
              </a:buClr>
              <a:buFont typeface="Wingdings" charset="2"/>
              <a:buChar char="Ø"/>
            </a:pPr>
            <a:r>
              <a:rPr lang="en-US" sz="1000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A R&amp;D activity on photocathodes is under development at the SPARC_LAB test facility in order to fully know and characterize each stage of the photocathode “life” and to improve their performances in term of quantum efficiency and electron beam thermal </a:t>
            </a:r>
            <a:r>
              <a:rPr lang="en-US" sz="1000" dirty="0" err="1" smtClean="0">
                <a:latin typeface="Open Sans Semibold"/>
                <a:ea typeface="Times New Roman" pitchFamily="-112" charset="0"/>
                <a:cs typeface="Times New Roman" pitchFamily="-112" charset="0"/>
              </a:rPr>
              <a:t>emittance</a:t>
            </a:r>
            <a:r>
              <a:rPr lang="en-US" sz="1000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. </a:t>
            </a:r>
          </a:p>
          <a:p>
            <a:pPr algn="just" eaLnBrk="0" hangingPunct="0">
              <a:buClr>
                <a:srgbClr val="0000FF"/>
              </a:buClr>
            </a:pPr>
            <a:endParaRPr lang="it-IT" sz="1000" dirty="0" smtClean="0">
              <a:latin typeface="Open Sans Semibold"/>
              <a:ea typeface="Times New Roman" pitchFamily="-112" charset="0"/>
              <a:cs typeface="Times New Roman" pitchFamily="-112" charset="0"/>
            </a:endParaRPr>
          </a:p>
          <a:p>
            <a:pPr marL="285750" indent="-285750" algn="just">
              <a:buClr>
                <a:srgbClr val="0000FF"/>
              </a:buClr>
              <a:buFont typeface="Wingdings" charset="2"/>
              <a:buChar char="Ø"/>
            </a:pPr>
            <a:r>
              <a:rPr lang="it-IT" sz="1000" dirty="0" smtClean="0">
                <a:latin typeface="Open Sans Semibold"/>
              </a:rPr>
              <a:t>The </a:t>
            </a:r>
            <a:r>
              <a:rPr lang="it-IT" sz="1000" b="1" u="sng" dirty="0" err="1" smtClean="0">
                <a:latin typeface="Open Sans Semibold"/>
              </a:rPr>
              <a:t>n</a:t>
            </a:r>
            <a:r>
              <a:rPr lang="it-IT" sz="1000" b="1" dirty="0" err="1" smtClean="0">
                <a:latin typeface="Open Sans Semibold"/>
              </a:rPr>
              <a:t>-machining</a:t>
            </a:r>
            <a:r>
              <a:rPr lang="it-IT" sz="1000" b="1" dirty="0" smtClean="0">
                <a:latin typeface="Open Sans Semibold"/>
              </a:rPr>
              <a:t> </a:t>
            </a:r>
            <a:r>
              <a:rPr lang="it-IT" sz="1000" dirty="0" err="1" smtClean="0">
                <a:latin typeface="Open Sans Semibold"/>
              </a:rPr>
              <a:t>is</a:t>
            </a:r>
            <a:r>
              <a:rPr lang="it-IT" sz="1000" dirty="0" smtClean="0">
                <a:latin typeface="Open Sans Semibold"/>
              </a:rPr>
              <a:t> </a:t>
            </a:r>
            <a:r>
              <a:rPr lang="it-IT" sz="1000" dirty="0" err="1" smtClean="0">
                <a:latin typeface="Open Sans Semibold"/>
              </a:rPr>
              <a:t>useful</a:t>
            </a:r>
            <a:r>
              <a:rPr lang="it-IT" sz="1000" dirty="0" smtClean="0">
                <a:latin typeface="Open Sans Semibold"/>
              </a:rPr>
              <a:t> to reduce </a:t>
            </a:r>
            <a:r>
              <a:rPr lang="it-IT" sz="1000" dirty="0" err="1" smtClean="0">
                <a:latin typeface="Open Sans Semibold"/>
              </a:rPr>
              <a:t>roughness</a:t>
            </a:r>
            <a:r>
              <a:rPr lang="it-IT" sz="1000" dirty="0" smtClean="0">
                <a:latin typeface="Open Sans Semibold"/>
              </a:rPr>
              <a:t> and to </a:t>
            </a:r>
            <a:r>
              <a:rPr lang="it-IT" sz="1000" dirty="0" err="1" smtClean="0">
                <a:latin typeface="Open Sans Semibold"/>
              </a:rPr>
              <a:t>avoid</a:t>
            </a:r>
            <a:r>
              <a:rPr lang="it-IT" sz="1000" dirty="0" smtClean="0">
                <a:latin typeface="Open Sans Semibold"/>
              </a:rPr>
              <a:t> </a:t>
            </a:r>
            <a:r>
              <a:rPr lang="it-IT" sz="1000" dirty="0" err="1" smtClean="0">
                <a:latin typeface="Open Sans Semibold"/>
              </a:rPr>
              <a:t>surface</a:t>
            </a:r>
            <a:r>
              <a:rPr lang="it-IT" sz="1000" dirty="0" smtClean="0">
                <a:latin typeface="Open Sans Semibold"/>
              </a:rPr>
              <a:t> </a:t>
            </a:r>
            <a:r>
              <a:rPr lang="it-IT" sz="1000" dirty="0" err="1" smtClean="0">
                <a:latin typeface="Open Sans Semibold"/>
              </a:rPr>
              <a:t>contamination</a:t>
            </a:r>
            <a:r>
              <a:rPr lang="it-IT" sz="1000" dirty="0" smtClean="0">
                <a:latin typeface="Open Sans Semibold"/>
              </a:rPr>
              <a:t> </a:t>
            </a:r>
            <a:r>
              <a:rPr lang="it-IT" sz="1000" dirty="0" err="1" smtClean="0">
                <a:latin typeface="Open Sans Semibold"/>
              </a:rPr>
              <a:t>caused</a:t>
            </a:r>
            <a:r>
              <a:rPr lang="it-IT" sz="1000" dirty="0" smtClean="0">
                <a:latin typeface="Open Sans Semibold"/>
              </a:rPr>
              <a:t> by </a:t>
            </a:r>
            <a:r>
              <a:rPr lang="it-IT" sz="1000" dirty="0" err="1" smtClean="0">
                <a:latin typeface="Open Sans Semibold"/>
              </a:rPr>
              <a:t>other</a:t>
            </a:r>
            <a:r>
              <a:rPr lang="it-IT" sz="1000" dirty="0" smtClean="0">
                <a:latin typeface="Open Sans Semibold"/>
              </a:rPr>
              <a:t> </a:t>
            </a:r>
            <a:r>
              <a:rPr lang="it-IT" sz="1000" dirty="0" err="1" smtClean="0">
                <a:latin typeface="Open Sans Semibold"/>
              </a:rPr>
              <a:t>procedures</a:t>
            </a:r>
            <a:r>
              <a:rPr lang="it-IT" sz="1000" dirty="0" smtClean="0">
                <a:latin typeface="Open Sans Semibold"/>
              </a:rPr>
              <a:t>, for </a:t>
            </a:r>
            <a:r>
              <a:rPr lang="it-IT" sz="1000" dirty="0" err="1" smtClean="0">
                <a:latin typeface="Open Sans Semibold"/>
              </a:rPr>
              <a:t>example</a:t>
            </a:r>
            <a:r>
              <a:rPr lang="it-IT" sz="1000" dirty="0" smtClean="0">
                <a:latin typeface="Open Sans Semibold"/>
              </a:rPr>
              <a:t> the </a:t>
            </a:r>
            <a:r>
              <a:rPr lang="it-IT" sz="1000" dirty="0" err="1" smtClean="0">
                <a:latin typeface="Open Sans Semibold"/>
              </a:rPr>
              <a:t>polishing</a:t>
            </a:r>
            <a:r>
              <a:rPr lang="it-IT" sz="1000" dirty="0" smtClean="0">
                <a:latin typeface="Open Sans Semibold"/>
              </a:rPr>
              <a:t> with </a:t>
            </a:r>
            <a:r>
              <a:rPr lang="it-IT" sz="1000" dirty="0" err="1" smtClean="0">
                <a:latin typeface="Open Sans Semibold"/>
              </a:rPr>
              <a:t>diamond</a:t>
            </a:r>
            <a:r>
              <a:rPr lang="it-IT" sz="1000" dirty="0" smtClean="0">
                <a:latin typeface="Open Sans Semibold"/>
              </a:rPr>
              <a:t> paste or the </a:t>
            </a:r>
            <a:r>
              <a:rPr lang="it-IT" sz="1000" dirty="0" err="1" smtClean="0">
                <a:latin typeface="Open Sans Semibold"/>
              </a:rPr>
              <a:t>machining</a:t>
            </a:r>
            <a:r>
              <a:rPr lang="it-IT" sz="1000" dirty="0" smtClean="0">
                <a:latin typeface="Open Sans Semibold"/>
              </a:rPr>
              <a:t> with </a:t>
            </a:r>
            <a:r>
              <a:rPr lang="it-IT" sz="1000" dirty="0" err="1" smtClean="0">
                <a:latin typeface="Open Sans Semibold"/>
              </a:rPr>
              <a:t>oil</a:t>
            </a:r>
            <a:r>
              <a:rPr lang="it-IT" sz="1000" dirty="0" smtClean="0">
                <a:latin typeface="Open Sans Semibold"/>
              </a:rPr>
              <a:t>.</a:t>
            </a:r>
          </a:p>
          <a:p>
            <a:pPr eaLnBrk="1" hangingPunct="1"/>
            <a:endParaRPr lang="en-US" altLang="it-IT" sz="10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74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RMS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root</a:t>
            </a:r>
            <a:r>
              <a:rPr lang="it-IT" dirty="0" smtClean="0"/>
              <a:t> </a:t>
            </a:r>
            <a:r>
              <a:rPr lang="it-IT" dirty="0" err="1" smtClean="0"/>
              <a:t>mean</a:t>
            </a:r>
            <a:r>
              <a:rPr lang="it-IT" dirty="0" smtClean="0"/>
              <a:t> </a:t>
            </a:r>
            <a:r>
              <a:rPr lang="it-IT" dirty="0" err="1" smtClean="0"/>
              <a:t>square</a:t>
            </a:r>
            <a:r>
              <a:rPr lang="it-IT" dirty="0" smtClean="0"/>
              <a:t> </a:t>
            </a:r>
            <a:r>
              <a:rPr lang="it-IT" dirty="0" err="1" smtClean="0"/>
              <a:t>average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profile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height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deviations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line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recorded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evalution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length</a:t>
            </a:r>
            <a:r>
              <a:rPr lang="it-IT" baseline="0" dirty="0" smtClean="0"/>
              <a:t>.</a:t>
            </a:r>
          </a:p>
          <a:p>
            <a:r>
              <a:rPr lang="it-IT" baseline="0" dirty="0" smtClean="0"/>
              <a:t>Ra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arithmetic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average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absolute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values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profile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height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deviations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line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recorded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evaluation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length</a:t>
            </a:r>
            <a:r>
              <a:rPr lang="it-IT" baseline="0" dirty="0" smtClean="0"/>
              <a:t>.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On the right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see</a:t>
            </a:r>
            <a:r>
              <a:rPr lang="it-IT" dirty="0" smtClean="0"/>
              <a:t> the </a:t>
            </a:r>
            <a:r>
              <a:rPr lang="it-IT" dirty="0" err="1" smtClean="0"/>
              <a:t>photocathode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before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machining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many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craters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likely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dust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particles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kind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craters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tipically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caused</a:t>
            </a:r>
            <a:r>
              <a:rPr lang="it-IT" baseline="0" dirty="0" smtClean="0"/>
              <a:t> by RF </a:t>
            </a:r>
            <a:r>
              <a:rPr lang="it-IT" baseline="0" dirty="0" err="1" smtClean="0"/>
              <a:t>field</a:t>
            </a:r>
            <a:r>
              <a:rPr lang="it-IT" baseline="0" dirty="0" smtClean="0"/>
              <a:t> breakdowns.</a:t>
            </a:r>
          </a:p>
          <a:p>
            <a:r>
              <a:rPr lang="it-IT" baseline="0" dirty="0" smtClean="0"/>
              <a:t>On the </a:t>
            </a:r>
            <a:r>
              <a:rPr lang="it-IT" baseline="0" dirty="0" err="1" smtClean="0"/>
              <a:t>left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see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photocathode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after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machining</a:t>
            </a:r>
            <a:r>
              <a:rPr lang="it-IT" baseline="0" dirty="0" smtClean="0"/>
              <a:t>. The </a:t>
            </a:r>
            <a:r>
              <a:rPr lang="it-IT" baseline="0" dirty="0" err="1" smtClean="0"/>
              <a:t>machining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removed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craters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any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impurities</a:t>
            </a:r>
            <a:r>
              <a:rPr lang="it-IT" baseline="0" dirty="0" smtClean="0"/>
              <a:t>.</a:t>
            </a:r>
          </a:p>
          <a:p>
            <a:r>
              <a:rPr lang="it-IT" baseline="0" dirty="0" smtClean="0"/>
              <a:t>The machining removed about 100 μm of the surface.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Once </a:t>
            </a:r>
            <a:r>
              <a:rPr lang="it-IT" dirty="0" err="1" smtClean="0"/>
              <a:t>again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craters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magnifications</a:t>
            </a:r>
            <a:r>
              <a:rPr lang="it-IT" baseline="0" dirty="0" smtClean="0"/>
              <a:t>. In </a:t>
            </a:r>
            <a:r>
              <a:rPr lang="it-IT" baseline="0" dirty="0" err="1" smtClean="0"/>
              <a:t>addition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craters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there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scratches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Given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dimensions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hypothesize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are due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diamond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pastes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wherewith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photocathodes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polished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6</a:t>
            </a:r>
            <a:r>
              <a:rPr lang="it-IT" baseline="0" dirty="0" smtClean="0"/>
              <a:t> </a:t>
            </a:r>
            <a:r>
              <a:rPr lang="it-IT" baseline="0" dirty="0" err="1" smtClean="0"/>
              <a:t>years</a:t>
            </a:r>
            <a:r>
              <a:rPr lang="it-IT" baseline="0" dirty="0" smtClean="0"/>
              <a:t> ago.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764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analized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areas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surface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the </a:t>
            </a:r>
            <a:r>
              <a:rPr lang="en-GB" sz="1200" dirty="0" smtClean="0">
                <a:latin typeface="Open Sans Semibold"/>
              </a:rPr>
              <a:t>Energy Dispersive Spectroscopy to determine</a:t>
            </a:r>
            <a:r>
              <a:rPr lang="en-GB" sz="1200" baseline="0" dirty="0" smtClean="0">
                <a:latin typeface="Open Sans Semibold"/>
              </a:rPr>
              <a:t> the chemical composition. In this analysis, how we can see in this slide, we found traces of silicon in addition to copper, carbon and </a:t>
            </a:r>
            <a:r>
              <a:rPr lang="en-GB" sz="1200" baseline="0" dirty="0" err="1" smtClean="0">
                <a:latin typeface="Open Sans Semibold"/>
              </a:rPr>
              <a:t>oxigen</a:t>
            </a:r>
            <a:r>
              <a:rPr lang="en-GB" sz="1200" baseline="0" dirty="0" smtClean="0">
                <a:latin typeface="Open Sans Semibold"/>
              </a:rPr>
              <a:t>. Carbon and </a:t>
            </a:r>
            <a:r>
              <a:rPr lang="en-GB" sz="1200" baseline="0" dirty="0" err="1" smtClean="0">
                <a:latin typeface="Open Sans Semibold"/>
              </a:rPr>
              <a:t>oxigen</a:t>
            </a:r>
            <a:r>
              <a:rPr lang="en-GB" sz="1200" baseline="0" dirty="0" smtClean="0">
                <a:latin typeface="Open Sans Semibold"/>
              </a:rPr>
              <a:t> are due to oxidation.</a:t>
            </a:r>
          </a:p>
          <a:p>
            <a:r>
              <a:rPr lang="en-GB" sz="1200" baseline="0" dirty="0" smtClean="0">
                <a:latin typeface="Open Sans Semibold"/>
              </a:rPr>
              <a:t>We didn’t expect find silicon but we think that is an “ingredient” of diamond paste.</a:t>
            </a:r>
          </a:p>
          <a:p>
            <a:endParaRPr lang="en-GB" sz="1200" baseline="0" dirty="0" smtClean="0">
              <a:latin typeface="Open Sans Semibold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11560" y="1772816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16"/>
            <a:ext cx="6400800" cy="110675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 smtClean="0"/>
              <a:t>Name</a:t>
            </a:r>
            <a:endParaRPr lang="it-IT" dirty="0" smtClean="0"/>
          </a:p>
          <a:p>
            <a:r>
              <a:rPr lang="it-IT" dirty="0" err="1" smtClean="0"/>
              <a:t>Affiliation</a:t>
            </a:r>
            <a:endParaRPr lang="it-IT" dirty="0" smtClean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277" y="442696"/>
            <a:ext cx="2759446" cy="97390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9" name="Sottotitolo 2"/>
          <p:cNvSpPr txBox="1">
            <a:spLocks/>
          </p:cNvSpPr>
          <p:nvPr userDrawn="1"/>
        </p:nvSpPr>
        <p:spPr>
          <a:xfrm>
            <a:off x="1376533" y="4679770"/>
            <a:ext cx="64008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 smtClean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251520" y="6093296"/>
            <a:ext cx="85689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 userDrawn="1"/>
        </p:nvSpPr>
        <p:spPr>
          <a:xfrm>
            <a:off x="251520" y="6255567"/>
            <a:ext cx="8568952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Photocathode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Physics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Photoinjectors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Jefferson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17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October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2016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461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962462" y="282374"/>
            <a:ext cx="7146042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67544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3275856" y="6365386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Photocathode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Physics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Photoinjectors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24" y="282374"/>
            <a:ext cx="1752138" cy="469731"/>
          </a:xfrm>
          <a:prstGeom prst="rect">
            <a:avLst/>
          </a:prstGeom>
          <a:effectLst/>
          <a:scene3d>
            <a:camera prst="isometricOffAxis1Right"/>
            <a:lightRig rig="threePt" dir="t"/>
          </a:scene3d>
        </p:spPr>
      </p:pic>
      <p:cxnSp>
        <p:nvCxnSpPr>
          <p:cNvPr id="11" name="Connettore 1 10"/>
          <p:cNvCxnSpPr/>
          <p:nvPr userDrawn="1"/>
        </p:nvCxnSpPr>
        <p:spPr>
          <a:xfrm>
            <a:off x="8460020" y="6371739"/>
            <a:ext cx="412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8532440" y="63499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mtClean="0">
                <a:solidFill>
                  <a:schemeClr val="bg1">
                    <a:lumMod val="50000"/>
                  </a:schemeClr>
                </a:solidFill>
              </a:rPr>
              <a:pPr/>
              <a:t>‹n.›</a:t>
            </a:fld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78281" y="636538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Scifo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80101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71800" y="53752"/>
            <a:ext cx="5915000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17-10-2016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83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71800" y="53752"/>
            <a:ext cx="5915000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17-10-2016</a:t>
            </a: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408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pPr/>
              <a:t>14-10-2016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77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2682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152400" y="6400800"/>
            <a:ext cx="8686800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4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4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504" y="53752"/>
            <a:ext cx="82296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938351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pPr/>
              <a:t>14-10-2016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  <p:sldLayoutId id="2147483673" r:id="rId5"/>
    <p:sldLayoutId id="2147483674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Surface analysis and </a:t>
            </a:r>
            <a:r>
              <a:rPr lang="en-US" b="1" dirty="0" err="1" smtClean="0"/>
              <a:t>n</a:t>
            </a:r>
            <a:r>
              <a:rPr lang="en-US" dirty="0" smtClean="0"/>
              <a:t>-machining of the copper photocathode at SPARC_LAB</a:t>
            </a:r>
            <a:endParaRPr lang="en-US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067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>
            <a:normAutofit fontScale="92500"/>
          </a:bodyPr>
          <a:lstStyle/>
          <a:p>
            <a:r>
              <a:rPr lang="it-IT" dirty="0" smtClean="0"/>
              <a:t>Jessica Scifo</a:t>
            </a:r>
          </a:p>
          <a:p>
            <a:r>
              <a:rPr lang="en-US" dirty="0" smtClean="0"/>
              <a:t>On behalf of SPARC_LAB collaboration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569301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 Semibold"/>
                <a:cs typeface="Times New Roman"/>
              </a:rPr>
              <a:t>Chemical composition</a:t>
            </a:r>
            <a:br>
              <a:rPr lang="en-US" dirty="0" smtClean="0">
                <a:latin typeface="Open Sans Semibold"/>
                <a:cs typeface="Times New Roman"/>
              </a:rPr>
            </a:b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2129091" y="5389185"/>
            <a:ext cx="4387125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995936" y="493965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Space</a:t>
            </a:r>
            <a:endParaRPr lang="it-IT" sz="2000" b="1" dirty="0">
              <a:solidFill>
                <a:schemeClr val="bg1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2129091" y="1589560"/>
            <a:ext cx="0" cy="379962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 rot="5400000">
            <a:off x="1969106" y="311067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Time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6"/>
          <p:cNvPicPr/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05399" y="838545"/>
            <a:ext cx="3936377" cy="320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silici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116" y="1153862"/>
            <a:ext cx="2250229" cy="2022678"/>
          </a:xfrm>
          <a:prstGeom prst="rect">
            <a:avLst/>
          </a:prstGeom>
        </p:spPr>
      </p:pic>
      <p:pic>
        <p:nvPicPr>
          <p:cNvPr id="11" name="Picture 2" descr="Target rame - 13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4021" y="1153862"/>
            <a:ext cx="2515101" cy="212211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52399" y="3733800"/>
            <a:ext cx="8777655" cy="282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Spectrum: Acquisition 862 - </a:t>
            </a:r>
            <a:r>
              <a:rPr lang="en-US" sz="1300" dirty="0" err="1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particella.spx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 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El AN  Series  </a:t>
            </a:r>
            <a:r>
              <a:rPr lang="en-US" sz="1300" dirty="0" err="1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unn</a:t>
            </a: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. C norm. C Atom. C Error (1 Sigma) K fact. Z corr. A corr. F corr.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               [wt.%]  [wt.%]  [at.%]          [wt.%]                                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-------------------------------------------------------------------------------------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Cu 29 K-series  62.20   63.79   34.62            1.72   0.548   1.114   1.000   1.044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O  8  K-series  17.08   17.51   37.76            2.31   0.377   0.464   1.000   1.000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Si 14 K-series  15.46   15.86   19.47            0.69   0.131   1.203   1.000   1.004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C  6  K-series   2.77    2.84    8.15            0.76   0.077   0.369   1.000   1.000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-------------------------------------------------------------------------------------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        Total:  97.51  100.00  100.00</a:t>
            </a:r>
            <a:endParaRPr lang="it-IT" sz="1300" dirty="0" smtClean="0">
              <a:ea typeface="Calibri"/>
              <a:cs typeface="Times New Roman"/>
            </a:endParaRPr>
          </a:p>
          <a:p>
            <a:endParaRPr lang="it-IT" sz="13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173693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 Semibold"/>
                <a:cs typeface="Times New Roman"/>
              </a:rPr>
              <a:t>Chemical composition</a:t>
            </a:r>
            <a:endParaRPr lang="en-US" dirty="0"/>
          </a:p>
        </p:txBody>
      </p:sp>
      <p:pic>
        <p:nvPicPr>
          <p:cNvPr id="13" name="Picture 3" descr="Target rame - 04-misur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2400" y="914400"/>
            <a:ext cx="3835152" cy="3235910"/>
          </a:xfrm>
          <a:prstGeom prst="rect">
            <a:avLst/>
          </a:prstGeom>
        </p:spPr>
      </p:pic>
      <p:pic>
        <p:nvPicPr>
          <p:cNvPr id="14" name="Picture 7"/>
          <p:cNvPicPr/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4824536" cy="3066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14"/>
          <p:cNvSpPr/>
          <p:nvPr/>
        </p:nvSpPr>
        <p:spPr>
          <a:xfrm>
            <a:off x="152400" y="4267200"/>
            <a:ext cx="8747774" cy="2157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Spectrum: Acquisition 861-Generale.spx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 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El AN  Series  </a:t>
            </a:r>
            <a:r>
              <a:rPr lang="en-US" sz="1300" dirty="0" err="1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unn</a:t>
            </a: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. C norm. C Atom. C Error (1 Sigma) K fact. Z corr. A corr. F corr.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               [wt.%]  [wt.%]  [at.%]          [wt.%]                                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-------------------------------------------------------------------------------------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Cu 29 K-series  88.20   96.47   83.80            2.42   0.862   1.078   1.000   1.039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C  6  K-series   3.22    3.53   16.20            0.86   0.091   0.387   1.000   1.000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-------------------------------------------------------------------------------------</a:t>
            </a:r>
            <a:endParaRPr lang="it-IT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        Total:  91.43  100.00  100.00</a:t>
            </a:r>
            <a:endParaRPr lang="it-IT" sz="13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173836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 Semibold"/>
                <a:cs typeface="Times New Roman"/>
              </a:rPr>
              <a:t>Measurements after machining</a:t>
            </a:r>
            <a:endParaRPr lang="en-US" dirty="0"/>
          </a:p>
        </p:txBody>
      </p:sp>
      <p:pic>
        <p:nvPicPr>
          <p:cNvPr id="11" name="Picture 2" descr="Target rame -11-05-2016- 0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1705308"/>
            <a:ext cx="4176464" cy="3523892"/>
          </a:xfrm>
          <a:prstGeom prst="rect">
            <a:avLst/>
          </a:prstGeom>
        </p:spPr>
      </p:pic>
      <p:pic>
        <p:nvPicPr>
          <p:cNvPr id="12" name="Picture 3" descr="Target rame -11-05-2016- 1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88024" y="1700808"/>
            <a:ext cx="4210683" cy="355276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411760" y="5229200"/>
            <a:ext cx="0" cy="57606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20272" y="5157192"/>
            <a:ext cx="0" cy="57606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1731662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pen Sans Semibold"/>
                <a:cs typeface="Times New Roman"/>
              </a:rPr>
              <a:t>Chemical composition</a:t>
            </a:r>
            <a:endParaRPr lang="en-US" sz="2800" dirty="0"/>
          </a:p>
        </p:txBody>
      </p:sp>
      <p:sp>
        <p:nvSpPr>
          <p:cNvPr id="9" name="AutoShape 61"/>
          <p:cNvSpPr>
            <a:spLocks noChangeAspect="1" noChangeArrowheads="1" noTextEdit="1"/>
          </p:cNvSpPr>
          <p:nvPr/>
        </p:nvSpPr>
        <p:spPr bwMode="auto">
          <a:xfrm>
            <a:off x="3825875" y="1022350"/>
            <a:ext cx="44180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5"/>
          <p:cNvPicPr/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781" y="794048"/>
            <a:ext cx="4388819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7"/>
          <p:cNvPicPr/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672408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8"/>
          <p:cNvPicPr/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3816424" cy="2520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traight Arrow Connector 3"/>
          <p:cNvCxnSpPr/>
          <p:nvPr/>
        </p:nvCxnSpPr>
        <p:spPr>
          <a:xfrm>
            <a:off x="755576" y="3861048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1"/>
          <p:cNvCxnSpPr/>
          <p:nvPr/>
        </p:nvCxnSpPr>
        <p:spPr>
          <a:xfrm>
            <a:off x="3851920" y="3886200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/>
        </p:nvSpPr>
        <p:spPr>
          <a:xfrm>
            <a:off x="4364722" y="999440"/>
            <a:ext cx="4893883" cy="274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Spectrum: Acquisition 877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 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El AN  Series     Net </a:t>
            </a:r>
            <a:r>
              <a:rPr lang="en-US" sz="1000" dirty="0" err="1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unn</a:t>
            </a: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. C norm. C Atom. C Error (1 Sigma)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                      [wt.%]  [wt.%]  [at.%]          [wt.%]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------------------------------------------------------------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Cu 29 L-series 289089  98.81   98.81   95.69           10.64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C  6  K-series   1280   0.47    0.47    2.39            0.12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Ni 28 L-series   1453   0.34    0.34    0.35            0.09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O  8  K-series   1150   0.22    0.22    0.86            0.07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N  7  K-series    466   0.16    0.16    0.71            0.07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------------------------------------------------------------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               Total: 100.00  100.00  100.00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 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ourier New"/>
                <a:ea typeface="Calibri"/>
                <a:cs typeface="Times New Roman"/>
              </a:rPr>
              <a:t> </a:t>
            </a:r>
            <a:endParaRPr lang="it-IT" sz="1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dirty="0" smtClean="0">
                <a:latin typeface="Arial"/>
                <a:ea typeface="Calibri"/>
                <a:cs typeface="Times New Roman"/>
              </a:rPr>
              <a:t> </a:t>
            </a:r>
            <a:endParaRPr lang="it-IT" sz="1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525548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 Semibold"/>
                <a:cs typeface="Times New Roman"/>
              </a:rPr>
              <a:t>AFM analysis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5796136" y="4653136"/>
            <a:ext cx="2439677" cy="92333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"/>
              </a:rPr>
              <a:t>R</a:t>
            </a:r>
            <a:r>
              <a:rPr lang="it-IT" b="1" baseline="-25000" dirty="0" smtClean="0">
                <a:latin typeface=""/>
              </a:rPr>
              <a:t>a</a:t>
            </a:r>
            <a:r>
              <a:rPr lang="it-IT" b="1" dirty="0" smtClean="0">
                <a:latin typeface=""/>
              </a:rPr>
              <a:t> = 1.1802 </a:t>
            </a:r>
            <a:r>
              <a:rPr lang="it-IT" b="1" dirty="0" err="1" smtClean="0">
                <a:latin typeface=""/>
              </a:rPr>
              <a:t>nm</a:t>
            </a:r>
            <a:endParaRPr lang="it-IT" b="1" dirty="0" smtClean="0">
              <a:latin typeface=""/>
            </a:endParaRPr>
          </a:p>
          <a:p>
            <a:endParaRPr lang="it-IT" b="1" dirty="0" smtClean="0">
              <a:latin typeface=""/>
            </a:endParaRPr>
          </a:p>
          <a:p>
            <a:r>
              <a:rPr lang="it-IT" b="1" dirty="0" err="1" smtClean="0">
                <a:latin typeface=""/>
              </a:rPr>
              <a:t>Rms</a:t>
            </a:r>
            <a:r>
              <a:rPr lang="it-IT" b="1" dirty="0" smtClean="0">
                <a:latin typeface=""/>
              </a:rPr>
              <a:t> (</a:t>
            </a:r>
            <a:r>
              <a:rPr lang="it-IT" b="1" dirty="0" err="1" smtClean="0">
                <a:latin typeface=""/>
              </a:rPr>
              <a:t>R</a:t>
            </a:r>
            <a:r>
              <a:rPr lang="it-IT" b="1" baseline="-25000" dirty="0" err="1" smtClean="0">
                <a:latin typeface=""/>
              </a:rPr>
              <a:t>q</a:t>
            </a:r>
            <a:r>
              <a:rPr lang="it-IT" b="1" dirty="0" smtClean="0">
                <a:latin typeface=""/>
              </a:rPr>
              <a:t>)=1.5041 </a:t>
            </a:r>
            <a:r>
              <a:rPr lang="it-IT" b="1" dirty="0" err="1" smtClean="0">
                <a:latin typeface=""/>
              </a:rPr>
              <a:t>nm</a:t>
            </a:r>
            <a:endParaRPr lang="it-IT" b="1" dirty="0">
              <a:latin typeface=""/>
            </a:endParaRPr>
          </a:p>
        </p:txBody>
      </p:sp>
      <p:pic>
        <p:nvPicPr>
          <p:cNvPr id="9" name="Immagine 8" descr="afm1.png"/>
          <p:cNvPicPr>
            <a:picLocks noChangeAspect="1"/>
          </p:cNvPicPr>
          <p:nvPr/>
        </p:nvPicPr>
        <p:blipFill rotWithShape="1">
          <a:blip r:embed="rId3"/>
          <a:srcRect l="4343"/>
          <a:stretch/>
        </p:blipFill>
        <p:spPr>
          <a:xfrm>
            <a:off x="683568" y="819586"/>
            <a:ext cx="4340607" cy="2825438"/>
          </a:xfrm>
          <a:prstGeom prst="rect">
            <a:avLst/>
          </a:prstGeom>
        </p:spPr>
      </p:pic>
      <p:pic>
        <p:nvPicPr>
          <p:cNvPr id="10" name="Immagine 9" descr="afm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573016"/>
            <a:ext cx="4968552" cy="2834909"/>
          </a:xfrm>
          <a:prstGeom prst="rect">
            <a:avLst/>
          </a:prstGeom>
        </p:spPr>
      </p:pic>
      <p:pic>
        <p:nvPicPr>
          <p:cNvPr id="11" name="Immagine 10" descr="afm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908720"/>
            <a:ext cx="3754585" cy="26642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04681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>
                <a:latin typeface="Open Sans Semibold"/>
              </a:rPr>
              <a:t>SURFACE ROUGHNESS INDUCED EMITTANCE </a:t>
            </a:r>
            <a:br>
              <a:rPr lang="it-IT" sz="2400" dirty="0" smtClean="0">
                <a:latin typeface="Open Sans Semibold"/>
              </a:rPr>
            </a:br>
            <a:endParaRPr lang="en-US" sz="2400" dirty="0">
              <a:latin typeface="Open Sans Semibold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83568" y="119675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Open Sans Semibold"/>
              </a:rPr>
              <a:t>After</a:t>
            </a:r>
            <a:r>
              <a:rPr lang="it-IT" dirty="0" smtClean="0">
                <a:solidFill>
                  <a:srgbClr val="FF0000"/>
                </a:solidFill>
                <a:latin typeface="Open Sans Semibold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Open Sans Semibold"/>
              </a:rPr>
              <a:t>machining</a:t>
            </a:r>
            <a:r>
              <a:rPr lang="it-IT" dirty="0">
                <a:latin typeface="Open Sans Semibold"/>
              </a:rPr>
              <a:t> </a:t>
            </a:r>
            <a:r>
              <a:rPr lang="it-IT" dirty="0" smtClean="0">
                <a:latin typeface="Open Sans Semibold"/>
              </a:rPr>
              <a:t>the </a:t>
            </a:r>
            <a:r>
              <a:rPr lang="it-IT" dirty="0" err="1" smtClean="0">
                <a:latin typeface="Open Sans Semibold"/>
              </a:rPr>
              <a:t>expected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emittance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contribution</a:t>
            </a:r>
            <a:r>
              <a:rPr lang="it-IT" dirty="0" smtClean="0">
                <a:latin typeface="Open Sans Semibold"/>
              </a:rPr>
              <a:t> due to </a:t>
            </a:r>
            <a:r>
              <a:rPr lang="it-IT" dirty="0" err="1" smtClean="0">
                <a:latin typeface="Open Sans Semibold"/>
              </a:rPr>
              <a:t>surface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roughness</a:t>
            </a:r>
            <a:r>
              <a:rPr lang="it-IT" dirty="0" smtClean="0">
                <a:latin typeface="Open Sans Semibold"/>
              </a:rPr>
              <a:t> for the </a:t>
            </a:r>
            <a:r>
              <a:rPr lang="it-IT" dirty="0" err="1" smtClean="0">
                <a:latin typeface="Open Sans Semibold"/>
              </a:rPr>
              <a:t>copper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photocathode</a:t>
            </a:r>
            <a:r>
              <a:rPr lang="it-IT" dirty="0" smtClean="0">
                <a:latin typeface="Open Sans Semibold"/>
              </a:rPr>
              <a:t> at </a:t>
            </a:r>
            <a:r>
              <a:rPr lang="it-IT" b="1" i="1" dirty="0" smtClean="0">
                <a:latin typeface="Open Sans Semibold"/>
              </a:rPr>
              <a:t>SPARC_LAB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Open Sans Semibold"/>
              </a:rPr>
              <a:t>is</a:t>
            </a:r>
            <a:r>
              <a:rPr lang="it-IT" dirty="0" smtClean="0">
                <a:solidFill>
                  <a:srgbClr val="FF0000"/>
                </a:solidFill>
                <a:latin typeface="Open Sans Semibold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Open Sans Semibold"/>
              </a:rPr>
              <a:t>negligible</a:t>
            </a:r>
            <a:endParaRPr lang="it-IT" dirty="0">
              <a:solidFill>
                <a:srgbClr val="FF0000"/>
              </a:solidFill>
              <a:latin typeface="Open Sans Semibold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5927212"/>
              </p:ext>
            </p:extLst>
          </p:nvPr>
        </p:nvGraphicFramePr>
        <p:xfrm>
          <a:off x="899592" y="2073791"/>
          <a:ext cx="1813320" cy="1944403"/>
        </p:xfrm>
        <a:graphic>
          <a:graphicData uri="http://schemas.openxmlformats.org/presentationml/2006/ole">
            <p:oleObj spid="_x0000_s34961" name="Equation" r:id="rId4" imgW="1054100" imgH="1130300" progId="Equation.3">
              <p:embed/>
            </p:oleObj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5156697"/>
              </p:ext>
            </p:extLst>
          </p:nvPr>
        </p:nvGraphicFramePr>
        <p:xfrm>
          <a:off x="1907704" y="4437112"/>
          <a:ext cx="4970405" cy="1032106"/>
        </p:xfrm>
        <a:graphic>
          <a:graphicData uri="http://schemas.openxmlformats.org/presentationml/2006/ole">
            <p:oleObj spid="_x0000_s34962" name="Equation" r:id="rId5" imgW="2324100" imgH="469900" progId="Equation.3">
              <p:embed/>
            </p:oleObj>
          </a:graphicData>
        </a:graphic>
      </p:graphicFrame>
      <p:sp>
        <p:nvSpPr>
          <p:cNvPr id="8" name="Left Bracket 7"/>
          <p:cNvSpPr/>
          <p:nvPr/>
        </p:nvSpPr>
        <p:spPr>
          <a:xfrm>
            <a:off x="755576" y="2060848"/>
            <a:ext cx="72008" cy="1944216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5576" y="5733256"/>
            <a:ext cx="7640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Open Sans Semibold"/>
                <a:cs typeface="Open Sans Semibold"/>
              </a:rPr>
              <a:t>D. </a:t>
            </a:r>
            <a:r>
              <a:rPr lang="it-IT" sz="1200" dirty="0" err="1" smtClean="0">
                <a:latin typeface="Open Sans Semibold"/>
                <a:cs typeface="Open Sans Semibold"/>
              </a:rPr>
              <a:t>Xiang</a:t>
            </a:r>
            <a:r>
              <a:rPr lang="it-IT" sz="1200" dirty="0" smtClean="0">
                <a:latin typeface="Open Sans Semibold"/>
                <a:cs typeface="Open Sans Semibold"/>
              </a:rPr>
              <a:t> et al., </a:t>
            </a:r>
            <a:r>
              <a:rPr lang="it-IT" sz="1200" i="1" dirty="0">
                <a:latin typeface="Open Sans Semibold"/>
                <a:cs typeface="Open Sans Semibold"/>
              </a:rPr>
              <a:t>First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principle</a:t>
            </a:r>
            <a:r>
              <a:rPr lang="it-IT" sz="1200" i="1" dirty="0" smtClean="0">
                <a:latin typeface="Open Sans Semibold"/>
                <a:cs typeface="Open Sans Semibold"/>
              </a:rPr>
              <a:t>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measurements</a:t>
            </a:r>
            <a:r>
              <a:rPr lang="it-IT" sz="1200" i="1" dirty="0" smtClean="0">
                <a:latin typeface="Open Sans Semibold"/>
                <a:cs typeface="Open Sans Semibold"/>
              </a:rPr>
              <a:t> of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thermal</a:t>
            </a:r>
            <a:r>
              <a:rPr lang="it-IT" sz="1200" i="1" dirty="0" smtClean="0">
                <a:latin typeface="Open Sans Semibold"/>
                <a:cs typeface="Open Sans Semibold"/>
              </a:rPr>
              <a:t>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emittance</a:t>
            </a:r>
            <a:r>
              <a:rPr lang="it-IT" sz="1200" i="1" dirty="0" smtClean="0">
                <a:latin typeface="Open Sans Semibold"/>
                <a:cs typeface="Open Sans Semibold"/>
              </a:rPr>
              <a:t> for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copper</a:t>
            </a:r>
            <a:r>
              <a:rPr lang="it-IT" sz="1200" i="1" dirty="0" smtClean="0">
                <a:latin typeface="Open Sans Semibold"/>
                <a:cs typeface="Open Sans Semibold"/>
              </a:rPr>
              <a:t> and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magnesium</a:t>
            </a:r>
            <a:r>
              <a:rPr lang="it-IT" sz="1200" dirty="0" smtClean="0">
                <a:latin typeface="Open Sans Semibold"/>
                <a:cs typeface="Open Sans Semibold"/>
              </a:rPr>
              <a:t>, </a:t>
            </a:r>
            <a:r>
              <a:rPr lang="it-IT" sz="1200" dirty="0" err="1" smtClean="0">
                <a:latin typeface="Open Sans Semibold"/>
                <a:cs typeface="Open Sans Semibold"/>
              </a:rPr>
              <a:t>Proc</a:t>
            </a:r>
            <a:r>
              <a:rPr lang="it-IT" sz="1200" dirty="0" smtClean="0">
                <a:latin typeface="Open Sans Semibold"/>
                <a:cs typeface="Open Sans Semibold"/>
              </a:rPr>
              <a:t>. </a:t>
            </a:r>
            <a:r>
              <a:rPr lang="it-IT" sz="1200" dirty="0">
                <a:latin typeface="Open Sans Semibold"/>
                <a:cs typeface="Open Sans Semibold"/>
              </a:rPr>
              <a:t>of PAC07, Albuquerque, New Mexico, </a:t>
            </a:r>
            <a:r>
              <a:rPr lang="it-IT" sz="1200" dirty="0" smtClean="0">
                <a:latin typeface="Open Sans Semibold"/>
                <a:cs typeface="Open Sans Semibold"/>
              </a:rPr>
              <a:t>USA</a:t>
            </a:r>
            <a:endParaRPr lang="it-IT" sz="1200" b="1" dirty="0" smtClean="0">
              <a:latin typeface="Open Sans Semibold"/>
              <a:cs typeface="Open Sans Semibold"/>
            </a:endParaRPr>
          </a:p>
        </p:txBody>
      </p:sp>
      <p:pic>
        <p:nvPicPr>
          <p:cNvPr id="19" name="Immagine 9" descr="afm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2060848"/>
            <a:ext cx="3600400" cy="20542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572000" y="2276872"/>
            <a:ext cx="10801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5400000">
            <a:off x="6743700" y="2781300"/>
            <a:ext cx="6858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7086600" y="2590800"/>
            <a:ext cx="2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953000" y="1905000"/>
            <a:ext cx="2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λ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22977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47800"/>
            <a:ext cx="8147248" cy="450147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Open Sans Semibold"/>
                <a:cs typeface="Times New Roman"/>
              </a:rPr>
              <a:t>For our applications the </a:t>
            </a:r>
            <a:r>
              <a:rPr lang="en-US" sz="2800" dirty="0" smtClean="0">
                <a:solidFill>
                  <a:srgbClr val="FF0000"/>
                </a:solidFill>
                <a:latin typeface="Open Sans Semibold"/>
                <a:cs typeface="Times New Roman"/>
              </a:rPr>
              <a:t>dry machining </a:t>
            </a:r>
            <a:r>
              <a:rPr lang="en-US" sz="2800" dirty="0" smtClean="0">
                <a:latin typeface="Open Sans Semibold"/>
                <a:cs typeface="Times New Roman"/>
              </a:rPr>
              <a:t>is a good procedure because we don’t have traces of diamond paste or oil</a:t>
            </a:r>
          </a:p>
          <a:p>
            <a:pPr marL="0" indent="0">
              <a:buNone/>
            </a:pPr>
            <a:endParaRPr lang="en-US" sz="2800" dirty="0" smtClean="0">
              <a:latin typeface="Open Sans Semibold"/>
              <a:cs typeface="Times New Roman"/>
            </a:endParaRPr>
          </a:p>
          <a:p>
            <a:r>
              <a:rPr lang="en-US" sz="2800" dirty="0" smtClean="0">
                <a:latin typeface="Open Sans Semibold"/>
                <a:cs typeface="Times New Roman"/>
              </a:rPr>
              <a:t> We obtain an excellent roughness (</a:t>
            </a:r>
            <a:r>
              <a:rPr lang="en-US" sz="2800" dirty="0" smtClean="0">
                <a:solidFill>
                  <a:srgbClr val="FF0000"/>
                </a:solidFill>
                <a:latin typeface="Open Sans Semibold"/>
                <a:cs typeface="Times New Roman"/>
              </a:rPr>
              <a:t>≤ 2nm</a:t>
            </a:r>
            <a:r>
              <a:rPr lang="en-US" sz="2800" dirty="0" smtClean="0">
                <a:latin typeface="Open Sans Semibold"/>
                <a:cs typeface="Times New Roman"/>
              </a:rPr>
              <a:t>) typical of </a:t>
            </a:r>
            <a:r>
              <a:rPr lang="en-US" sz="2800" dirty="0" err="1" smtClean="0">
                <a:latin typeface="Open Sans Semibold"/>
                <a:cs typeface="Times New Roman"/>
              </a:rPr>
              <a:t>mo</a:t>
            </a:r>
            <a:r>
              <a:rPr lang="en-US" sz="2800" dirty="0" err="1">
                <a:latin typeface="Open Sans Semibold"/>
                <a:cs typeface="Times New Roman"/>
              </a:rPr>
              <a:t>n</a:t>
            </a:r>
            <a:r>
              <a:rPr lang="en-US" sz="2800" dirty="0" err="1" smtClean="0">
                <a:latin typeface="Open Sans Semibold"/>
                <a:cs typeface="Times New Roman"/>
              </a:rPr>
              <a:t>ocrystalline</a:t>
            </a:r>
            <a:r>
              <a:rPr lang="en-US" sz="2800" dirty="0" smtClean="0">
                <a:latin typeface="Open Sans Semibold"/>
                <a:cs typeface="Times New Roman"/>
              </a:rPr>
              <a:t> copper cathode </a:t>
            </a:r>
          </a:p>
          <a:p>
            <a:pPr marL="0" indent="0">
              <a:buNone/>
            </a:pPr>
            <a:endParaRPr lang="en-US" sz="2800" dirty="0" smtClean="0">
              <a:latin typeface="Open Sans Semibold"/>
              <a:cs typeface="Times New Roman"/>
            </a:endParaRPr>
          </a:p>
          <a:p>
            <a:r>
              <a:rPr lang="en-US" sz="2800" dirty="0" smtClean="0">
                <a:latin typeface="Open Sans Semibold"/>
                <a:cs typeface="Times New Roman"/>
              </a:rPr>
              <a:t>Likely a surface roughness induced </a:t>
            </a:r>
            <a:r>
              <a:rPr lang="en-US" sz="2800" dirty="0" err="1" smtClean="0">
                <a:latin typeface="Open Sans Semibold"/>
                <a:cs typeface="Times New Roman"/>
              </a:rPr>
              <a:t>emittance</a:t>
            </a:r>
            <a:r>
              <a:rPr lang="en-US" sz="2800" dirty="0" smtClean="0">
                <a:latin typeface="Open Sans Semibold"/>
                <a:cs typeface="Times New Roman"/>
              </a:rPr>
              <a:t> will be negligible</a:t>
            </a:r>
            <a:endParaRPr lang="en-US" sz="3000" dirty="0" smtClean="0">
              <a:latin typeface="Open Sans Semibol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822729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4896544"/>
          </a:xfrm>
        </p:spPr>
        <p:txBody>
          <a:bodyPr>
            <a:normAutofit lnSpcReduction="10000"/>
          </a:bodyPr>
          <a:lstStyle/>
          <a:p>
            <a:pPr>
              <a:buClr>
                <a:srgbClr val="0000FF"/>
              </a:buClr>
              <a:buFont typeface="Wingdings" charset="2"/>
              <a:buChar char="²"/>
            </a:pPr>
            <a:r>
              <a:rPr lang="en-US" sz="2800" dirty="0" smtClean="0"/>
              <a:t> </a:t>
            </a:r>
            <a:r>
              <a:rPr lang="en-US" sz="2400" b="1" dirty="0" smtClean="0"/>
              <a:t>D. </a:t>
            </a:r>
            <a:r>
              <a:rPr lang="en-US" sz="2400" b="1" dirty="0" err="1" smtClean="0"/>
              <a:t>Alesini</a:t>
            </a:r>
            <a:r>
              <a:rPr lang="en-US" sz="2400" b="1" dirty="0" smtClean="0"/>
              <a:t>, S. </a:t>
            </a:r>
            <a:r>
              <a:rPr lang="en-US" sz="2400" b="1" dirty="0" err="1" smtClean="0"/>
              <a:t>Bellucci</a:t>
            </a:r>
            <a:r>
              <a:rPr lang="en-US" sz="2400" b="1" dirty="0" smtClean="0"/>
              <a:t>, A. </a:t>
            </a:r>
            <a:r>
              <a:rPr lang="en-US" sz="2400" b="1" dirty="0" err="1" smtClean="0"/>
              <a:t>Biagioni</a:t>
            </a:r>
            <a:r>
              <a:rPr lang="en-US" sz="2400" b="1" dirty="0" smtClean="0"/>
              <a:t>, E. </a:t>
            </a:r>
            <a:r>
              <a:rPr lang="en-US" sz="2400" b="1" dirty="0" err="1" smtClean="0"/>
              <a:t>Chiadroni</a:t>
            </a:r>
            <a:r>
              <a:rPr lang="en-US" sz="2400" b="1" dirty="0" smtClean="0"/>
              <a:t>, R. Di </a:t>
            </a:r>
            <a:r>
              <a:rPr lang="en-US" sz="2400" b="1" dirty="0" err="1" smtClean="0"/>
              <a:t>Raddo</a:t>
            </a:r>
            <a:r>
              <a:rPr lang="en-US" sz="2400" b="1" dirty="0" smtClean="0"/>
              <a:t>, M. </a:t>
            </a:r>
            <a:r>
              <a:rPr lang="en-US" sz="2400" b="1" dirty="0" err="1" smtClean="0"/>
              <a:t>Ferrario</a:t>
            </a:r>
            <a:r>
              <a:rPr lang="en-US" sz="2400" b="1" dirty="0" smtClean="0"/>
              <a:t>, F. </a:t>
            </a:r>
            <a:r>
              <a:rPr lang="en-US" sz="2400" b="1" dirty="0" err="1" smtClean="0"/>
              <a:t>Micciulla</a:t>
            </a:r>
            <a:r>
              <a:rPr lang="en-US" sz="2400" b="1" dirty="0" smtClean="0"/>
              <a:t> </a:t>
            </a:r>
            <a:r>
              <a:rPr lang="en-US" sz="2400" dirty="0" smtClean="0"/>
              <a:t>(INFN-LNF)</a:t>
            </a:r>
          </a:p>
          <a:p>
            <a:pPr marL="0" indent="0">
              <a:buClr>
                <a:srgbClr val="0000FF"/>
              </a:buClr>
              <a:buNone/>
            </a:pPr>
            <a:endParaRPr lang="en-US" sz="2400" dirty="0" smtClean="0"/>
          </a:p>
          <a:p>
            <a:pPr>
              <a:buClr>
                <a:srgbClr val="0000FF"/>
              </a:buClr>
              <a:buFont typeface="Wingdings" charset="2"/>
              <a:buChar char="²"/>
            </a:pPr>
            <a:r>
              <a:rPr lang="en-US" sz="2400" dirty="0" smtClean="0"/>
              <a:t> </a:t>
            </a:r>
            <a:r>
              <a:rPr lang="en-US" sz="2400" b="1" dirty="0" smtClean="0"/>
              <a:t>A. </a:t>
            </a:r>
            <a:r>
              <a:rPr lang="en-US" sz="2400" b="1" dirty="0" err="1" smtClean="0"/>
              <a:t>Cianchi</a:t>
            </a:r>
            <a:r>
              <a:rPr lang="en-US" sz="2400" b="1" dirty="0" smtClean="0"/>
              <a:t> </a:t>
            </a:r>
            <a:r>
              <a:rPr lang="en-US" sz="2400" dirty="0" smtClean="0"/>
              <a:t>(INFN-Roma Tor </a:t>
            </a:r>
            <a:r>
              <a:rPr lang="en-US" sz="2400" dirty="0" err="1" smtClean="0"/>
              <a:t>Vergata</a:t>
            </a:r>
            <a:r>
              <a:rPr lang="en-US" sz="2400" dirty="0" smtClean="0"/>
              <a:t> and </a:t>
            </a:r>
            <a:r>
              <a:rPr lang="en-US" sz="2400" dirty="0" err="1" smtClean="0"/>
              <a:t>Università</a:t>
            </a:r>
            <a:r>
              <a:rPr lang="en-US" sz="2400" dirty="0" smtClean="0"/>
              <a:t> di Roma “Tor </a:t>
            </a:r>
            <a:r>
              <a:rPr lang="en-US" sz="2400" dirty="0" err="1" smtClean="0"/>
              <a:t>Vergata</a:t>
            </a:r>
            <a:r>
              <a:rPr lang="en-US" sz="2400" dirty="0" smtClean="0"/>
              <a:t>”)</a:t>
            </a:r>
          </a:p>
          <a:p>
            <a:pPr marL="0" indent="0">
              <a:buClr>
                <a:srgbClr val="0000FF"/>
              </a:buClr>
              <a:buNone/>
            </a:pPr>
            <a:endParaRPr lang="en-US" sz="2400" dirty="0" smtClean="0"/>
          </a:p>
          <a:p>
            <a:pPr>
              <a:buClr>
                <a:srgbClr val="0000FF"/>
              </a:buClr>
              <a:buFont typeface="Wingdings" charset="2"/>
              <a:buChar char="²"/>
            </a:pPr>
            <a:r>
              <a:rPr lang="en-US" sz="2400" dirty="0" smtClean="0"/>
              <a:t> </a:t>
            </a:r>
            <a:r>
              <a:rPr lang="en-US" sz="2400" b="1" dirty="0" smtClean="0"/>
              <a:t>A. </a:t>
            </a:r>
            <a:r>
              <a:rPr lang="en-US" sz="2400" b="1" dirty="0" err="1" smtClean="0"/>
              <a:t>Lorusso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Universita</a:t>
            </a:r>
            <a:r>
              <a:rPr lang="en-US" sz="2400" dirty="0" smtClean="0"/>
              <a:t>̀ del </a:t>
            </a:r>
            <a:r>
              <a:rPr lang="en-US" sz="2400" dirty="0" err="1" smtClean="0"/>
              <a:t>Salento</a:t>
            </a:r>
            <a:r>
              <a:rPr lang="en-US" sz="2400" dirty="0" smtClean="0"/>
              <a:t>, </a:t>
            </a:r>
            <a:r>
              <a:rPr lang="en-US" sz="2400" dirty="0" err="1" smtClean="0"/>
              <a:t>Dipartimento</a:t>
            </a:r>
            <a:r>
              <a:rPr lang="en-US" sz="2400" dirty="0" smtClean="0"/>
              <a:t> di </a:t>
            </a:r>
            <a:r>
              <a:rPr lang="en-US" sz="2400" dirty="0" err="1" smtClean="0"/>
              <a:t>Matematica</a:t>
            </a:r>
            <a:r>
              <a:rPr lang="en-US" sz="2400" dirty="0" smtClean="0"/>
              <a:t> e </a:t>
            </a:r>
            <a:r>
              <a:rPr lang="en-US" sz="2400" dirty="0" err="1" smtClean="0"/>
              <a:t>Fisica</a:t>
            </a:r>
            <a:r>
              <a:rPr lang="en-US" sz="2400" dirty="0" smtClean="0"/>
              <a:t> “E. De </a:t>
            </a:r>
            <a:r>
              <a:rPr lang="en-US" sz="2400" dirty="0" err="1" smtClean="0"/>
              <a:t>Giorgi</a:t>
            </a:r>
            <a:r>
              <a:rPr lang="en-US" sz="2400" dirty="0" smtClean="0"/>
              <a:t>”, INFN-</a:t>
            </a:r>
            <a:r>
              <a:rPr lang="en-US" sz="2400" dirty="0" err="1" smtClean="0"/>
              <a:t>Sezione</a:t>
            </a:r>
            <a:r>
              <a:rPr lang="en-US" sz="2400" dirty="0" smtClean="0"/>
              <a:t> di Lecce)</a:t>
            </a:r>
          </a:p>
          <a:p>
            <a:pPr marL="0" indent="0">
              <a:buClr>
                <a:srgbClr val="0000FF"/>
              </a:buClr>
              <a:buNone/>
            </a:pPr>
            <a:endParaRPr lang="en-US" sz="2400" dirty="0" smtClean="0"/>
          </a:p>
          <a:p>
            <a:pPr>
              <a:buClr>
                <a:srgbClr val="0000FF"/>
              </a:buClr>
              <a:buFont typeface="Wingdings" charset="2"/>
              <a:buChar char="²"/>
            </a:pPr>
            <a:r>
              <a:rPr lang="en-US" sz="2400" b="1" dirty="0"/>
              <a:t>Daniele </a:t>
            </a:r>
            <a:r>
              <a:rPr lang="en-US" sz="2400" b="1" dirty="0" err="1" smtClean="0"/>
              <a:t>Passeri</a:t>
            </a:r>
            <a:r>
              <a:rPr lang="en-US" sz="2400" b="1" dirty="0"/>
              <a:t> </a:t>
            </a:r>
            <a:r>
              <a:rPr lang="en-US" sz="2400" dirty="0" smtClean="0"/>
              <a:t>(SBAI</a:t>
            </a:r>
            <a:r>
              <a:rPr lang="en-US" sz="2400" dirty="0"/>
              <a:t>- </a:t>
            </a:r>
            <a:r>
              <a:rPr lang="en-US" sz="2400" dirty="0" err="1"/>
              <a:t>Universita</a:t>
            </a:r>
            <a:r>
              <a:rPr lang="en-US" sz="2400" dirty="0"/>
              <a:t>̀ di Roma “La </a:t>
            </a:r>
            <a:r>
              <a:rPr lang="en-US" sz="2400" dirty="0" err="1"/>
              <a:t>Sapienza</a:t>
            </a:r>
            <a:r>
              <a:rPr lang="en-US" sz="2400" dirty="0" smtClean="0"/>
              <a:t>”)</a:t>
            </a:r>
          </a:p>
          <a:p>
            <a:pPr marL="0" indent="0">
              <a:buClr>
                <a:srgbClr val="0000FF"/>
              </a:buClr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437886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 it’s over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3645024"/>
            <a:ext cx="8147248" cy="2376265"/>
          </a:xfrm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277" y="2132856"/>
            <a:ext cx="2759446" cy="97390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563549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00200"/>
            <a:ext cx="8147248" cy="42770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Motivation</a:t>
            </a:r>
          </a:p>
          <a:p>
            <a:endParaRPr lang="en-US" dirty="0" smtClean="0"/>
          </a:p>
          <a:p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Surface</a:t>
            </a:r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 Analysis </a:t>
            </a:r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Techiques</a:t>
            </a:r>
            <a:endParaRPr lang="it-IT" dirty="0">
              <a:latin typeface="Open Sans Semibold"/>
              <a:ea typeface="Times New Roman" pitchFamily="-108" charset="0"/>
              <a:cs typeface="Times New Roman" pitchFamily="-108" charset="0"/>
            </a:endParaRPr>
          </a:p>
          <a:p>
            <a:pPr lvl="1"/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Scanning Electron </a:t>
            </a:r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Microscopy</a:t>
            </a:r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 with Energy Dispersive </a:t>
            </a:r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Spectroscopy</a:t>
            </a:r>
            <a:endParaRPr lang="it-IT" dirty="0" smtClean="0">
              <a:latin typeface="Open Sans Semibold"/>
              <a:ea typeface="Times New Roman" pitchFamily="-108" charset="0"/>
              <a:cs typeface="Times New Roman" pitchFamily="-108" charset="0"/>
            </a:endParaRPr>
          </a:p>
          <a:p>
            <a:pPr lvl="1"/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Atomic</a:t>
            </a:r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 Force </a:t>
            </a:r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Microscopy</a:t>
            </a:r>
            <a:endParaRPr lang="it-IT" dirty="0" smtClean="0">
              <a:latin typeface="Open Sans Semibold"/>
              <a:ea typeface="Times New Roman" pitchFamily="-108" charset="0"/>
              <a:cs typeface="Times New Roman" pitchFamily="-108" charset="0"/>
            </a:endParaRPr>
          </a:p>
          <a:p>
            <a:pPr marL="0" indent="0">
              <a:buNone/>
            </a:pPr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 </a:t>
            </a:r>
          </a:p>
          <a:p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Machining</a:t>
            </a:r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 and </a:t>
            </a:r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Results</a:t>
            </a:r>
            <a:endParaRPr lang="it-IT" dirty="0" smtClean="0">
              <a:latin typeface="Open Sans Semibold"/>
              <a:ea typeface="Times New Roman" pitchFamily="-108" charset="0"/>
              <a:cs typeface="Times New Roman" pitchFamily="-108" charset="0"/>
            </a:endParaRPr>
          </a:p>
          <a:p>
            <a:endParaRPr lang="it-IT" dirty="0" smtClean="0">
              <a:latin typeface="Open Sans Semibold"/>
              <a:ea typeface="Times New Roman" pitchFamily="-108" charset="0"/>
              <a:cs typeface="Times New Roman" pitchFamily="-108" charset="0"/>
            </a:endParaRPr>
          </a:p>
          <a:p>
            <a:r>
              <a:rPr lang="it-IT" dirty="0" smtClean="0">
                <a:latin typeface="Open Sans Semibold"/>
                <a:ea typeface="Times New Roman" pitchFamily="-108" charset="0"/>
                <a:cs typeface="Times New Roman" pitchFamily="-108" charset="0"/>
              </a:rPr>
              <a:t> </a:t>
            </a:r>
            <a:r>
              <a:rPr lang="it-IT" dirty="0" err="1" smtClean="0">
                <a:latin typeface="Open Sans Semibold"/>
                <a:ea typeface="Times New Roman" pitchFamily="-108" charset="0"/>
                <a:cs typeface="Times New Roman" pitchFamily="-108" charset="0"/>
              </a:rPr>
              <a:t>Conclusions</a:t>
            </a:r>
            <a:endParaRPr lang="en-US" dirty="0" smtClean="0">
              <a:latin typeface="Open Sans Semibol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693534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Motivation</a:t>
            </a:r>
            <a:endParaRPr lang="it-IT" altLang="it-IT" dirty="0" smtClean="0"/>
          </a:p>
        </p:txBody>
      </p:sp>
      <p:sp>
        <p:nvSpPr>
          <p:cNvPr id="9" name="Rettangolo 8"/>
          <p:cNvSpPr/>
          <p:nvPr/>
        </p:nvSpPr>
        <p:spPr>
          <a:xfrm>
            <a:off x="179512" y="1052736"/>
            <a:ext cx="878497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hangingPunct="0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Open Sans Semibold"/>
                <a:ea typeface="Times New Roman" pitchFamily="-112" charset="0"/>
                <a:cs typeface="Times New Roman" pitchFamily="-112" charset="0"/>
              </a:rPr>
              <a:t>High brightness </a:t>
            </a:r>
            <a:r>
              <a:rPr lang="en-US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(high current, </a:t>
            </a:r>
            <a:r>
              <a:rPr lang="en-US" dirty="0" smtClean="0">
                <a:solidFill>
                  <a:srgbClr val="0000FF"/>
                </a:solidFill>
                <a:latin typeface="Open Sans Semibold"/>
                <a:ea typeface="Times New Roman" pitchFamily="-112" charset="0"/>
                <a:cs typeface="Times New Roman" pitchFamily="-112" charset="0"/>
              </a:rPr>
              <a:t>low </a:t>
            </a:r>
            <a:r>
              <a:rPr lang="en-US" dirty="0" err="1" smtClean="0">
                <a:solidFill>
                  <a:srgbClr val="0000FF"/>
                </a:solidFill>
                <a:latin typeface="Open Sans Semibold"/>
                <a:ea typeface="Times New Roman" pitchFamily="-112" charset="0"/>
                <a:cs typeface="Times New Roman" pitchFamily="-112" charset="0"/>
              </a:rPr>
              <a:t>emittance</a:t>
            </a:r>
            <a:r>
              <a:rPr lang="en-US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) </a:t>
            </a:r>
            <a:r>
              <a:rPr lang="en-US" dirty="0" smtClean="0">
                <a:solidFill>
                  <a:srgbClr val="FF0000"/>
                </a:solidFill>
                <a:latin typeface="Open Sans Semibold"/>
                <a:ea typeface="Times New Roman" pitchFamily="-112" charset="0"/>
                <a:cs typeface="Times New Roman" pitchFamily="-112" charset="0"/>
              </a:rPr>
              <a:t>electron beam </a:t>
            </a:r>
            <a:r>
              <a:rPr lang="en-US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production by </a:t>
            </a:r>
            <a:r>
              <a:rPr lang="en-US" dirty="0" err="1" smtClean="0">
                <a:latin typeface="Open Sans Semibold"/>
                <a:ea typeface="Times New Roman" pitchFamily="-112" charset="0"/>
                <a:cs typeface="Times New Roman" pitchFamily="-112" charset="0"/>
              </a:rPr>
              <a:t>photoinjector</a:t>
            </a:r>
            <a:r>
              <a:rPr lang="en-US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 at SPARC_LAB</a:t>
            </a:r>
          </a:p>
          <a:p>
            <a:pPr algn="just" eaLnBrk="0" hangingPunct="0">
              <a:buClr>
                <a:srgbClr val="0000FF"/>
              </a:buClr>
            </a:pPr>
            <a:endParaRPr lang="en-US" dirty="0" smtClean="0">
              <a:latin typeface="Open Sans Semibold"/>
              <a:ea typeface="Times New Roman" pitchFamily="-112" charset="0"/>
              <a:cs typeface="Times New Roman" pitchFamily="-112" charset="0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Open Sans Semibold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Open Sans Semibold"/>
              </a:rPr>
              <a:t>Surface</a:t>
            </a:r>
            <a:r>
              <a:rPr lang="it-IT" dirty="0" smtClean="0">
                <a:solidFill>
                  <a:srgbClr val="FF0000"/>
                </a:solidFill>
                <a:latin typeface="Open Sans Semibold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Open Sans Semibold"/>
              </a:rPr>
              <a:t>roughness</a:t>
            </a:r>
            <a:r>
              <a:rPr lang="it-IT" dirty="0">
                <a:solidFill>
                  <a:srgbClr val="FF0000"/>
                </a:solidFill>
                <a:latin typeface="Open Sans Semibold"/>
              </a:rPr>
              <a:t> </a:t>
            </a:r>
            <a:r>
              <a:rPr lang="it-IT" dirty="0">
                <a:latin typeface="Open Sans Semibold"/>
              </a:rPr>
              <a:t>on </a:t>
            </a:r>
            <a:r>
              <a:rPr lang="it-IT" dirty="0" err="1">
                <a:latin typeface="Open Sans Semibold"/>
              </a:rPr>
              <a:t>cathode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introduces</a:t>
            </a:r>
            <a:r>
              <a:rPr lang="it-IT" dirty="0">
                <a:latin typeface="Open Sans Semibold"/>
              </a:rPr>
              <a:t> a </a:t>
            </a:r>
            <a:r>
              <a:rPr lang="it-IT" dirty="0" err="1">
                <a:latin typeface="Open Sans Semibold"/>
              </a:rPr>
              <a:t>transverse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electric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field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that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increases</a:t>
            </a:r>
            <a:r>
              <a:rPr lang="it-IT" dirty="0">
                <a:latin typeface="Open Sans Semibold"/>
              </a:rPr>
              <a:t> the </a:t>
            </a:r>
            <a:r>
              <a:rPr lang="it-IT" dirty="0" err="1">
                <a:latin typeface="Open Sans Semibold"/>
              </a:rPr>
              <a:t>transverse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momentum</a:t>
            </a:r>
            <a:r>
              <a:rPr lang="it-IT" dirty="0">
                <a:latin typeface="Open Sans Semibold"/>
              </a:rPr>
              <a:t>, </a:t>
            </a:r>
            <a:r>
              <a:rPr lang="it-IT" dirty="0" err="1">
                <a:latin typeface="Open Sans Semibold"/>
              </a:rPr>
              <a:t>causing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Open Sans Semibold"/>
              </a:rPr>
              <a:t>emittance</a:t>
            </a:r>
            <a:r>
              <a:rPr lang="it-IT" dirty="0">
                <a:solidFill>
                  <a:srgbClr val="FF0000"/>
                </a:solidFill>
                <a:latin typeface="Open Sans Semibold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Open Sans Semibold"/>
              </a:rPr>
              <a:t>growth</a:t>
            </a:r>
            <a:endParaRPr lang="it-IT" dirty="0" smtClean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 smtClean="0">
              <a:latin typeface="Open Sans Semibold"/>
            </a:endParaRPr>
          </a:p>
          <a:p>
            <a:pPr algn="just">
              <a:buClr>
                <a:srgbClr val="0000FF"/>
              </a:buClr>
            </a:pPr>
            <a:endParaRPr lang="it-IT" dirty="0" smtClean="0">
              <a:latin typeface="Open Sans Semibold"/>
            </a:endParaRPr>
          </a:p>
          <a:p>
            <a:pPr lvl="8" algn="just">
              <a:buClr>
                <a:srgbClr val="0000FF"/>
              </a:buClr>
              <a:buFont typeface="Wingdings" charset="2"/>
              <a:buChar char="Ø"/>
            </a:pPr>
            <a:r>
              <a:rPr lang="it-IT" dirty="0" smtClean="0">
                <a:latin typeface="Open Sans Semibold"/>
              </a:rPr>
              <a:t>               </a:t>
            </a: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 smtClean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 smtClean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 smtClean="0">
              <a:latin typeface="Open Sans Semibold"/>
            </a:endParaRP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 smtClean="0">
              <a:latin typeface="Open Sans Semibold"/>
            </a:endParaRPr>
          </a:p>
          <a:p>
            <a:pPr algn="just">
              <a:buClr>
                <a:srgbClr val="0000FF"/>
              </a:buClr>
            </a:pPr>
            <a:endParaRPr lang="it-IT" dirty="0">
              <a:latin typeface="Open Sans Semibold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409053"/>
              </p:ext>
            </p:extLst>
          </p:nvPr>
        </p:nvGraphicFramePr>
        <p:xfrm>
          <a:off x="3059832" y="4653136"/>
          <a:ext cx="3043189" cy="889548"/>
        </p:xfrm>
        <a:graphic>
          <a:graphicData uri="http://schemas.openxmlformats.org/presentationml/2006/ole">
            <p:oleObj spid="_x0000_s35877" name="Equation" r:id="rId4" imgW="1651000" imgH="469900" progId="Equation.3">
              <p:embed/>
            </p:oleObj>
          </a:graphicData>
        </a:graphic>
      </p:graphicFrame>
      <p:pic>
        <p:nvPicPr>
          <p:cNvPr id="2" name="Picture 1" descr="surface 2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1520" y="2636912"/>
            <a:ext cx="5030272" cy="1944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321297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Open Sans Semibold"/>
              </a:rPr>
              <a:t>a,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amplitude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>
                <a:latin typeface="Open Sans Semibold"/>
              </a:rPr>
              <a:t>of the </a:t>
            </a:r>
            <a:r>
              <a:rPr lang="it-IT" dirty="0" err="1">
                <a:latin typeface="Open Sans Semibold"/>
              </a:rPr>
              <a:t>uneven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surface</a:t>
            </a:r>
            <a:endParaRPr lang="it-IT" dirty="0">
              <a:latin typeface="Open Sans Semibold"/>
            </a:endParaRPr>
          </a:p>
          <a:p>
            <a:r>
              <a:rPr lang="en-US" b="1" dirty="0" smtClean="0">
                <a:latin typeface="Symbol" charset="2"/>
                <a:cs typeface="Symbol" charset="2"/>
              </a:rPr>
              <a:t>l</a:t>
            </a:r>
            <a:r>
              <a:rPr lang="it-IT" b="1" dirty="0" smtClean="0">
                <a:latin typeface="Open Sans Semibold"/>
              </a:rPr>
              <a:t>,</a:t>
            </a:r>
            <a:r>
              <a:rPr lang="it-IT" baseline="-25000" dirty="0" smtClean="0">
                <a:latin typeface="Open Sans Semibold"/>
              </a:rPr>
              <a:t> </a:t>
            </a:r>
            <a:r>
              <a:rPr lang="it-IT" dirty="0" err="1" smtClean="0">
                <a:latin typeface="Open Sans Semibold"/>
              </a:rPr>
              <a:t>period</a:t>
            </a:r>
            <a:r>
              <a:rPr lang="it-IT" dirty="0" smtClean="0">
                <a:latin typeface="Open Sans Semibold"/>
              </a:rPr>
              <a:t> </a:t>
            </a:r>
            <a:r>
              <a:rPr lang="it-IT" dirty="0">
                <a:latin typeface="Open Sans Semibold"/>
              </a:rPr>
              <a:t>of </a:t>
            </a:r>
            <a:r>
              <a:rPr lang="it-IT" dirty="0" err="1" smtClean="0">
                <a:latin typeface="Open Sans Semibold"/>
              </a:rPr>
              <a:t>fluctuation</a:t>
            </a:r>
            <a:endParaRPr lang="it-IT" dirty="0">
              <a:latin typeface="Open Sans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5562600"/>
            <a:ext cx="7640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Open Sans Semibold"/>
                <a:cs typeface="Open Sans Semibold"/>
              </a:rPr>
              <a:t>Z. </a:t>
            </a:r>
            <a:r>
              <a:rPr lang="en-US" sz="1200" dirty="0">
                <a:latin typeface="Open Sans Semibold"/>
                <a:cs typeface="Open Sans Semibold"/>
              </a:rPr>
              <a:t>Zhang and </a:t>
            </a:r>
            <a:r>
              <a:rPr lang="en-US" sz="1200" dirty="0" smtClean="0">
                <a:latin typeface="Open Sans Semibold"/>
                <a:cs typeface="Open Sans Semibold"/>
              </a:rPr>
              <a:t>C. Tang, </a:t>
            </a:r>
            <a:r>
              <a:rPr lang="en-US" sz="1200" i="1" dirty="0">
                <a:latin typeface="Open Sans Semibold"/>
                <a:cs typeface="Open Sans Semibold"/>
              </a:rPr>
              <a:t>Analytical study on </a:t>
            </a:r>
            <a:r>
              <a:rPr lang="en-US" sz="1200" i="1" dirty="0" err="1">
                <a:latin typeface="Open Sans Semibold"/>
                <a:cs typeface="Open Sans Semibold"/>
              </a:rPr>
              <a:t>emittance</a:t>
            </a:r>
            <a:r>
              <a:rPr lang="en-US" sz="1200" i="1" dirty="0">
                <a:latin typeface="Open Sans Semibold"/>
                <a:cs typeface="Open Sans Semibold"/>
              </a:rPr>
              <a:t> growth caused by roughness of a metallic </a:t>
            </a:r>
            <a:r>
              <a:rPr lang="en-US" sz="1200" i="1" dirty="0" smtClean="0">
                <a:latin typeface="Open Sans Semibold"/>
                <a:cs typeface="Open Sans Semibold"/>
              </a:rPr>
              <a:t>photocathode</a:t>
            </a:r>
            <a:r>
              <a:rPr lang="en-US" sz="1200" dirty="0" smtClean="0">
                <a:latin typeface="Open Sans Semibold"/>
                <a:cs typeface="Open Sans Semibold"/>
              </a:rPr>
              <a:t>, </a:t>
            </a:r>
          </a:p>
          <a:p>
            <a:r>
              <a:rPr lang="en-US" sz="1200" dirty="0" smtClean="0">
                <a:latin typeface="Open Sans Semibold"/>
                <a:cs typeface="Open Sans Semibold"/>
              </a:rPr>
              <a:t>PRST-AB 18</a:t>
            </a:r>
            <a:r>
              <a:rPr lang="en-US" sz="1200" dirty="0">
                <a:latin typeface="Open Sans Semibold"/>
                <a:cs typeface="Open Sans Semibold"/>
              </a:rPr>
              <a:t>, 053401 (2015</a:t>
            </a:r>
            <a:r>
              <a:rPr lang="en-US" sz="1200" b="1" dirty="0">
                <a:latin typeface="Open Sans Semibold"/>
                <a:cs typeface="Open Sans Semibold"/>
              </a:rPr>
              <a:t>) </a:t>
            </a:r>
            <a:endParaRPr lang="en-US" sz="1200" b="1" dirty="0" smtClean="0">
              <a:latin typeface="Open Sans Semibold"/>
              <a:cs typeface="Open Sans Semibold"/>
            </a:endParaRPr>
          </a:p>
          <a:p>
            <a:r>
              <a:rPr lang="it-IT" sz="1200" dirty="0" smtClean="0">
                <a:latin typeface="Open Sans Semibold"/>
                <a:cs typeface="Open Sans Semibold"/>
              </a:rPr>
              <a:t>D. </a:t>
            </a:r>
            <a:r>
              <a:rPr lang="it-IT" sz="1200" dirty="0" err="1" smtClean="0">
                <a:latin typeface="Open Sans Semibold"/>
                <a:cs typeface="Open Sans Semibold"/>
              </a:rPr>
              <a:t>Xiang</a:t>
            </a:r>
            <a:r>
              <a:rPr lang="it-IT" sz="1200" dirty="0" smtClean="0">
                <a:latin typeface="Open Sans Semibold"/>
                <a:cs typeface="Open Sans Semibold"/>
              </a:rPr>
              <a:t> et al., </a:t>
            </a:r>
            <a:r>
              <a:rPr lang="it-IT" sz="1200" i="1" dirty="0">
                <a:latin typeface="Open Sans Semibold"/>
                <a:cs typeface="Open Sans Semibold"/>
              </a:rPr>
              <a:t>First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principle</a:t>
            </a:r>
            <a:r>
              <a:rPr lang="it-IT" sz="1200" i="1" dirty="0" smtClean="0">
                <a:latin typeface="Open Sans Semibold"/>
                <a:cs typeface="Open Sans Semibold"/>
              </a:rPr>
              <a:t>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measurements</a:t>
            </a:r>
            <a:r>
              <a:rPr lang="it-IT" sz="1200" i="1" dirty="0" smtClean="0">
                <a:latin typeface="Open Sans Semibold"/>
                <a:cs typeface="Open Sans Semibold"/>
              </a:rPr>
              <a:t> of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thermal</a:t>
            </a:r>
            <a:r>
              <a:rPr lang="it-IT" sz="1200" i="1" dirty="0" smtClean="0">
                <a:latin typeface="Open Sans Semibold"/>
                <a:cs typeface="Open Sans Semibold"/>
              </a:rPr>
              <a:t>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emittance</a:t>
            </a:r>
            <a:r>
              <a:rPr lang="it-IT" sz="1200" i="1" dirty="0" smtClean="0">
                <a:latin typeface="Open Sans Semibold"/>
                <a:cs typeface="Open Sans Semibold"/>
              </a:rPr>
              <a:t> for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copper</a:t>
            </a:r>
            <a:r>
              <a:rPr lang="it-IT" sz="1200" i="1" dirty="0" smtClean="0">
                <a:latin typeface="Open Sans Semibold"/>
                <a:cs typeface="Open Sans Semibold"/>
              </a:rPr>
              <a:t> and </a:t>
            </a:r>
            <a:r>
              <a:rPr lang="it-IT" sz="1200" i="1" dirty="0" err="1" smtClean="0">
                <a:latin typeface="Open Sans Semibold"/>
                <a:cs typeface="Open Sans Semibold"/>
              </a:rPr>
              <a:t>magnesium</a:t>
            </a:r>
            <a:r>
              <a:rPr lang="it-IT" sz="1200" dirty="0" smtClean="0">
                <a:latin typeface="Open Sans Semibold"/>
                <a:cs typeface="Open Sans Semibold"/>
              </a:rPr>
              <a:t>, </a:t>
            </a:r>
            <a:r>
              <a:rPr lang="it-IT" sz="1200" dirty="0" err="1" smtClean="0">
                <a:latin typeface="Open Sans Semibold"/>
                <a:cs typeface="Open Sans Semibold"/>
              </a:rPr>
              <a:t>Proc</a:t>
            </a:r>
            <a:r>
              <a:rPr lang="it-IT" sz="1200" dirty="0" smtClean="0">
                <a:latin typeface="Open Sans Semibold"/>
                <a:cs typeface="Open Sans Semibold"/>
              </a:rPr>
              <a:t>. </a:t>
            </a:r>
            <a:r>
              <a:rPr lang="it-IT" sz="1200" dirty="0">
                <a:latin typeface="Open Sans Semibold"/>
                <a:cs typeface="Open Sans Semibold"/>
              </a:rPr>
              <a:t>of PAC07, Albuquerque, New Mexico, </a:t>
            </a:r>
            <a:r>
              <a:rPr lang="it-IT" sz="1200" dirty="0" smtClean="0">
                <a:latin typeface="Open Sans Semibold"/>
                <a:cs typeface="Open Sans Semibold"/>
              </a:rPr>
              <a:t>USA</a:t>
            </a:r>
            <a:endParaRPr lang="it-IT" sz="1200" b="1" dirty="0" smtClean="0">
              <a:latin typeface="Open Sans Semibold"/>
              <a:cs typeface="Open Sans Semibol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66761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Motivation</a:t>
            </a:r>
            <a:endParaRPr lang="it-IT" altLang="it-IT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23528" y="2106721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Open Sans Semibold"/>
                <a:ea typeface="Times New Roman" pitchFamily="-112" charset="0"/>
                <a:cs typeface="Times New Roman" pitchFamily="-112" charset="0"/>
              </a:rPr>
              <a:t>A </a:t>
            </a:r>
            <a:r>
              <a:rPr lang="en-US" dirty="0">
                <a:solidFill>
                  <a:srgbClr val="FF0000"/>
                </a:solidFill>
                <a:latin typeface="Open Sans Semibold"/>
                <a:ea typeface="Times New Roman" pitchFamily="-112" charset="0"/>
                <a:cs typeface="Times New Roman" pitchFamily="-112" charset="0"/>
              </a:rPr>
              <a:t>R&amp;D activity </a:t>
            </a:r>
            <a:r>
              <a:rPr lang="en-US" dirty="0">
                <a:latin typeface="Open Sans Semibold"/>
                <a:ea typeface="Times New Roman" pitchFamily="-112" charset="0"/>
                <a:cs typeface="Times New Roman" pitchFamily="-112" charset="0"/>
              </a:rPr>
              <a:t>on photocathodes is under development at the SPARC_LAB test facility in order to fully know and characterize each stage of the photocathode “life</a:t>
            </a:r>
            <a:r>
              <a:rPr lang="en-US" dirty="0" smtClean="0">
                <a:latin typeface="Open Sans Semibold"/>
                <a:ea typeface="Times New Roman" pitchFamily="-112" charset="0"/>
                <a:cs typeface="Times New Roman" pitchFamily="-112" charset="0"/>
              </a:rPr>
              <a:t>”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latin typeface="Open Sans Semibold"/>
              <a:ea typeface="Times New Roman" pitchFamily="-112" charset="0"/>
              <a:cs typeface="Times New Roman" pitchFamily="-112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it-IT" dirty="0">
                <a:latin typeface="Open Sans Semibold"/>
              </a:rPr>
              <a:t>The </a:t>
            </a:r>
            <a:r>
              <a:rPr lang="it-IT" b="1" u="sng" dirty="0" err="1">
                <a:solidFill>
                  <a:srgbClr val="FF0000"/>
                </a:solidFill>
                <a:latin typeface="Open Sans Semibold"/>
              </a:rPr>
              <a:t>n</a:t>
            </a:r>
            <a:r>
              <a:rPr lang="it-IT" b="1" dirty="0" err="1">
                <a:solidFill>
                  <a:srgbClr val="FF0000"/>
                </a:solidFill>
                <a:latin typeface="Open Sans Semibold"/>
              </a:rPr>
              <a:t>-machining</a:t>
            </a:r>
            <a:r>
              <a:rPr lang="it-IT" b="1" dirty="0">
                <a:solidFill>
                  <a:srgbClr val="FF0000"/>
                </a:solidFill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is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useful</a:t>
            </a:r>
            <a:r>
              <a:rPr lang="it-IT" dirty="0">
                <a:latin typeface="Open Sans Semibold"/>
              </a:rPr>
              <a:t> to reduce </a:t>
            </a:r>
            <a:r>
              <a:rPr lang="it-IT" dirty="0" err="1">
                <a:latin typeface="Open Sans Semibold"/>
              </a:rPr>
              <a:t>roughness</a:t>
            </a:r>
            <a:r>
              <a:rPr lang="it-IT" dirty="0">
                <a:latin typeface="Open Sans Semibold"/>
              </a:rPr>
              <a:t> and to </a:t>
            </a:r>
            <a:r>
              <a:rPr lang="it-IT" dirty="0" err="1">
                <a:latin typeface="Open Sans Semibold"/>
              </a:rPr>
              <a:t>avoid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surface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contamination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caused</a:t>
            </a:r>
            <a:r>
              <a:rPr lang="it-IT" dirty="0">
                <a:latin typeface="Open Sans Semibold"/>
              </a:rPr>
              <a:t> by </a:t>
            </a:r>
            <a:r>
              <a:rPr lang="it-IT" dirty="0" err="1">
                <a:latin typeface="Open Sans Semibold"/>
              </a:rPr>
              <a:t>other</a:t>
            </a:r>
            <a:r>
              <a:rPr lang="it-IT" dirty="0">
                <a:latin typeface="Open Sans Semibold"/>
              </a:rPr>
              <a:t> </a:t>
            </a:r>
            <a:r>
              <a:rPr lang="it-IT" dirty="0" err="1">
                <a:latin typeface="Open Sans Semibold"/>
              </a:rPr>
              <a:t>procedures</a:t>
            </a:r>
            <a:r>
              <a:rPr lang="it-IT" dirty="0">
                <a:latin typeface="Open Sans Semibold"/>
              </a:rPr>
              <a:t>, for </a:t>
            </a:r>
            <a:r>
              <a:rPr lang="it-IT" dirty="0" err="1">
                <a:latin typeface="Open Sans Semibold"/>
              </a:rPr>
              <a:t>example</a:t>
            </a:r>
            <a:r>
              <a:rPr lang="it-IT" dirty="0">
                <a:latin typeface="Open Sans Semibold"/>
              </a:rPr>
              <a:t> the </a:t>
            </a:r>
            <a:r>
              <a:rPr lang="it-IT" dirty="0" err="1">
                <a:latin typeface="Open Sans Semibold"/>
              </a:rPr>
              <a:t>polishing</a:t>
            </a:r>
            <a:r>
              <a:rPr lang="it-IT" dirty="0">
                <a:latin typeface="Open Sans Semibold"/>
              </a:rPr>
              <a:t> with </a:t>
            </a:r>
            <a:r>
              <a:rPr lang="it-IT" dirty="0" err="1">
                <a:latin typeface="Open Sans Semibold"/>
              </a:rPr>
              <a:t>diamond</a:t>
            </a:r>
            <a:r>
              <a:rPr lang="it-IT" dirty="0">
                <a:latin typeface="Open Sans Semibold"/>
              </a:rPr>
              <a:t> paste or the </a:t>
            </a:r>
            <a:r>
              <a:rPr lang="it-IT" dirty="0" err="1">
                <a:latin typeface="Open Sans Semibold"/>
              </a:rPr>
              <a:t>machining</a:t>
            </a:r>
            <a:r>
              <a:rPr lang="it-IT" dirty="0">
                <a:latin typeface="Open Sans Semibold"/>
              </a:rPr>
              <a:t> with </a:t>
            </a:r>
            <a:r>
              <a:rPr lang="it-IT" dirty="0" err="1" smtClean="0">
                <a:latin typeface="Open Sans Semibold"/>
              </a:rPr>
              <a:t>oil</a:t>
            </a:r>
            <a:endParaRPr lang="it-IT" dirty="0">
              <a:latin typeface="Open Sans Semibol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84030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2896" y="260648"/>
            <a:ext cx="7051104" cy="479626"/>
          </a:xfrm>
        </p:spPr>
        <p:txBody>
          <a:bodyPr/>
          <a:lstStyle/>
          <a:p>
            <a:r>
              <a:rPr lang="en-US" sz="2400" dirty="0" smtClean="0">
                <a:latin typeface="Open Sans Semibold"/>
              </a:rPr>
              <a:t>DIAGNOSTIC TOOLS: SEM and EDS</a:t>
            </a:r>
            <a:endParaRPr lang="en-US" sz="2400" dirty="0"/>
          </a:p>
        </p:txBody>
      </p:sp>
      <p:sp>
        <p:nvSpPr>
          <p:cNvPr id="21" name="TextBox 6"/>
          <p:cNvSpPr txBox="1"/>
          <p:nvPr/>
        </p:nvSpPr>
        <p:spPr>
          <a:xfrm>
            <a:off x="4067944" y="1124744"/>
            <a:ext cx="457693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600" dirty="0">
                <a:latin typeface="Open Sans Semibold"/>
                <a:cs typeface="Times New Roman"/>
              </a:rPr>
              <a:t>The types of signals produced by </a:t>
            </a:r>
            <a:r>
              <a:rPr lang="en-US" sz="1600" dirty="0" smtClean="0">
                <a:latin typeface="Open Sans Semibold"/>
                <a:cs typeface="Times New Roman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Open Sans Semibold"/>
                <a:cs typeface="Times New Roman"/>
              </a:rPr>
              <a:t>SEM</a:t>
            </a:r>
            <a:r>
              <a:rPr lang="en-US" sz="1600" dirty="0">
                <a:latin typeface="Open Sans Semibold"/>
                <a:cs typeface="Times New Roman"/>
              </a:rPr>
              <a:t> </a:t>
            </a:r>
            <a:r>
              <a:rPr lang="en-US" sz="1600" dirty="0" smtClean="0">
                <a:latin typeface="Open Sans Semibold"/>
                <a:cs typeface="Times New Roman"/>
              </a:rPr>
              <a:t>include:</a:t>
            </a:r>
          </a:p>
          <a:p>
            <a:pPr>
              <a:buClr>
                <a:srgbClr val="0000FF"/>
              </a:buClr>
            </a:pPr>
            <a:endParaRPr lang="en-US" sz="1600" dirty="0" smtClean="0">
              <a:latin typeface="Open Sans Semibold"/>
              <a:cs typeface="Times New Roman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Open Sans Semibold"/>
                <a:cs typeface="Times New Roman"/>
              </a:rPr>
              <a:t> secondary electrons  (</a:t>
            </a:r>
            <a:r>
              <a:rPr lang="en-US" sz="1600" b="1" i="1" dirty="0" smtClean="0">
                <a:latin typeface="Open Sans Semibold"/>
                <a:cs typeface="Times New Roman"/>
              </a:rPr>
              <a:t>SE</a:t>
            </a:r>
            <a:r>
              <a:rPr lang="en-US" sz="1600" dirty="0" smtClean="0">
                <a:latin typeface="Open Sans Semibold"/>
                <a:cs typeface="Times New Roman"/>
              </a:rPr>
              <a:t>), emitted from very close to the sample surface (</a:t>
            </a:r>
            <a:r>
              <a:rPr lang="en-US" sz="1600" b="1" i="1" dirty="0" smtClean="0">
                <a:solidFill>
                  <a:srgbClr val="FF0000"/>
                </a:solidFill>
                <a:latin typeface="Open Sans Semibold"/>
                <a:cs typeface="Times New Roman"/>
              </a:rPr>
              <a:t>morphology</a:t>
            </a:r>
            <a:r>
              <a:rPr lang="en-US" sz="1600" dirty="0" smtClean="0">
                <a:latin typeface="Open Sans Semibold"/>
                <a:cs typeface="Times New Roman"/>
              </a:rPr>
              <a:t>);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Open Sans Semibold"/>
              <a:cs typeface="Times New Roman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latin typeface="Open Sans Semibold"/>
                <a:cs typeface="Times New Roman"/>
              </a:rPr>
              <a:t> </a:t>
            </a:r>
            <a:r>
              <a:rPr lang="en-US" sz="1600" dirty="0" smtClean="0">
                <a:latin typeface="Open Sans Semibold"/>
                <a:cs typeface="Times New Roman"/>
              </a:rPr>
              <a:t>back scattered electrons (</a:t>
            </a:r>
            <a:r>
              <a:rPr lang="en-US" sz="1600" b="1" i="1" dirty="0" smtClean="0">
                <a:latin typeface="Open Sans Semibold"/>
                <a:cs typeface="Times New Roman"/>
              </a:rPr>
              <a:t>BSE</a:t>
            </a:r>
            <a:r>
              <a:rPr lang="en-US" sz="1600" dirty="0" smtClean="0">
                <a:latin typeface="Open Sans Semibold"/>
                <a:cs typeface="Times New Roman"/>
              </a:rPr>
              <a:t>): electrons beam that </a:t>
            </a:r>
            <a:r>
              <a:rPr lang="en-US" sz="1600" dirty="0">
                <a:latin typeface="Open Sans Semibold"/>
                <a:cs typeface="Times New Roman"/>
              </a:rPr>
              <a:t>are reflected from the sample </a:t>
            </a:r>
            <a:r>
              <a:rPr lang="en-US" sz="1600" dirty="0" smtClean="0">
                <a:latin typeface="Open Sans Semibold"/>
                <a:cs typeface="Times New Roman"/>
              </a:rPr>
              <a:t>by elastic scattering (</a:t>
            </a:r>
            <a:r>
              <a:rPr lang="en-US" sz="1600" b="1" dirty="0" smtClean="0">
                <a:solidFill>
                  <a:srgbClr val="FF0000"/>
                </a:solidFill>
                <a:latin typeface="Open Sans Semibold"/>
                <a:cs typeface="Times New Roman"/>
              </a:rPr>
              <a:t>atomic number</a:t>
            </a:r>
            <a:r>
              <a:rPr lang="en-US" sz="1600" dirty="0" smtClean="0">
                <a:solidFill>
                  <a:srgbClr val="FF0000"/>
                </a:solidFill>
                <a:latin typeface="Open Sans Semibold"/>
                <a:cs typeface="Times New Roman"/>
              </a:rPr>
              <a:t>, </a:t>
            </a:r>
            <a:r>
              <a:rPr lang="en-US" sz="1600" b="1" i="1" dirty="0" smtClean="0">
                <a:solidFill>
                  <a:srgbClr val="FF0000"/>
                </a:solidFill>
                <a:latin typeface="Open Sans Semibold"/>
                <a:cs typeface="Times New Roman"/>
              </a:rPr>
              <a:t>Z</a:t>
            </a:r>
            <a:r>
              <a:rPr lang="en-US" sz="1600" dirty="0" smtClean="0">
                <a:latin typeface="Open Sans Semibold"/>
                <a:cs typeface="Times New Roman"/>
              </a:rPr>
              <a:t>).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51520" y="5445224"/>
            <a:ext cx="434340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buFont typeface="Wingdings" charset="2"/>
              <a:buChar char="Ø"/>
            </a:pPr>
            <a:r>
              <a:rPr lang="en-GB" sz="1400" dirty="0" smtClean="0">
                <a:latin typeface="Open Sans Semibold"/>
              </a:rPr>
              <a:t> </a:t>
            </a:r>
            <a:r>
              <a:rPr lang="en-GB" sz="1600" dirty="0" smtClean="0">
                <a:latin typeface="Open Sans Semibold"/>
              </a:rPr>
              <a:t>We are able to determine the chemical composition of the test sample with the </a:t>
            </a:r>
            <a:r>
              <a:rPr lang="en-GB" sz="1600" dirty="0" smtClean="0">
                <a:solidFill>
                  <a:srgbClr val="FF0000"/>
                </a:solidFill>
                <a:latin typeface="Open Sans Semibold"/>
              </a:rPr>
              <a:t>Energy Dispersive Spectroscopy </a:t>
            </a:r>
            <a:r>
              <a:rPr lang="en-GB" sz="1600" b="1" dirty="0" smtClean="0">
                <a:solidFill>
                  <a:srgbClr val="FF0000"/>
                </a:solidFill>
                <a:latin typeface="Open Sans Semibold"/>
              </a:rPr>
              <a:t>( EDS </a:t>
            </a:r>
            <a:r>
              <a:rPr lang="en-GB" sz="1600" dirty="0" smtClean="0">
                <a:solidFill>
                  <a:srgbClr val="FF0000"/>
                </a:solidFill>
                <a:latin typeface="Open Sans Semibold"/>
              </a:rPr>
              <a:t>).</a:t>
            </a:r>
          </a:p>
        </p:txBody>
      </p:sp>
      <p:pic>
        <p:nvPicPr>
          <p:cNvPr id="3" name="Picture 2" descr="SE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9552" y="1052736"/>
            <a:ext cx="3024336" cy="4203238"/>
          </a:xfrm>
          <a:prstGeom prst="rect">
            <a:avLst/>
          </a:prstGeom>
        </p:spPr>
      </p:pic>
      <p:pic>
        <p:nvPicPr>
          <p:cNvPr id="5" name="Picture 4" descr="E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16016" y="3716119"/>
            <a:ext cx="3744416" cy="268136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751770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Open Sans Semibold"/>
              </a:rPr>
              <a:t>DIAGNOSTIC TOOLS: </a:t>
            </a:r>
            <a:r>
              <a:rPr lang="it-IT" sz="2400" dirty="0" smtClean="0">
                <a:latin typeface="Open Sans Semibold"/>
              </a:rPr>
              <a:t>AFM</a:t>
            </a:r>
            <a:endParaRPr lang="en-US" dirty="0"/>
          </a:p>
        </p:txBody>
      </p:sp>
      <p:pic>
        <p:nvPicPr>
          <p:cNvPr id="6" name="Immagine 5" descr="IMG_50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196752"/>
            <a:ext cx="4416488" cy="3312368"/>
          </a:xfrm>
          <a:prstGeom prst="rect">
            <a:avLst/>
          </a:prstGeom>
        </p:spPr>
      </p:pic>
      <p:pic>
        <p:nvPicPr>
          <p:cNvPr id="8" name="Immagine 7" descr="afmprinc.jpg"/>
          <p:cNvPicPr>
            <a:picLocks noChangeAspect="1"/>
          </p:cNvPicPr>
          <p:nvPr/>
        </p:nvPicPr>
        <p:blipFill rotWithShape="1">
          <a:blip r:embed="rId5"/>
          <a:srcRect l="6267" t="3271" r="5390" b="1290"/>
          <a:stretch/>
        </p:blipFill>
        <p:spPr>
          <a:xfrm>
            <a:off x="971600" y="836712"/>
            <a:ext cx="2472940" cy="376154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7544" y="4581128"/>
            <a:ext cx="77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Open Sans Semibold"/>
              </a:rPr>
              <a:t>The </a:t>
            </a:r>
            <a:r>
              <a:rPr lang="it-IT" sz="1400" dirty="0" err="1" smtClean="0">
                <a:latin typeface="Open Sans Semibold"/>
              </a:rPr>
              <a:t>surface</a:t>
            </a:r>
            <a:r>
              <a:rPr lang="it-IT" sz="1400" dirty="0" smtClean="0">
                <a:latin typeface="Open Sans Semibold"/>
              </a:rPr>
              <a:t> </a:t>
            </a:r>
            <a:r>
              <a:rPr lang="it-IT" sz="1400" dirty="0" err="1" smtClean="0">
                <a:latin typeface="Open Sans Semibold"/>
              </a:rPr>
              <a:t>roughness</a:t>
            </a:r>
            <a:r>
              <a:rPr lang="it-IT" sz="1400" dirty="0" smtClean="0">
                <a:latin typeface="Open Sans Semibold"/>
              </a:rPr>
              <a:t> </a:t>
            </a:r>
            <a:r>
              <a:rPr lang="it-IT" sz="1400" dirty="0" err="1" smtClean="0">
                <a:latin typeface="Open Sans Semibold"/>
              </a:rPr>
              <a:t>is</a:t>
            </a:r>
            <a:r>
              <a:rPr lang="it-IT" sz="1400" dirty="0" smtClean="0">
                <a:latin typeface="Open Sans Semibold"/>
              </a:rPr>
              <a:t> </a:t>
            </a:r>
            <a:r>
              <a:rPr lang="it-IT" sz="1400" dirty="0" err="1" smtClean="0">
                <a:latin typeface="Open Sans Semibold"/>
              </a:rPr>
              <a:t>represented</a:t>
            </a:r>
            <a:r>
              <a:rPr lang="it-IT" sz="1400" dirty="0" smtClean="0">
                <a:latin typeface="Open Sans Semibold"/>
              </a:rPr>
              <a:t> by</a:t>
            </a:r>
            <a:endParaRPr lang="it-IT" sz="1400" dirty="0">
              <a:latin typeface="Open Sans Semibold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6333950"/>
              </p:ext>
            </p:extLst>
          </p:nvPr>
        </p:nvGraphicFramePr>
        <p:xfrm>
          <a:off x="624201" y="4864934"/>
          <a:ext cx="2985064" cy="1444386"/>
        </p:xfrm>
        <a:graphic>
          <a:graphicData uri="http://schemas.openxmlformats.org/presentationml/2006/ole">
            <p:oleObj spid="_x0000_s15425" name="Equation" r:id="rId6" imgW="1968500" imgH="952500" progId="Equation.3">
              <p:embed/>
            </p:oleObj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4355976" y="5301208"/>
            <a:ext cx="373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Open Sans Semibold"/>
              </a:rPr>
              <a:t>L</a:t>
            </a:r>
            <a:r>
              <a:rPr lang="it-IT" sz="1400" dirty="0" smtClean="0">
                <a:latin typeface="Open Sans Semibold"/>
              </a:rPr>
              <a:t>, </a:t>
            </a:r>
            <a:r>
              <a:rPr lang="it-IT" sz="1400" dirty="0" err="1" smtClean="0">
                <a:latin typeface="Open Sans Semibold"/>
              </a:rPr>
              <a:t>evaluation</a:t>
            </a:r>
            <a:r>
              <a:rPr lang="it-IT" sz="1400" dirty="0" smtClean="0">
                <a:latin typeface="Open Sans Semibold"/>
              </a:rPr>
              <a:t> </a:t>
            </a:r>
            <a:r>
              <a:rPr lang="it-IT" sz="1400" dirty="0" err="1" smtClean="0">
                <a:latin typeface="Open Sans Semibold"/>
              </a:rPr>
              <a:t>length</a:t>
            </a:r>
            <a:endParaRPr lang="it-IT" sz="1400" dirty="0" smtClean="0">
              <a:latin typeface="Open Sans Semibold"/>
            </a:endParaRPr>
          </a:p>
          <a:p>
            <a:r>
              <a:rPr lang="it-IT" sz="1400" b="1" dirty="0" err="1" smtClean="0">
                <a:latin typeface="Open Sans Semibold"/>
              </a:rPr>
              <a:t>Z</a:t>
            </a:r>
            <a:r>
              <a:rPr lang="it-IT" sz="1400" b="1" dirty="0" smtClean="0">
                <a:latin typeface="Open Sans Semibold"/>
              </a:rPr>
              <a:t>(x), </a:t>
            </a:r>
            <a:r>
              <a:rPr lang="it-IT" sz="1400" dirty="0" smtClean="0">
                <a:latin typeface="Open Sans Semibold"/>
              </a:rPr>
              <a:t>the </a:t>
            </a:r>
            <a:r>
              <a:rPr lang="it-IT" sz="1400" dirty="0" err="1" smtClean="0">
                <a:latin typeface="Open Sans Semibold"/>
              </a:rPr>
              <a:t>profile</a:t>
            </a:r>
            <a:r>
              <a:rPr lang="it-IT" sz="1400" dirty="0" smtClean="0">
                <a:latin typeface="Open Sans Semibold"/>
              </a:rPr>
              <a:t> </a:t>
            </a:r>
            <a:r>
              <a:rPr lang="it-IT" sz="1400" dirty="0" err="1" smtClean="0">
                <a:latin typeface="Open Sans Semibold"/>
              </a:rPr>
              <a:t>height</a:t>
            </a:r>
            <a:r>
              <a:rPr lang="it-IT" sz="1400" dirty="0" smtClean="0">
                <a:latin typeface="Open Sans Semibold"/>
              </a:rPr>
              <a:t> </a:t>
            </a:r>
            <a:r>
              <a:rPr lang="it-IT" sz="1400" dirty="0" err="1" smtClean="0">
                <a:latin typeface="Open Sans Semibold"/>
              </a:rPr>
              <a:t>function</a:t>
            </a:r>
            <a:endParaRPr lang="it-IT" sz="1400" dirty="0">
              <a:latin typeface="Open Sans Semibold"/>
            </a:endParaRPr>
          </a:p>
        </p:txBody>
      </p:sp>
      <p:sp>
        <p:nvSpPr>
          <p:cNvPr id="12" name="Parentesi graffa aperta 11"/>
          <p:cNvSpPr/>
          <p:nvPr/>
        </p:nvSpPr>
        <p:spPr>
          <a:xfrm>
            <a:off x="395536" y="4941168"/>
            <a:ext cx="152932" cy="13711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93821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>
                <a:latin typeface="Open Sans Semibold"/>
              </a:rPr>
              <a:t>The </a:t>
            </a:r>
            <a:r>
              <a:rPr lang="it-IT" sz="2400" dirty="0" err="1" smtClean="0">
                <a:latin typeface="Open Sans Semibold"/>
              </a:rPr>
              <a:t>Machining</a:t>
            </a:r>
            <a:r>
              <a:rPr lang="it-IT" b="1" i="1" dirty="0" smtClean="0">
                <a:latin typeface="Times New Roman"/>
              </a:rPr>
              <a:t/>
            </a:r>
            <a:br>
              <a:rPr lang="it-IT" b="1" i="1" dirty="0" smtClean="0">
                <a:latin typeface="Times New Roman"/>
              </a:rPr>
            </a:br>
            <a:endParaRPr lang="en-US" dirty="0"/>
          </a:p>
        </p:txBody>
      </p:sp>
      <p:cxnSp>
        <p:nvCxnSpPr>
          <p:cNvPr id="63" name="Connettore 2 45"/>
          <p:cNvCxnSpPr/>
          <p:nvPr/>
        </p:nvCxnSpPr>
        <p:spPr>
          <a:xfrm>
            <a:off x="7473996" y="2247872"/>
            <a:ext cx="1395152" cy="1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10266" y="936248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FF"/>
              </a:buClr>
              <a:buFont typeface="Wingdings" charset="2"/>
              <a:buChar char="Ø"/>
            </a:pPr>
            <a:r>
              <a:rPr lang="it-IT" dirty="0" smtClean="0"/>
              <a:t> 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The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cathode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surface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has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been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machined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by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means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of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diamond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milling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and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blowed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with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nitrogen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. The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machining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has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been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done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without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the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use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of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any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oil or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cooling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fluid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 (dry </a:t>
            </a:r>
            <a:r>
              <a:rPr lang="it-IT" sz="1600" dirty="0" err="1" smtClean="0">
                <a:latin typeface="Open Sans Semibold"/>
                <a:ea typeface="Times New Roman" pitchFamily="-107" charset="0"/>
                <a:cs typeface="Times New Roman" pitchFamily="-107" charset="0"/>
              </a:rPr>
              <a:t>machining</a:t>
            </a:r>
            <a:r>
              <a:rPr lang="it-IT" sz="1600" dirty="0" smtClean="0">
                <a:latin typeface="Open Sans Semibold"/>
                <a:ea typeface="Times New Roman" pitchFamily="-107" charset="0"/>
                <a:cs typeface="Times New Roman" pitchFamily="-107" charset="0"/>
              </a:rPr>
              <a:t>).</a:t>
            </a:r>
          </a:p>
          <a:p>
            <a:pPr algn="just">
              <a:buClr>
                <a:srgbClr val="0000FF"/>
              </a:buClr>
              <a:buFont typeface="Wingdings" charset="2"/>
              <a:buChar char="Ø"/>
            </a:pPr>
            <a:endParaRPr lang="it-IT" dirty="0"/>
          </a:p>
        </p:txBody>
      </p:sp>
      <p:sp>
        <p:nvSpPr>
          <p:cNvPr id="38" name="TextBox 3"/>
          <p:cNvSpPr txBox="1"/>
          <p:nvPr/>
        </p:nvSpPr>
        <p:spPr>
          <a:xfrm>
            <a:off x="1048515" y="1981200"/>
            <a:ext cx="2532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Open Sans Semibold"/>
                <a:cs typeface="Times New Roman"/>
              </a:rPr>
              <a:t>BEFORE MACHINING</a:t>
            </a:r>
            <a:endParaRPr lang="en-US" sz="1600" b="1" dirty="0">
              <a:latin typeface="Open Sans Semibold"/>
              <a:cs typeface="Times New Roman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5818376" y="1981200"/>
            <a:ext cx="246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Open Sans Semibold"/>
                <a:cs typeface="Times New Roman"/>
              </a:rPr>
              <a:t>AFTER MACHINING</a:t>
            </a:r>
            <a:endParaRPr lang="en-US" sz="1600" b="1" dirty="0">
              <a:latin typeface="Open Sans Semibold"/>
              <a:cs typeface="Times New Roman"/>
            </a:endParaRPr>
          </a:p>
        </p:txBody>
      </p:sp>
      <p:pic>
        <p:nvPicPr>
          <p:cNvPr id="40" name="Immagine 39" descr="catodo_prelavorazio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02024"/>
            <a:ext cx="3858367" cy="3505199"/>
          </a:xfrm>
          <a:prstGeom prst="rect">
            <a:avLst/>
          </a:prstGeom>
        </p:spPr>
      </p:pic>
      <p:pic>
        <p:nvPicPr>
          <p:cNvPr id="41" name="Immagine 40" descr="catodo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702024"/>
            <a:ext cx="3869002" cy="3505200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609600" y="2362200"/>
            <a:ext cx="3121905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0000"/>
                </a:solidFill>
                <a:latin typeface="Open Sans Semibold"/>
              </a:rPr>
              <a:t>Our cathode time life was about 6 years </a:t>
            </a:r>
            <a:endParaRPr lang="en-US" sz="1200" b="1" i="1" dirty="0">
              <a:solidFill>
                <a:srgbClr val="FF0000"/>
              </a:solidFill>
              <a:latin typeface="Open Sans Semibol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46918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2 4"/>
          <p:cNvCxnSpPr/>
          <p:nvPr/>
        </p:nvCxnSpPr>
        <p:spPr>
          <a:xfrm>
            <a:off x="2267744" y="5691187"/>
            <a:ext cx="5020022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350296" y="5341813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Space</a:t>
            </a:r>
            <a:endParaRPr lang="it-IT" sz="2000" b="1" dirty="0">
              <a:solidFill>
                <a:schemeClr val="bg1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2324894" y="1412776"/>
            <a:ext cx="0" cy="4278411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 rot="5400000">
            <a:off x="2185130" y="311067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Time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Open Sans Semibold"/>
              </a:rPr>
              <a:t>The </a:t>
            </a:r>
            <a:r>
              <a:rPr lang="it-IT" dirty="0" err="1" smtClean="0">
                <a:latin typeface="Open Sans Semibold"/>
              </a:rPr>
              <a:t>Machining</a:t>
            </a:r>
            <a:endParaRPr lang="it-IT" dirty="0"/>
          </a:p>
        </p:txBody>
      </p:sp>
      <p:sp>
        <p:nvSpPr>
          <p:cNvPr id="9" name="TextBox 3"/>
          <p:cNvSpPr txBox="1"/>
          <p:nvPr/>
        </p:nvSpPr>
        <p:spPr>
          <a:xfrm>
            <a:off x="1169826" y="1730288"/>
            <a:ext cx="248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Open Sans Semibold"/>
                <a:cs typeface="Times New Roman"/>
              </a:rPr>
              <a:t>BEFORE MACHINING</a:t>
            </a:r>
            <a:endParaRPr lang="en-US" sz="1600" b="1" dirty="0">
              <a:latin typeface="Open Sans Semibold"/>
              <a:cs typeface="Times New Roman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791200" y="1708136"/>
            <a:ext cx="237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Open Sans Semibold"/>
                <a:cs typeface="Times New Roman"/>
              </a:rPr>
              <a:t>AFTER MACHINING</a:t>
            </a:r>
            <a:endParaRPr lang="en-US" sz="1600" b="1" dirty="0">
              <a:latin typeface="Open Sans Semibold"/>
              <a:cs typeface="Times New Roman"/>
            </a:endParaRPr>
          </a:p>
        </p:txBody>
      </p:sp>
      <p:pic>
        <p:nvPicPr>
          <p:cNvPr id="12" name="Picture 1" descr="Target rame - 05-morfologi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7960" y="2438400"/>
            <a:ext cx="4136008" cy="3489757"/>
          </a:xfrm>
          <a:prstGeom prst="rect">
            <a:avLst/>
          </a:prstGeom>
        </p:spPr>
      </p:pic>
      <p:pic>
        <p:nvPicPr>
          <p:cNvPr id="13" name="Picture 6" descr="Target rame -11-05-2016- 08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01358" y="2438400"/>
            <a:ext cx="4149342" cy="350100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15191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Open Sans Semibold"/>
                <a:cs typeface="Times New Roman"/>
              </a:rPr>
              <a:t>Measurements before machining</a:t>
            </a:r>
            <a:br>
              <a:rPr lang="en-US" sz="2400" dirty="0" smtClean="0">
                <a:latin typeface="Open Sans Semibold"/>
                <a:cs typeface="Times New Roman"/>
              </a:rPr>
            </a:br>
            <a:endParaRPr lang="it-IT" sz="2400" dirty="0">
              <a:latin typeface="Open Sans Semibold"/>
            </a:endParaRPr>
          </a:p>
        </p:txBody>
      </p:sp>
      <p:pic>
        <p:nvPicPr>
          <p:cNvPr id="16" name="Picture 2" descr="Target rame - 0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1700808"/>
            <a:ext cx="4248472" cy="3584649"/>
          </a:xfrm>
          <a:prstGeom prst="rect">
            <a:avLst/>
          </a:prstGeom>
        </p:spPr>
      </p:pic>
      <p:pic>
        <p:nvPicPr>
          <p:cNvPr id="17" name="Picture 3" descr="Target rame - 07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16016" y="1700808"/>
            <a:ext cx="4197348" cy="35415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314653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:thm15="http://schemas.microsoft.com/office/thememl/2012/main" xmlns="" name="sparclab.potx" id="{C1A3C7CE-2D9B-49F1-888C-39EDD889F26A}" vid="{81DC1F27-88A2-4415-A251-87766527D27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sparclab</Template>
  <TotalTime>12574</TotalTime>
  <Words>1793</Words>
  <Application>Microsoft Macintosh PowerPoint</Application>
  <PresentationFormat>Presentazione su schermo (4:3)</PresentationFormat>
  <Paragraphs>159</Paragraphs>
  <Slides>18</Slides>
  <Notes>15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0" baseType="lpstr">
      <vt:lpstr>1_Tema di Office</vt:lpstr>
      <vt:lpstr>Equation</vt:lpstr>
      <vt:lpstr>Surface analysis and n-machining of the copper photocathode at SPARC_LAB</vt:lpstr>
      <vt:lpstr>Outline</vt:lpstr>
      <vt:lpstr>Motivation</vt:lpstr>
      <vt:lpstr>Motivation</vt:lpstr>
      <vt:lpstr>DIAGNOSTIC TOOLS: SEM and EDS</vt:lpstr>
      <vt:lpstr>DIAGNOSTIC TOOLS: AFM</vt:lpstr>
      <vt:lpstr>The Machining </vt:lpstr>
      <vt:lpstr>The Machining</vt:lpstr>
      <vt:lpstr>Measurements before machining </vt:lpstr>
      <vt:lpstr>Chemical composition </vt:lpstr>
      <vt:lpstr>Chemical composition</vt:lpstr>
      <vt:lpstr>Measurements after machining</vt:lpstr>
      <vt:lpstr>Chemical composition</vt:lpstr>
      <vt:lpstr>AFM analysis</vt:lpstr>
      <vt:lpstr>SURFACE ROUGHNESS INDUCED EMITTANCE  </vt:lpstr>
      <vt:lpstr>Conclusions</vt:lpstr>
      <vt:lpstr>Thanks to</vt:lpstr>
      <vt:lpstr>Finally it’s over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</dc:creator>
  <cp:lastModifiedBy>jessica scifo</cp:lastModifiedBy>
  <cp:revision>468</cp:revision>
  <dcterms:created xsi:type="dcterms:W3CDTF">2016-10-14T15:26:09Z</dcterms:created>
  <dcterms:modified xsi:type="dcterms:W3CDTF">2016-10-14T15:26:46Z</dcterms:modified>
</cp:coreProperties>
</file>