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embeddedFontLst>
    <p:embeddedFont>
      <p:font typeface="Source Sans Pro"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07" autoAdjust="0"/>
  </p:normalViewPr>
  <p:slideViewPr>
    <p:cSldViewPr>
      <p:cViewPr>
        <p:scale>
          <a:sx n="75" d="100"/>
          <a:sy n="75" d="100"/>
        </p:scale>
        <p:origin x="-1236" y="6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97103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Good morning everyone. My name is Hoson To, and I’m a Development Engineer at RadiaBeam Technologies. Today I’ll be talking about our recent research on high yield metallic cathodes and giving an overview of the plasmonic cathodes we’re working on. </a:t>
            </a: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addition, we’ve also thought about doing this: using protruding bowtie antennas instead of holes. We haven’t simulated this yet, but we’re planning to explore this option as well.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 we have quite a few avenues to look at, but we’re making good progress. Once we finish making new </a:t>
            </a:r>
            <a:r>
              <a:rPr lang="en-US" sz="1200" b="0" i="0" u="none" strike="noStrike" cap="none" dirty="0" err="1">
                <a:solidFill>
                  <a:schemeClr val="dk1"/>
                </a:solidFill>
                <a:latin typeface="Calibri"/>
                <a:ea typeface="Calibri"/>
                <a:cs typeface="Calibri"/>
                <a:sym typeface="Calibri"/>
              </a:rPr>
              <a:t>nanobowties</a:t>
            </a:r>
            <a:r>
              <a:rPr lang="en-US" sz="1200" b="0" i="0" u="none" strike="noStrike" cap="none" dirty="0">
                <a:solidFill>
                  <a:schemeClr val="dk1"/>
                </a:solidFill>
                <a:latin typeface="Calibri"/>
                <a:ea typeface="Calibri"/>
                <a:cs typeface="Calibri"/>
                <a:sym typeface="Calibri"/>
              </a:rPr>
              <a:t>, we’ll test them for resonance and charge yield, and if everything is manufactured to spec and everything runs smoothly, then we can expect better results, at which point, we can probably move onto pushing this out as a true solution for industrial use. So that’s the extent of </a:t>
            </a:r>
            <a:r>
              <a:rPr lang="en-US" sz="1200" b="0" i="0" u="none" strike="noStrike" cap="none" dirty="0" err="1">
                <a:solidFill>
                  <a:schemeClr val="dk1"/>
                </a:solidFill>
                <a:latin typeface="Calibri"/>
                <a:ea typeface="Calibri"/>
                <a:cs typeface="Calibri"/>
                <a:sym typeface="Calibri"/>
              </a:rPr>
              <a:t>plasmonic</a:t>
            </a:r>
            <a:r>
              <a:rPr lang="en-US" sz="1200" b="0" i="0" u="none" strike="noStrike" cap="none" dirty="0">
                <a:solidFill>
                  <a:schemeClr val="dk1"/>
                </a:solidFill>
                <a:latin typeface="Calibri"/>
                <a:ea typeface="Calibri"/>
                <a:cs typeface="Calibri"/>
                <a:sym typeface="Calibri"/>
              </a:rPr>
              <a:t> cathodes for industrial and research applications.</a:t>
            </a: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are also alternative applications other than just higher </a:t>
            </a:r>
            <a:r>
              <a:rPr lang="en-US" sz="1200" b="0" i="0" u="none" strike="noStrike" cap="none" dirty="0" smtClean="0">
                <a:solidFill>
                  <a:schemeClr val="dk1"/>
                </a:solidFill>
                <a:latin typeface="Calibri"/>
                <a:ea typeface="Calibri"/>
                <a:cs typeface="Calibri"/>
                <a:sym typeface="Calibri"/>
              </a:rPr>
              <a:t>QE. </a:t>
            </a:r>
            <a:r>
              <a:rPr lang="en-US" sz="1200" b="0" i="0" u="none" strike="noStrike" cap="none" dirty="0">
                <a:solidFill>
                  <a:schemeClr val="dk1"/>
                </a:solidFill>
                <a:latin typeface="Calibri"/>
                <a:ea typeface="Calibri"/>
                <a:cs typeface="Calibri"/>
                <a:sym typeface="Calibri"/>
              </a:rPr>
              <a:t>For example, </a:t>
            </a:r>
            <a:r>
              <a:rPr lang="en-US" sz="1200" b="0" i="0" u="none" strike="noStrike" cap="none" dirty="0" smtClean="0">
                <a:solidFill>
                  <a:schemeClr val="dk1"/>
                </a:solidFill>
                <a:latin typeface="Calibri"/>
                <a:ea typeface="Calibri"/>
                <a:cs typeface="Calibri"/>
                <a:sym typeface="Calibri"/>
              </a:rPr>
              <a:t>Philippe </a:t>
            </a:r>
            <a:r>
              <a:rPr lang="en-US" sz="1200" b="0" i="0" u="none" strike="noStrike" cap="none" dirty="0" err="1" smtClean="0">
                <a:solidFill>
                  <a:schemeClr val="dk1"/>
                </a:solidFill>
                <a:latin typeface="Calibri"/>
                <a:ea typeface="Calibri"/>
                <a:cs typeface="Calibri"/>
                <a:sym typeface="Calibri"/>
              </a:rPr>
              <a:t>Piot</a:t>
            </a:r>
            <a:r>
              <a:rPr lang="en-US" sz="1200" b="0" i="0" u="none" strike="noStrike" cap="none" dirty="0" smtClean="0">
                <a:solidFill>
                  <a:schemeClr val="dk1"/>
                </a:solidFill>
                <a:latin typeface="Calibri"/>
                <a:ea typeface="Calibri"/>
                <a:cs typeface="Calibri"/>
                <a:sym typeface="Calibri"/>
              </a:rPr>
              <a:t> and his group at NIU are looking at </a:t>
            </a:r>
            <a:r>
              <a:rPr lang="en-US" sz="1200" b="0" i="0" u="none" strike="noStrike" cap="none" dirty="0">
                <a:solidFill>
                  <a:schemeClr val="dk1"/>
                </a:solidFill>
                <a:latin typeface="Calibri"/>
                <a:ea typeface="Calibri"/>
                <a:cs typeface="Calibri"/>
                <a:sym typeface="Calibri"/>
              </a:rPr>
              <a:t>this more </a:t>
            </a:r>
            <a:r>
              <a:rPr lang="en-US" sz="1200" b="1" i="0" u="none" strike="noStrike" cap="none" dirty="0">
                <a:solidFill>
                  <a:schemeClr val="dk1"/>
                </a:solidFill>
                <a:latin typeface="Calibri"/>
                <a:ea typeface="Calibri"/>
                <a:cs typeface="Calibri"/>
                <a:sym typeface="Calibri"/>
              </a:rPr>
              <a:t>exotic</a:t>
            </a:r>
            <a:r>
              <a:rPr lang="en-US" sz="1200" b="0" i="0" u="none" strike="noStrike" cap="none" dirty="0">
                <a:solidFill>
                  <a:schemeClr val="dk1"/>
                </a:solidFill>
                <a:latin typeface="Calibri"/>
                <a:ea typeface="Calibri"/>
                <a:cs typeface="Calibri"/>
                <a:sym typeface="Calibri"/>
              </a:rPr>
              <a:t> application in beam manipulation, </a:t>
            </a:r>
            <a:r>
              <a:rPr lang="en-US" sz="1200" b="0" i="0" u="none" strike="noStrike" cap="none" dirty="0" smtClean="0">
                <a:solidFill>
                  <a:schemeClr val="dk1"/>
                </a:solidFill>
                <a:latin typeface="Calibri"/>
                <a:ea typeface="Calibri"/>
                <a:cs typeface="Calibri"/>
                <a:sym typeface="Calibri"/>
              </a:rPr>
              <a:t>where we </a:t>
            </a:r>
            <a:r>
              <a:rPr lang="en-US" sz="1200" b="0" i="0" u="none" strike="noStrike" cap="none" dirty="0">
                <a:solidFill>
                  <a:schemeClr val="dk1"/>
                </a:solidFill>
                <a:latin typeface="Calibri"/>
                <a:ea typeface="Calibri"/>
                <a:cs typeface="Calibri"/>
                <a:sym typeface="Calibri"/>
              </a:rPr>
              <a:t>can exploit the microstructure of the beam from the patterned </a:t>
            </a:r>
            <a:r>
              <a:rPr lang="en-US" sz="1200" b="0" i="0" u="none" strike="noStrike" cap="none" dirty="0" smtClean="0">
                <a:solidFill>
                  <a:schemeClr val="dk1"/>
                </a:solidFill>
                <a:latin typeface="Calibri"/>
                <a:ea typeface="Calibri"/>
                <a:cs typeface="Calibri"/>
                <a:sym typeface="Calibri"/>
              </a:rPr>
              <a:t>cathodes. </a:t>
            </a:r>
            <a:r>
              <a:rPr lang="en-US" sz="1200" b="0" i="0" u="none" strike="noStrike" cap="none" dirty="0">
                <a:solidFill>
                  <a:schemeClr val="dk1"/>
                </a:solidFill>
                <a:latin typeface="Calibri"/>
                <a:ea typeface="Calibri"/>
                <a:cs typeface="Calibri"/>
                <a:sym typeface="Calibri"/>
              </a:rPr>
              <a:t>A patterned cathode should in theory produce a patterned beam. In this scenario, if we use a periodic </a:t>
            </a:r>
            <a:r>
              <a:rPr lang="en-US" sz="1200" b="0" i="0" u="none" strike="noStrike" cap="none" dirty="0" err="1">
                <a:solidFill>
                  <a:schemeClr val="dk1"/>
                </a:solidFill>
                <a:latin typeface="Calibri"/>
                <a:ea typeface="Calibri"/>
                <a:cs typeface="Calibri"/>
                <a:sym typeface="Calibri"/>
              </a:rPr>
              <a:t>nanopattern</a:t>
            </a:r>
            <a:r>
              <a:rPr lang="en-US" sz="1200" b="0" i="0" u="none" strike="noStrike" cap="none" dirty="0">
                <a:solidFill>
                  <a:schemeClr val="dk1"/>
                </a:solidFill>
                <a:latin typeface="Calibri"/>
                <a:ea typeface="Calibri"/>
                <a:cs typeface="Calibri"/>
                <a:sym typeface="Calibri"/>
              </a:rPr>
              <a:t> array, we might expect a transversely modulated beam.</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If we send this beam through an </a:t>
            </a:r>
            <a:r>
              <a:rPr lang="en-US" sz="1200" b="0" i="0" u="none" strike="noStrike" cap="none" dirty="0" err="1">
                <a:solidFill>
                  <a:schemeClr val="dk1"/>
                </a:solidFill>
                <a:latin typeface="Calibri"/>
                <a:ea typeface="Calibri"/>
                <a:cs typeface="Calibri"/>
                <a:sym typeface="Calibri"/>
              </a:rPr>
              <a:t>emittance</a:t>
            </a:r>
            <a:r>
              <a:rPr lang="en-US" sz="1200" b="0" i="0" u="none" strike="noStrike" cap="none" dirty="0">
                <a:solidFill>
                  <a:schemeClr val="dk1"/>
                </a:solidFill>
                <a:latin typeface="Calibri"/>
                <a:ea typeface="Calibri"/>
                <a:cs typeface="Calibri"/>
                <a:sym typeface="Calibri"/>
              </a:rPr>
              <a:t> exchanger, we can potentially get a beam that is </a:t>
            </a:r>
            <a:r>
              <a:rPr lang="en-US" sz="1200" b="0" i="0" u="none" strike="noStrike" cap="none" dirty="0" err="1">
                <a:solidFill>
                  <a:schemeClr val="dk1"/>
                </a:solidFill>
                <a:latin typeface="Calibri"/>
                <a:ea typeface="Calibri"/>
                <a:cs typeface="Calibri"/>
                <a:sym typeface="Calibri"/>
              </a:rPr>
              <a:t>microbunched</a:t>
            </a:r>
            <a:r>
              <a:rPr lang="en-US" sz="1200" b="0" i="0" u="none" strike="noStrike" cap="none" dirty="0">
                <a:solidFill>
                  <a:schemeClr val="dk1"/>
                </a:solidFill>
                <a:latin typeface="Calibri"/>
                <a:ea typeface="Calibri"/>
                <a:cs typeface="Calibri"/>
                <a:sym typeface="Calibri"/>
              </a:rPr>
              <a:t> longitudinally at the periodicity of the pattern. At higher energies, this can be used in a multi-color x-ray via inverse </a:t>
            </a:r>
            <a:r>
              <a:rPr lang="en-US" sz="1200" b="0" i="0" u="none" strike="noStrike" cap="none" dirty="0" err="1">
                <a:solidFill>
                  <a:schemeClr val="dk1"/>
                </a:solidFill>
                <a:latin typeface="Calibri"/>
                <a:ea typeface="Calibri"/>
                <a:cs typeface="Calibri"/>
                <a:sym typeface="Calibri"/>
              </a:rPr>
              <a:t>compton</a:t>
            </a:r>
            <a:r>
              <a:rPr lang="en-US" sz="1200" b="0" i="0" u="none" strike="noStrike" cap="none" dirty="0">
                <a:solidFill>
                  <a:schemeClr val="dk1"/>
                </a:solidFill>
                <a:latin typeface="Calibri"/>
                <a:ea typeface="Calibri"/>
                <a:cs typeface="Calibri"/>
                <a:sym typeface="Calibri"/>
              </a:rPr>
              <a:t> scattering.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are several schemes under study right now. 1 is crossing </a:t>
            </a:r>
            <a:r>
              <a:rPr lang="en-US" sz="1200" b="0" i="0" u="none" strike="noStrike" cap="none" dirty="0" err="1">
                <a:solidFill>
                  <a:schemeClr val="dk1"/>
                </a:solidFill>
                <a:latin typeface="Calibri"/>
                <a:ea typeface="Calibri"/>
                <a:cs typeface="Calibri"/>
                <a:sym typeface="Calibri"/>
              </a:rPr>
              <a:t>beamlets</a:t>
            </a:r>
            <a:r>
              <a:rPr lang="en-US" sz="1200" b="0" i="0" u="none" strike="noStrike" cap="none" dirty="0">
                <a:solidFill>
                  <a:schemeClr val="dk1"/>
                </a:solidFill>
                <a:latin typeface="Calibri"/>
                <a:ea typeface="Calibri"/>
                <a:cs typeface="Calibri"/>
                <a:sym typeface="Calibri"/>
              </a:rPr>
              <a:t> with large crossing angles at the interaction point combined with x-ray collimation. 2 is forming </a:t>
            </a:r>
            <a:r>
              <a:rPr lang="en-US" sz="1200" b="0" i="0" u="none" strike="noStrike" cap="none" dirty="0" err="1">
                <a:solidFill>
                  <a:schemeClr val="dk1"/>
                </a:solidFill>
                <a:latin typeface="Calibri"/>
                <a:ea typeface="Calibri"/>
                <a:cs typeface="Calibri"/>
                <a:sym typeface="Calibri"/>
              </a:rPr>
              <a:t>beamlets</a:t>
            </a:r>
            <a:r>
              <a:rPr lang="en-US" sz="1200" b="0" i="0" u="none" strike="noStrike" cap="none" dirty="0">
                <a:solidFill>
                  <a:schemeClr val="dk1"/>
                </a:solidFill>
                <a:latin typeface="Calibri"/>
                <a:ea typeface="Calibri"/>
                <a:cs typeface="Calibri"/>
                <a:sym typeface="Calibri"/>
              </a:rPr>
              <a:t> with different energies using a laser-front tilt and using a slit to collimate for one specific angle for a specific frequency. And 3 is, as mentioned, doing tricks using an </a:t>
            </a:r>
            <a:r>
              <a:rPr lang="en-US" sz="1200" b="0" i="0" u="none" strike="noStrike" cap="none" dirty="0" err="1">
                <a:solidFill>
                  <a:schemeClr val="dk1"/>
                </a:solidFill>
                <a:latin typeface="Calibri"/>
                <a:ea typeface="Calibri"/>
                <a:cs typeface="Calibri"/>
                <a:sym typeface="Calibri"/>
              </a:rPr>
              <a:t>emittance</a:t>
            </a:r>
            <a:r>
              <a:rPr lang="en-US" sz="1200" b="0" i="0" u="none" strike="noStrike" cap="none" dirty="0">
                <a:solidFill>
                  <a:schemeClr val="dk1"/>
                </a:solidFill>
                <a:latin typeface="Calibri"/>
                <a:ea typeface="Calibri"/>
                <a:cs typeface="Calibri"/>
                <a:sym typeface="Calibri"/>
              </a:rPr>
              <a:t> exchanger.</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Currently, this is really just on the conceptual level. We’re still working on the simulation, and we do anticipate some hiccups. For example, we’re worried about space charge, </a:t>
            </a:r>
            <a:r>
              <a:rPr lang="en-US" dirty="0"/>
              <a:t>we're</a:t>
            </a:r>
            <a:r>
              <a:rPr lang="en-US" sz="1200" b="0" i="0" u="none" strike="noStrike" cap="none" dirty="0">
                <a:solidFill>
                  <a:schemeClr val="dk1"/>
                </a:solidFill>
                <a:latin typeface="Calibri"/>
                <a:ea typeface="Calibri"/>
                <a:cs typeface="Calibri"/>
                <a:sym typeface="Calibri"/>
              </a:rPr>
              <a:t> worried about the beam structure getting washed out, and we really need a way to “freeze” the transverse profile of the beam for any of this to work.</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There are alternative applications other than just higher charge </a:t>
            </a:r>
            <a:r>
              <a:rPr lang="en-US" sz="1200" b="0" i="0" u="none" strike="noStrike" cap="none" dirty="0" err="1">
                <a:solidFill>
                  <a:schemeClr val="dk1"/>
                </a:solidFill>
                <a:latin typeface="Calibri"/>
                <a:ea typeface="Calibri"/>
                <a:cs typeface="Calibri"/>
                <a:sym typeface="Calibri"/>
              </a:rPr>
              <a:t>yeild</a:t>
            </a:r>
            <a:r>
              <a:rPr lang="en-US" sz="1200" b="0" i="0" u="none" strike="noStrike" cap="none" dirty="0">
                <a:solidFill>
                  <a:schemeClr val="dk1"/>
                </a:solidFill>
                <a:latin typeface="Calibri"/>
                <a:ea typeface="Calibri"/>
                <a:cs typeface="Calibri"/>
                <a:sym typeface="Calibri"/>
              </a:rPr>
              <a:t>. We exploit microstructures on the beam from the patterned cathodes. A patterned cathode should in theory give a patterned beam. (</a:t>
            </a:r>
            <a:r>
              <a:rPr lang="en-US" sz="1200" b="0" i="0" u="none" strike="noStrike" cap="none" dirty="0" err="1">
                <a:solidFill>
                  <a:schemeClr val="dk1"/>
                </a:solidFill>
                <a:latin typeface="Calibri"/>
                <a:ea typeface="Calibri"/>
                <a:cs typeface="Calibri"/>
                <a:sym typeface="Calibri"/>
              </a:rPr>
              <a:t>transversly</a:t>
            </a:r>
            <a:r>
              <a:rPr lang="en-US" sz="1200" b="0" i="0" u="none" strike="noStrike" cap="none" dirty="0">
                <a:solidFill>
                  <a:schemeClr val="dk1"/>
                </a:solidFill>
                <a:latin typeface="Calibri"/>
                <a:ea typeface="Calibri"/>
                <a:cs typeface="Calibri"/>
                <a:sym typeface="Calibri"/>
              </a:rPr>
              <a:t> modulated beam)</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Use </a:t>
            </a:r>
            <a:r>
              <a:rPr lang="en-US" sz="1200" b="0" i="0" u="none" strike="noStrike" cap="none" dirty="0" err="1">
                <a:solidFill>
                  <a:schemeClr val="dk1"/>
                </a:solidFill>
                <a:latin typeface="Calibri"/>
                <a:ea typeface="Calibri"/>
                <a:cs typeface="Calibri"/>
                <a:sym typeface="Calibri"/>
              </a:rPr>
              <a:t>npc</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Piot</a:t>
            </a:r>
            <a:r>
              <a:rPr lang="en-US" sz="1200" b="0" i="0" u="none" strike="noStrike" cap="none" dirty="0">
                <a:solidFill>
                  <a:schemeClr val="dk1"/>
                </a:solidFill>
                <a:latin typeface="Calibri"/>
                <a:ea typeface="Calibri"/>
                <a:cs typeface="Calibri"/>
                <a:sym typeface="Calibri"/>
              </a:rPr>
              <a:t> made a periodic structure. </a:t>
            </a:r>
            <a:r>
              <a:rPr lang="en-US" sz="1200" b="0" i="0" u="none" strike="noStrike" cap="none" dirty="0" err="1">
                <a:solidFill>
                  <a:schemeClr val="dk1"/>
                </a:solidFill>
                <a:latin typeface="Calibri"/>
                <a:ea typeface="Calibri"/>
                <a:cs typeface="Calibri"/>
                <a:sym typeface="Calibri"/>
              </a:rPr>
              <a:t>Ebeam</a:t>
            </a:r>
            <a:r>
              <a:rPr lang="en-US" sz="1200" b="0" i="0" u="none" strike="noStrike" cap="none" dirty="0">
                <a:solidFill>
                  <a:schemeClr val="dk1"/>
                </a:solidFill>
                <a:latin typeface="Calibri"/>
                <a:ea typeface="Calibri"/>
                <a:cs typeface="Calibri"/>
                <a:sym typeface="Calibri"/>
              </a:rPr>
              <a:t> emitted from cathode has periodicity to it in the transverse plane. If you send it through an </a:t>
            </a:r>
            <a:r>
              <a:rPr lang="en-US" sz="1200" b="0" i="0" u="none" strike="noStrike" cap="none" dirty="0" err="1">
                <a:solidFill>
                  <a:schemeClr val="dk1"/>
                </a:solidFill>
                <a:latin typeface="Calibri"/>
                <a:ea typeface="Calibri"/>
                <a:cs typeface="Calibri"/>
                <a:sym typeface="Calibri"/>
              </a:rPr>
              <a:t>emittance</a:t>
            </a:r>
            <a:r>
              <a:rPr lang="en-US" sz="1200" b="0" i="0" u="none" strike="noStrike" cap="none" dirty="0">
                <a:solidFill>
                  <a:schemeClr val="dk1"/>
                </a:solidFill>
                <a:latin typeface="Calibri"/>
                <a:ea typeface="Calibri"/>
                <a:cs typeface="Calibri"/>
                <a:sym typeface="Calibri"/>
              </a:rPr>
              <a:t> exchange, you can get a beam that is </a:t>
            </a:r>
            <a:r>
              <a:rPr lang="en-US" sz="1200" b="0" i="0" u="none" strike="noStrike" cap="none" dirty="0" err="1">
                <a:solidFill>
                  <a:schemeClr val="dk1"/>
                </a:solidFill>
                <a:latin typeface="Calibri"/>
                <a:ea typeface="Calibri"/>
                <a:cs typeface="Calibri"/>
                <a:sym typeface="Calibri"/>
              </a:rPr>
              <a:t>microbunched</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longidutnal</a:t>
            </a:r>
            <a:r>
              <a:rPr lang="en-US" sz="1200" b="0" i="0" u="none" strike="noStrike" cap="none" dirty="0">
                <a:solidFill>
                  <a:schemeClr val="dk1"/>
                </a:solidFill>
                <a:latin typeface="Calibri"/>
                <a:ea typeface="Calibri"/>
                <a:cs typeface="Calibri"/>
                <a:sym typeface="Calibri"/>
              </a:rPr>
              <a:t> at the periodicity.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Say: This is really on the conceptual level. we’re still working on simulation. We’re worried about space charge. Worried about washing out structure. Really need a way to freeze the transverse profile of the beam.</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Use a slit to collimate for one specific angle. Can get multiple frequencies.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CNT cathode could do something similar. But the transverse periodicity beam gets washed out quickly.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Credit to </a:t>
            </a:r>
            <a:r>
              <a:rPr lang="en-US" sz="1200" b="0" i="0" u="none" strike="noStrike" cap="none" dirty="0" err="1">
                <a:solidFill>
                  <a:schemeClr val="dk1"/>
                </a:solidFill>
                <a:latin typeface="Calibri"/>
                <a:ea typeface="Calibri"/>
                <a:cs typeface="Calibri"/>
                <a:sym typeface="Calibri"/>
              </a:rPr>
              <a:t>Piot</a:t>
            </a:r>
            <a:r>
              <a:rPr lang="en-US" sz="1200" b="0" i="0" u="none" strike="noStrike" cap="none" dirty="0">
                <a:solidFill>
                  <a:schemeClr val="dk1"/>
                </a:solidFill>
                <a:latin typeface="Calibri"/>
                <a:ea typeface="Calibri"/>
                <a:cs typeface="Calibri"/>
                <a:sym typeface="Calibri"/>
              </a:rPr>
              <a:t>, A. Lueangaramwong1,a), D. Mihalcea1 NIU, </a:t>
            </a:r>
            <a:r>
              <a:rPr lang="en-US" sz="1200" b="0" i="0" u="none" strike="noStrike" cap="none" dirty="0" err="1">
                <a:solidFill>
                  <a:schemeClr val="dk1"/>
                </a:solidFill>
                <a:latin typeface="Calibri"/>
                <a:ea typeface="Calibri"/>
                <a:cs typeface="Calibri"/>
                <a:sym typeface="Calibri"/>
              </a:rPr>
              <a:t>Fermilab</a:t>
            </a:r>
            <a:endParaRPr lang="en-US" sz="1200" b="0" i="0" u="none" strike="noStrike" cap="none" dirty="0">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conclude, our ultimate goal for industry is the ability to just replace an existing cathode with a </a:t>
            </a:r>
            <a:r>
              <a:rPr lang="en-US" sz="1200" b="0" i="0" u="none" strike="noStrike" cap="none" dirty="0" err="1">
                <a:solidFill>
                  <a:schemeClr val="dk1"/>
                </a:solidFill>
                <a:latin typeface="Calibri"/>
                <a:ea typeface="Calibri"/>
                <a:cs typeface="Calibri"/>
                <a:sym typeface="Calibri"/>
              </a:rPr>
              <a:t>plasmon</a:t>
            </a:r>
            <a:r>
              <a:rPr lang="en-US" sz="1200" b="0" i="0" u="none" strike="noStrike" cap="none" dirty="0">
                <a:solidFill>
                  <a:schemeClr val="dk1"/>
                </a:solidFill>
                <a:latin typeface="Calibri"/>
                <a:ea typeface="Calibri"/>
                <a:cs typeface="Calibri"/>
                <a:sym typeface="Calibri"/>
              </a:rPr>
              <a:t> enhanced one to get higher </a:t>
            </a:r>
            <a:r>
              <a:rPr lang="en-US" sz="1200" b="0" i="0" u="none" strike="noStrike" cap="none" dirty="0" smtClean="0">
                <a:solidFill>
                  <a:schemeClr val="dk1"/>
                </a:solidFill>
                <a:latin typeface="Calibri"/>
                <a:ea typeface="Calibri"/>
                <a:cs typeface="Calibri"/>
                <a:sym typeface="Calibri"/>
              </a:rPr>
              <a:t>QE </a:t>
            </a:r>
            <a:r>
              <a:rPr lang="en-US" sz="1200" b="0" i="0" u="none" strike="noStrike" cap="none" dirty="0">
                <a:solidFill>
                  <a:schemeClr val="dk1"/>
                </a:solidFill>
                <a:latin typeface="Calibri"/>
                <a:ea typeface="Calibri"/>
                <a:cs typeface="Calibri"/>
                <a:sym typeface="Calibri"/>
              </a:rPr>
              <a:t>immediately.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We’ve shown that we’re able to make </a:t>
            </a:r>
            <a:r>
              <a:rPr lang="en-US" sz="1200" b="0" i="0" u="none" strike="noStrike" cap="none" dirty="0" smtClean="0">
                <a:solidFill>
                  <a:schemeClr val="dk1"/>
                </a:solidFill>
                <a:latin typeface="Calibri"/>
                <a:ea typeface="Calibri"/>
                <a:cs typeface="Calibri"/>
                <a:sym typeface="Calibri"/>
              </a:rPr>
              <a:t>high QE </a:t>
            </a:r>
            <a:r>
              <a:rPr lang="en-US" sz="1200" b="0" i="0" u="none" strike="noStrike" cap="none" dirty="0" err="1" smtClean="0">
                <a:solidFill>
                  <a:schemeClr val="dk1"/>
                </a:solidFill>
                <a:latin typeface="Calibri"/>
                <a:ea typeface="Calibri"/>
                <a:cs typeface="Calibri"/>
                <a:sym typeface="Calibri"/>
              </a:rPr>
              <a:t>plasmonic</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cathodes via direct machining of </a:t>
            </a:r>
            <a:r>
              <a:rPr lang="en-US" sz="1200" b="0" i="0" u="none" strike="noStrike" cap="none" dirty="0" err="1">
                <a:solidFill>
                  <a:schemeClr val="dk1"/>
                </a:solidFill>
                <a:latin typeface="Calibri"/>
                <a:ea typeface="Calibri"/>
                <a:cs typeface="Calibri"/>
                <a:sym typeface="Calibri"/>
              </a:rPr>
              <a:t>nanopatterns</a:t>
            </a:r>
            <a:r>
              <a:rPr lang="en-US" sz="1200" b="0" i="0" u="none" strike="noStrike" cap="none" dirty="0">
                <a:solidFill>
                  <a:schemeClr val="dk1"/>
                </a:solidFill>
                <a:latin typeface="Calibri"/>
                <a:ea typeface="Calibri"/>
                <a:cs typeface="Calibri"/>
                <a:sym typeface="Calibri"/>
              </a:rPr>
              <a:t> onto a cathode surface. So far we’ve done </a:t>
            </a:r>
            <a:r>
              <a:rPr lang="en-US" sz="1200" b="0" i="0" u="none" strike="noStrike" cap="none" dirty="0" err="1">
                <a:solidFill>
                  <a:schemeClr val="dk1"/>
                </a:solidFill>
                <a:latin typeface="Calibri"/>
                <a:ea typeface="Calibri"/>
                <a:cs typeface="Calibri"/>
                <a:sym typeface="Calibri"/>
              </a:rPr>
              <a:t>nanohole</a:t>
            </a:r>
            <a:r>
              <a:rPr lang="en-US" sz="1200" b="0" i="0" u="none" strike="noStrike" cap="none" dirty="0">
                <a:solidFill>
                  <a:schemeClr val="dk1"/>
                </a:solidFill>
                <a:latin typeface="Calibri"/>
                <a:ea typeface="Calibri"/>
                <a:cs typeface="Calibri"/>
                <a:sym typeface="Calibri"/>
              </a:rPr>
              <a:t> arrays with success and are working on </a:t>
            </a:r>
            <a:r>
              <a:rPr lang="en-US" sz="1200" b="0" i="0" u="none" strike="noStrike" cap="none" dirty="0" err="1">
                <a:solidFill>
                  <a:schemeClr val="dk1"/>
                </a:solidFill>
                <a:latin typeface="Calibri"/>
                <a:ea typeface="Calibri"/>
                <a:cs typeface="Calibri"/>
                <a:sym typeface="Calibri"/>
              </a:rPr>
              <a:t>nanobowties</a:t>
            </a:r>
            <a:r>
              <a:rPr lang="en-US" sz="1200" b="0" i="0" u="none" strike="noStrike" cap="none" dirty="0">
                <a:solidFill>
                  <a:schemeClr val="dk1"/>
                </a:solidFill>
                <a:latin typeface="Calibri"/>
                <a:ea typeface="Calibri"/>
                <a:cs typeface="Calibri"/>
                <a:sym typeface="Calibri"/>
              </a:rPr>
              <a:t> for even higher performance.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have a full experimental suite established for normal conducting RF. First, we make the structures, measure their geometry under SEM imaging, measure the reflectivity with our setup, and then do beam tests to measure beam properties such as charge, </a:t>
            </a:r>
            <a:r>
              <a:rPr lang="en-US" sz="1200" b="0" i="0" u="none" strike="noStrike" cap="none" dirty="0" err="1">
                <a:solidFill>
                  <a:schemeClr val="dk1"/>
                </a:solidFill>
                <a:latin typeface="Calibri"/>
                <a:ea typeface="Calibri"/>
                <a:cs typeface="Calibri"/>
                <a:sym typeface="Calibri"/>
              </a:rPr>
              <a:t>emittance</a:t>
            </a:r>
            <a:r>
              <a:rPr lang="en-US" sz="1200" b="0" i="0" u="none" strike="noStrike" cap="none" dirty="0">
                <a:solidFill>
                  <a:schemeClr val="dk1"/>
                </a:solidFill>
                <a:latin typeface="Calibri"/>
                <a:ea typeface="Calibri"/>
                <a:cs typeface="Calibri"/>
                <a:sym typeface="Calibri"/>
              </a:rPr>
              <a:t>, and so 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primary benefits for industry are enhanced QE </a:t>
            </a:r>
            <a:r>
              <a:rPr lang="en-US" sz="1200" b="0" i="0" u="none" strike="noStrike" cap="none" dirty="0" smtClean="0">
                <a:solidFill>
                  <a:schemeClr val="dk1"/>
                </a:solidFill>
                <a:latin typeface="Calibri"/>
                <a:ea typeface="Calibri"/>
                <a:cs typeface="Calibri"/>
                <a:sym typeface="Calibri"/>
              </a:rPr>
              <a:t>with </a:t>
            </a:r>
            <a:r>
              <a:rPr lang="en-US" sz="1200" b="0" i="0" u="none" strike="noStrike" cap="none" dirty="0">
                <a:solidFill>
                  <a:schemeClr val="dk1"/>
                </a:solidFill>
                <a:latin typeface="Calibri"/>
                <a:ea typeface="Calibri"/>
                <a:cs typeface="Calibri"/>
                <a:sym typeface="Calibri"/>
              </a:rPr>
              <a:t>metal cathodes, lower vacuum requirements compared to semiconductor cathodes, and potentially longer lifetimes. And we’re measuring the lifetime of </a:t>
            </a:r>
            <a:r>
              <a:rPr lang="en-US" sz="1200" b="0" i="0" u="none" strike="noStrike" cap="none" dirty="0" err="1">
                <a:solidFill>
                  <a:schemeClr val="dk1"/>
                </a:solidFill>
                <a:latin typeface="Calibri"/>
                <a:ea typeface="Calibri"/>
                <a:cs typeface="Calibri"/>
                <a:sym typeface="Calibri"/>
              </a:rPr>
              <a:t>nanopatterned</a:t>
            </a:r>
            <a:r>
              <a:rPr lang="en-US" sz="1200" b="0" i="0" u="none" strike="noStrike" cap="none" dirty="0">
                <a:solidFill>
                  <a:schemeClr val="dk1"/>
                </a:solidFill>
                <a:latin typeface="Calibri"/>
                <a:ea typeface="Calibri"/>
                <a:cs typeface="Calibri"/>
                <a:sym typeface="Calibri"/>
              </a:rPr>
              <a:t> cathodes over the next few months with a DC gun.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And we already have preliminary engineering so that integrating these enhanced cathodes onto existing systems is as painless as possible.</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We’re also extending this to super conducting RF using niobium cathodes, and we’re pretty excited for our upcoming proof-of-principle measurements at </a:t>
            </a:r>
            <a:r>
              <a:rPr lang="en-US" sz="1200" b="0" i="0" u="none" strike="noStrike" cap="none" dirty="0" err="1">
                <a:solidFill>
                  <a:schemeClr val="dk1"/>
                </a:solidFill>
                <a:latin typeface="Calibri"/>
                <a:ea typeface="Calibri"/>
                <a:cs typeface="Calibri"/>
                <a:sym typeface="Calibri"/>
              </a:rPr>
              <a:t>JLab</a:t>
            </a:r>
            <a:r>
              <a:rPr lang="en-US" sz="12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And that concludes the content of this presentation.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I’d like to thank the DOE for supporting us, and I want to thank and acknowledge these following people for their contributions to this research. Thank you </a:t>
            </a:r>
            <a:r>
              <a:rPr lang="en-US" sz="1200" b="0" i="0" u="none" strike="noStrike" cap="none" dirty="0" smtClean="0">
                <a:solidFill>
                  <a:schemeClr val="dk1"/>
                </a:solidFill>
                <a:latin typeface="Calibri"/>
                <a:ea typeface="Calibri"/>
                <a:cs typeface="Calibri"/>
                <a:sym typeface="Calibri"/>
              </a:rPr>
              <a:t>all for </a:t>
            </a:r>
            <a:r>
              <a:rPr lang="en-US" sz="1200" b="0" i="0" u="none" strike="noStrike" cap="none" smtClean="0">
                <a:solidFill>
                  <a:schemeClr val="dk1"/>
                </a:solidFill>
                <a:latin typeface="Calibri"/>
                <a:ea typeface="Calibri"/>
                <a:cs typeface="Calibri"/>
                <a:sym typeface="Calibri"/>
              </a:rPr>
              <a:t>your attention.</a:t>
            </a:r>
            <a:endParaRPr lang="en-US"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project is a collaboration between Radiabeam and UCLA. The outline of this presentation is as follows. First, I’ll give a very brief intro about plasmonics. Then I’ll talk about the copper cathode tests we’ve done at UCLA. Then I’ll go over some preliminary results from Niobium cathodes, and this is in collaboration with JLab. Then I’ll discuss QE and field enhancement from nanobowtie patterns. And finally, I’ll give a brief mention about [multi-beam inverse compton scattering].</a:t>
            </a: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most of you already know, </a:t>
            </a:r>
            <a:r>
              <a:rPr lang="en-US" sz="1200" b="0" i="0" u="none" strike="noStrike" cap="none" dirty="0" err="1">
                <a:solidFill>
                  <a:schemeClr val="dk1"/>
                </a:solidFill>
                <a:latin typeface="Calibri"/>
                <a:ea typeface="Calibri"/>
                <a:cs typeface="Calibri"/>
                <a:sym typeface="Calibri"/>
              </a:rPr>
              <a:t>plasmonics</a:t>
            </a:r>
            <a:r>
              <a:rPr lang="en-US" sz="1200" b="0" i="0" u="none" strike="noStrike" cap="none" dirty="0">
                <a:solidFill>
                  <a:schemeClr val="dk1"/>
                </a:solidFill>
                <a:latin typeface="Calibri"/>
                <a:ea typeface="Calibri"/>
                <a:cs typeface="Calibri"/>
                <a:sym typeface="Calibri"/>
              </a:rPr>
              <a:t> is the study of the interaction between electromagnetic fields and free electrons in a metal. By using </a:t>
            </a:r>
            <a:r>
              <a:rPr lang="en-US" sz="1200" b="0" i="0" u="none" strike="noStrike" cap="none" dirty="0" err="1">
                <a:solidFill>
                  <a:schemeClr val="dk1"/>
                </a:solidFill>
                <a:latin typeface="Calibri"/>
                <a:ea typeface="Calibri"/>
                <a:cs typeface="Calibri"/>
                <a:sym typeface="Calibri"/>
              </a:rPr>
              <a:t>subwavelength</a:t>
            </a:r>
            <a:r>
              <a:rPr lang="en-US" sz="1200" b="0" i="0" u="none" strike="noStrike" cap="none" dirty="0">
                <a:solidFill>
                  <a:schemeClr val="dk1"/>
                </a:solidFill>
                <a:latin typeface="Calibri"/>
                <a:ea typeface="Calibri"/>
                <a:cs typeface="Calibri"/>
                <a:sym typeface="Calibri"/>
              </a:rPr>
              <a:t> nanostructures, we can control the reflectivity, absorption, and transmission of metals at specific wavelengths, and we can also dramatically increase the local optical intensity or field near the nanostructures.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the context of this project, we’re using </a:t>
            </a:r>
            <a:r>
              <a:rPr lang="en-US" sz="1200" b="0" i="0" u="none" strike="noStrike" cap="none" dirty="0" err="1">
                <a:solidFill>
                  <a:schemeClr val="dk1"/>
                </a:solidFill>
                <a:latin typeface="Calibri"/>
                <a:ea typeface="Calibri"/>
                <a:cs typeface="Calibri"/>
                <a:sym typeface="Calibri"/>
              </a:rPr>
              <a:t>plasmonics</a:t>
            </a:r>
            <a:r>
              <a:rPr lang="en-US" sz="1200" b="0" i="0" u="none" strike="noStrike" cap="none" dirty="0">
                <a:solidFill>
                  <a:schemeClr val="dk1"/>
                </a:solidFill>
                <a:latin typeface="Calibri"/>
                <a:ea typeface="Calibri"/>
                <a:cs typeface="Calibri"/>
                <a:sym typeface="Calibri"/>
              </a:rPr>
              <a:t> for a very specific application. And that is: to increase the </a:t>
            </a:r>
            <a:r>
              <a:rPr lang="en-US" sz="1200" b="0" i="0" u="none" strike="noStrike" cap="none" dirty="0" smtClean="0">
                <a:solidFill>
                  <a:schemeClr val="dk1"/>
                </a:solidFill>
                <a:latin typeface="Calibri"/>
                <a:ea typeface="Calibri"/>
                <a:cs typeface="Calibri"/>
                <a:sym typeface="Calibri"/>
              </a:rPr>
              <a:t>QE of </a:t>
            </a:r>
            <a:r>
              <a:rPr lang="en-US" sz="1200" b="0" i="0" u="none" strike="noStrike" cap="none" dirty="0">
                <a:solidFill>
                  <a:schemeClr val="dk1"/>
                </a:solidFill>
                <a:latin typeface="Calibri"/>
                <a:ea typeface="Calibri"/>
                <a:cs typeface="Calibri"/>
                <a:sym typeface="Calibri"/>
              </a:rPr>
              <a:t>metallic photocathodes.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Now, there are two ways </a:t>
            </a:r>
            <a:r>
              <a:rPr lang="en-US" sz="1200" b="0" i="0" u="none" strike="noStrike" cap="none" dirty="0" err="1">
                <a:solidFill>
                  <a:schemeClr val="dk1"/>
                </a:solidFill>
                <a:latin typeface="Calibri"/>
                <a:ea typeface="Calibri"/>
                <a:cs typeface="Calibri"/>
                <a:sym typeface="Calibri"/>
              </a:rPr>
              <a:t>plasmonics</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can increase QE. </a:t>
            </a:r>
            <a:r>
              <a:rPr lang="en-US" sz="1200" b="0" i="0" u="none" strike="noStrike" cap="none" dirty="0">
                <a:solidFill>
                  <a:schemeClr val="dk1"/>
                </a:solidFill>
                <a:latin typeface="Calibri"/>
                <a:ea typeface="Calibri"/>
                <a:cs typeface="Calibri"/>
                <a:sym typeface="Calibri"/>
              </a:rPr>
              <a:t>Number 1, we can decrease the reflectivity of our cathodes (which are normally around 90% reflective) down to 20%, 10%, and lower. And number 2, we can also increase the local field at the cathode surface. And both of these effects contribute to increased electron generation.</a:t>
            </a: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And so far, we’ve had great success in experiments done on </a:t>
            </a:r>
            <a:r>
              <a:rPr lang="en-US" sz="1200" b="0" i="0" u="none" strike="noStrike" cap="none" dirty="0" smtClean="0">
                <a:solidFill>
                  <a:schemeClr val="dk1"/>
                </a:solidFill>
                <a:latin typeface="Calibri"/>
                <a:ea typeface="Calibri"/>
                <a:cs typeface="Calibri"/>
                <a:sym typeface="Calibri"/>
              </a:rPr>
              <a:t>single crystal copper </a:t>
            </a:r>
            <a:r>
              <a:rPr lang="en-US" sz="1200" b="0" i="0" u="none" strike="noStrike" cap="none" dirty="0">
                <a:solidFill>
                  <a:schemeClr val="dk1"/>
                </a:solidFill>
                <a:latin typeface="Calibri"/>
                <a:ea typeface="Calibri"/>
                <a:cs typeface="Calibri"/>
                <a:sym typeface="Calibri"/>
              </a:rPr>
              <a:t>cathodes at UCLA. We published our first paper, written by </a:t>
            </a:r>
            <a:r>
              <a:rPr lang="en-US" sz="1200" b="0" i="0" u="none" strike="noStrike" cap="none" dirty="0" err="1">
                <a:solidFill>
                  <a:schemeClr val="dk1"/>
                </a:solidFill>
                <a:latin typeface="Calibri"/>
                <a:ea typeface="Calibri"/>
                <a:cs typeface="Calibri"/>
                <a:sym typeface="Calibri"/>
              </a:rPr>
              <a:t>Renkai</a:t>
            </a:r>
            <a:r>
              <a:rPr lang="en-US" sz="1200" b="0" i="0" u="none" strike="noStrike" cap="none" dirty="0">
                <a:solidFill>
                  <a:schemeClr val="dk1"/>
                </a:solidFill>
                <a:latin typeface="Calibri"/>
                <a:ea typeface="Calibri"/>
                <a:cs typeface="Calibri"/>
                <a:sym typeface="Calibri"/>
              </a:rPr>
              <a:t> Li, in PRL in 2013. The major result was that by putting a </a:t>
            </a:r>
            <a:r>
              <a:rPr lang="en-US" sz="1200" b="0" i="0" u="none" strike="noStrike" cap="none" dirty="0" err="1">
                <a:solidFill>
                  <a:schemeClr val="dk1"/>
                </a:solidFill>
                <a:latin typeface="Calibri"/>
                <a:ea typeface="Calibri"/>
                <a:cs typeface="Calibri"/>
                <a:sym typeface="Calibri"/>
              </a:rPr>
              <a:t>nanohole</a:t>
            </a:r>
            <a:r>
              <a:rPr lang="en-US" sz="1200" b="0" i="0" u="none" strike="noStrike" cap="none" dirty="0">
                <a:solidFill>
                  <a:schemeClr val="dk1"/>
                </a:solidFill>
                <a:latin typeface="Calibri"/>
                <a:ea typeface="Calibri"/>
                <a:cs typeface="Calibri"/>
                <a:sym typeface="Calibri"/>
              </a:rPr>
              <a:t> array on a copper cathode, we were able to increase its charge yield </a:t>
            </a:r>
            <a:r>
              <a:rPr lang="en-US" sz="1200" b="0" i="0" u="none" strike="noStrike" cap="none" dirty="0" smtClean="0">
                <a:solidFill>
                  <a:schemeClr val="dk1"/>
                </a:solidFill>
                <a:latin typeface="Calibri"/>
                <a:ea typeface="Calibri"/>
                <a:cs typeface="Calibri"/>
                <a:sym typeface="Calibri"/>
              </a:rPr>
              <a:t>or</a:t>
            </a:r>
            <a:r>
              <a:rPr lang="en-US" sz="1200" b="0" i="0" u="none" strike="noStrike" cap="none" baseline="0" dirty="0" smtClean="0">
                <a:solidFill>
                  <a:schemeClr val="dk1"/>
                </a:solidFill>
                <a:latin typeface="Calibri"/>
                <a:ea typeface="Calibri"/>
                <a:cs typeface="Calibri"/>
                <a:sym typeface="Calibri"/>
              </a:rPr>
              <a:t> QE </a:t>
            </a:r>
            <a:r>
              <a:rPr lang="en-US" sz="1200" b="0" i="0" u="none" strike="noStrike" cap="none" dirty="0" smtClean="0">
                <a:solidFill>
                  <a:schemeClr val="dk1"/>
                </a:solidFill>
                <a:latin typeface="Calibri"/>
                <a:ea typeface="Calibri"/>
                <a:cs typeface="Calibri"/>
                <a:sym typeface="Calibri"/>
              </a:rPr>
              <a:t>by </a:t>
            </a:r>
            <a:r>
              <a:rPr lang="en-US" sz="1200" b="0" i="0" u="none" strike="noStrike" cap="none" dirty="0">
                <a:solidFill>
                  <a:schemeClr val="dk1"/>
                </a:solidFill>
                <a:latin typeface="Calibri"/>
                <a:ea typeface="Calibri"/>
                <a:cs typeface="Calibri"/>
                <a:sym typeface="Calibri"/>
              </a:rPr>
              <a:t>more than a factor of 100 compared to a flat copper surface.</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And later, with further optimization and testing, we were able to increase the </a:t>
            </a:r>
            <a:r>
              <a:rPr lang="en-US" sz="1200" b="0" i="0" u="none" strike="noStrike" cap="none" dirty="0" smtClean="0">
                <a:solidFill>
                  <a:schemeClr val="dk1"/>
                </a:solidFill>
                <a:latin typeface="Calibri"/>
                <a:ea typeface="Calibri"/>
                <a:cs typeface="Calibri"/>
                <a:sym typeface="Calibri"/>
              </a:rPr>
              <a:t>QE </a:t>
            </a:r>
            <a:r>
              <a:rPr lang="en-US" sz="1200" b="0" i="0" u="none" strike="noStrike" cap="none" dirty="0">
                <a:solidFill>
                  <a:schemeClr val="dk1"/>
                </a:solidFill>
                <a:latin typeface="Calibri"/>
                <a:ea typeface="Calibri"/>
                <a:cs typeface="Calibri"/>
                <a:sym typeface="Calibri"/>
              </a:rPr>
              <a:t>by a factor of 3000. That’s 3000 times more charge compared to a flat surface.</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On the left is an SEM image of our best pattern so far, which was produced using Focused Ion Beam milling. We measured this pattern and found it was resonant close to 800 nm. And at 800 nm, the reflectivity was close to 20%. Now, on a flat surface, this would be 90%.</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the right, we can see a direct comparison of the beams generated from a patterned surface and a flat surface. The left is what we see with the pump laser directly on the pattern, and the right is what we see with the laser off the pattern on a flat part of the surface. And as you can see, we do have over 3000 times more charge.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 we have shown that this works very well, and these are significant results that already have an impact as they are being used at Pegasus at UCLA. Using our experience and knowledge, we want to extend this to other applications.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Stress the fact that the comparison is on the same cathode for bare/flat Cu vs. NPC.</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“paper by </a:t>
            </a:r>
            <a:r>
              <a:rPr lang="en-US" sz="1200" b="0" i="0" u="none" strike="noStrike" cap="none" dirty="0" err="1">
                <a:solidFill>
                  <a:schemeClr val="dk1"/>
                </a:solidFill>
                <a:latin typeface="Calibri"/>
                <a:ea typeface="Calibri"/>
                <a:cs typeface="Calibri"/>
                <a:sym typeface="Calibri"/>
              </a:rPr>
              <a:t>renkai</a:t>
            </a:r>
            <a:r>
              <a:rPr lang="en-US" sz="1200" b="0" i="0" u="none" strike="noStrike" cap="none" dirty="0">
                <a:solidFill>
                  <a:schemeClr val="dk1"/>
                </a:solidFill>
                <a:latin typeface="Calibri"/>
                <a:ea typeface="Calibri"/>
                <a:cs typeface="Calibri"/>
                <a:sym typeface="Calibri"/>
              </a:rPr>
              <a:t>” first work</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Inset is laser spot image, position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(is this the end)</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How are we continuing to improve this? Stuff like polishing, polarization, etc. talk about the process. Need to transition to new stuff smoothly.</a:t>
            </a: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Currently, we have efforts in two different avenues. One is using a different material.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We’ve done copper and silver, and now we are applying what we learned to niobium for super conducting RF guns for higher average </a:t>
            </a:r>
            <a:r>
              <a:rPr lang="en-US" sz="1200" b="0" i="0" u="none" strike="noStrike" cap="none" dirty="0" smtClean="0">
                <a:solidFill>
                  <a:schemeClr val="dk1"/>
                </a:solidFill>
                <a:latin typeface="Calibri"/>
                <a:ea typeface="Calibri"/>
                <a:cs typeface="Calibri"/>
                <a:sym typeface="Calibri"/>
              </a:rPr>
              <a:t>power.</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Two, we’re also trying out a different nanostructure: </a:t>
            </a:r>
            <a:r>
              <a:rPr lang="en-US" sz="1200" b="0" i="0" u="none" strike="noStrike" cap="none" dirty="0" err="1">
                <a:solidFill>
                  <a:schemeClr val="dk1"/>
                </a:solidFill>
                <a:latin typeface="Calibri"/>
                <a:ea typeface="Calibri"/>
                <a:cs typeface="Calibri"/>
                <a:sym typeface="Calibri"/>
              </a:rPr>
              <a:t>nano</a:t>
            </a:r>
            <a:r>
              <a:rPr lang="en-US" sz="1200" b="0" i="0" u="none" strike="noStrike" cap="none" dirty="0">
                <a:solidFill>
                  <a:schemeClr val="dk1"/>
                </a:solidFill>
                <a:latin typeface="Calibri"/>
                <a:ea typeface="Calibri"/>
                <a:cs typeface="Calibri"/>
                <a:sym typeface="Calibri"/>
              </a:rPr>
              <a:t>-bowtie apertures instead of </a:t>
            </a:r>
            <a:r>
              <a:rPr lang="en-US" sz="1200" b="0" i="0" u="none" strike="noStrike" cap="none" dirty="0" err="1">
                <a:solidFill>
                  <a:schemeClr val="dk1"/>
                </a:solidFill>
                <a:latin typeface="Calibri"/>
                <a:ea typeface="Calibri"/>
                <a:cs typeface="Calibri"/>
                <a:sym typeface="Calibri"/>
              </a:rPr>
              <a:t>nanoholes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advantage here, as you will see, is that these bowties can produce much higher </a:t>
            </a:r>
            <a:r>
              <a:rPr lang="en-US" sz="1200" b="0" i="0" u="none" strike="noStrike" cap="none" dirty="0" err="1" smtClean="0">
                <a:solidFill>
                  <a:schemeClr val="dk1"/>
                </a:solidFill>
                <a:latin typeface="Calibri"/>
                <a:ea typeface="Calibri"/>
                <a:cs typeface="Calibri"/>
                <a:sym typeface="Calibri"/>
              </a:rPr>
              <a:t>plasmonic</a:t>
            </a:r>
            <a:r>
              <a:rPr lang="en-US" sz="1200" b="0" i="0" u="none" strike="noStrike" cap="none" dirty="0" smtClean="0">
                <a:solidFill>
                  <a:schemeClr val="dk1"/>
                </a:solidFill>
                <a:latin typeface="Calibri"/>
                <a:ea typeface="Calibri"/>
                <a:cs typeface="Calibri"/>
                <a:sym typeface="Calibri"/>
              </a:rPr>
              <a:t> field </a:t>
            </a:r>
            <a:r>
              <a:rPr lang="en-US" sz="1200" b="0" i="0" u="none" strike="noStrike" cap="none" dirty="0">
                <a:solidFill>
                  <a:schemeClr val="dk1"/>
                </a:solidFill>
                <a:latin typeface="Calibri"/>
                <a:ea typeface="Calibri"/>
                <a:cs typeface="Calibri"/>
                <a:sym typeface="Calibri"/>
              </a:rPr>
              <a:t>enhancement than </a:t>
            </a:r>
            <a:r>
              <a:rPr lang="en-US" sz="1200" b="0" i="0" u="none" strike="noStrike" cap="none" dirty="0" err="1">
                <a:solidFill>
                  <a:schemeClr val="dk1"/>
                </a:solidFill>
                <a:latin typeface="Calibri"/>
                <a:ea typeface="Calibri"/>
                <a:cs typeface="Calibri"/>
                <a:sym typeface="Calibri"/>
              </a:rPr>
              <a:t>nanoholes</a:t>
            </a:r>
            <a:r>
              <a:rPr lang="en-US" sz="1200" b="0" i="0" u="none" strike="noStrike" cap="none" dirty="0">
                <a:solidFill>
                  <a:schemeClr val="dk1"/>
                </a:solidFill>
                <a:latin typeface="Calibri"/>
                <a:ea typeface="Calibri"/>
                <a:cs typeface="Calibri"/>
                <a:sym typeface="Calibri"/>
              </a:rPr>
              <a:t>.</a:t>
            </a: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Regarding niobium cathodes, this is something we’re working on together with Fay Hannon here at </a:t>
            </a:r>
            <a:r>
              <a:rPr lang="en-US" sz="1200" b="0" i="0" u="none" strike="noStrike" cap="none" dirty="0" err="1">
                <a:solidFill>
                  <a:schemeClr val="dk1"/>
                </a:solidFill>
                <a:latin typeface="Calibri"/>
                <a:ea typeface="Calibri"/>
                <a:cs typeface="Calibri"/>
                <a:sym typeface="Calibri"/>
              </a:rPr>
              <a:t>Jlab</a:t>
            </a:r>
            <a:r>
              <a:rPr lang="en-US" sz="1200" b="0" i="0" u="none" strike="noStrike" cap="none" dirty="0">
                <a:solidFill>
                  <a:schemeClr val="dk1"/>
                </a:solidFill>
                <a:latin typeface="Calibri"/>
                <a:ea typeface="Calibri"/>
                <a:cs typeface="Calibri"/>
                <a:sym typeface="Calibri"/>
              </a:rPr>
              <a:t>. Once we fabricate a high quality </a:t>
            </a:r>
            <a:r>
              <a:rPr lang="en-US" sz="1200" b="0" i="0" u="none" strike="noStrike" cap="none" dirty="0" err="1">
                <a:solidFill>
                  <a:schemeClr val="dk1"/>
                </a:solidFill>
                <a:latin typeface="Calibri"/>
                <a:ea typeface="Calibri"/>
                <a:cs typeface="Calibri"/>
                <a:sym typeface="Calibri"/>
              </a:rPr>
              <a:t>nanopatterned</a:t>
            </a:r>
            <a:r>
              <a:rPr lang="en-US" sz="1200" b="0" i="0" u="none" strike="noStrike" cap="none" dirty="0">
                <a:solidFill>
                  <a:schemeClr val="dk1"/>
                </a:solidFill>
                <a:latin typeface="Calibri"/>
                <a:ea typeface="Calibri"/>
                <a:cs typeface="Calibri"/>
                <a:sym typeface="Calibri"/>
              </a:rPr>
              <a:t> niobium sample, the plan is to test it here at </a:t>
            </a:r>
            <a:r>
              <a:rPr lang="en-US" sz="1200" b="0" i="0" u="none" strike="noStrike" cap="none" dirty="0" err="1">
                <a:solidFill>
                  <a:schemeClr val="dk1"/>
                </a:solidFill>
                <a:latin typeface="Calibri"/>
                <a:ea typeface="Calibri"/>
                <a:cs typeface="Calibri"/>
                <a:sym typeface="Calibri"/>
              </a:rPr>
              <a:t>Jlab</a:t>
            </a:r>
            <a:r>
              <a:rPr lang="en-US" sz="1200" b="0" i="0" u="none" strike="noStrike" cap="none" dirty="0">
                <a:solidFill>
                  <a:schemeClr val="dk1"/>
                </a:solidFill>
                <a:latin typeface="Calibri"/>
                <a:ea typeface="Calibri"/>
                <a:cs typeface="Calibri"/>
                <a:sym typeface="Calibri"/>
              </a:rPr>
              <a:t> in the cold gun at the Vertical Test Stand.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is an SEM image of a recently produced </a:t>
            </a:r>
            <a:r>
              <a:rPr lang="en-US" sz="1200" b="0" i="0" u="none" strike="noStrike" cap="none" dirty="0" err="1">
                <a:solidFill>
                  <a:schemeClr val="dk1"/>
                </a:solidFill>
                <a:latin typeface="Calibri"/>
                <a:ea typeface="Calibri"/>
                <a:cs typeface="Calibri"/>
                <a:sym typeface="Calibri"/>
              </a:rPr>
              <a:t>nanohole</a:t>
            </a:r>
            <a:r>
              <a:rPr lang="en-US" sz="1200" b="0" i="0" u="none" strike="noStrike" cap="none" dirty="0">
                <a:solidFill>
                  <a:schemeClr val="dk1"/>
                </a:solidFill>
                <a:latin typeface="Calibri"/>
                <a:ea typeface="Calibri"/>
                <a:cs typeface="Calibri"/>
                <a:sym typeface="Calibri"/>
              </a:rPr>
              <a:t> array on a niobium sample. For a preliminary test, we are pleased that we measured a small drop in reflectivity at 825 nm. We’re pretty confident we can improve on this, based on our past success with copper.</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 obvious area of improvement is the surface quality of the niobium substrate, which as you can see in this image, </a:t>
            </a:r>
            <a:r>
              <a:rPr lang="en-US" sz="1200" b="0" i="0" u="none" strike="noStrike" cap="none" dirty="0" smtClean="0">
                <a:solidFill>
                  <a:schemeClr val="dk1"/>
                </a:solidFill>
                <a:latin typeface="Calibri"/>
                <a:ea typeface="Calibri"/>
                <a:cs typeface="Calibri"/>
                <a:sym typeface="Calibri"/>
              </a:rPr>
              <a:t>is pretty bad.</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But we do have two </a:t>
            </a:r>
            <a:r>
              <a:rPr lang="en-US" sz="1200" b="0" i="0" u="none" strike="noStrike" cap="none" dirty="0">
                <a:solidFill>
                  <a:schemeClr val="dk1"/>
                </a:solidFill>
                <a:latin typeface="Calibri"/>
                <a:ea typeface="Calibri"/>
                <a:cs typeface="Calibri"/>
                <a:sym typeface="Calibri"/>
              </a:rPr>
              <a:t>additional niobium samples </a:t>
            </a:r>
            <a:r>
              <a:rPr lang="en-US" sz="1200" b="0" i="0" u="none" strike="noStrike" cap="none" dirty="0" smtClean="0">
                <a:solidFill>
                  <a:schemeClr val="dk1"/>
                </a:solidFill>
                <a:latin typeface="Calibri"/>
                <a:ea typeface="Calibri"/>
                <a:cs typeface="Calibri"/>
                <a:sym typeface="Calibri"/>
              </a:rPr>
              <a:t>that have just been </a:t>
            </a:r>
            <a:r>
              <a:rPr lang="en-US" sz="1200" b="0" i="0" u="none" strike="noStrike" cap="none" dirty="0">
                <a:solidFill>
                  <a:schemeClr val="dk1"/>
                </a:solidFill>
                <a:latin typeface="Calibri"/>
                <a:ea typeface="Calibri"/>
                <a:cs typeface="Calibri"/>
                <a:sym typeface="Calibri"/>
              </a:rPr>
              <a:t>polished </a:t>
            </a:r>
            <a:r>
              <a:rPr lang="en-US" sz="1200" b="0" i="0" u="none" strike="noStrike" cap="none" dirty="0" smtClean="0">
                <a:solidFill>
                  <a:schemeClr val="dk1"/>
                </a:solidFill>
                <a:latin typeface="Calibri"/>
                <a:ea typeface="Calibri"/>
                <a:cs typeface="Calibri"/>
                <a:sym typeface="Calibri"/>
              </a:rPr>
              <a:t>by </a:t>
            </a:r>
            <a:r>
              <a:rPr lang="en-US" sz="1200" b="0" i="0" u="none" strike="noStrike" cap="none" dirty="0">
                <a:solidFill>
                  <a:schemeClr val="dk1"/>
                </a:solidFill>
                <a:latin typeface="Calibri"/>
                <a:ea typeface="Calibri"/>
                <a:cs typeface="Calibri"/>
                <a:sym typeface="Calibri"/>
              </a:rPr>
              <a:t>an external vendor, and we should be getting them back </a:t>
            </a:r>
            <a:r>
              <a:rPr lang="en-US" sz="1200" b="0" i="0" u="none" strike="noStrike" cap="none" dirty="0" smtClean="0">
                <a:solidFill>
                  <a:schemeClr val="dk1"/>
                </a:solidFill>
                <a:latin typeface="Calibri"/>
                <a:ea typeface="Calibri"/>
                <a:cs typeface="Calibri"/>
                <a:sym typeface="Calibri"/>
              </a:rPr>
              <a:t>this week. And these</a:t>
            </a:r>
            <a:r>
              <a:rPr lang="en-US" sz="1200" b="0" i="0" u="none" strike="noStrike" cap="none" baseline="0" dirty="0" smtClean="0">
                <a:solidFill>
                  <a:schemeClr val="dk1"/>
                </a:solidFill>
                <a:latin typeface="Calibri"/>
                <a:ea typeface="Calibri"/>
                <a:cs typeface="Calibri"/>
                <a:sym typeface="Calibri"/>
              </a:rPr>
              <a:t> have been polished to about 40 nm surface roughness.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we dial down the process and produce a resonant niobium sample, we can put it on the vertical test stand on the cold gun at </a:t>
            </a:r>
            <a:r>
              <a:rPr lang="en-US" sz="1200" b="0" i="0" u="none" strike="noStrike" cap="none" dirty="0" err="1">
                <a:solidFill>
                  <a:schemeClr val="dk1"/>
                </a:solidFill>
                <a:latin typeface="Calibri"/>
                <a:ea typeface="Calibri"/>
                <a:cs typeface="Calibri"/>
                <a:sym typeface="Calibri"/>
              </a:rPr>
              <a:t>JLab</a:t>
            </a:r>
            <a:r>
              <a:rPr lang="en-US" sz="1200" b="0" i="0" u="none" strike="noStrike" cap="none" dirty="0">
                <a:solidFill>
                  <a:schemeClr val="dk1"/>
                </a:solidFill>
                <a:latin typeface="Calibri"/>
                <a:ea typeface="Calibri"/>
                <a:cs typeface="Calibri"/>
                <a:sym typeface="Calibri"/>
              </a:rPr>
              <a:t>, and we already have preliminary engineering to mount this sample onto a cathode.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that, our main task is to measure beam charge at a downstream faraday cup and see how much </a:t>
            </a:r>
            <a:r>
              <a:rPr lang="en-US" dirty="0"/>
              <a:t>we can</a:t>
            </a:r>
            <a:r>
              <a:rPr lang="en-US" sz="1200" b="0" i="0" u="none" strike="noStrike" cap="none" dirty="0">
                <a:solidFill>
                  <a:schemeClr val="dk1"/>
                </a:solidFill>
                <a:latin typeface="Calibri"/>
                <a:ea typeface="Calibri"/>
                <a:cs typeface="Calibri"/>
                <a:sym typeface="Calibri"/>
              </a:rPr>
              <a:t> get from a </a:t>
            </a:r>
            <a:r>
              <a:rPr lang="en-US" sz="1200" b="0" i="0" u="none" strike="noStrike" cap="none" dirty="0" err="1">
                <a:solidFill>
                  <a:schemeClr val="dk1"/>
                </a:solidFill>
                <a:latin typeface="Calibri"/>
                <a:ea typeface="Calibri"/>
                <a:cs typeface="Calibri"/>
                <a:sym typeface="Calibri"/>
              </a:rPr>
              <a:t>nanopatterned</a:t>
            </a:r>
            <a:r>
              <a:rPr lang="en-US" sz="1200" b="0" i="0" u="none" strike="noStrike" cap="none" dirty="0">
                <a:solidFill>
                  <a:schemeClr val="dk1"/>
                </a:solidFill>
                <a:latin typeface="Calibri"/>
                <a:ea typeface="Calibri"/>
                <a:cs typeface="Calibri"/>
                <a:sym typeface="Calibri"/>
              </a:rPr>
              <a:t> niobium cathode.</a:t>
            </a: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addition to making </a:t>
            </a:r>
            <a:r>
              <a:rPr lang="en-US" sz="1200" b="0" i="0" u="none" strike="noStrike" cap="none" dirty="0" err="1">
                <a:solidFill>
                  <a:schemeClr val="dk1"/>
                </a:solidFill>
                <a:latin typeface="Calibri"/>
                <a:ea typeface="Calibri"/>
                <a:cs typeface="Calibri"/>
                <a:sym typeface="Calibri"/>
              </a:rPr>
              <a:t>plasmonic</a:t>
            </a:r>
            <a:r>
              <a:rPr lang="en-US" sz="1200" b="0" i="0" u="none" strike="noStrike" cap="none" dirty="0">
                <a:solidFill>
                  <a:schemeClr val="dk1"/>
                </a:solidFill>
                <a:latin typeface="Calibri"/>
                <a:ea typeface="Calibri"/>
                <a:cs typeface="Calibri"/>
                <a:sym typeface="Calibri"/>
              </a:rPr>
              <a:t> cathodes out of niobium, we’re also exploring making </a:t>
            </a:r>
            <a:r>
              <a:rPr lang="en-US" sz="1200" b="0" i="0" u="none" strike="noStrike" cap="none" dirty="0" err="1">
                <a:solidFill>
                  <a:schemeClr val="dk1"/>
                </a:solidFill>
                <a:latin typeface="Calibri"/>
                <a:ea typeface="Calibri"/>
                <a:cs typeface="Calibri"/>
                <a:sym typeface="Calibri"/>
              </a:rPr>
              <a:t>nano</a:t>
            </a:r>
            <a:r>
              <a:rPr lang="en-US" sz="1200" b="0" i="0" u="none" strike="noStrike" cap="none" dirty="0">
                <a:solidFill>
                  <a:schemeClr val="dk1"/>
                </a:solidFill>
                <a:latin typeface="Calibri"/>
                <a:ea typeface="Calibri"/>
                <a:cs typeface="Calibri"/>
                <a:sym typeface="Calibri"/>
              </a:rPr>
              <a:t>-bowtie patterns instead of </a:t>
            </a:r>
            <a:r>
              <a:rPr lang="en-US" sz="1200" b="0" i="0" u="none" strike="noStrike" cap="none" dirty="0" err="1">
                <a:solidFill>
                  <a:schemeClr val="dk1"/>
                </a:solidFill>
                <a:latin typeface="Calibri"/>
                <a:ea typeface="Calibri"/>
                <a:cs typeface="Calibri"/>
                <a:sym typeface="Calibri"/>
              </a:rPr>
              <a:t>nanoholes</a:t>
            </a:r>
            <a:r>
              <a:rPr lang="en-US" sz="1200" b="0" i="0" u="none" strike="noStrike" cap="none" dirty="0">
                <a:solidFill>
                  <a:schemeClr val="dk1"/>
                </a:solidFill>
                <a:latin typeface="Calibri"/>
                <a:ea typeface="Calibri"/>
                <a:cs typeface="Calibri"/>
                <a:sym typeface="Calibri"/>
              </a:rPr>
              <a:t> in copper.</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Nano-bowtie apertures are well known resonant structures, and the hope is that we can extend that to the application of </a:t>
            </a:r>
            <a:r>
              <a:rPr lang="en-US" sz="1200" b="0" i="0" u="none" strike="noStrike" cap="none" dirty="0" err="1">
                <a:solidFill>
                  <a:schemeClr val="dk1"/>
                </a:solidFill>
                <a:latin typeface="Calibri"/>
                <a:ea typeface="Calibri"/>
                <a:cs typeface="Calibri"/>
                <a:sym typeface="Calibri"/>
              </a:rPr>
              <a:t>plasmonic</a:t>
            </a:r>
            <a:r>
              <a:rPr lang="en-US" sz="1200" b="0" i="0" u="none" strike="noStrike" cap="none" dirty="0">
                <a:solidFill>
                  <a:schemeClr val="dk1"/>
                </a:solidFill>
                <a:latin typeface="Calibri"/>
                <a:ea typeface="Calibri"/>
                <a:cs typeface="Calibri"/>
                <a:sym typeface="Calibri"/>
              </a:rPr>
              <a:t> cathodes. You can see the shape of these structures on a </a:t>
            </a:r>
            <a:r>
              <a:rPr lang="en-US" sz="1200" b="0" i="0" u="none" strike="noStrike" cap="none" dirty="0" err="1">
                <a:solidFill>
                  <a:schemeClr val="dk1"/>
                </a:solidFill>
                <a:latin typeface="Calibri"/>
                <a:ea typeface="Calibri"/>
                <a:cs typeface="Calibri"/>
                <a:sym typeface="Calibri"/>
              </a:rPr>
              <a:t>closeup</a:t>
            </a:r>
            <a:r>
              <a:rPr lang="en-US" sz="1200" b="0" i="0" u="none" strike="noStrike" cap="none" dirty="0">
                <a:solidFill>
                  <a:schemeClr val="dk1"/>
                </a:solidFill>
                <a:latin typeface="Calibri"/>
                <a:ea typeface="Calibri"/>
                <a:cs typeface="Calibri"/>
                <a:sym typeface="Calibri"/>
              </a:rPr>
              <a:t> SEM image here.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primary advantage of bowties is that they can exhibit much higher field enhancement than </a:t>
            </a:r>
            <a:r>
              <a:rPr lang="en-US" sz="1200" b="0" i="0" u="none" strike="noStrike" cap="none" dirty="0" err="1">
                <a:solidFill>
                  <a:schemeClr val="dk1"/>
                </a:solidFill>
                <a:latin typeface="Calibri"/>
                <a:ea typeface="Calibri"/>
                <a:cs typeface="Calibri"/>
                <a:sym typeface="Calibri"/>
              </a:rPr>
              <a:t>nanoholes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These two images on the right are simulated intensity profiles. With </a:t>
            </a:r>
            <a:r>
              <a:rPr lang="en-US" sz="1200" b="0" i="0" u="none" strike="noStrike" cap="none" dirty="0" err="1">
                <a:solidFill>
                  <a:schemeClr val="dk1"/>
                </a:solidFill>
                <a:latin typeface="Calibri"/>
                <a:ea typeface="Calibri"/>
                <a:cs typeface="Calibri"/>
                <a:sym typeface="Calibri"/>
              </a:rPr>
              <a:t>nanoholes</a:t>
            </a:r>
            <a:r>
              <a:rPr lang="en-US" sz="1200" b="0" i="0" u="none" strike="noStrike" cap="none" dirty="0">
                <a:solidFill>
                  <a:schemeClr val="dk1"/>
                </a:solidFill>
                <a:latin typeface="Calibri"/>
                <a:ea typeface="Calibri"/>
                <a:cs typeface="Calibri"/>
                <a:sym typeface="Calibri"/>
              </a:rPr>
              <a:t>, you can get up to two orders of magnitude of enhancement, but with bowties, you can get ten times that, at three orders of magnitude.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But as expected, this approach comes with its own set of challenges. Finely detailed bowties are, as you can imagine, harder to make than simple holes. Though it could ten times better, it also takes ten times longer to produce.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main reason is that very low ion beam currents must be used in order to produce the fine detail of the bowties, which increases fabrication time. One solution here is to just make holes that don’t require as much processing time. Basically, holes that are shallower or not as deep.</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Another challenge was that the initial test pattern did not exhibit the predicted reflectivity response. When we measured it, we found that it was resonant near 650 nm instead of 800 nm. We think this is from our simulation being inaccurate, since it’s hard to characterize these bowties accurately due to rounded edges and rounded bottoms produced from Focused Ion Beam milling… as shown in the cross section image. Notice the round edges and bottom.</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But, we can work our way around this too by just getting rid of rounded bottoms altogether and making an even simpler geometry. And I’ll show you what I mean.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Our alternate approach is this: Instead of deep bowties on a full copper substrate, we are testing bowties made on a thin layer of copper deposited on a silicon dioxide substrate. This solves our two previous problems simultaneously. In this approach, the copper layer only needs to be around 40 nm thick, whereas the hole depth for the previous approach needed to be roughly between 250-400 nm. So just by shrinking the bowties, we’re reducing the fabrication time by up to a factor of 10.</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Bowties of this geometry are also effectively through-holes, since the glass substrate has no effect on the </a:t>
            </a:r>
            <a:r>
              <a:rPr lang="en-US" sz="1200" b="0" i="0" u="none" strike="noStrike" cap="none" dirty="0" err="1">
                <a:solidFill>
                  <a:schemeClr val="dk1"/>
                </a:solidFill>
                <a:latin typeface="Calibri"/>
                <a:ea typeface="Calibri"/>
                <a:cs typeface="Calibri"/>
                <a:sym typeface="Calibri"/>
              </a:rPr>
              <a:t>plasmonic</a:t>
            </a:r>
            <a:r>
              <a:rPr lang="en-US" sz="1200" b="0" i="0" u="none" strike="noStrike" cap="none" dirty="0">
                <a:solidFill>
                  <a:schemeClr val="dk1"/>
                </a:solidFill>
                <a:latin typeface="Calibri"/>
                <a:ea typeface="Calibri"/>
                <a:cs typeface="Calibri"/>
                <a:sym typeface="Calibri"/>
              </a:rPr>
              <a:t> response. So we can treat this as a through-aperture in simulation and not worry about any rounding in the geometry. This should help our simulations become much more accurate.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you can see, this geometry also exhibits a </a:t>
            </a:r>
            <a:r>
              <a:rPr lang="en-US" sz="1200" b="0" i="0" u="none" strike="noStrike" cap="none" dirty="0" err="1">
                <a:solidFill>
                  <a:schemeClr val="dk1"/>
                </a:solidFill>
                <a:latin typeface="Calibri"/>
                <a:ea typeface="Calibri"/>
                <a:cs typeface="Calibri"/>
                <a:sym typeface="Calibri"/>
              </a:rPr>
              <a:t>plasmonic</a:t>
            </a:r>
            <a:r>
              <a:rPr lang="en-US" sz="1200" b="0" i="0" u="none" strike="noStrike" cap="none" dirty="0">
                <a:solidFill>
                  <a:schemeClr val="dk1"/>
                </a:solidFill>
                <a:latin typeface="Calibri"/>
                <a:ea typeface="Calibri"/>
                <a:cs typeface="Calibri"/>
                <a:sym typeface="Calibri"/>
              </a:rPr>
              <a:t> response in simulation. So far, it shows around 2 orders of magnitude of field enhancement. When we optimize this, we believe we can see more.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Also, a side benefit of this geometry is that it opens up the possibility of using other perhaps more efficient methods of nanofabrication, aside just Focused Ion Beam milling. These could be e-beam lithography, material deposition, </a:t>
            </a:r>
            <a:r>
              <a:rPr lang="en-US" sz="1200" b="0" i="0" u="none" strike="noStrike" cap="none" dirty="0" smtClean="0">
                <a:solidFill>
                  <a:schemeClr val="dk1"/>
                </a:solidFill>
                <a:latin typeface="Calibri"/>
                <a:ea typeface="Calibri"/>
                <a:cs typeface="Calibri"/>
                <a:sym typeface="Calibri"/>
              </a:rPr>
              <a:t>wet</a:t>
            </a:r>
            <a:r>
              <a:rPr lang="en-US" sz="1200" b="0" i="0" u="none" strike="noStrike" cap="none" baseline="0" dirty="0" smtClean="0">
                <a:solidFill>
                  <a:schemeClr val="dk1"/>
                </a:solidFill>
                <a:latin typeface="Calibri"/>
                <a:ea typeface="Calibri"/>
                <a:cs typeface="Calibri"/>
                <a:sym typeface="Calibri"/>
              </a:rPr>
              <a:t> etching</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and so 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subTitle" idx="1"/>
          </p:nvPr>
        </p:nvSpPr>
        <p:spPr>
          <a:xfrm>
            <a:off x="1295400" y="3392496"/>
            <a:ext cx="6400799" cy="1600199"/>
          </a:xfrm>
          <a:prstGeom prst="rect">
            <a:avLst/>
          </a:prstGeom>
          <a:noFill/>
          <a:ln>
            <a:noFill/>
          </a:ln>
        </p:spPr>
        <p:txBody>
          <a:bodyPr lIns="91425" tIns="91425" rIns="91425" bIns="91425" anchor="t" anchorCtr="0"/>
          <a:lstStyle>
            <a:lvl1pPr marL="0" marR="0" lvl="0" indent="0" algn="ctr" rtl="0">
              <a:spcBef>
                <a:spcPts val="580"/>
              </a:spcBef>
              <a:buClr>
                <a:schemeClr val="accent1"/>
              </a:buClr>
              <a:buFont typeface="Noto Sans Symbols"/>
              <a:buNone/>
              <a:defRPr sz="2600" b="0" i="0" u="none" strike="noStrike" cap="none">
                <a:solidFill>
                  <a:schemeClr val="dk1"/>
                </a:solidFill>
                <a:latin typeface="Source Sans Pro"/>
                <a:ea typeface="Source Sans Pro"/>
                <a:cs typeface="Source Sans Pro"/>
                <a:sym typeface="Source Sans Pro"/>
              </a:defRPr>
            </a:lvl1pPr>
            <a:lvl2pPr marL="457200" marR="0" lvl="1" indent="0" algn="ctr" rtl="0">
              <a:spcBef>
                <a:spcPts val="370"/>
              </a:spcBef>
              <a:buClr>
                <a:schemeClr val="accent2"/>
              </a:buClr>
              <a:buFont typeface="Noto Sans Symbols"/>
              <a:buNone/>
              <a:defRPr sz="2400" b="0" i="0" u="none" strike="noStrike" cap="none">
                <a:solidFill>
                  <a:schemeClr val="dk1"/>
                </a:solidFill>
                <a:latin typeface="Source Sans Pro"/>
                <a:ea typeface="Source Sans Pro"/>
                <a:cs typeface="Source Sans Pro"/>
                <a:sym typeface="Source Sans Pro"/>
              </a:defRPr>
            </a:lvl2pPr>
            <a:lvl3pPr marL="914400" marR="0" lvl="2" indent="0" algn="ctr" rtl="0">
              <a:spcBef>
                <a:spcPts val="370"/>
              </a:spcBef>
              <a:buClr>
                <a:srgbClr val="EAB6AA"/>
              </a:buClr>
              <a:buFont typeface="Noto Sans Symbols"/>
              <a:buNone/>
              <a:defRPr sz="2000" b="0" i="0" u="none" strike="noStrike" cap="none">
                <a:solidFill>
                  <a:schemeClr val="dk1"/>
                </a:solidFill>
                <a:latin typeface="Source Sans Pro"/>
                <a:ea typeface="Source Sans Pro"/>
                <a:cs typeface="Source Sans Pro"/>
                <a:sym typeface="Source Sans Pro"/>
              </a:defRPr>
            </a:lvl3pPr>
            <a:lvl4pPr marL="1371600" marR="0" lvl="3" indent="0" algn="ctr" rtl="0">
              <a:spcBef>
                <a:spcPts val="370"/>
              </a:spcBef>
              <a:buClr>
                <a:schemeClr val="accent3"/>
              </a:buClr>
              <a:buFont typeface="Noto Sans Symbols"/>
              <a:buNone/>
              <a:defRPr sz="2000" b="0" i="0" u="none" strike="noStrike" cap="none">
                <a:solidFill>
                  <a:schemeClr val="dk1"/>
                </a:solidFill>
                <a:latin typeface="Source Sans Pro"/>
                <a:ea typeface="Source Sans Pro"/>
                <a:cs typeface="Source Sans Pro"/>
                <a:sym typeface="Source Sans Pro"/>
              </a:defRPr>
            </a:lvl4pPr>
            <a:lvl5pPr marL="1828800" marR="0" lvl="4" indent="0" algn="ctr" rtl="0">
              <a:spcBef>
                <a:spcPts val="370"/>
              </a:spcBef>
              <a:buClr>
                <a:schemeClr val="accent3"/>
              </a:buClr>
              <a:buFont typeface="Source Sans Pro"/>
              <a:buNone/>
              <a:defRPr sz="2000" b="0" i="0" u="none" strike="noStrike" cap="none">
                <a:solidFill>
                  <a:schemeClr val="dk1"/>
                </a:solidFill>
                <a:latin typeface="Source Sans Pro"/>
                <a:ea typeface="Source Sans Pro"/>
                <a:cs typeface="Source Sans Pro"/>
                <a:sym typeface="Source Sans Pro"/>
              </a:defRPr>
            </a:lvl5pPr>
            <a:lvl6pPr marL="2286000" marR="0" lvl="5" indent="0" algn="ctr" rtl="0">
              <a:spcBef>
                <a:spcPts val="370"/>
              </a:spcBef>
              <a:buClr>
                <a:schemeClr val="accent3"/>
              </a:buClr>
              <a:buFont typeface="Source Sans Pro"/>
              <a:buNone/>
              <a:defRPr sz="1800" b="0" i="0" u="none" strike="noStrike" cap="none">
                <a:solidFill>
                  <a:schemeClr val="dk1"/>
                </a:solidFill>
                <a:latin typeface="Source Sans Pro"/>
                <a:ea typeface="Source Sans Pro"/>
                <a:cs typeface="Source Sans Pro"/>
                <a:sym typeface="Source Sans Pro"/>
              </a:defRPr>
            </a:lvl6pPr>
            <a:lvl7pPr marL="2743200" marR="0" lvl="6" indent="0" algn="ctr" rtl="0">
              <a:spcBef>
                <a:spcPts val="370"/>
              </a:spcBef>
              <a:buClr>
                <a:schemeClr val="accent2"/>
              </a:buClr>
              <a:buFont typeface="Source Sans Pro"/>
              <a:buNone/>
              <a:defRPr sz="1800" b="0" i="0" u="none" strike="noStrike" cap="none">
                <a:solidFill>
                  <a:schemeClr val="dk1"/>
                </a:solidFill>
                <a:latin typeface="Source Sans Pro"/>
                <a:ea typeface="Source Sans Pro"/>
                <a:cs typeface="Source Sans Pro"/>
                <a:sym typeface="Source Sans Pro"/>
              </a:defRPr>
            </a:lvl7pPr>
            <a:lvl8pPr marL="3200400" marR="0" lvl="7" indent="0" algn="ctr" rtl="0">
              <a:spcBef>
                <a:spcPts val="370"/>
              </a:spcBef>
              <a:buClr>
                <a:srgbClr val="EAB6AA"/>
              </a:buClr>
              <a:buFont typeface="Source Sans Pro"/>
              <a:buNone/>
              <a:defRPr sz="1800" b="0" i="0" u="none" strike="noStrike" cap="none">
                <a:solidFill>
                  <a:schemeClr val="dk1"/>
                </a:solidFill>
                <a:latin typeface="Source Sans Pro"/>
                <a:ea typeface="Source Sans Pro"/>
                <a:cs typeface="Source Sans Pro"/>
                <a:sym typeface="Source Sans Pro"/>
              </a:defRPr>
            </a:lvl8pPr>
            <a:lvl9pPr marL="3657600" marR="0" lvl="8" indent="0" algn="ctr" rtl="0">
              <a:spcBef>
                <a:spcPts val="370"/>
              </a:spcBef>
              <a:buClr>
                <a:srgbClr val="A8ABC9"/>
              </a:buClr>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grpSp>
        <p:nvGrpSpPr>
          <p:cNvPr id="21" name="Shape 21"/>
          <p:cNvGrpSpPr/>
          <p:nvPr/>
        </p:nvGrpSpPr>
        <p:grpSpPr>
          <a:xfrm>
            <a:off x="0" y="1696824"/>
            <a:ext cx="9143998" cy="1635811"/>
            <a:chOff x="62930" y="1396720"/>
            <a:chExt cx="9021537" cy="1690461"/>
          </a:xfrm>
        </p:grpSpPr>
        <p:sp>
          <p:nvSpPr>
            <p:cNvPr id="22" name="Shape 22"/>
            <p:cNvSpPr/>
            <p:nvPr/>
          </p:nvSpPr>
          <p:spPr>
            <a:xfrm>
              <a:off x="62930" y="1449303"/>
              <a:ext cx="9021537" cy="152734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3" name="Shape 23"/>
            <p:cNvSpPr/>
            <p:nvPr/>
          </p:nvSpPr>
          <p:spPr>
            <a:xfrm>
              <a:off x="62930" y="1396720"/>
              <a:ext cx="9021537" cy="120580"/>
            </a:xfrm>
            <a:prstGeom prst="rect">
              <a:avLst/>
            </a:prstGeom>
            <a:solidFill>
              <a:srgbClr val="EAB6A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4" name="Shape 24"/>
            <p:cNvSpPr/>
            <p:nvPr/>
          </p:nvSpPr>
          <p:spPr>
            <a:xfrm>
              <a:off x="62930" y="2976649"/>
              <a:ext cx="9021537" cy="110532"/>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grpSp>
      <p:sp>
        <p:nvSpPr>
          <p:cNvPr id="25" name="Shape 25"/>
          <p:cNvSpPr txBox="1">
            <a:spLocks noGrp="1"/>
          </p:cNvSpPr>
          <p:nvPr>
            <p:ph type="ctrTitle"/>
          </p:nvPr>
        </p:nvSpPr>
        <p:spPr>
          <a:xfrm>
            <a:off x="457200" y="1751385"/>
            <a:ext cx="8229600" cy="1470024"/>
          </a:xfrm>
          <a:prstGeom prst="rect">
            <a:avLst/>
          </a:prstGeom>
          <a:noFill/>
          <a:ln>
            <a:noFill/>
          </a:ln>
        </p:spPr>
        <p:txBody>
          <a:bodyPr lIns="91425" tIns="91425" rIns="91425" bIns="91425" anchor="ctr" anchorCtr="0"/>
          <a:lstStyle>
            <a:lvl1pPr marL="0" marR="0" lvl="0" indent="0" algn="ctr" rtl="0">
              <a:spcBef>
                <a:spcPts val="0"/>
              </a:spcBef>
              <a:buClr>
                <a:srgbClr val="FFFFFF"/>
              </a:buClr>
              <a:buFont typeface="Source Sans Pro"/>
              <a:buNone/>
              <a:defRPr sz="4200" b="0" i="0" u="none" strike="noStrike" cap="none">
                <a:solidFill>
                  <a:srgbClr val="FFFFFF"/>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b="0" i="0" u="none" strike="noStrike" cap="none">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 name="Shape 27"/>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b="0" i="0" u="none" strike="noStrike" cap="none">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Shape 28"/>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b="0" i="0" u="none" strike="noStrike" cap="none">
                <a:solidFill>
                  <a:srgbClr val="DA652B"/>
                </a:solidFill>
                <a:latin typeface="Source Sans Pro"/>
                <a:ea typeface="Source Sans Pro"/>
                <a:cs typeface="Source Sans Pro"/>
                <a:sym typeface="Source Sans Pro"/>
              </a:rPr>
              <a:t>‹#›</a:t>
            </a:fld>
            <a:endParaRPr lang="en-US" sz="800" b="0" i="0" u="none" strike="noStrike" cap="none">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0" y="0"/>
            <a:ext cx="6839999" cy="759327"/>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0" y="851499"/>
            <a:ext cx="9144000" cy="5801742"/>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Shape 32"/>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b="0" i="0" u="none" strike="noStrike" cap="none">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Shape 33"/>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b="0" i="0" u="none" strike="noStrike" cap="none">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Shape 34"/>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b="0" i="0" u="none" strike="noStrike" cap="none">
                <a:solidFill>
                  <a:srgbClr val="DA652B"/>
                </a:solidFill>
                <a:latin typeface="Source Sans Pro"/>
                <a:ea typeface="Source Sans Pro"/>
                <a:cs typeface="Source Sans Pro"/>
                <a:sym typeface="Source Sans Pro"/>
              </a:rPr>
              <a:t>‹#›</a:t>
            </a:fld>
            <a:endParaRPr lang="en-US" sz="800" b="0" i="0" u="none" strike="noStrike" cap="none">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22312" y="952500"/>
            <a:ext cx="7772400" cy="1362075"/>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40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722312" y="2547938"/>
            <a:ext cx="7772400" cy="1338261"/>
          </a:xfrm>
          <a:prstGeom prst="rect">
            <a:avLst/>
          </a:prstGeom>
          <a:noFill/>
          <a:ln>
            <a:noFill/>
          </a:ln>
        </p:spPr>
        <p:txBody>
          <a:bodyPr lIns="91425" tIns="91425" rIns="91425" bIns="91425" anchor="t" anchorCtr="0"/>
          <a:lstStyle>
            <a:lvl1pPr marL="0" marR="0" lvl="0" indent="0" algn="l" rtl="0">
              <a:spcBef>
                <a:spcPts val="580"/>
              </a:spcBef>
              <a:buClr>
                <a:schemeClr val="accent1"/>
              </a:buClr>
              <a:buFont typeface="Noto Sans Symbols"/>
              <a:buNone/>
              <a:defRPr sz="2400" b="0" i="0" u="none" strike="noStrike" cap="none">
                <a:solidFill>
                  <a:srgbClr val="888888"/>
                </a:solidFill>
                <a:latin typeface="Source Sans Pro"/>
                <a:ea typeface="Source Sans Pro"/>
                <a:cs typeface="Source Sans Pro"/>
                <a:sym typeface="Source Sans Pro"/>
              </a:defRPr>
            </a:lvl1pPr>
            <a:lvl2pPr marL="548640" marR="0" lvl="1" indent="-231140" algn="l" rtl="0">
              <a:spcBef>
                <a:spcPts val="370"/>
              </a:spcBef>
              <a:buClr>
                <a:schemeClr val="accent2"/>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822960" marR="0" lvl="2" indent="-238760" algn="l" rtl="0">
              <a:spcBef>
                <a:spcPts val="370"/>
              </a:spcBef>
              <a:buClr>
                <a:srgbClr val="EAB6AA"/>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097280" marR="0" lvl="3" indent="-233680" algn="l" rtl="0">
              <a:spcBef>
                <a:spcPts val="370"/>
              </a:spcBef>
              <a:buClr>
                <a:schemeClr val="accent3"/>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371600" marR="0" lvl="4" indent="-228600" algn="l" rtl="0">
              <a:spcBef>
                <a:spcPts val="370"/>
              </a:spcBef>
              <a:buClr>
                <a:schemeClr val="accent3"/>
              </a:buClr>
              <a:buFont typeface="Source Sans Pro"/>
              <a:buNone/>
              <a:defRPr sz="1400" b="0" i="0" u="none" strike="noStrike" cap="none">
                <a:solidFill>
                  <a:srgbClr val="888888"/>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grpSp>
        <p:nvGrpSpPr>
          <p:cNvPr id="38" name="Shape 38"/>
          <p:cNvGrpSpPr/>
          <p:nvPr/>
        </p:nvGrpSpPr>
        <p:grpSpPr>
          <a:xfrm>
            <a:off x="0" y="2341475"/>
            <a:ext cx="9143999" cy="173125"/>
            <a:chOff x="68305" y="2341475"/>
            <a:chExt cx="9014621" cy="173125"/>
          </a:xfrm>
        </p:grpSpPr>
        <p:sp>
          <p:nvSpPr>
            <p:cNvPr id="39" name="Shape 39"/>
            <p:cNvSpPr/>
            <p:nvPr/>
          </p:nvSpPr>
          <p:spPr>
            <a:xfrm rot="10800000" flipH="1">
              <a:off x="69411" y="2376829"/>
              <a:ext cx="9013514" cy="9143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40" name="Shape 40"/>
            <p:cNvSpPr/>
            <p:nvPr/>
          </p:nvSpPr>
          <p:spPr>
            <a:xfrm>
              <a:off x="69146" y="2341475"/>
              <a:ext cx="9013780" cy="45718"/>
            </a:xfrm>
            <a:prstGeom prst="rect">
              <a:avLst/>
            </a:prstGeom>
            <a:solidFill>
              <a:srgbClr val="EAB6AA"/>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41" name="Shape 41"/>
            <p:cNvSpPr/>
            <p:nvPr/>
          </p:nvSpPr>
          <p:spPr>
            <a:xfrm>
              <a:off x="68305" y="2468880"/>
              <a:ext cx="9014621" cy="45719"/>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grpSp>
      <p:sp>
        <p:nvSpPr>
          <p:cNvPr id="42" name="Shape 42"/>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3" name="Shape 43"/>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Shape 44"/>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rgbClr val="DA652B"/>
                </a:solidFill>
                <a:latin typeface="Source Sans Pro"/>
                <a:ea typeface="Source Sans Pro"/>
                <a:cs typeface="Source Sans Pro"/>
                <a:sym typeface="Source Sans Pro"/>
              </a:rPr>
              <a:t>‹#›</a:t>
            </a:fld>
            <a:endParaRPr lang="en-US" sz="800">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0" y="0"/>
            <a:ext cx="6839999" cy="759327"/>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0" y="864692"/>
            <a:ext cx="4500000" cy="5774116"/>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Shape 48"/>
          <p:cNvSpPr txBox="1">
            <a:spLocks noGrp="1"/>
          </p:cNvSpPr>
          <p:nvPr>
            <p:ph type="body" idx="2"/>
          </p:nvPr>
        </p:nvSpPr>
        <p:spPr>
          <a:xfrm>
            <a:off x="4644000" y="857054"/>
            <a:ext cx="4500000" cy="5781756"/>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Shape 49"/>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Shape 50"/>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1" name="Shape 51"/>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rgbClr val="DA652B"/>
                </a:solidFill>
                <a:latin typeface="Source Sans Pro"/>
                <a:ea typeface="Source Sans Pro"/>
                <a:cs typeface="Source Sans Pro"/>
                <a:sym typeface="Source Sans Pro"/>
              </a:rPr>
              <a:t>‹#›</a:t>
            </a:fld>
            <a:endParaRPr lang="en-US" sz="800">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0" y="0"/>
            <a:ext cx="6839999" cy="758951"/>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0" y="865659"/>
            <a:ext cx="4500000" cy="791998"/>
          </a:xfrm>
          <a:prstGeom prst="rect">
            <a:avLst/>
          </a:prstGeom>
          <a:noFill/>
          <a:ln>
            <a:noFill/>
          </a:ln>
        </p:spPr>
        <p:txBody>
          <a:bodyPr lIns="91425" tIns="91425" rIns="91425" bIns="91425" anchor="b" anchorCtr="0"/>
          <a:lstStyle>
            <a:lvl1pPr marL="0" marR="0" lvl="0" indent="0" algn="l" rtl="0">
              <a:spcBef>
                <a:spcPts val="580"/>
              </a:spcBef>
              <a:buClr>
                <a:schemeClr val="accent1"/>
              </a:buClr>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548640" marR="0" lvl="1" indent="-231140" algn="l" rtl="0">
              <a:spcBef>
                <a:spcPts val="370"/>
              </a:spcBef>
              <a:buClr>
                <a:schemeClr val="accent2"/>
              </a:buClr>
              <a:buFont typeface="Noto Sans Symbols"/>
              <a:buNone/>
              <a:defRPr sz="2000" b="1" i="0" u="none" strike="noStrike" cap="none">
                <a:solidFill>
                  <a:schemeClr val="dk1"/>
                </a:solidFill>
                <a:latin typeface="Source Sans Pro"/>
                <a:ea typeface="Source Sans Pro"/>
                <a:cs typeface="Source Sans Pro"/>
                <a:sym typeface="Source Sans Pro"/>
              </a:defRPr>
            </a:lvl2pPr>
            <a:lvl3pPr marL="822960" marR="0" lvl="2" indent="-238760" algn="l" rtl="0">
              <a:spcBef>
                <a:spcPts val="370"/>
              </a:spcBef>
              <a:buClr>
                <a:srgbClr val="EAB6AA"/>
              </a:buClr>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097280" marR="0" lvl="3" indent="-233680" algn="l" rtl="0">
              <a:spcBef>
                <a:spcPts val="370"/>
              </a:spcBef>
              <a:buClr>
                <a:schemeClr val="accent3"/>
              </a:buClr>
              <a:buFont typeface="Noto Sans Symbols"/>
              <a:buNone/>
              <a:defRPr sz="1600" b="1" i="0" u="none" strike="noStrike" cap="none">
                <a:solidFill>
                  <a:schemeClr val="dk1"/>
                </a:solidFill>
                <a:latin typeface="Source Sans Pro"/>
                <a:ea typeface="Source Sans Pro"/>
                <a:cs typeface="Source Sans Pro"/>
                <a:sym typeface="Source Sans Pro"/>
              </a:defRPr>
            </a:lvl4pPr>
            <a:lvl5pPr marL="1371600" marR="0" lvl="4" indent="-228600" algn="l" rtl="0">
              <a:spcBef>
                <a:spcPts val="370"/>
              </a:spcBef>
              <a:buClr>
                <a:schemeClr val="accent3"/>
              </a:buClr>
              <a:buFont typeface="Source Sans Pro"/>
              <a:buNone/>
              <a:defRPr sz="1600" b="1"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5" name="Shape 55"/>
          <p:cNvSpPr txBox="1">
            <a:spLocks noGrp="1"/>
          </p:cNvSpPr>
          <p:nvPr>
            <p:ph type="body" idx="2"/>
          </p:nvPr>
        </p:nvSpPr>
        <p:spPr>
          <a:xfrm>
            <a:off x="4644000" y="858059"/>
            <a:ext cx="4500000" cy="762000"/>
          </a:xfrm>
          <a:prstGeom prst="rect">
            <a:avLst/>
          </a:prstGeom>
          <a:noFill/>
          <a:ln>
            <a:noFill/>
          </a:ln>
        </p:spPr>
        <p:txBody>
          <a:bodyPr lIns="91425" tIns="91425" rIns="91425" bIns="91425" anchor="b" anchorCtr="0"/>
          <a:lstStyle>
            <a:lvl1pPr marL="0" marR="0" lvl="0" indent="0" algn="l" rtl="0">
              <a:spcBef>
                <a:spcPts val="580"/>
              </a:spcBef>
              <a:buClr>
                <a:schemeClr val="accent1"/>
              </a:buClr>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548640" marR="0" lvl="1" indent="-231140" algn="l" rtl="0">
              <a:spcBef>
                <a:spcPts val="370"/>
              </a:spcBef>
              <a:buClr>
                <a:schemeClr val="accent2"/>
              </a:buClr>
              <a:buFont typeface="Noto Sans Symbols"/>
              <a:buNone/>
              <a:defRPr sz="2000" b="1" i="0" u="none" strike="noStrike" cap="none">
                <a:solidFill>
                  <a:schemeClr val="dk1"/>
                </a:solidFill>
                <a:latin typeface="Source Sans Pro"/>
                <a:ea typeface="Source Sans Pro"/>
                <a:cs typeface="Source Sans Pro"/>
                <a:sym typeface="Source Sans Pro"/>
              </a:defRPr>
            </a:lvl2pPr>
            <a:lvl3pPr marL="822960" marR="0" lvl="2" indent="-238760" algn="l" rtl="0">
              <a:spcBef>
                <a:spcPts val="370"/>
              </a:spcBef>
              <a:buClr>
                <a:srgbClr val="EAB6AA"/>
              </a:buClr>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097280" marR="0" lvl="3" indent="-233680" algn="l" rtl="0">
              <a:spcBef>
                <a:spcPts val="370"/>
              </a:spcBef>
              <a:buClr>
                <a:schemeClr val="accent3"/>
              </a:buClr>
              <a:buFont typeface="Noto Sans Symbols"/>
              <a:buNone/>
              <a:defRPr sz="1600" b="1" i="0" u="none" strike="noStrike" cap="none">
                <a:solidFill>
                  <a:schemeClr val="dk1"/>
                </a:solidFill>
                <a:latin typeface="Source Sans Pro"/>
                <a:ea typeface="Source Sans Pro"/>
                <a:cs typeface="Source Sans Pro"/>
                <a:sym typeface="Source Sans Pro"/>
              </a:defRPr>
            </a:lvl4pPr>
            <a:lvl5pPr marL="1371600" marR="0" lvl="4" indent="-228600" algn="l" rtl="0">
              <a:spcBef>
                <a:spcPts val="370"/>
              </a:spcBef>
              <a:buClr>
                <a:schemeClr val="accent3"/>
              </a:buClr>
              <a:buFont typeface="Source Sans Pro"/>
              <a:buNone/>
              <a:defRPr sz="1600" b="1"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Shape 56"/>
          <p:cNvSpPr txBox="1">
            <a:spLocks noGrp="1"/>
          </p:cNvSpPr>
          <p:nvPr>
            <p:ph type="body" idx="3"/>
          </p:nvPr>
        </p:nvSpPr>
        <p:spPr>
          <a:xfrm>
            <a:off x="0" y="1659702"/>
            <a:ext cx="4497572" cy="5015187"/>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Shape 57"/>
          <p:cNvSpPr txBox="1">
            <a:spLocks noGrp="1"/>
          </p:cNvSpPr>
          <p:nvPr>
            <p:ph type="body" idx="4"/>
          </p:nvPr>
        </p:nvSpPr>
        <p:spPr>
          <a:xfrm>
            <a:off x="4644000" y="1638913"/>
            <a:ext cx="4500000" cy="5039999"/>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8" name="Shape 58"/>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Shape 59"/>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0" name="Shape 60"/>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rgbClr val="DA652B"/>
                </a:solidFill>
                <a:latin typeface="Source Sans Pro"/>
                <a:ea typeface="Source Sans Pro"/>
                <a:cs typeface="Source Sans Pro"/>
                <a:sym typeface="Source Sans Pro"/>
              </a:rPr>
              <a:t>‹#›</a:t>
            </a:fld>
            <a:endParaRPr lang="en-US" sz="800">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0" y="0"/>
            <a:ext cx="6839999" cy="759327"/>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4" name="Shape 64"/>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5" name="Shape 65"/>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rgbClr val="DA652B"/>
                </a:solidFill>
                <a:latin typeface="Source Sans Pro"/>
                <a:ea typeface="Source Sans Pro"/>
                <a:cs typeface="Source Sans Pro"/>
                <a:sym typeface="Source Sans Pro"/>
              </a:rPr>
              <a:t>‹#›</a:t>
            </a:fld>
            <a:endParaRPr lang="en-US" sz="800">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0" y="0"/>
            <a:ext cx="6839999" cy="758951"/>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0" y="858716"/>
            <a:ext cx="2446097" cy="5808959"/>
          </a:xfrm>
          <a:prstGeom prst="rect">
            <a:avLst/>
          </a:prstGeom>
          <a:noFill/>
          <a:ln>
            <a:noFill/>
          </a:ln>
        </p:spPr>
        <p:txBody>
          <a:bodyPr lIns="91425" tIns="91425" rIns="91425" bIns="91425" anchor="t" anchorCtr="0"/>
          <a:lstStyle>
            <a:lvl1pPr marL="0" marR="0" lvl="0" indent="0" algn="l" rtl="0">
              <a:spcBef>
                <a:spcPts val="580"/>
              </a:spcBef>
              <a:buClr>
                <a:schemeClr val="accent1"/>
              </a:buClr>
              <a:buFont typeface="Noto Sans Symbols"/>
              <a:buNone/>
              <a:defRPr sz="1800" b="0" i="0" u="none" strike="noStrike" cap="none">
                <a:solidFill>
                  <a:schemeClr val="dk1"/>
                </a:solidFill>
                <a:latin typeface="Source Sans Pro"/>
                <a:ea typeface="Source Sans Pro"/>
                <a:cs typeface="Source Sans Pro"/>
                <a:sym typeface="Source Sans Pro"/>
              </a:defRPr>
            </a:lvl1pPr>
            <a:lvl2pPr marL="548640" marR="0" lvl="1" indent="-231140" algn="l" rtl="0">
              <a:spcBef>
                <a:spcPts val="370"/>
              </a:spcBef>
              <a:buClr>
                <a:schemeClr val="accent2"/>
              </a:buClr>
              <a:buFont typeface="Noto Sans Symbols"/>
              <a:buNone/>
              <a:defRPr sz="1200" b="0" i="0" u="none" strike="noStrike" cap="none">
                <a:solidFill>
                  <a:schemeClr val="dk1"/>
                </a:solidFill>
                <a:latin typeface="Source Sans Pro"/>
                <a:ea typeface="Source Sans Pro"/>
                <a:cs typeface="Source Sans Pro"/>
                <a:sym typeface="Source Sans Pro"/>
              </a:defRPr>
            </a:lvl2pPr>
            <a:lvl3pPr marL="822960" marR="0" lvl="2" indent="-238760" algn="l" rtl="0">
              <a:spcBef>
                <a:spcPts val="370"/>
              </a:spcBef>
              <a:buClr>
                <a:srgbClr val="EAB6AA"/>
              </a:buClr>
              <a:buFont typeface="Noto Sans Symbols"/>
              <a:buNone/>
              <a:defRPr sz="1000" b="0" i="0" u="none" strike="noStrike" cap="none">
                <a:solidFill>
                  <a:schemeClr val="dk1"/>
                </a:solidFill>
                <a:latin typeface="Source Sans Pro"/>
                <a:ea typeface="Source Sans Pro"/>
                <a:cs typeface="Source Sans Pro"/>
                <a:sym typeface="Source Sans Pro"/>
              </a:defRPr>
            </a:lvl3pPr>
            <a:lvl4pPr marL="1097280" marR="0" lvl="3" indent="-233680" algn="l" rtl="0">
              <a:spcBef>
                <a:spcPts val="370"/>
              </a:spcBef>
              <a:buClr>
                <a:schemeClr val="accent3"/>
              </a:buClr>
              <a:buFont typeface="Noto Sans Symbols"/>
              <a:buNone/>
              <a:defRPr sz="900" b="0" i="0" u="none" strike="noStrike" cap="none">
                <a:solidFill>
                  <a:schemeClr val="dk1"/>
                </a:solidFill>
                <a:latin typeface="Source Sans Pro"/>
                <a:ea typeface="Source Sans Pro"/>
                <a:cs typeface="Source Sans Pro"/>
                <a:sym typeface="Source Sans Pro"/>
              </a:defRPr>
            </a:lvl4pPr>
            <a:lvl5pPr marL="1371600" marR="0" lvl="4" indent="-228600" algn="l" rtl="0">
              <a:spcBef>
                <a:spcPts val="370"/>
              </a:spcBef>
              <a:buClr>
                <a:schemeClr val="accent3"/>
              </a:buClr>
              <a:buFont typeface="Source Sans Pro"/>
              <a:buNone/>
              <a:defRPr sz="9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Shape 69"/>
          <p:cNvSpPr txBox="1">
            <a:spLocks noGrp="1"/>
          </p:cNvSpPr>
          <p:nvPr>
            <p:ph type="body" idx="2"/>
          </p:nvPr>
        </p:nvSpPr>
        <p:spPr>
          <a:xfrm>
            <a:off x="2453311" y="858716"/>
            <a:ext cx="6690688" cy="5801742"/>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Shape 70"/>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rgbClr val="DA652B"/>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Shape 72"/>
          <p:cNvSpPr txBox="1">
            <a:spLocks noGrp="1"/>
          </p:cNvSpPr>
          <p:nvPr>
            <p:ph type="sldNum" idx="12"/>
          </p:nvPr>
        </p:nvSpPr>
        <p:spPr>
          <a:xfrm>
            <a:off x="8500743"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rgbClr val="DA652B"/>
                </a:solidFill>
                <a:latin typeface="Source Sans Pro"/>
                <a:ea typeface="Source Sans Pro"/>
                <a:cs typeface="Source Sans Pro"/>
                <a:sym typeface="Source Sans Pro"/>
              </a:rPr>
              <a:t>‹#›</a:t>
            </a:fld>
            <a:endParaRPr lang="en-US" sz="800">
              <a:solidFill>
                <a:srgbClr val="DA652B"/>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ide Image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0"/>
            <a:ext cx="6839999" cy="759327"/>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chemeClr val="accen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Shape 87"/>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chemeClr val="accen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8" name="Shape 88"/>
          <p:cNvSpPr txBox="1">
            <a:spLocks noGrp="1"/>
          </p:cNvSpPr>
          <p:nvPr>
            <p:ph type="sldNum" idx="12"/>
          </p:nvPr>
        </p:nvSpPr>
        <p:spPr>
          <a:xfrm>
            <a:off x="8694264"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chemeClr val="accent1"/>
                </a:solidFill>
                <a:latin typeface="Source Sans Pro"/>
                <a:ea typeface="Source Sans Pro"/>
                <a:cs typeface="Source Sans Pro"/>
                <a:sym typeface="Source Sans Pro"/>
              </a:rPr>
              <a:t>‹#›</a:t>
            </a:fld>
            <a:endParaRPr lang="en-US" sz="800">
              <a:solidFill>
                <a:schemeClr val="accent1"/>
              </a:solidFill>
              <a:latin typeface="Source Sans Pro"/>
              <a:ea typeface="Source Sans Pro"/>
              <a:cs typeface="Source Sans Pro"/>
              <a:sym typeface="Source Sans Pro"/>
            </a:endParaRPr>
          </a:p>
        </p:txBody>
      </p:sp>
      <p:sp>
        <p:nvSpPr>
          <p:cNvPr id="89" name="Shape 89"/>
          <p:cNvSpPr txBox="1">
            <a:spLocks noGrp="1"/>
          </p:cNvSpPr>
          <p:nvPr>
            <p:ph type="body" idx="1"/>
          </p:nvPr>
        </p:nvSpPr>
        <p:spPr>
          <a:xfrm>
            <a:off x="0" y="864692"/>
            <a:ext cx="3189304" cy="5774116"/>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Shape 90"/>
          <p:cNvSpPr txBox="1">
            <a:spLocks noGrp="1"/>
          </p:cNvSpPr>
          <p:nvPr>
            <p:ph type="body" idx="2"/>
          </p:nvPr>
        </p:nvSpPr>
        <p:spPr>
          <a:xfrm>
            <a:off x="3463500" y="857054"/>
            <a:ext cx="5680499" cy="5781756"/>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ual Side Images">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0" y="0"/>
            <a:ext cx="6839999" cy="759327"/>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a:solidFill>
                  <a:schemeClr val="accen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4" name="Shape 94"/>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a:solidFill>
                  <a:schemeClr val="accen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5" name="Shape 95"/>
          <p:cNvSpPr txBox="1">
            <a:spLocks noGrp="1"/>
          </p:cNvSpPr>
          <p:nvPr>
            <p:ph type="sldNum" idx="12"/>
          </p:nvPr>
        </p:nvSpPr>
        <p:spPr>
          <a:xfrm>
            <a:off x="8694264"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a:solidFill>
                  <a:schemeClr val="accent1"/>
                </a:solidFill>
                <a:latin typeface="Source Sans Pro"/>
                <a:ea typeface="Source Sans Pro"/>
                <a:cs typeface="Source Sans Pro"/>
                <a:sym typeface="Source Sans Pro"/>
              </a:rPr>
              <a:t>‹#›</a:t>
            </a:fld>
            <a:endParaRPr lang="en-US" sz="800">
              <a:solidFill>
                <a:schemeClr val="accent1"/>
              </a:solidFill>
              <a:latin typeface="Source Sans Pro"/>
              <a:ea typeface="Source Sans Pro"/>
              <a:cs typeface="Source Sans Pro"/>
              <a:sym typeface="Source Sans Pro"/>
            </a:endParaRPr>
          </a:p>
        </p:txBody>
      </p:sp>
      <p:sp>
        <p:nvSpPr>
          <p:cNvPr id="96" name="Shape 96"/>
          <p:cNvSpPr txBox="1">
            <a:spLocks noGrp="1"/>
          </p:cNvSpPr>
          <p:nvPr>
            <p:ph type="body" idx="1"/>
          </p:nvPr>
        </p:nvSpPr>
        <p:spPr>
          <a:xfrm>
            <a:off x="0" y="864694"/>
            <a:ext cx="3189304" cy="2880461"/>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7" name="Shape 97"/>
          <p:cNvSpPr txBox="1">
            <a:spLocks noGrp="1"/>
          </p:cNvSpPr>
          <p:nvPr>
            <p:ph type="body" idx="2"/>
          </p:nvPr>
        </p:nvSpPr>
        <p:spPr>
          <a:xfrm>
            <a:off x="3463500" y="857054"/>
            <a:ext cx="5680499" cy="5781756"/>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8" name="Shape 98"/>
          <p:cNvSpPr txBox="1">
            <a:spLocks noGrp="1"/>
          </p:cNvSpPr>
          <p:nvPr>
            <p:ph type="body" idx="3"/>
          </p:nvPr>
        </p:nvSpPr>
        <p:spPr>
          <a:xfrm>
            <a:off x="0" y="3773644"/>
            <a:ext cx="3189304" cy="2880461"/>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0" y="0"/>
            <a:ext cx="6839999" cy="759327"/>
          </a:xfrm>
          <a:prstGeom prst="rect">
            <a:avLst/>
          </a:prstGeom>
          <a:noFill/>
          <a:ln>
            <a:noFill/>
          </a:ln>
        </p:spPr>
        <p:txBody>
          <a:bodyPr lIns="91425" tIns="91425" rIns="91425" bIns="91425" anchor="b" anchorCtr="0"/>
          <a:lstStyle>
            <a:lvl1pPr marL="0" marR="0" lvl="0" indent="0" algn="l" rtl="0">
              <a:spcBef>
                <a:spcPts val="0"/>
              </a:spcBef>
              <a:buClr>
                <a:srgbClr val="003399"/>
              </a:buClr>
              <a:buFont typeface="Source Sans Pro"/>
              <a:buNone/>
              <a:defRPr sz="3600" b="0" i="0" u="none" strike="noStrike" cap="none">
                <a:solidFill>
                  <a:srgbClr val="003399"/>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0" y="851500"/>
            <a:ext cx="9144000" cy="5808958"/>
          </a:xfrm>
          <a:prstGeom prst="rect">
            <a:avLst/>
          </a:prstGeom>
          <a:noFill/>
          <a:ln>
            <a:noFill/>
          </a:ln>
        </p:spPr>
        <p:txBody>
          <a:bodyPr lIns="91425" tIns="91425" rIns="91425" bIns="91425" anchor="t" anchorCtr="0"/>
          <a:lstStyle>
            <a:lvl1pPr marL="274320" marR="0" lvl="0" indent="-133985" algn="l" rtl="0">
              <a:spcBef>
                <a:spcPts val="580"/>
              </a:spcBef>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101600" algn="l" rtl="0">
              <a:spcBef>
                <a:spcPts val="370"/>
              </a:spcBef>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130810" algn="l" rtl="0">
              <a:spcBef>
                <a:spcPts val="370"/>
              </a:spcBef>
              <a:buClr>
                <a:srgbClr val="EAB6AA"/>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132080" algn="l" rtl="0">
              <a:spcBef>
                <a:spcPts val="370"/>
              </a:spcBef>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101600" algn="l" rtl="0">
              <a:spcBef>
                <a:spcPts val="370"/>
              </a:spcBef>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121920" algn="l" rtl="0">
              <a:spcBef>
                <a:spcPts val="370"/>
              </a:spcBef>
              <a:buClr>
                <a:schemeClr val="accent3"/>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1920240" marR="0" lvl="6" indent="-116839" algn="l" rtl="0">
              <a:spcBef>
                <a:spcPts val="370"/>
              </a:spcBef>
              <a:buClr>
                <a:schemeClr val="accent2"/>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2194560" marR="0" lvl="7" indent="-124460" algn="l" rtl="0">
              <a:spcBef>
                <a:spcPts val="370"/>
              </a:spcBef>
              <a:buClr>
                <a:srgbClr val="EAB6AA"/>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2468880" marR="0" lvl="8" indent="-119379" algn="l" rtl="0">
              <a:spcBef>
                <a:spcPts val="370"/>
              </a:spcBef>
              <a:buClr>
                <a:srgbClr val="A8ABC9"/>
              </a:buClr>
              <a:buSzPct val="1000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cxnSp>
        <p:nvCxnSpPr>
          <p:cNvPr id="12" name="Shape 12"/>
          <p:cNvCxnSpPr/>
          <p:nvPr/>
        </p:nvCxnSpPr>
        <p:spPr>
          <a:xfrm rot="10800000" flipH="1">
            <a:off x="0" y="6653241"/>
            <a:ext cx="9143998" cy="21647"/>
          </a:xfrm>
          <a:prstGeom prst="straightConnector1">
            <a:avLst/>
          </a:prstGeom>
          <a:noFill/>
          <a:ln w="12700" cap="flat" cmpd="sng">
            <a:solidFill>
              <a:schemeClr val="accent1">
                <a:alpha val="0"/>
              </a:schemeClr>
            </a:solidFill>
            <a:prstDash val="solid"/>
            <a:round/>
            <a:headEnd type="none" w="med" len="med"/>
            <a:tailEnd type="none" w="med" len="med"/>
          </a:ln>
        </p:spPr>
      </p:cxnSp>
      <p:cxnSp>
        <p:nvCxnSpPr>
          <p:cNvPr id="13" name="Shape 13"/>
          <p:cNvCxnSpPr/>
          <p:nvPr/>
        </p:nvCxnSpPr>
        <p:spPr>
          <a:xfrm>
            <a:off x="7216" y="807791"/>
            <a:ext cx="9144000" cy="0"/>
          </a:xfrm>
          <a:prstGeom prst="straightConnector1">
            <a:avLst/>
          </a:prstGeom>
          <a:noFill/>
          <a:ln w="101600" cap="flat" cmpd="sng">
            <a:solidFill>
              <a:schemeClr val="accent1"/>
            </a:solidFill>
            <a:prstDash val="solid"/>
            <a:round/>
            <a:headEnd type="none" w="med" len="med"/>
            <a:tailEnd type="none" w="med" len="med"/>
          </a:ln>
        </p:spPr>
      </p:cxnSp>
      <p:sp>
        <p:nvSpPr>
          <p:cNvPr id="14" name="Shape 14"/>
          <p:cNvSpPr txBox="1">
            <a:spLocks noGrp="1"/>
          </p:cNvSpPr>
          <p:nvPr>
            <p:ph type="dt" idx="10"/>
          </p:nvPr>
        </p:nvSpPr>
        <p:spPr>
          <a:xfrm>
            <a:off x="83126" y="6672793"/>
            <a:ext cx="839996" cy="179999"/>
          </a:xfrm>
          <a:prstGeom prst="rect">
            <a:avLst/>
          </a:prstGeom>
          <a:noFill/>
          <a:ln>
            <a:noFill/>
          </a:ln>
        </p:spPr>
        <p:txBody>
          <a:bodyPr lIns="91425" tIns="91425" rIns="91425" bIns="91425" anchor="b" anchorCtr="0"/>
          <a:lstStyle>
            <a:lvl1pPr marL="0" marR="0" lvl="0" indent="0" algn="l" rtl="0">
              <a:spcBef>
                <a:spcPts val="0"/>
              </a:spcBef>
              <a:buNone/>
              <a:defRPr sz="800" b="0" i="0" u="none" strike="noStrike" cap="none">
                <a:solidFill>
                  <a:schemeClr val="accen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Shape 15"/>
          <p:cNvSpPr txBox="1">
            <a:spLocks noGrp="1"/>
          </p:cNvSpPr>
          <p:nvPr>
            <p:ph type="ftr" idx="11"/>
          </p:nvPr>
        </p:nvSpPr>
        <p:spPr>
          <a:xfrm>
            <a:off x="1297171" y="6672793"/>
            <a:ext cx="6549656" cy="179999"/>
          </a:xfrm>
          <a:prstGeom prst="rect">
            <a:avLst/>
          </a:prstGeom>
          <a:noFill/>
          <a:ln>
            <a:noFill/>
          </a:ln>
        </p:spPr>
        <p:txBody>
          <a:bodyPr lIns="91425" tIns="91425" rIns="91425" bIns="91425" anchor="b" anchorCtr="0"/>
          <a:lstStyle>
            <a:lvl1pPr marL="0" marR="0" lvl="0" indent="0" algn="ctr" rtl="0">
              <a:spcBef>
                <a:spcPts val="0"/>
              </a:spcBef>
              <a:buNone/>
              <a:defRPr sz="800" b="0" i="0" u="none" strike="noStrike" cap="none">
                <a:solidFill>
                  <a:schemeClr val="accen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 name="Shape 16"/>
          <p:cNvSpPr txBox="1">
            <a:spLocks noGrp="1"/>
          </p:cNvSpPr>
          <p:nvPr>
            <p:ph type="sldNum" idx="12"/>
          </p:nvPr>
        </p:nvSpPr>
        <p:spPr>
          <a:xfrm>
            <a:off x="8694264" y="6672793"/>
            <a:ext cx="404037" cy="17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800" b="0" i="0" u="none" strike="noStrike" cap="none">
                <a:solidFill>
                  <a:schemeClr val="accent1"/>
                </a:solidFill>
                <a:latin typeface="Source Sans Pro"/>
                <a:ea typeface="Source Sans Pro"/>
                <a:cs typeface="Source Sans Pro"/>
                <a:sym typeface="Source Sans Pro"/>
              </a:rPr>
              <a:t>‹#›</a:t>
            </a:fld>
            <a:endParaRPr lang="en-US" sz="800" b="0" i="0" u="none" strike="noStrike" cap="none">
              <a:solidFill>
                <a:schemeClr val="accent1"/>
              </a:solidFill>
              <a:latin typeface="Source Sans Pro"/>
              <a:ea typeface="Source Sans Pro"/>
              <a:cs typeface="Source Sans Pro"/>
              <a:sym typeface="Source Sans Pro"/>
            </a:endParaRPr>
          </a:p>
        </p:txBody>
      </p:sp>
      <p:pic>
        <p:nvPicPr>
          <p:cNvPr id="17" name="Shape 17" descr="RBlogo.png"/>
          <p:cNvPicPr preferRelativeResize="0"/>
          <p:nvPr/>
        </p:nvPicPr>
        <p:blipFill rotWithShape="1">
          <a:blip r:embed="rId11">
            <a:alphaModFix/>
          </a:blip>
          <a:srcRect/>
          <a:stretch/>
        </p:blipFill>
        <p:spPr>
          <a:xfrm>
            <a:off x="6954157" y="113091"/>
            <a:ext cx="2045207" cy="569975"/>
          </a:xfrm>
          <a:prstGeom prst="rect">
            <a:avLst/>
          </a:prstGeom>
          <a:noFill/>
          <a:ln>
            <a:noFill/>
          </a:ln>
        </p:spPr>
      </p:pic>
      <p:cxnSp>
        <p:nvCxnSpPr>
          <p:cNvPr id="18" name="Shape 18"/>
          <p:cNvCxnSpPr/>
          <p:nvPr/>
        </p:nvCxnSpPr>
        <p:spPr>
          <a:xfrm>
            <a:off x="0" y="6669142"/>
            <a:ext cx="9144000" cy="0"/>
          </a:xfrm>
          <a:prstGeom prst="straightConnector1">
            <a:avLst/>
          </a:prstGeom>
          <a:noFill/>
          <a:ln w="12700"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subTitle" idx="1"/>
          </p:nvPr>
        </p:nvSpPr>
        <p:spPr>
          <a:xfrm>
            <a:off x="3124200" y="3676889"/>
            <a:ext cx="2819400" cy="685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2800" b="0" i="0" u="none" strike="noStrike" cap="none">
                <a:solidFill>
                  <a:schemeClr val="dk1"/>
                </a:solidFill>
                <a:latin typeface="Source Sans Pro"/>
                <a:ea typeface="Source Sans Pro"/>
                <a:cs typeface="Source Sans Pro"/>
                <a:sym typeface="Source Sans Pro"/>
              </a:rPr>
              <a:t>Hoson To</a:t>
            </a:r>
          </a:p>
          <a:p>
            <a:pPr marL="0" marR="0" lvl="0" indent="0" algn="ctr" rtl="0">
              <a:spcBef>
                <a:spcPts val="580"/>
              </a:spcBef>
              <a:buClr>
                <a:schemeClr val="accent1"/>
              </a:buClr>
              <a:buSzPct val="25000"/>
              <a:buFont typeface="Noto Sans Symbols"/>
              <a:buNone/>
            </a:pPr>
            <a:r>
              <a:rPr lang="en-US" sz="2000" b="0" i="0" u="none" strike="noStrike" cap="none">
                <a:solidFill>
                  <a:schemeClr val="dk1"/>
                </a:solidFill>
                <a:latin typeface="Source Sans Pro"/>
                <a:ea typeface="Source Sans Pro"/>
                <a:cs typeface="Source Sans Pro"/>
                <a:sym typeface="Source Sans Pro"/>
              </a:rPr>
              <a:t>Development Engineer</a:t>
            </a:r>
          </a:p>
        </p:txBody>
      </p:sp>
      <p:sp>
        <p:nvSpPr>
          <p:cNvPr id="105" name="Shape 105"/>
          <p:cNvSpPr txBox="1">
            <a:spLocks noGrp="1"/>
          </p:cNvSpPr>
          <p:nvPr>
            <p:ph type="ctrTitle"/>
          </p:nvPr>
        </p:nvSpPr>
        <p:spPr>
          <a:xfrm>
            <a:off x="457200" y="1751385"/>
            <a:ext cx="8229600" cy="1470024"/>
          </a:xfrm>
          <a:prstGeom prst="rect">
            <a:avLst/>
          </a:prstGeom>
          <a:noFill/>
          <a:ln>
            <a:noFill/>
          </a:ln>
        </p:spPr>
        <p:txBody>
          <a:bodyPr lIns="91425" tIns="45700" rIns="91425" bIns="91425" anchor="ctr" anchorCtr="0">
            <a:noAutofit/>
          </a:bodyPr>
          <a:lstStyle/>
          <a:p>
            <a:pPr marL="0" marR="0" lvl="0" indent="0" algn="ctr" rtl="0">
              <a:spcBef>
                <a:spcPts val="0"/>
              </a:spcBef>
              <a:buClr>
                <a:srgbClr val="FFFFFF"/>
              </a:buClr>
              <a:buSzPct val="25000"/>
              <a:buFont typeface="Source Sans Pro"/>
              <a:buNone/>
            </a:pPr>
            <a:r>
              <a:rPr lang="en-US" sz="2800" b="0" i="0" u="none" strike="noStrike" cap="none">
                <a:solidFill>
                  <a:srgbClr val="FFFFFF"/>
                </a:solidFill>
                <a:latin typeface="Source Sans Pro"/>
                <a:ea typeface="Source Sans Pro"/>
                <a:cs typeface="Source Sans Pro"/>
                <a:sym typeface="Source Sans Pro"/>
              </a:rPr>
              <a:t>Recent research on high yield metallic cathodes – An overview of plasmonic cathodes for industry</a:t>
            </a:r>
          </a:p>
        </p:txBody>
      </p:sp>
      <p:pic>
        <p:nvPicPr>
          <p:cNvPr id="106" name="Shape 106"/>
          <p:cNvPicPr preferRelativeResize="0"/>
          <p:nvPr/>
        </p:nvPicPr>
        <p:blipFill rotWithShape="1">
          <a:blip r:embed="rId3">
            <a:alphaModFix/>
          </a:blip>
          <a:srcRect/>
          <a:stretch/>
        </p:blipFill>
        <p:spPr>
          <a:xfrm>
            <a:off x="3409950" y="4800600"/>
            <a:ext cx="1981199" cy="5719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Different NBA Approach</a:t>
            </a:r>
          </a:p>
        </p:txBody>
      </p:sp>
      <p:sp>
        <p:nvSpPr>
          <p:cNvPr id="222" name="Shape 222"/>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1" indent="-274320" algn="l" rtl="0">
              <a:spcBef>
                <a:spcPts val="0"/>
              </a:spcBef>
              <a:spcAft>
                <a:spcPts val="0"/>
              </a:spcAft>
              <a:buClr>
                <a:schemeClr val="accent1"/>
              </a:buClr>
              <a:buSzPct val="85000"/>
              <a:buFont typeface="Noto Sans Symbols"/>
              <a:buChar char="●"/>
            </a:pPr>
            <a:r>
              <a:rPr lang="en-US" sz="2000" b="0" i="0" u="none" strike="noStrike" cap="none" dirty="0" err="1">
                <a:solidFill>
                  <a:schemeClr val="dk1"/>
                </a:solidFill>
                <a:latin typeface="Source Sans Pro"/>
                <a:ea typeface="Source Sans Pro"/>
                <a:cs typeface="Source Sans Pro"/>
                <a:sym typeface="Source Sans Pro"/>
              </a:rPr>
              <a:t>Doron</a:t>
            </a:r>
            <a:r>
              <a:rPr lang="en-US" sz="2000" b="0" i="0" u="none" strike="noStrike" cap="none" dirty="0">
                <a:solidFill>
                  <a:schemeClr val="dk1"/>
                </a:solidFill>
                <a:latin typeface="Source Sans Pro"/>
                <a:ea typeface="Source Sans Pro"/>
                <a:cs typeface="Source Sans Pro"/>
                <a:sym typeface="Source Sans Pro"/>
              </a:rPr>
              <a:t> Bar-Lev (Tel Aviv University)</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Instead of deep NBA in purely copper substrate, we are testing NBAs fabricated on a thin layer of copper on a silicon dioxide substrate.</a:t>
            </a:r>
          </a:p>
          <a:p>
            <a:pPr marL="274320" marR="0" lvl="0" indent="-274320" algn="l" rtl="0">
              <a:spcBef>
                <a:spcPts val="580"/>
              </a:spcBef>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These also exhibit a </a:t>
            </a:r>
            <a:r>
              <a:rPr lang="en-US" sz="2000" b="0" i="0" u="none" strike="noStrike" cap="none" dirty="0" err="1">
                <a:solidFill>
                  <a:schemeClr val="dk1"/>
                </a:solidFill>
                <a:latin typeface="Source Sans Pro"/>
                <a:ea typeface="Source Sans Pro"/>
                <a:cs typeface="Source Sans Pro"/>
                <a:sym typeface="Source Sans Pro"/>
              </a:rPr>
              <a:t>plasmonic</a:t>
            </a:r>
            <a:r>
              <a:rPr lang="en-US" sz="2000" b="0" i="0" u="none" strike="noStrike" cap="none" dirty="0">
                <a:solidFill>
                  <a:schemeClr val="dk1"/>
                </a:solidFill>
                <a:latin typeface="Source Sans Pro"/>
                <a:ea typeface="Source Sans Pro"/>
                <a:cs typeface="Source Sans Pro"/>
                <a:sym typeface="Source Sans Pro"/>
              </a:rPr>
              <a:t> response </a:t>
            </a:r>
            <a:r>
              <a:rPr lang="en-US" sz="2000" b="0" i="0" u="none" strike="noStrike" cap="none" dirty="0" smtClean="0">
                <a:solidFill>
                  <a:schemeClr val="dk1"/>
                </a:solidFill>
                <a:latin typeface="Source Sans Pro"/>
                <a:ea typeface="Source Sans Pro"/>
                <a:cs typeface="Source Sans Pro"/>
                <a:sym typeface="Source Sans Pro"/>
              </a:rPr>
              <a:t>in simulation, </a:t>
            </a:r>
            <a:r>
              <a:rPr lang="en-US" sz="2000" b="0" i="0" u="none" strike="noStrike" cap="none" dirty="0">
                <a:solidFill>
                  <a:schemeClr val="dk1"/>
                </a:solidFill>
                <a:latin typeface="Source Sans Pro"/>
                <a:ea typeface="Source Sans Pro"/>
                <a:cs typeface="Source Sans Pro"/>
                <a:sym typeface="Source Sans Pro"/>
              </a:rPr>
              <a:t>but requires a hole depth of only ~40 nm.</a:t>
            </a:r>
          </a:p>
        </p:txBody>
      </p:sp>
      <p:pic>
        <p:nvPicPr>
          <p:cNvPr id="223" name="Shape 223"/>
          <p:cNvPicPr preferRelativeResize="0"/>
          <p:nvPr/>
        </p:nvPicPr>
        <p:blipFill rotWithShape="1">
          <a:blip r:embed="rId3">
            <a:alphaModFix/>
          </a:blip>
          <a:srcRect/>
          <a:stretch/>
        </p:blipFill>
        <p:spPr>
          <a:xfrm>
            <a:off x="241616" y="2895600"/>
            <a:ext cx="4787582" cy="1113777"/>
          </a:xfrm>
          <a:prstGeom prst="rect">
            <a:avLst/>
          </a:prstGeom>
          <a:noFill/>
          <a:ln>
            <a:noFill/>
          </a:ln>
        </p:spPr>
      </p:pic>
      <p:pic>
        <p:nvPicPr>
          <p:cNvPr id="224" name="Shape 224"/>
          <p:cNvPicPr preferRelativeResize="0"/>
          <p:nvPr/>
        </p:nvPicPr>
        <p:blipFill rotWithShape="1">
          <a:blip r:embed="rId4">
            <a:alphaModFix/>
          </a:blip>
          <a:srcRect/>
          <a:stretch/>
        </p:blipFill>
        <p:spPr>
          <a:xfrm>
            <a:off x="228598" y="4248150"/>
            <a:ext cx="4800600" cy="1194481"/>
          </a:xfrm>
          <a:prstGeom prst="rect">
            <a:avLst/>
          </a:prstGeom>
          <a:noFill/>
          <a:ln>
            <a:noFill/>
          </a:ln>
        </p:spPr>
      </p:pic>
      <p:sp>
        <p:nvSpPr>
          <p:cNvPr id="225" name="Shape 225"/>
          <p:cNvSpPr txBox="1"/>
          <p:nvPr/>
        </p:nvSpPr>
        <p:spPr>
          <a:xfrm>
            <a:off x="38100" y="5638800"/>
            <a:ext cx="548639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Source Sans Pro"/>
                <a:ea typeface="Source Sans Pro"/>
                <a:cs typeface="Source Sans Pro"/>
                <a:sym typeface="Source Sans Pro"/>
              </a:rPr>
              <a:t>Top: original NBA. 400 nm deep pattern on Cu substrate</a:t>
            </a:r>
          </a:p>
          <a:p>
            <a:pPr marL="0" marR="0" lvl="0" indent="0" algn="l" rtl="0">
              <a:spcBef>
                <a:spcPts val="0"/>
              </a:spcBef>
              <a:buSzPct val="25000"/>
              <a:buNone/>
            </a:pPr>
            <a:r>
              <a:rPr lang="en-US" sz="1600">
                <a:solidFill>
                  <a:schemeClr val="dk1"/>
                </a:solidFill>
                <a:latin typeface="Source Sans Pro"/>
                <a:ea typeface="Source Sans Pro"/>
                <a:cs typeface="Source Sans Pro"/>
                <a:sym typeface="Source Sans Pro"/>
              </a:rPr>
              <a:t>Bottom: NBA on 40 nm layer of Cu on  glass substrate</a:t>
            </a:r>
          </a:p>
        </p:txBody>
      </p:sp>
      <p:pic>
        <p:nvPicPr>
          <p:cNvPr id="226" name="Shape 226" descr="C:\Users\Hoson\Documents\Solidworks projects\2NPC - Nanopatterned cathode\RPPR for Gerard\BNA intensity enhancement 100.jpg"/>
          <p:cNvPicPr preferRelativeResize="0"/>
          <p:nvPr/>
        </p:nvPicPr>
        <p:blipFill rotWithShape="1">
          <a:blip r:embed="rId5">
            <a:alphaModFix/>
          </a:blip>
          <a:srcRect/>
          <a:stretch/>
        </p:blipFill>
        <p:spPr>
          <a:xfrm>
            <a:off x="5867400" y="2590800"/>
            <a:ext cx="3124200" cy="2406504"/>
          </a:xfrm>
          <a:prstGeom prst="rect">
            <a:avLst/>
          </a:prstGeom>
          <a:noFill/>
          <a:ln>
            <a:noFill/>
          </a:ln>
        </p:spPr>
      </p:pic>
      <p:pic>
        <p:nvPicPr>
          <p:cNvPr id="227" name="Shape 227"/>
          <p:cNvPicPr preferRelativeResize="0"/>
          <p:nvPr/>
        </p:nvPicPr>
        <p:blipFill rotWithShape="1">
          <a:blip r:embed="rId6">
            <a:alphaModFix/>
          </a:blip>
          <a:srcRect/>
          <a:stretch/>
        </p:blipFill>
        <p:spPr>
          <a:xfrm>
            <a:off x="5886450" y="5231512"/>
            <a:ext cx="2931479" cy="1399346"/>
          </a:xfrm>
          <a:prstGeom prst="rect">
            <a:avLst/>
          </a:prstGeom>
          <a:noFill/>
          <a:ln>
            <a:noFill/>
          </a:ln>
        </p:spPr>
      </p:pic>
      <p:sp>
        <p:nvSpPr>
          <p:cNvPr id="228" name="Shape 228"/>
          <p:cNvSpPr txBox="1"/>
          <p:nvPr/>
        </p:nvSpPr>
        <p:spPr>
          <a:xfrm>
            <a:off x="5940951" y="5060250"/>
            <a:ext cx="297709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Source Sans Pro"/>
                <a:ea typeface="Source Sans Pro"/>
                <a:cs typeface="Source Sans Pro"/>
                <a:sym typeface="Source Sans Pro"/>
              </a:rPr>
              <a:t>3</a:t>
            </a:r>
            <a:r>
              <a:rPr lang="en-US" sz="1200" baseline="30000">
                <a:solidFill>
                  <a:schemeClr val="dk1"/>
                </a:solidFill>
                <a:latin typeface="Source Sans Pro"/>
                <a:ea typeface="Source Sans Pro"/>
                <a:cs typeface="Source Sans Pro"/>
                <a:sym typeface="Source Sans Pro"/>
              </a:rPr>
              <a:t>rd</a:t>
            </a:r>
            <a:r>
              <a:rPr lang="en-US" sz="1200">
                <a:solidFill>
                  <a:schemeClr val="dk1"/>
                </a:solidFill>
                <a:latin typeface="Source Sans Pro"/>
                <a:ea typeface="Source Sans Pro"/>
                <a:cs typeface="Source Sans Pro"/>
                <a:sym typeface="Source Sans Pro"/>
              </a:rPr>
              <a:t> approach: protruding bowtie antennas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3810000" y="2492358"/>
            <a:ext cx="5162549" cy="3361518"/>
          </a:xfrm>
          <a:prstGeom prst="rect">
            <a:avLst/>
          </a:prstGeom>
          <a:noFill/>
          <a:ln>
            <a:noFill/>
          </a:ln>
        </p:spPr>
      </p:pic>
      <p:sp>
        <p:nvSpPr>
          <p:cNvPr id="235" name="Shape 235"/>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240" b="0" i="0" u="none" strike="noStrike" cap="none">
                <a:solidFill>
                  <a:srgbClr val="003399"/>
                </a:solidFill>
                <a:latin typeface="Source Sans Pro"/>
                <a:ea typeface="Source Sans Pro"/>
                <a:cs typeface="Source Sans Pro"/>
                <a:sym typeface="Source Sans Pro"/>
              </a:rPr>
              <a:t>Exotic Application: Structured Beams</a:t>
            </a:r>
          </a:p>
        </p:txBody>
      </p:sp>
      <p:sp>
        <p:nvSpPr>
          <p:cNvPr id="236" name="Shape 236"/>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When imaged to higher energies can be used in multi-</a:t>
            </a:r>
            <a:br>
              <a:rPr lang="en-US" sz="2600" b="0" i="0" u="none" strike="noStrike" cap="none">
                <a:solidFill>
                  <a:schemeClr val="dk1"/>
                </a:solidFill>
                <a:latin typeface="Source Sans Pro"/>
                <a:ea typeface="Source Sans Pro"/>
                <a:cs typeface="Source Sans Pro"/>
                <a:sym typeface="Source Sans Pro"/>
              </a:rPr>
            </a:br>
            <a:r>
              <a:rPr lang="en-US" sz="2600" b="0" i="0" u="none" strike="noStrike" cap="none">
                <a:solidFill>
                  <a:schemeClr val="dk1"/>
                </a:solidFill>
                <a:latin typeface="Source Sans Pro"/>
                <a:ea typeface="Source Sans Pro"/>
                <a:cs typeface="Source Sans Pro"/>
                <a:sym typeface="Source Sans Pro"/>
              </a:rPr>
              <a:t>color X-ray via ICS</a:t>
            </a:r>
          </a:p>
          <a:p>
            <a:pPr marL="548640" marR="0" lvl="1" indent="-231140" algn="l" rtl="0">
              <a:lnSpc>
                <a:spcPct val="90000"/>
              </a:lnSpc>
              <a:spcBef>
                <a:spcPts val="370"/>
              </a:spcBef>
              <a:spcAft>
                <a:spcPts val="0"/>
              </a:spcAft>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Philippe Piot (</a:t>
            </a:r>
            <a:r>
              <a:rPr lang="en-US" sz="2400" b="0" i="1" u="none" strike="noStrike" cap="none">
                <a:solidFill>
                  <a:schemeClr val="dk1"/>
                </a:solidFill>
                <a:latin typeface="Source Sans Pro"/>
                <a:ea typeface="Source Sans Pro"/>
                <a:cs typeface="Source Sans Pro"/>
                <a:sym typeface="Source Sans Pro"/>
              </a:rPr>
              <a:t>Northern Illinois University</a:t>
            </a:r>
            <a:r>
              <a:rPr lang="en-US" sz="2400" b="0" i="0" u="none" strike="noStrike" cap="none">
                <a:solidFill>
                  <a:schemeClr val="dk1"/>
                </a:solidFill>
                <a:latin typeface="Source Sans Pro"/>
                <a:ea typeface="Source Sans Pro"/>
                <a:cs typeface="Source Sans Pro"/>
                <a:sym typeface="Source Sans Pro"/>
              </a:rPr>
              <a:t>)</a:t>
            </a:r>
          </a:p>
          <a:p>
            <a:pPr marL="274320" marR="0" lvl="0" indent="-274320" algn="l" rtl="0">
              <a:lnSpc>
                <a:spcPct val="90000"/>
              </a:lnSpc>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Several schemes under studies:</a:t>
            </a:r>
          </a:p>
          <a:p>
            <a:pPr marL="548640" marR="0" lvl="1" indent="-231140" algn="l" rtl="0">
              <a:lnSpc>
                <a:spcPct val="90000"/>
              </a:lnSpc>
              <a:spcBef>
                <a:spcPts val="370"/>
              </a:spcBef>
              <a:spcAft>
                <a:spcPts val="0"/>
              </a:spcAft>
              <a:buClr>
                <a:schemeClr val="accent2"/>
              </a:buClr>
              <a:buSzPct val="85000"/>
              <a:buFont typeface="Noto Sans Symbols"/>
              <a:buChar char="●"/>
            </a:pPr>
            <a:r>
              <a:rPr lang="en-US" sz="2000" b="0" i="0" u="none" strike="noStrike" cap="none">
                <a:solidFill>
                  <a:schemeClr val="dk1"/>
                </a:solidFill>
                <a:latin typeface="Source Sans Pro"/>
                <a:ea typeface="Source Sans Pro"/>
                <a:cs typeface="Source Sans Pro"/>
                <a:sym typeface="Source Sans Pro"/>
              </a:rPr>
              <a:t>Crossing beamlets with large crossing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angle at IP combined with X-ray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collimation</a:t>
            </a:r>
          </a:p>
          <a:p>
            <a:pPr marL="548640" marR="0" lvl="1" indent="-231140" algn="l" rtl="0">
              <a:lnSpc>
                <a:spcPct val="90000"/>
              </a:lnSpc>
              <a:spcBef>
                <a:spcPts val="370"/>
              </a:spcBef>
              <a:spcAft>
                <a:spcPts val="0"/>
              </a:spcAft>
              <a:buClr>
                <a:schemeClr val="accent2"/>
              </a:buClr>
              <a:buSzPct val="85000"/>
              <a:buFont typeface="Noto Sans Symbols"/>
              <a:buChar char="●"/>
            </a:pPr>
            <a:r>
              <a:rPr lang="en-US" sz="2000" b="0" i="0" u="none" strike="noStrike" cap="none">
                <a:solidFill>
                  <a:schemeClr val="dk1"/>
                </a:solidFill>
                <a:latin typeface="Source Sans Pro"/>
                <a:ea typeface="Source Sans Pro"/>
                <a:cs typeface="Source Sans Pro"/>
                <a:sym typeface="Source Sans Pro"/>
              </a:rPr>
              <a:t>Forming beamlets with different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energies (e.g. use laser-front tilt)</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
            </a:r>
            <a:br>
              <a:rPr lang="en-US" sz="2000" b="0" i="0" u="none" strike="noStrike" cap="none">
                <a:solidFill>
                  <a:schemeClr val="dk1"/>
                </a:solidFill>
                <a:latin typeface="Source Sans Pro"/>
                <a:ea typeface="Source Sans Pro"/>
                <a:cs typeface="Source Sans Pro"/>
                <a:sym typeface="Source Sans Pro"/>
              </a:rPr>
            </a:br>
            <a:r>
              <a:rPr lang="en-US" sz="2000" b="0" i="0" u="none" strike="noStrike" cap="none">
                <a:solidFill>
                  <a:schemeClr val="dk1"/>
                </a:solidFill>
                <a:latin typeface="Source Sans Pro"/>
                <a:ea typeface="Source Sans Pro"/>
                <a:cs typeface="Source Sans Pro"/>
                <a:sym typeface="Source Sans Pro"/>
              </a:rPr>
              <a:t/>
            </a:r>
            <a:br>
              <a:rPr lang="en-US" sz="2000" b="0" i="0" u="none" strike="noStrike" cap="none">
                <a:solidFill>
                  <a:schemeClr val="dk1"/>
                </a:solidFill>
                <a:latin typeface="Source Sans Pro"/>
                <a:ea typeface="Source Sans Pro"/>
                <a:cs typeface="Source Sans Pro"/>
                <a:sym typeface="Source Sans Pro"/>
              </a:rPr>
            </a:br>
            <a:endParaRPr lang="en-US" sz="2000" b="0" i="0" u="none" strike="noStrike" cap="none">
              <a:solidFill>
                <a:schemeClr val="dk1"/>
              </a:solidFill>
              <a:latin typeface="Source Sans Pro"/>
              <a:ea typeface="Source Sans Pro"/>
              <a:cs typeface="Source Sans Pro"/>
              <a:sym typeface="Source Sans Pro"/>
            </a:endParaRPr>
          </a:p>
          <a:p>
            <a:pPr marL="548640" marR="0" lvl="1" indent="-231140" algn="l" rtl="0">
              <a:lnSpc>
                <a:spcPct val="90000"/>
              </a:lnSpc>
              <a:spcBef>
                <a:spcPts val="370"/>
              </a:spcBef>
              <a:buClr>
                <a:schemeClr val="accent2"/>
              </a:buClr>
              <a:buSzPct val="85000"/>
              <a:buFont typeface="Noto Sans Symbols"/>
              <a:buChar char="●"/>
            </a:pPr>
            <a:r>
              <a:rPr lang="en-US" sz="2000" b="0" i="0" u="none" strike="noStrike" cap="none">
                <a:solidFill>
                  <a:schemeClr val="dk1"/>
                </a:solidFill>
                <a:latin typeface="Source Sans Pro"/>
                <a:ea typeface="Source Sans Pro"/>
                <a:cs typeface="Source Sans Pro"/>
                <a:sym typeface="Source Sans Pro"/>
              </a:rPr>
              <a:t>Combination + imaging in the temporal coordinate using emit. exchanger</a:t>
            </a:r>
          </a:p>
        </p:txBody>
      </p:sp>
      <p:pic>
        <p:nvPicPr>
          <p:cNvPr id="237" name="Shape 237"/>
          <p:cNvPicPr preferRelativeResize="0"/>
          <p:nvPr/>
        </p:nvPicPr>
        <p:blipFill rotWithShape="1">
          <a:blip r:embed="rId4">
            <a:alphaModFix/>
          </a:blip>
          <a:srcRect/>
          <a:stretch/>
        </p:blipFill>
        <p:spPr>
          <a:xfrm>
            <a:off x="990600" y="4173117"/>
            <a:ext cx="2415793" cy="11676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09800"/>
            <a:ext cx="230938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1066800"/>
            <a:ext cx="2690813" cy="254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Shape 244"/>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Summary</a:t>
            </a:r>
          </a:p>
        </p:txBody>
      </p:sp>
      <p:sp>
        <p:nvSpPr>
          <p:cNvPr id="245" name="Shape 245"/>
          <p:cNvSpPr txBox="1">
            <a:spLocks noGrp="1"/>
          </p:cNvSpPr>
          <p:nvPr>
            <p:ph type="body" idx="1"/>
          </p:nvPr>
        </p:nvSpPr>
        <p:spPr>
          <a:xfrm>
            <a:off x="0" y="1232499"/>
            <a:ext cx="6781800" cy="53207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000" b="0" i="0" u="none" strike="noStrike" cap="none" dirty="0" err="1">
                <a:solidFill>
                  <a:schemeClr val="dk1"/>
                </a:solidFill>
                <a:latin typeface="Source Sans Pro"/>
                <a:ea typeface="Source Sans Pro"/>
                <a:cs typeface="Source Sans Pro"/>
                <a:sym typeface="Source Sans Pro"/>
              </a:rPr>
              <a:t>Plasmonic</a:t>
            </a:r>
            <a:r>
              <a:rPr lang="en-US" sz="2000" b="0" i="0" u="none" strike="noStrike" cap="none" dirty="0">
                <a:solidFill>
                  <a:schemeClr val="dk1"/>
                </a:solidFill>
                <a:latin typeface="Source Sans Pro"/>
                <a:ea typeface="Source Sans Pro"/>
                <a:cs typeface="Source Sans Pro"/>
                <a:sym typeface="Source Sans Pro"/>
              </a:rPr>
              <a:t> cathodes via direct machining</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Nano-patterns (hole array, bowties)</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NBA’s for enhanced field emission</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Full experimental suite established at NCRF</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Optical spectral measurements (UCLA)</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Beam tests (UCLA Pegasus)</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Direct applications to existing NC injectors</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Industrial motivation </a:t>
            </a:r>
          </a:p>
          <a:p>
            <a:pPr marL="822960" marR="0" lvl="2" indent="-238760" algn="l" rtl="0">
              <a:spcBef>
                <a:spcPts val="370"/>
              </a:spcBef>
              <a:spcAft>
                <a:spcPts val="0"/>
              </a:spcAft>
              <a:buClr>
                <a:srgbClr val="EAB6AA"/>
              </a:buClr>
              <a:buSzPct val="85000"/>
              <a:buFont typeface="Noto Sans Symbols"/>
              <a:buChar char="●"/>
            </a:pPr>
            <a:r>
              <a:rPr lang="en-US" sz="1800" b="0" i="0" u="none" strike="noStrike" cap="none" dirty="0">
                <a:solidFill>
                  <a:schemeClr val="dk1"/>
                </a:solidFill>
                <a:latin typeface="Source Sans Pro"/>
                <a:ea typeface="Source Sans Pro"/>
                <a:cs typeface="Source Sans Pro"/>
                <a:sym typeface="Source Sans Pro"/>
              </a:rPr>
              <a:t>Enhanced QE with metal</a:t>
            </a:r>
          </a:p>
          <a:p>
            <a:pPr marL="822960" marR="0" lvl="2" indent="-238760" algn="l" rtl="0">
              <a:spcBef>
                <a:spcPts val="370"/>
              </a:spcBef>
              <a:spcAft>
                <a:spcPts val="0"/>
              </a:spcAft>
              <a:buClr>
                <a:srgbClr val="EAB6AA"/>
              </a:buClr>
              <a:buSzPct val="85000"/>
              <a:buFont typeface="Noto Sans Symbols"/>
              <a:buChar char="●"/>
            </a:pPr>
            <a:r>
              <a:rPr lang="en-US" sz="1800" b="0" i="0" u="none" strike="noStrike" cap="none" dirty="0">
                <a:solidFill>
                  <a:schemeClr val="dk1"/>
                </a:solidFill>
                <a:latin typeface="Source Sans Pro"/>
                <a:ea typeface="Source Sans Pro"/>
                <a:cs typeface="Source Sans Pro"/>
                <a:sym typeface="Source Sans Pro"/>
              </a:rPr>
              <a:t>Lower vacuum requirements</a:t>
            </a:r>
          </a:p>
          <a:p>
            <a:pPr marL="822960" marR="0" lvl="2" indent="-238760" algn="l" rtl="0">
              <a:spcBef>
                <a:spcPts val="370"/>
              </a:spcBef>
              <a:spcAft>
                <a:spcPts val="0"/>
              </a:spcAft>
              <a:buClr>
                <a:srgbClr val="EAB6AA"/>
              </a:buClr>
              <a:buSzPct val="85000"/>
              <a:buFont typeface="Noto Sans Symbols"/>
              <a:buChar char="●"/>
            </a:pPr>
            <a:r>
              <a:rPr lang="en-US" sz="1800" b="0" i="0" u="none" strike="noStrike" cap="none" dirty="0">
                <a:solidFill>
                  <a:schemeClr val="dk1"/>
                </a:solidFill>
                <a:latin typeface="Source Sans Pro"/>
                <a:ea typeface="Source Sans Pro"/>
                <a:cs typeface="Source Sans Pro"/>
                <a:sym typeface="Source Sans Pro"/>
              </a:rPr>
              <a:t>Longer lifetimes ? (first measurements w/ DC gun upcoming)</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Application to SRF technology</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JLAB proof-of-principle measurements upcoming soon</a:t>
            </a:r>
          </a:p>
          <a:p>
            <a:pPr marL="320040" marR="0" lvl="1" indent="-2540" algn="l" rtl="0">
              <a:spcBef>
                <a:spcPts val="370"/>
              </a:spcBef>
              <a:buClr>
                <a:schemeClr val="accent2"/>
              </a:buClr>
              <a:buSzPct val="25000"/>
              <a:buFont typeface="Noto Sans Symbols"/>
              <a:buNone/>
            </a:pPr>
            <a:endParaRPr sz="20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a:stretch/>
        </p:blipFill>
        <p:spPr>
          <a:xfrm>
            <a:off x="228600" y="4846689"/>
            <a:ext cx="1657350" cy="796050"/>
          </a:xfrm>
          <a:prstGeom prst="rect">
            <a:avLst/>
          </a:prstGeom>
          <a:noFill/>
          <a:ln>
            <a:noFill/>
          </a:ln>
        </p:spPr>
      </p:pic>
      <p:pic>
        <p:nvPicPr>
          <p:cNvPr id="253" name="Shape 253"/>
          <p:cNvPicPr preferRelativeResize="0"/>
          <p:nvPr/>
        </p:nvPicPr>
        <p:blipFill rotWithShape="1">
          <a:blip r:embed="rId4">
            <a:alphaModFix/>
          </a:blip>
          <a:srcRect/>
          <a:stretch/>
        </p:blipFill>
        <p:spPr>
          <a:xfrm>
            <a:off x="1885950" y="4725601"/>
            <a:ext cx="1666875" cy="1038224"/>
          </a:xfrm>
          <a:prstGeom prst="rect">
            <a:avLst/>
          </a:prstGeom>
          <a:noFill/>
          <a:ln>
            <a:noFill/>
          </a:ln>
        </p:spPr>
      </p:pic>
      <p:sp>
        <p:nvSpPr>
          <p:cNvPr id="254" name="Shape 254"/>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Acknowledgements</a:t>
            </a:r>
          </a:p>
        </p:txBody>
      </p:sp>
      <p:sp>
        <p:nvSpPr>
          <p:cNvPr id="255" name="Shape 255"/>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000" b="0" i="1" u="none" strike="noStrike" cap="none" dirty="0">
                <a:solidFill>
                  <a:schemeClr val="dk1"/>
                </a:solidFill>
                <a:latin typeface="Source Sans Pro"/>
                <a:ea typeface="Source Sans Pro"/>
                <a:cs typeface="Source Sans Pro"/>
                <a:sym typeface="Source Sans Pro"/>
              </a:rPr>
              <a:t>Supported by DOE:BES Grant No. DE-SC0009656</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H. To, G. </a:t>
            </a:r>
            <a:r>
              <a:rPr lang="en-US" sz="2000" b="0" i="0" u="none" strike="noStrike" cap="none" dirty="0" err="1">
                <a:solidFill>
                  <a:schemeClr val="dk1"/>
                </a:solidFill>
                <a:latin typeface="Source Sans Pro"/>
                <a:ea typeface="Source Sans Pro"/>
                <a:cs typeface="Source Sans Pro"/>
                <a:sym typeface="Source Sans Pro"/>
              </a:rPr>
              <a:t>Andonian</a:t>
            </a:r>
            <a:r>
              <a:rPr lang="en-US" sz="2000" b="0" i="0" u="none" strike="noStrike" cap="none" dirty="0">
                <a:solidFill>
                  <a:schemeClr val="dk1"/>
                </a:solidFill>
                <a:latin typeface="Source Sans Pro"/>
                <a:ea typeface="Source Sans Pro"/>
                <a:cs typeface="Source Sans Pro"/>
                <a:sym typeface="Source Sans Pro"/>
              </a:rPr>
              <a:t> (</a:t>
            </a:r>
            <a:r>
              <a:rPr lang="en-US" sz="2000" b="0" i="1" u="none" strike="noStrike" cap="none" dirty="0" err="1">
                <a:solidFill>
                  <a:schemeClr val="dk1"/>
                </a:solidFill>
                <a:latin typeface="Source Sans Pro"/>
                <a:ea typeface="Source Sans Pro"/>
                <a:cs typeface="Source Sans Pro"/>
                <a:sym typeface="Source Sans Pro"/>
              </a:rPr>
              <a:t>RadiaBeam</a:t>
            </a:r>
            <a:r>
              <a:rPr lang="en-US" sz="2000" b="0" i="1" u="none" strike="noStrike" cap="none" dirty="0">
                <a:solidFill>
                  <a:schemeClr val="dk1"/>
                </a:solidFill>
                <a:latin typeface="Source Sans Pro"/>
                <a:ea typeface="Source Sans Pro"/>
                <a:cs typeface="Source Sans Pro"/>
                <a:sym typeface="Source Sans Pro"/>
              </a:rPr>
              <a:t> Technologies</a:t>
            </a:r>
            <a:r>
              <a:rPr lang="en-US" sz="2000" b="0" i="0" u="none" strike="noStrike" cap="none" dirty="0">
                <a:solidFill>
                  <a:schemeClr val="dk1"/>
                </a:solidFill>
                <a:latin typeface="Source Sans Pro"/>
                <a:ea typeface="Source Sans Pro"/>
                <a:cs typeface="Source Sans Pro"/>
                <a:sym typeface="Source Sans Pro"/>
              </a:rPr>
              <a:t>)</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P. </a:t>
            </a:r>
            <a:r>
              <a:rPr lang="en-US" sz="2000" b="0" i="0" u="none" strike="noStrike" cap="none" dirty="0" err="1">
                <a:solidFill>
                  <a:schemeClr val="dk1"/>
                </a:solidFill>
                <a:latin typeface="Source Sans Pro"/>
                <a:ea typeface="Source Sans Pro"/>
                <a:cs typeface="Source Sans Pro"/>
                <a:sym typeface="Source Sans Pro"/>
              </a:rPr>
              <a:t>Musumeci</a:t>
            </a:r>
            <a:r>
              <a:rPr lang="en-US" sz="2000" b="0" i="0" u="none" strike="noStrike" cap="none" dirty="0">
                <a:solidFill>
                  <a:schemeClr val="dk1"/>
                </a:solidFill>
                <a:latin typeface="Source Sans Pro"/>
                <a:ea typeface="Source Sans Pro"/>
                <a:cs typeface="Source Sans Pro"/>
                <a:sym typeface="Source Sans Pro"/>
              </a:rPr>
              <a:t>, E. Perez, D. Meade, J. </a:t>
            </a:r>
            <a:r>
              <a:rPr lang="en-US" sz="2000" b="0" i="0" u="none" strike="noStrike" cap="none" dirty="0" err="1">
                <a:solidFill>
                  <a:schemeClr val="dk1"/>
                </a:solidFill>
                <a:latin typeface="Source Sans Pro"/>
                <a:ea typeface="Source Sans Pro"/>
                <a:cs typeface="Source Sans Pro"/>
                <a:sym typeface="Source Sans Pro"/>
              </a:rPr>
              <a:t>Maxson</a:t>
            </a:r>
            <a:r>
              <a:rPr lang="en-US" sz="2000" b="0" i="0" u="none" strike="noStrike" cap="none" dirty="0">
                <a:solidFill>
                  <a:schemeClr val="dk1"/>
                </a:solidFill>
                <a:latin typeface="Source Sans Pro"/>
                <a:ea typeface="Source Sans Pro"/>
                <a:cs typeface="Source Sans Pro"/>
                <a:sym typeface="Source Sans Pro"/>
              </a:rPr>
              <a:t>, E. </a:t>
            </a:r>
            <a:r>
              <a:rPr lang="en-US" sz="2000" b="0" i="0" u="none" strike="noStrike" cap="none" dirty="0" err="1">
                <a:solidFill>
                  <a:schemeClr val="dk1"/>
                </a:solidFill>
                <a:latin typeface="Source Sans Pro"/>
                <a:ea typeface="Source Sans Pro"/>
                <a:cs typeface="Source Sans Pro"/>
                <a:sym typeface="Source Sans Pro"/>
              </a:rPr>
              <a:t>Kropp</a:t>
            </a:r>
            <a:r>
              <a:rPr lang="en-US" sz="2000" b="0" i="0" u="none" strike="noStrike" cap="none" dirty="0">
                <a:solidFill>
                  <a:schemeClr val="dk1"/>
                </a:solidFill>
                <a:latin typeface="Source Sans Pro"/>
                <a:ea typeface="Source Sans Pro"/>
                <a:cs typeface="Source Sans Pro"/>
                <a:sym typeface="Source Sans Pro"/>
              </a:rPr>
              <a:t>,</a:t>
            </a:r>
            <a:br>
              <a:rPr lang="en-US" sz="2000" b="0" i="0" u="none" strike="noStrike" cap="none" dirty="0">
                <a:solidFill>
                  <a:schemeClr val="dk1"/>
                </a:solidFill>
                <a:latin typeface="Source Sans Pro"/>
                <a:ea typeface="Source Sans Pro"/>
                <a:cs typeface="Source Sans Pro"/>
                <a:sym typeface="Source Sans Pro"/>
              </a:rPr>
            </a:br>
            <a:r>
              <a:rPr lang="en-US" sz="2000" b="0" i="0" u="none" strike="noStrike" cap="none" dirty="0">
                <a:solidFill>
                  <a:schemeClr val="dk1"/>
                </a:solidFill>
                <a:latin typeface="Source Sans Pro"/>
                <a:ea typeface="Source Sans Pro"/>
                <a:cs typeface="Source Sans Pro"/>
                <a:sym typeface="Source Sans Pro"/>
              </a:rPr>
              <a:t>(</a:t>
            </a:r>
            <a:r>
              <a:rPr lang="en-US" sz="2000" b="0" i="1" u="none" strike="noStrike" cap="none" dirty="0">
                <a:solidFill>
                  <a:schemeClr val="dk1"/>
                </a:solidFill>
                <a:latin typeface="Source Sans Pro"/>
                <a:ea typeface="Source Sans Pro"/>
                <a:cs typeface="Source Sans Pro"/>
                <a:sym typeface="Source Sans Pro"/>
              </a:rPr>
              <a:t>UCLA Particle Beam Physics Lab</a:t>
            </a:r>
            <a:r>
              <a:rPr lang="en-US" sz="2000" b="0" i="0" u="none" strike="noStrike" cap="none" dirty="0">
                <a:solidFill>
                  <a:schemeClr val="dk1"/>
                </a:solidFill>
                <a:latin typeface="Source Sans Pro"/>
                <a:ea typeface="Source Sans Pro"/>
                <a:cs typeface="Source Sans Pro"/>
                <a:sym typeface="Source Sans Pro"/>
              </a:rPr>
              <a:t>)</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err="1">
                <a:solidFill>
                  <a:schemeClr val="dk1"/>
                </a:solidFill>
                <a:latin typeface="Source Sans Pro"/>
                <a:ea typeface="Source Sans Pro"/>
                <a:cs typeface="Source Sans Pro"/>
                <a:sym typeface="Source Sans Pro"/>
              </a:rPr>
              <a:t>Renkai</a:t>
            </a:r>
            <a:r>
              <a:rPr lang="en-US" sz="2000" b="0" i="0" u="none" strike="noStrike" cap="none" dirty="0">
                <a:solidFill>
                  <a:schemeClr val="dk1"/>
                </a:solidFill>
                <a:latin typeface="Source Sans Pro"/>
                <a:ea typeface="Source Sans Pro"/>
                <a:cs typeface="Source Sans Pro"/>
                <a:sym typeface="Source Sans Pro"/>
              </a:rPr>
              <a:t> Li (</a:t>
            </a:r>
            <a:r>
              <a:rPr lang="en-US" sz="2000" b="0" i="1" u="none" strike="sngStrike" cap="none" dirty="0">
                <a:solidFill>
                  <a:schemeClr val="dk1"/>
                </a:solidFill>
                <a:latin typeface="Source Sans Pro"/>
                <a:ea typeface="Source Sans Pro"/>
                <a:cs typeface="Source Sans Pro"/>
                <a:sym typeface="Source Sans Pro"/>
              </a:rPr>
              <a:t>Stanford Linear </a:t>
            </a:r>
            <a:r>
              <a:rPr lang="en-US" sz="2000" b="0" i="1" u="none" strike="sngStrike" cap="none" dirty="0" smtClean="0">
                <a:solidFill>
                  <a:schemeClr val="dk1"/>
                </a:solidFill>
                <a:latin typeface="Source Sans Pro"/>
                <a:ea typeface="Source Sans Pro"/>
                <a:cs typeface="Source Sans Pro"/>
                <a:sym typeface="Source Sans Pro"/>
              </a:rPr>
              <a:t>Accelerator</a:t>
            </a:r>
            <a:r>
              <a:rPr lang="en-US" sz="2000" b="0" i="1" u="none" strike="noStrike" cap="none" dirty="0" smtClean="0">
                <a:solidFill>
                  <a:schemeClr val="dk1"/>
                </a:solidFill>
                <a:latin typeface="Source Sans Pro"/>
                <a:ea typeface="Source Sans Pro"/>
                <a:cs typeface="Source Sans Pro"/>
                <a:sym typeface="Source Sans Pro"/>
              </a:rPr>
              <a:t> SLAC National Accelerator Laboratory</a:t>
            </a:r>
            <a:r>
              <a:rPr lang="en-US" sz="2000" b="0" i="0" u="none" strike="noStrike" cap="none" dirty="0" smtClean="0">
                <a:solidFill>
                  <a:schemeClr val="dk1"/>
                </a:solidFill>
                <a:latin typeface="Source Sans Pro"/>
                <a:ea typeface="Source Sans Pro"/>
                <a:cs typeface="Source Sans Pro"/>
                <a:sym typeface="Source Sans Pro"/>
              </a:rPr>
              <a:t>)</a:t>
            </a:r>
            <a:endParaRPr lang="en-US" sz="2000" b="0" i="0" u="none" strike="noStrike" cap="none" dirty="0">
              <a:solidFill>
                <a:schemeClr val="dk1"/>
              </a:solidFill>
              <a:latin typeface="Source Sans Pro"/>
              <a:ea typeface="Source Sans Pro"/>
              <a:cs typeface="Source Sans Pro"/>
              <a:sym typeface="Source Sans Pro"/>
            </a:endParaRP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Fay Hannon (</a:t>
            </a:r>
            <a:r>
              <a:rPr lang="en-US" sz="2000" b="0" i="1" u="none" strike="noStrike" cap="none" dirty="0">
                <a:solidFill>
                  <a:schemeClr val="dk1"/>
                </a:solidFill>
                <a:latin typeface="Source Sans Pro"/>
                <a:ea typeface="Source Sans Pro"/>
                <a:cs typeface="Source Sans Pro"/>
                <a:sym typeface="Source Sans Pro"/>
              </a:rPr>
              <a:t>Jefferson Lab</a:t>
            </a:r>
            <a:r>
              <a:rPr lang="en-US" sz="2000" b="0" i="0" u="none" strike="noStrike" cap="none" dirty="0">
                <a:solidFill>
                  <a:schemeClr val="dk1"/>
                </a:solidFill>
                <a:latin typeface="Source Sans Pro"/>
                <a:ea typeface="Source Sans Pro"/>
                <a:cs typeface="Source Sans Pro"/>
                <a:sym typeface="Source Sans Pro"/>
              </a:rPr>
              <a:t>)</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P. </a:t>
            </a:r>
            <a:r>
              <a:rPr lang="en-US" sz="2000" b="0" i="0" u="none" strike="noStrike" cap="none" dirty="0" err="1">
                <a:solidFill>
                  <a:schemeClr val="dk1"/>
                </a:solidFill>
                <a:latin typeface="Source Sans Pro"/>
                <a:ea typeface="Source Sans Pro"/>
                <a:cs typeface="Source Sans Pro"/>
                <a:sym typeface="Source Sans Pro"/>
              </a:rPr>
              <a:t>Piot</a:t>
            </a:r>
            <a:r>
              <a:rPr lang="en-US" sz="2000" b="0" i="0" u="none" strike="noStrike" cap="none" dirty="0">
                <a:solidFill>
                  <a:schemeClr val="dk1"/>
                </a:solidFill>
                <a:latin typeface="Source Sans Pro"/>
                <a:ea typeface="Source Sans Pro"/>
                <a:cs typeface="Source Sans Pro"/>
                <a:sym typeface="Source Sans Pro"/>
              </a:rPr>
              <a:t>, A. </a:t>
            </a:r>
            <a:r>
              <a:rPr lang="en-US" sz="2000" b="0" i="0" u="none" strike="noStrike" cap="none" dirty="0" err="1">
                <a:solidFill>
                  <a:schemeClr val="dk1"/>
                </a:solidFill>
                <a:latin typeface="Source Sans Pro"/>
                <a:ea typeface="Source Sans Pro"/>
                <a:cs typeface="Source Sans Pro"/>
                <a:sym typeface="Source Sans Pro"/>
              </a:rPr>
              <a:t>Luaengaramwonga</a:t>
            </a:r>
            <a:r>
              <a:rPr lang="en-US" sz="2000" b="0" i="0" u="none" strike="noStrike" cap="none" dirty="0">
                <a:solidFill>
                  <a:schemeClr val="dk1"/>
                </a:solidFill>
                <a:latin typeface="Source Sans Pro"/>
                <a:ea typeface="Source Sans Pro"/>
                <a:cs typeface="Source Sans Pro"/>
                <a:sym typeface="Source Sans Pro"/>
              </a:rPr>
              <a:t>, D. </a:t>
            </a:r>
            <a:r>
              <a:rPr lang="en-US" sz="2000" b="0" i="0" u="none" strike="noStrike" cap="none" dirty="0" err="1">
                <a:solidFill>
                  <a:schemeClr val="dk1"/>
                </a:solidFill>
                <a:latin typeface="Source Sans Pro"/>
                <a:ea typeface="Source Sans Pro"/>
                <a:cs typeface="Source Sans Pro"/>
                <a:sym typeface="Source Sans Pro"/>
              </a:rPr>
              <a:t>Mihalceaa</a:t>
            </a:r>
            <a:r>
              <a:rPr lang="en-US" sz="2000" b="0" i="0" u="none" strike="noStrike" cap="none" dirty="0">
                <a:solidFill>
                  <a:schemeClr val="dk1"/>
                </a:solidFill>
                <a:latin typeface="Source Sans Pro"/>
                <a:ea typeface="Source Sans Pro"/>
                <a:cs typeface="Source Sans Pro"/>
                <a:sym typeface="Source Sans Pro"/>
              </a:rPr>
              <a:t> (</a:t>
            </a:r>
            <a:r>
              <a:rPr lang="en-US" sz="2000" b="0" i="1" u="none" strike="noStrike" cap="none" dirty="0">
                <a:solidFill>
                  <a:schemeClr val="dk1"/>
                </a:solidFill>
                <a:latin typeface="Source Sans Pro"/>
                <a:ea typeface="Source Sans Pro"/>
                <a:cs typeface="Source Sans Pro"/>
                <a:sym typeface="Source Sans Pro"/>
              </a:rPr>
              <a:t>Northern Illinois University</a:t>
            </a:r>
            <a:r>
              <a:rPr lang="en-US" sz="2000" b="0" i="0" u="none" strike="noStrike" cap="none" dirty="0">
                <a:solidFill>
                  <a:schemeClr val="dk1"/>
                </a:solidFill>
                <a:latin typeface="Source Sans Pro"/>
                <a:ea typeface="Source Sans Pro"/>
                <a:cs typeface="Source Sans Pro"/>
                <a:sym typeface="Source Sans Pro"/>
              </a:rPr>
              <a:t>)</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dirty="0" err="1">
                <a:solidFill>
                  <a:schemeClr val="dk1"/>
                </a:solidFill>
                <a:latin typeface="Source Sans Pro"/>
                <a:ea typeface="Source Sans Pro"/>
                <a:cs typeface="Source Sans Pro"/>
                <a:sym typeface="Source Sans Pro"/>
              </a:rPr>
              <a:t>Doron</a:t>
            </a:r>
            <a:r>
              <a:rPr lang="en-US" sz="2000" b="0" i="0" u="none" strike="noStrike" cap="none" dirty="0">
                <a:solidFill>
                  <a:schemeClr val="dk1"/>
                </a:solidFill>
                <a:latin typeface="Source Sans Pro"/>
                <a:ea typeface="Source Sans Pro"/>
                <a:cs typeface="Source Sans Pro"/>
                <a:sym typeface="Source Sans Pro"/>
              </a:rPr>
              <a:t> Bar-Lev (</a:t>
            </a:r>
            <a:r>
              <a:rPr lang="en-US" sz="2000" b="0" i="1" u="none" strike="noStrike" cap="none" dirty="0">
                <a:solidFill>
                  <a:schemeClr val="dk1"/>
                </a:solidFill>
                <a:latin typeface="Source Sans Pro"/>
                <a:ea typeface="Source Sans Pro"/>
                <a:cs typeface="Source Sans Pro"/>
                <a:sym typeface="Source Sans Pro"/>
              </a:rPr>
              <a:t>Tel </a:t>
            </a:r>
            <a:r>
              <a:rPr lang="en-US" sz="2000" b="0" i="1" u="none" strike="noStrike" cap="none">
                <a:solidFill>
                  <a:schemeClr val="dk1"/>
                </a:solidFill>
                <a:latin typeface="Source Sans Pro"/>
                <a:ea typeface="Source Sans Pro"/>
                <a:cs typeface="Source Sans Pro"/>
                <a:sym typeface="Source Sans Pro"/>
              </a:rPr>
              <a:t>Aviv </a:t>
            </a:r>
            <a:r>
              <a:rPr lang="en-US" sz="2000" b="0" i="1" u="none" strike="noStrike" cap="none" smtClean="0">
                <a:solidFill>
                  <a:schemeClr val="dk1"/>
                </a:solidFill>
                <a:latin typeface="Source Sans Pro"/>
                <a:ea typeface="Source Sans Pro"/>
                <a:cs typeface="Source Sans Pro"/>
                <a:sym typeface="Source Sans Pro"/>
              </a:rPr>
              <a:t>University</a:t>
            </a:r>
            <a:r>
              <a:rPr lang="en-US" sz="2000" b="0" i="0" u="none" strike="noStrike" cap="none" smtClean="0">
                <a:solidFill>
                  <a:schemeClr val="dk1"/>
                </a:solidFill>
                <a:latin typeface="Source Sans Pro"/>
                <a:ea typeface="Source Sans Pro"/>
                <a:cs typeface="Source Sans Pro"/>
                <a:sym typeface="Source Sans Pro"/>
              </a:rPr>
              <a:t>)</a:t>
            </a:r>
            <a:endParaRPr lang="en-US" sz="2000" b="0" i="0" u="none" strike="noStrike" cap="none" dirty="0">
              <a:solidFill>
                <a:schemeClr val="dk1"/>
              </a:solidFill>
              <a:latin typeface="Source Sans Pro"/>
              <a:ea typeface="Source Sans Pro"/>
              <a:cs typeface="Source Sans Pro"/>
              <a:sym typeface="Source Sans Pro"/>
            </a:endParaRPr>
          </a:p>
          <a:p>
            <a:pPr marL="274320" marR="0" lvl="0" indent="-274320" algn="l" rtl="0">
              <a:spcBef>
                <a:spcPts val="580"/>
              </a:spcBef>
              <a:buClr>
                <a:schemeClr val="accent1"/>
              </a:buClr>
              <a:buSzPct val="85000"/>
              <a:buFont typeface="Noto Sans Symbols"/>
              <a:buChar char="●"/>
            </a:pPr>
            <a:r>
              <a:rPr lang="en-US" sz="2000" b="0" i="0" u="none" strike="noStrike" cap="none" dirty="0" err="1">
                <a:solidFill>
                  <a:schemeClr val="dk1"/>
                </a:solidFill>
                <a:latin typeface="Source Sans Pro"/>
                <a:ea typeface="Source Sans Pro"/>
                <a:cs typeface="Source Sans Pro"/>
                <a:sym typeface="Source Sans Pro"/>
              </a:rPr>
              <a:t>Zhe</a:t>
            </a:r>
            <a:r>
              <a:rPr lang="en-US" sz="2000" b="0" i="0" u="none" strike="noStrike" cap="none" dirty="0">
                <a:solidFill>
                  <a:schemeClr val="dk1"/>
                </a:solidFill>
                <a:latin typeface="Source Sans Pro"/>
                <a:ea typeface="Source Sans Pro"/>
                <a:cs typeface="Source Sans Pro"/>
                <a:sym typeface="Source Sans Pro"/>
              </a:rPr>
              <a:t> Zhang (</a:t>
            </a:r>
            <a:r>
              <a:rPr lang="en-US" sz="2000" b="0" i="1" u="none" strike="noStrike" cap="none" dirty="0">
                <a:solidFill>
                  <a:schemeClr val="dk1"/>
                </a:solidFill>
                <a:latin typeface="Source Sans Pro"/>
                <a:ea typeface="Source Sans Pro"/>
                <a:cs typeface="Source Sans Pro"/>
                <a:sym typeface="Source Sans Pro"/>
              </a:rPr>
              <a:t>Tsinghua University</a:t>
            </a:r>
            <a:r>
              <a:rPr lang="en-US" sz="2000" b="0" i="0" u="none" strike="noStrike" cap="none" dirty="0">
                <a:solidFill>
                  <a:schemeClr val="dk1"/>
                </a:solidFill>
                <a:latin typeface="Source Sans Pro"/>
                <a:ea typeface="Source Sans Pro"/>
                <a:cs typeface="Source Sans Pro"/>
                <a:sym typeface="Source Sans Pro"/>
              </a:rPr>
              <a:t>)</a:t>
            </a:r>
          </a:p>
        </p:txBody>
      </p:sp>
      <p:pic>
        <p:nvPicPr>
          <p:cNvPr id="256" name="Shape 256" descr="https://www.jlab.org/div_dept/dir_off/public_affairs/logo/JLab_logo_text_white2.jpg"/>
          <p:cNvPicPr preferRelativeResize="0"/>
          <p:nvPr/>
        </p:nvPicPr>
        <p:blipFill rotWithShape="1">
          <a:blip r:embed="rId5">
            <a:alphaModFix/>
          </a:blip>
          <a:srcRect/>
          <a:stretch/>
        </p:blipFill>
        <p:spPr>
          <a:xfrm>
            <a:off x="228600" y="5937394"/>
            <a:ext cx="2305050" cy="501098"/>
          </a:xfrm>
          <a:prstGeom prst="rect">
            <a:avLst/>
          </a:prstGeom>
          <a:noFill/>
          <a:ln>
            <a:noFill/>
          </a:ln>
        </p:spPr>
      </p:pic>
      <p:pic>
        <p:nvPicPr>
          <p:cNvPr id="257" name="Shape 257"/>
          <p:cNvPicPr preferRelativeResize="0"/>
          <p:nvPr/>
        </p:nvPicPr>
        <p:blipFill rotWithShape="1">
          <a:blip r:embed="rId6">
            <a:alphaModFix/>
          </a:blip>
          <a:srcRect/>
          <a:stretch/>
        </p:blipFill>
        <p:spPr>
          <a:xfrm>
            <a:off x="3733800" y="4741391"/>
            <a:ext cx="2152649" cy="790068"/>
          </a:xfrm>
          <a:prstGeom prst="rect">
            <a:avLst/>
          </a:prstGeom>
          <a:noFill/>
          <a:ln>
            <a:noFill/>
          </a:ln>
        </p:spPr>
      </p:pic>
      <p:pic>
        <p:nvPicPr>
          <p:cNvPr id="258" name="Shape 258" descr="Tel-Aviv University"/>
          <p:cNvPicPr preferRelativeResize="0"/>
          <p:nvPr/>
        </p:nvPicPr>
        <p:blipFill rotWithShape="1">
          <a:blip r:embed="rId7">
            <a:alphaModFix/>
          </a:blip>
          <a:srcRect/>
          <a:stretch/>
        </p:blipFill>
        <p:spPr>
          <a:xfrm>
            <a:off x="3971923" y="5722210"/>
            <a:ext cx="1371599" cy="754381"/>
          </a:xfrm>
          <a:prstGeom prst="rect">
            <a:avLst/>
          </a:prstGeom>
          <a:noFill/>
          <a:ln>
            <a:noFill/>
          </a:ln>
        </p:spPr>
      </p:pic>
      <p:pic>
        <p:nvPicPr>
          <p:cNvPr id="259" name="Shape 259"/>
          <p:cNvPicPr preferRelativeResize="0"/>
          <p:nvPr/>
        </p:nvPicPr>
        <p:blipFill rotWithShape="1">
          <a:blip r:embed="rId8">
            <a:alphaModFix/>
          </a:blip>
          <a:srcRect/>
          <a:stretch/>
        </p:blipFill>
        <p:spPr>
          <a:xfrm>
            <a:off x="6248400" y="5759317"/>
            <a:ext cx="2085975" cy="733425"/>
          </a:xfrm>
          <a:prstGeom prst="rect">
            <a:avLst/>
          </a:prstGeom>
          <a:noFill/>
          <a:ln>
            <a:noFill/>
          </a:ln>
        </p:spPr>
      </p:pic>
      <p:pic>
        <p:nvPicPr>
          <p:cNvPr id="260" name="Shape 260"/>
          <p:cNvPicPr preferRelativeResize="0"/>
          <p:nvPr/>
        </p:nvPicPr>
        <p:blipFill rotWithShape="1">
          <a:blip r:embed="rId9">
            <a:alphaModFix/>
          </a:blip>
          <a:srcRect/>
          <a:stretch/>
        </p:blipFill>
        <p:spPr>
          <a:xfrm>
            <a:off x="6167164" y="4586103"/>
            <a:ext cx="2658017" cy="11006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Outline</a:t>
            </a:r>
          </a:p>
        </p:txBody>
      </p:sp>
      <p:sp>
        <p:nvSpPr>
          <p:cNvPr id="113" name="Shape 113"/>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Intro/Background</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RadiaBeam/UCLA collaboration highlights</a:t>
            </a:r>
          </a:p>
          <a:p>
            <a:pPr marL="548640" marR="0" lvl="1" indent="-231140" algn="l" rtl="0">
              <a:spcBef>
                <a:spcPts val="370"/>
              </a:spcBef>
              <a:spcAft>
                <a:spcPts val="0"/>
              </a:spcAft>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Plasmonic Cu cathodes tests at UCLA PBPL Pegasus</a:t>
            </a:r>
          </a:p>
          <a:p>
            <a:pPr marL="548640" marR="0" lvl="1" indent="-231140" algn="l" rtl="0">
              <a:spcBef>
                <a:spcPts val="370"/>
              </a:spcBef>
              <a:spcAft>
                <a:spcPts val="0"/>
              </a:spcAft>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Plasmonic Nb cathode preparation results (JLab collab)</a:t>
            </a:r>
          </a:p>
          <a:p>
            <a:pPr marL="548640" marR="0" lvl="1" indent="-231140" algn="l" rtl="0">
              <a:spcBef>
                <a:spcPts val="370"/>
              </a:spcBef>
              <a:spcAft>
                <a:spcPts val="0"/>
              </a:spcAft>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Alternative patterns (Bowties)</a:t>
            </a:r>
          </a:p>
          <a:p>
            <a:pPr marL="548640" marR="0" lvl="1" indent="-231140" algn="l" rtl="0">
              <a:spcBef>
                <a:spcPts val="370"/>
              </a:spcBef>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Exotic applications: multi-beam ICS</a:t>
            </a:r>
          </a:p>
        </p:txBody>
      </p:sp>
      <p:pic>
        <p:nvPicPr>
          <p:cNvPr id="114" name="Shape 114"/>
          <p:cNvPicPr preferRelativeResize="0"/>
          <p:nvPr/>
        </p:nvPicPr>
        <p:blipFill rotWithShape="1">
          <a:blip r:embed="rId3">
            <a:alphaModFix/>
          </a:blip>
          <a:srcRect/>
          <a:stretch/>
        </p:blipFill>
        <p:spPr>
          <a:xfrm>
            <a:off x="152400" y="5943600"/>
            <a:ext cx="2276475" cy="657224"/>
          </a:xfrm>
          <a:prstGeom prst="rect">
            <a:avLst/>
          </a:prstGeom>
          <a:noFill/>
          <a:ln>
            <a:noFill/>
          </a:ln>
        </p:spPr>
      </p:pic>
      <p:pic>
        <p:nvPicPr>
          <p:cNvPr id="115" name="Shape 115"/>
          <p:cNvPicPr preferRelativeResize="0"/>
          <p:nvPr/>
        </p:nvPicPr>
        <p:blipFill rotWithShape="1">
          <a:blip r:embed="rId4">
            <a:alphaModFix/>
          </a:blip>
          <a:srcRect/>
          <a:stretch/>
        </p:blipFill>
        <p:spPr>
          <a:xfrm>
            <a:off x="228600" y="4846689"/>
            <a:ext cx="1657350" cy="796050"/>
          </a:xfrm>
          <a:prstGeom prst="rect">
            <a:avLst/>
          </a:prstGeom>
          <a:noFill/>
          <a:ln>
            <a:noFill/>
          </a:ln>
        </p:spPr>
      </p:pic>
      <p:pic>
        <p:nvPicPr>
          <p:cNvPr id="116" name="Shape 116"/>
          <p:cNvPicPr preferRelativeResize="0"/>
          <p:nvPr/>
        </p:nvPicPr>
        <p:blipFill rotWithShape="1">
          <a:blip r:embed="rId5">
            <a:alphaModFix/>
          </a:blip>
          <a:srcRect/>
          <a:stretch/>
        </p:blipFill>
        <p:spPr>
          <a:xfrm>
            <a:off x="1885950" y="4725601"/>
            <a:ext cx="1666875" cy="1038224"/>
          </a:xfrm>
          <a:prstGeom prst="rect">
            <a:avLst/>
          </a:prstGeom>
          <a:noFill/>
          <a:ln>
            <a:noFill/>
          </a:ln>
        </p:spPr>
      </p:pic>
      <p:pic>
        <p:nvPicPr>
          <p:cNvPr id="117" name="Shape 117" descr="Nanolab"/>
          <p:cNvPicPr preferRelativeResize="0"/>
          <p:nvPr/>
        </p:nvPicPr>
        <p:blipFill rotWithShape="1">
          <a:blip r:embed="rId6">
            <a:alphaModFix/>
          </a:blip>
          <a:srcRect/>
          <a:stretch/>
        </p:blipFill>
        <p:spPr>
          <a:xfrm>
            <a:off x="6315075" y="4724400"/>
            <a:ext cx="2114550" cy="752476"/>
          </a:xfrm>
          <a:prstGeom prst="rect">
            <a:avLst/>
          </a:prstGeom>
          <a:noFill/>
          <a:ln>
            <a:noFill/>
          </a:ln>
        </p:spPr>
      </p:pic>
      <p:pic>
        <p:nvPicPr>
          <p:cNvPr id="118" name="Shape 118" descr="https://www.jlab.org/div_dept/dir_off/public_affairs/logo/JLab_logo_text_white2.jpg"/>
          <p:cNvPicPr preferRelativeResize="0"/>
          <p:nvPr/>
        </p:nvPicPr>
        <p:blipFill rotWithShape="1">
          <a:blip r:embed="rId7">
            <a:alphaModFix/>
          </a:blip>
          <a:srcRect/>
          <a:stretch/>
        </p:blipFill>
        <p:spPr>
          <a:xfrm>
            <a:off x="2971800" y="6021662"/>
            <a:ext cx="2305050" cy="501098"/>
          </a:xfrm>
          <a:prstGeom prst="rect">
            <a:avLst/>
          </a:prstGeom>
          <a:noFill/>
          <a:ln>
            <a:noFill/>
          </a:ln>
        </p:spPr>
      </p:pic>
      <p:pic>
        <p:nvPicPr>
          <p:cNvPr id="119" name="Shape 119"/>
          <p:cNvPicPr preferRelativeResize="0"/>
          <p:nvPr/>
        </p:nvPicPr>
        <p:blipFill rotWithShape="1">
          <a:blip r:embed="rId8">
            <a:alphaModFix/>
          </a:blip>
          <a:srcRect/>
          <a:stretch/>
        </p:blipFill>
        <p:spPr>
          <a:xfrm>
            <a:off x="6181723" y="5717619"/>
            <a:ext cx="2152649" cy="7900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a:stretch/>
        </p:blipFill>
        <p:spPr>
          <a:xfrm>
            <a:off x="5638801" y="5116412"/>
            <a:ext cx="2590798" cy="1408212"/>
          </a:xfrm>
          <a:prstGeom prst="rect">
            <a:avLst/>
          </a:prstGeom>
          <a:noFill/>
          <a:ln>
            <a:noFill/>
          </a:ln>
        </p:spPr>
      </p:pic>
      <p:sp>
        <p:nvSpPr>
          <p:cNvPr id="126" name="Shape 126"/>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Background</a:t>
            </a:r>
          </a:p>
        </p:txBody>
      </p:sp>
      <p:sp>
        <p:nvSpPr>
          <p:cNvPr id="127" name="Shape 127"/>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600" b="1" i="0" u="none" strike="noStrike" cap="none">
                <a:solidFill>
                  <a:schemeClr val="dk1"/>
                </a:solidFill>
                <a:latin typeface="Source Sans Pro"/>
                <a:ea typeface="Source Sans Pro"/>
                <a:cs typeface="Source Sans Pro"/>
                <a:sym typeface="Source Sans Pro"/>
              </a:rPr>
              <a:t>Plasmonics</a:t>
            </a:r>
            <a:r>
              <a:rPr lang="en-US" sz="2600" b="0" i="0" u="none" strike="noStrike" cap="none">
                <a:solidFill>
                  <a:schemeClr val="dk1"/>
                </a:solidFill>
                <a:latin typeface="Source Sans Pro"/>
                <a:ea typeface="Source Sans Pro"/>
                <a:cs typeface="Source Sans Pro"/>
                <a:sym typeface="Source Sans Pro"/>
              </a:rPr>
              <a:t> – study of interaction between electromagnetic fields and free electrons in a metal</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Subwavelength nanofeatures can be used to control optical response (reflection, absorption, transmission)  of metals at specific wavelengths and can dramatically increase local optical intensity near the nanofeatures</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Special application: increasing QE of metal photocathodes</a:t>
            </a:r>
          </a:p>
          <a:p>
            <a:pPr marL="777240" marR="0" lvl="1" indent="-459740" algn="l" rtl="0">
              <a:spcBef>
                <a:spcPts val="370"/>
              </a:spcBef>
              <a:spcAft>
                <a:spcPts val="0"/>
              </a:spcAft>
              <a:buClr>
                <a:schemeClr val="accent2"/>
              </a:buClr>
              <a:buSzPct val="85000"/>
              <a:buFont typeface="Source Sans Pro"/>
              <a:buAutoNum type="arabicPeriod"/>
            </a:pPr>
            <a:r>
              <a:rPr lang="en-US" sz="2400" b="0" i="0" u="none" strike="noStrike" cap="none">
                <a:solidFill>
                  <a:schemeClr val="dk1"/>
                </a:solidFill>
                <a:latin typeface="Source Sans Pro"/>
                <a:ea typeface="Source Sans Pro"/>
                <a:cs typeface="Source Sans Pro"/>
                <a:sym typeface="Source Sans Pro"/>
              </a:rPr>
              <a:t>decreasing the reflectivity of our photocathodes (metal is typically ~90% reflective)</a:t>
            </a:r>
          </a:p>
          <a:p>
            <a:pPr marL="777240" marR="0" lvl="1" indent="-459740" algn="l" rtl="0">
              <a:spcBef>
                <a:spcPts val="370"/>
              </a:spcBef>
              <a:buClr>
                <a:schemeClr val="accent2"/>
              </a:buClr>
              <a:buSzPct val="85000"/>
              <a:buFont typeface="Source Sans Pro"/>
              <a:buAutoNum type="arabicPeriod"/>
            </a:pPr>
            <a:r>
              <a:rPr lang="en-US" sz="2400" b="0" i="0" u="none" strike="noStrike" cap="none">
                <a:solidFill>
                  <a:schemeClr val="dk1"/>
                </a:solidFill>
                <a:latin typeface="Source Sans Pro"/>
                <a:ea typeface="Source Sans Pro"/>
                <a:cs typeface="Source Sans Pro"/>
                <a:sym typeface="Source Sans Pro"/>
              </a:rPr>
              <a:t>local field enhancement at the surface of the cathode to increase photoelectron generation</a:t>
            </a:r>
          </a:p>
        </p:txBody>
      </p:sp>
      <p:sp>
        <p:nvSpPr>
          <p:cNvPr id="128" name="Shape 128"/>
          <p:cNvSpPr txBox="1"/>
          <p:nvPr/>
        </p:nvSpPr>
        <p:spPr>
          <a:xfrm>
            <a:off x="4824153" y="5410410"/>
            <a:ext cx="81464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Source Sans Pro"/>
                <a:ea typeface="Source Sans Pro"/>
                <a:cs typeface="Source Sans Pro"/>
                <a:sym typeface="Source Sans Pro"/>
              </a:rPr>
              <a:t>Dielectric</a:t>
            </a:r>
          </a:p>
        </p:txBody>
      </p:sp>
      <p:sp>
        <p:nvSpPr>
          <p:cNvPr id="129" name="Shape 129"/>
          <p:cNvSpPr txBox="1"/>
          <p:nvPr/>
        </p:nvSpPr>
        <p:spPr>
          <a:xfrm>
            <a:off x="5009439" y="6178153"/>
            <a:ext cx="55976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Source Sans Pro"/>
                <a:ea typeface="Source Sans Pro"/>
                <a:cs typeface="Source Sans Pro"/>
                <a:sym typeface="Source Sans Pro"/>
              </a:rPr>
              <a:t>Metal</a:t>
            </a:r>
          </a:p>
        </p:txBody>
      </p:sp>
      <p:sp>
        <p:nvSpPr>
          <p:cNvPr id="130" name="Shape 130"/>
          <p:cNvSpPr txBox="1"/>
          <p:nvPr/>
        </p:nvSpPr>
        <p:spPr>
          <a:xfrm>
            <a:off x="2963858" y="5820519"/>
            <a:ext cx="2340704"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Source Sans Pro"/>
                <a:ea typeface="Source Sans Pro"/>
                <a:cs typeface="Source Sans Pro"/>
                <a:sym typeface="Source Sans Pro"/>
              </a:rPr>
              <a:t>Plasmons (electron oscillations)</a:t>
            </a:r>
          </a:p>
        </p:txBody>
      </p:sp>
      <p:cxnSp>
        <p:nvCxnSpPr>
          <p:cNvPr id="131" name="Shape 131"/>
          <p:cNvCxnSpPr>
            <a:stCxn id="130" idx="3"/>
          </p:cNvCxnSpPr>
          <p:nvPr/>
        </p:nvCxnSpPr>
        <p:spPr>
          <a:xfrm>
            <a:off x="5304562" y="5959018"/>
            <a:ext cx="943800" cy="357600"/>
          </a:xfrm>
          <a:prstGeom prst="straightConnector1">
            <a:avLst/>
          </a:prstGeom>
          <a:noFill/>
          <a:ln w="12700" cap="flat" cmpd="sng">
            <a:solidFill>
              <a:schemeClr val="accent1"/>
            </a:solidFill>
            <a:prstDash val="solid"/>
            <a:round/>
            <a:headEnd type="none" w="med" len="med"/>
            <a:tailEnd type="stealth" w="lg" len="lg"/>
          </a:ln>
          <a:effectLst>
            <a:outerShdw blurRad="38100" dist="25400" dir="5400000" algn="t" rotWithShape="0">
              <a:srgbClr val="000000">
                <a:alpha val="49803"/>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Previous experiments</a:t>
            </a:r>
          </a:p>
        </p:txBody>
      </p:sp>
      <p:sp>
        <p:nvSpPr>
          <p:cNvPr id="138" name="Shape 138"/>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600" b="0" i="0" u="none" strike="noStrike" cap="none" dirty="0">
                <a:solidFill>
                  <a:schemeClr val="dk1"/>
                </a:solidFill>
                <a:latin typeface="Source Sans Pro"/>
                <a:ea typeface="Source Sans Pro"/>
                <a:cs typeface="Source Sans Pro"/>
                <a:sym typeface="Source Sans Pro"/>
              </a:rPr>
              <a:t>Increasing quantum efficiency of copper RF photocathodes</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dirty="0">
                <a:solidFill>
                  <a:schemeClr val="dk1"/>
                </a:solidFill>
                <a:latin typeface="Source Sans Pro"/>
                <a:ea typeface="Source Sans Pro"/>
                <a:cs typeface="Source Sans Pro"/>
                <a:sym typeface="Source Sans Pro"/>
              </a:rPr>
              <a:t>Past results</a:t>
            </a:r>
          </a:p>
          <a:p>
            <a:pPr marL="548640" marR="0" lvl="1" indent="-231140" algn="l" rtl="0">
              <a:spcBef>
                <a:spcPts val="370"/>
              </a:spcBef>
              <a:spcAft>
                <a:spcPts val="0"/>
              </a:spcAft>
              <a:buClr>
                <a:schemeClr val="accent2"/>
              </a:buClr>
              <a:buSzPct val="85000"/>
              <a:buFont typeface="Noto Sans Symbols"/>
              <a:buChar char="●"/>
            </a:pPr>
            <a:r>
              <a:rPr lang="en-US" sz="2000" b="1" i="0" u="none" strike="noStrike" cap="none" dirty="0">
                <a:solidFill>
                  <a:schemeClr val="dk1"/>
                </a:solidFill>
                <a:latin typeface="Source Sans Pro"/>
                <a:ea typeface="Source Sans Pro"/>
                <a:cs typeface="Source Sans Pro"/>
                <a:sym typeface="Source Sans Pro"/>
              </a:rPr>
              <a:t>Li, </a:t>
            </a:r>
            <a:r>
              <a:rPr lang="en-US" sz="2000" b="1" i="0" u="none" strike="noStrike" cap="none" dirty="0" err="1">
                <a:solidFill>
                  <a:schemeClr val="dk1"/>
                </a:solidFill>
                <a:latin typeface="Source Sans Pro"/>
                <a:ea typeface="Source Sans Pro"/>
                <a:cs typeface="Source Sans Pro"/>
                <a:sym typeface="Source Sans Pro"/>
              </a:rPr>
              <a:t>Renkai</a:t>
            </a:r>
            <a:r>
              <a:rPr lang="en-US" sz="2000" b="0" i="0" u="none" strike="noStrike" cap="none" dirty="0">
                <a:solidFill>
                  <a:schemeClr val="dk1"/>
                </a:solidFill>
                <a:latin typeface="Source Sans Pro"/>
                <a:ea typeface="Source Sans Pro"/>
                <a:cs typeface="Source Sans Pro"/>
                <a:sym typeface="Source Sans Pro"/>
              </a:rPr>
              <a:t>, et al. "Surface-</a:t>
            </a:r>
            <a:r>
              <a:rPr lang="en-US" sz="2000" b="0" i="0" u="none" strike="noStrike" cap="none" dirty="0" err="1">
                <a:solidFill>
                  <a:schemeClr val="dk1"/>
                </a:solidFill>
                <a:latin typeface="Source Sans Pro"/>
                <a:ea typeface="Source Sans Pro"/>
                <a:cs typeface="Source Sans Pro"/>
                <a:sym typeface="Source Sans Pro"/>
              </a:rPr>
              <a:t>plasmon</a:t>
            </a:r>
            <a:r>
              <a:rPr lang="en-US" sz="2000" b="0" i="0" u="none" strike="noStrike" cap="none" dirty="0">
                <a:solidFill>
                  <a:schemeClr val="dk1"/>
                </a:solidFill>
                <a:latin typeface="Source Sans Pro"/>
                <a:ea typeface="Source Sans Pro"/>
                <a:cs typeface="Source Sans Pro"/>
                <a:sym typeface="Source Sans Pro"/>
              </a:rPr>
              <a:t> resonance-enhanced </a:t>
            </a:r>
            <a:r>
              <a:rPr lang="en-US" sz="2000" b="0" i="0" u="none" strike="noStrike" cap="none" dirty="0" err="1">
                <a:solidFill>
                  <a:schemeClr val="dk1"/>
                </a:solidFill>
                <a:latin typeface="Source Sans Pro"/>
                <a:ea typeface="Source Sans Pro"/>
                <a:cs typeface="Source Sans Pro"/>
                <a:sym typeface="Source Sans Pro"/>
              </a:rPr>
              <a:t>multiphoton</a:t>
            </a:r>
            <a:r>
              <a:rPr lang="en-US" sz="2000" b="0" i="0" u="none" strike="noStrike" cap="none" dirty="0">
                <a:solidFill>
                  <a:schemeClr val="dk1"/>
                </a:solidFill>
                <a:latin typeface="Source Sans Pro"/>
                <a:ea typeface="Source Sans Pro"/>
                <a:cs typeface="Source Sans Pro"/>
                <a:sym typeface="Source Sans Pro"/>
              </a:rPr>
              <a:t> emission of high-brightness electron beams from a nanostructured copper cathode." </a:t>
            </a:r>
            <a:r>
              <a:rPr lang="en-US" sz="2000" b="0" i="1" u="none" strike="noStrike" cap="none" dirty="0">
                <a:solidFill>
                  <a:schemeClr val="dk1"/>
                </a:solidFill>
                <a:latin typeface="Source Sans Pro"/>
                <a:ea typeface="Source Sans Pro"/>
                <a:cs typeface="Source Sans Pro"/>
                <a:sym typeface="Source Sans Pro"/>
              </a:rPr>
              <a:t>Physical review letters</a:t>
            </a:r>
            <a:r>
              <a:rPr lang="en-US" sz="2000" b="0" i="0" u="none" strike="noStrike" cap="none" dirty="0">
                <a:solidFill>
                  <a:schemeClr val="dk1"/>
                </a:solidFill>
                <a:latin typeface="Source Sans Pro"/>
                <a:ea typeface="Source Sans Pro"/>
                <a:cs typeface="Source Sans Pro"/>
                <a:sym typeface="Source Sans Pro"/>
              </a:rPr>
              <a:t> 110.7 (2013): 074801.</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PRL results (Feb 2013): </a:t>
            </a:r>
            <a:r>
              <a:rPr lang="en-US" sz="2000" b="0" i="0" u="none" strike="noStrike" cap="none" dirty="0" smtClean="0">
                <a:solidFill>
                  <a:schemeClr val="dk1"/>
                </a:solidFill>
                <a:latin typeface="Source Sans Pro"/>
                <a:ea typeface="Source Sans Pro"/>
                <a:cs typeface="Source Sans Pro"/>
                <a:sym typeface="Source Sans Pro"/>
              </a:rPr>
              <a:t>Charge yield/QE </a:t>
            </a:r>
            <a:r>
              <a:rPr lang="en-US" sz="2000" b="0" i="0" u="none" strike="noStrike" cap="none" dirty="0">
                <a:solidFill>
                  <a:schemeClr val="dk1"/>
                </a:solidFill>
                <a:latin typeface="Source Sans Pro"/>
                <a:ea typeface="Source Sans Pro"/>
                <a:cs typeface="Source Sans Pro"/>
                <a:sym typeface="Source Sans Pro"/>
              </a:rPr>
              <a:t>increased by &gt;100</a:t>
            </a:r>
          </a:p>
          <a:p>
            <a:pPr marL="548640" marR="0" lvl="1" indent="-231140" algn="l" rtl="0">
              <a:spcBef>
                <a:spcPts val="370"/>
              </a:spcBef>
              <a:spcAft>
                <a:spcPts val="0"/>
              </a:spcAft>
              <a:buClr>
                <a:schemeClr val="accent2"/>
              </a:buClr>
              <a:buSzPct val="85000"/>
              <a:buFont typeface="Noto Sans Symbols"/>
              <a:buChar char="●"/>
            </a:pPr>
            <a:r>
              <a:rPr lang="en-US" sz="2000" b="0" i="0" u="none" strike="noStrike" cap="none" dirty="0">
                <a:solidFill>
                  <a:schemeClr val="dk1"/>
                </a:solidFill>
                <a:latin typeface="Source Sans Pro"/>
                <a:ea typeface="Source Sans Pro"/>
                <a:cs typeface="Source Sans Pro"/>
                <a:sym typeface="Source Sans Pro"/>
              </a:rPr>
              <a:t>Further tests (2014-present): </a:t>
            </a:r>
            <a:r>
              <a:rPr lang="en-US" sz="2000" b="0" i="0" u="none" strike="noStrike" cap="none" dirty="0" smtClean="0">
                <a:solidFill>
                  <a:schemeClr val="dk1"/>
                </a:solidFill>
                <a:latin typeface="Source Sans Pro"/>
                <a:ea typeface="Source Sans Pro"/>
                <a:cs typeface="Source Sans Pro"/>
                <a:sym typeface="Source Sans Pro"/>
              </a:rPr>
              <a:t>QE </a:t>
            </a:r>
            <a:r>
              <a:rPr lang="en-US" sz="2000" b="0" i="0" u="none" strike="noStrike" cap="none" dirty="0">
                <a:solidFill>
                  <a:schemeClr val="dk1"/>
                </a:solidFill>
                <a:latin typeface="Source Sans Pro"/>
                <a:ea typeface="Source Sans Pro"/>
                <a:cs typeface="Source Sans Pro"/>
                <a:sym typeface="Source Sans Pro"/>
              </a:rPr>
              <a:t>increased by ~</a:t>
            </a:r>
            <a:r>
              <a:rPr lang="en-US" sz="2000" b="1" i="0" u="none" strike="noStrike" cap="none" dirty="0">
                <a:solidFill>
                  <a:schemeClr val="dk1"/>
                </a:solidFill>
                <a:latin typeface="Source Sans Pro"/>
                <a:ea typeface="Source Sans Pro"/>
                <a:cs typeface="Source Sans Pro"/>
                <a:sym typeface="Source Sans Pro"/>
              </a:rPr>
              <a:t>3000</a:t>
            </a:r>
            <a:r>
              <a:rPr lang="en-US" sz="2000" b="0" i="0" u="none" strike="noStrike" cap="none" dirty="0" smtClean="0">
                <a:solidFill>
                  <a:schemeClr val="dk1"/>
                </a:solidFill>
                <a:latin typeface="Source Sans Pro"/>
                <a:ea typeface="Source Sans Pro"/>
                <a:cs typeface="Source Sans Pro"/>
                <a:sym typeface="Source Sans Pro"/>
              </a:rPr>
              <a:t>! (</a:t>
            </a:r>
            <a:r>
              <a:rPr lang="en-US" sz="2000" b="1" i="0" u="none" strike="noStrike" cap="none" dirty="0" smtClean="0">
                <a:solidFill>
                  <a:schemeClr val="dk1"/>
                </a:solidFill>
                <a:latin typeface="Source Sans Pro"/>
                <a:ea typeface="Source Sans Pro"/>
                <a:cs typeface="Source Sans Pro"/>
                <a:sym typeface="Source Sans Pro"/>
              </a:rPr>
              <a:t>QE~10</a:t>
            </a:r>
            <a:r>
              <a:rPr lang="en-US" sz="2000" b="1" i="0" u="none" strike="noStrike" cap="none" baseline="30000" dirty="0" smtClean="0">
                <a:solidFill>
                  <a:schemeClr val="dk1"/>
                </a:solidFill>
                <a:latin typeface="Source Sans Pro"/>
                <a:ea typeface="Source Sans Pro"/>
                <a:cs typeface="Source Sans Pro"/>
                <a:sym typeface="Source Sans Pro"/>
              </a:rPr>
              <a:t>-2</a:t>
            </a:r>
            <a:r>
              <a:rPr lang="en-US" sz="2000" b="0" i="0" u="none" strike="noStrike" cap="none" dirty="0" smtClean="0">
                <a:solidFill>
                  <a:schemeClr val="dk1"/>
                </a:solidFill>
                <a:latin typeface="Source Sans Pro"/>
                <a:ea typeface="Source Sans Pro"/>
                <a:cs typeface="Source Sans Pro"/>
                <a:sym typeface="Source Sans Pro"/>
              </a:rPr>
              <a:t>)</a:t>
            </a:r>
            <a:endParaRPr lang="en-US" sz="2000" b="0" i="0" u="none" strike="noStrike" cap="none" dirty="0">
              <a:solidFill>
                <a:schemeClr val="dk1"/>
              </a:solidFill>
              <a:latin typeface="Source Sans Pro"/>
              <a:ea typeface="Source Sans Pro"/>
              <a:cs typeface="Source Sans Pro"/>
              <a:sym typeface="Source Sans Pro"/>
            </a:endParaRPr>
          </a:p>
          <a:p>
            <a:pPr marL="548640" marR="0" lvl="1" indent="-231140" algn="l" rtl="0">
              <a:spcBef>
                <a:spcPts val="370"/>
              </a:spcBef>
              <a:buClr>
                <a:schemeClr val="accent2"/>
              </a:buClr>
              <a:buSzPct val="85000"/>
              <a:buFont typeface="Noto Sans Symbols"/>
              <a:buNone/>
            </a:pPr>
            <a:endParaRPr sz="2000" b="0" i="0" u="none" strike="noStrike" cap="none" dirty="0">
              <a:solidFill>
                <a:schemeClr val="dk1"/>
              </a:solidFill>
              <a:latin typeface="Source Sans Pro"/>
              <a:ea typeface="Source Sans Pro"/>
              <a:cs typeface="Source Sans Pro"/>
              <a:sym typeface="Source Sans Pro"/>
            </a:endParaRPr>
          </a:p>
        </p:txBody>
      </p:sp>
      <p:pic>
        <p:nvPicPr>
          <p:cNvPr id="139" name="Shape 139"/>
          <p:cNvPicPr preferRelativeResize="0"/>
          <p:nvPr/>
        </p:nvPicPr>
        <p:blipFill rotWithShape="1">
          <a:blip r:embed="rId3">
            <a:alphaModFix/>
          </a:blip>
          <a:srcRect/>
          <a:stretch/>
        </p:blipFill>
        <p:spPr>
          <a:xfrm>
            <a:off x="304800" y="3733800"/>
            <a:ext cx="2240840" cy="2133599"/>
          </a:xfrm>
          <a:prstGeom prst="rect">
            <a:avLst/>
          </a:prstGeom>
          <a:noFill/>
          <a:ln>
            <a:noFill/>
          </a:ln>
        </p:spPr>
      </p:pic>
      <p:pic>
        <p:nvPicPr>
          <p:cNvPr id="140" name="Shape 140"/>
          <p:cNvPicPr preferRelativeResize="0"/>
          <p:nvPr/>
        </p:nvPicPr>
        <p:blipFill rotWithShape="1">
          <a:blip r:embed="rId4">
            <a:alphaModFix/>
          </a:blip>
          <a:srcRect/>
          <a:stretch/>
        </p:blipFill>
        <p:spPr>
          <a:xfrm>
            <a:off x="4419600" y="3710146"/>
            <a:ext cx="4496494" cy="2848291"/>
          </a:xfrm>
          <a:prstGeom prst="rect">
            <a:avLst/>
          </a:prstGeom>
          <a:noFill/>
          <a:ln>
            <a:noFill/>
          </a:ln>
        </p:spPr>
      </p:pic>
      <p:pic>
        <p:nvPicPr>
          <p:cNvPr id="141" name="Shape 141"/>
          <p:cNvPicPr preferRelativeResize="0"/>
          <p:nvPr/>
        </p:nvPicPr>
        <p:blipFill rotWithShape="1">
          <a:blip r:embed="rId5">
            <a:alphaModFix/>
          </a:blip>
          <a:srcRect/>
          <a:stretch/>
        </p:blipFill>
        <p:spPr>
          <a:xfrm>
            <a:off x="1447800" y="4495607"/>
            <a:ext cx="2447288" cy="20872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Current/ongoing efforts</a:t>
            </a:r>
          </a:p>
        </p:txBody>
      </p:sp>
      <p:sp>
        <p:nvSpPr>
          <p:cNvPr id="157" name="Shape 157"/>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Different material: niobium (Fay Hannon, JLab)</a:t>
            </a:r>
          </a:p>
          <a:p>
            <a:pPr marL="548640" marR="0" lvl="1" indent="-231140" algn="l" rtl="0">
              <a:spcBef>
                <a:spcPts val="370"/>
              </a:spcBef>
              <a:spcAft>
                <a:spcPts val="0"/>
              </a:spcAft>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For super conducting guns to get to high average power</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Different nanostructure: nano-bowtie apertures (NBA)</a:t>
            </a:r>
          </a:p>
          <a:p>
            <a:pPr marL="548640" marR="0" lvl="1" indent="-231140" algn="l" rtl="0">
              <a:spcBef>
                <a:spcPts val="370"/>
              </a:spcBef>
              <a:buClr>
                <a:schemeClr val="accent2"/>
              </a:buClr>
              <a:buSzPct val="85000"/>
              <a:buFont typeface="Noto Sans Symbols"/>
              <a:buChar char="●"/>
            </a:pPr>
            <a:r>
              <a:rPr lang="en-US" sz="2400" b="0" i="0" u="none" strike="noStrike" cap="none">
                <a:solidFill>
                  <a:schemeClr val="dk1"/>
                </a:solidFill>
                <a:latin typeface="Source Sans Pro"/>
                <a:ea typeface="Source Sans Pro"/>
                <a:cs typeface="Source Sans Pro"/>
                <a:sym typeface="Source Sans Pro"/>
              </a:rPr>
              <a:t>Significantly enhanced charge yield at a larger bandwidth compared to nanoholes</a:t>
            </a:r>
          </a:p>
        </p:txBody>
      </p:sp>
      <p:pic>
        <p:nvPicPr>
          <p:cNvPr id="158" name="Shape 158"/>
          <p:cNvPicPr preferRelativeResize="0"/>
          <p:nvPr/>
        </p:nvPicPr>
        <p:blipFill rotWithShape="1">
          <a:blip r:embed="rId3">
            <a:alphaModFix/>
          </a:blip>
          <a:srcRect/>
          <a:stretch/>
        </p:blipFill>
        <p:spPr>
          <a:xfrm>
            <a:off x="685800" y="3390133"/>
            <a:ext cx="3580171" cy="3086863"/>
          </a:xfrm>
          <a:prstGeom prst="rect">
            <a:avLst/>
          </a:prstGeom>
          <a:noFill/>
          <a:ln>
            <a:noFill/>
          </a:ln>
        </p:spPr>
      </p:pic>
      <p:pic>
        <p:nvPicPr>
          <p:cNvPr id="159" name="Shape 159"/>
          <p:cNvPicPr preferRelativeResize="0"/>
          <p:nvPr/>
        </p:nvPicPr>
        <p:blipFill rotWithShape="1">
          <a:blip r:embed="rId4">
            <a:alphaModFix/>
          </a:blip>
          <a:srcRect/>
          <a:stretch/>
        </p:blipFill>
        <p:spPr>
          <a:xfrm>
            <a:off x="4876800" y="3390033"/>
            <a:ext cx="3581399" cy="3086966"/>
          </a:xfrm>
          <a:prstGeom prst="rect">
            <a:avLst/>
          </a:prstGeom>
          <a:noFill/>
          <a:ln>
            <a:noFill/>
          </a:ln>
        </p:spPr>
      </p:pic>
      <p:sp>
        <p:nvSpPr>
          <p:cNvPr id="160" name="Shape 160"/>
          <p:cNvSpPr txBox="1"/>
          <p:nvPr/>
        </p:nvSpPr>
        <p:spPr>
          <a:xfrm>
            <a:off x="1905000" y="3061633"/>
            <a:ext cx="103105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Niobium</a:t>
            </a:r>
          </a:p>
        </p:txBody>
      </p:sp>
      <p:sp>
        <p:nvSpPr>
          <p:cNvPr id="161" name="Shape 161"/>
          <p:cNvSpPr txBox="1"/>
          <p:nvPr/>
        </p:nvSpPr>
        <p:spPr>
          <a:xfrm>
            <a:off x="5482362" y="3061633"/>
            <a:ext cx="2518638"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Source Sans Pro"/>
                <a:ea typeface="Source Sans Pro"/>
                <a:cs typeface="Source Sans Pro"/>
                <a:sym typeface="Source Sans Pro"/>
              </a:rPr>
              <a:t>Nano-bowtie apertures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Plasmonic Nb cathodes</a:t>
            </a:r>
          </a:p>
        </p:txBody>
      </p:sp>
      <p:sp>
        <p:nvSpPr>
          <p:cNvPr id="168" name="Shape 168"/>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Nanohole arrays on niobium substrate</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Working with </a:t>
            </a:r>
            <a:r>
              <a:rPr lang="en-US" sz="2600" b="1" i="0" u="none" strike="noStrike" cap="none">
                <a:solidFill>
                  <a:schemeClr val="dk1"/>
                </a:solidFill>
                <a:latin typeface="Source Sans Pro"/>
                <a:ea typeface="Source Sans Pro"/>
                <a:cs typeface="Source Sans Pro"/>
                <a:sym typeface="Source Sans Pro"/>
              </a:rPr>
              <a:t>Fay Hannon</a:t>
            </a:r>
            <a:r>
              <a:rPr lang="en-US" sz="2600" b="0" i="0" u="none" strike="noStrike" cap="none">
                <a:solidFill>
                  <a:schemeClr val="dk1"/>
                </a:solidFill>
                <a:latin typeface="Source Sans Pro"/>
                <a:ea typeface="Source Sans Pro"/>
                <a:cs typeface="Source Sans Pro"/>
                <a:sym typeface="Source Sans Pro"/>
              </a:rPr>
              <a:t> at JLab to test in the cold gun at the Vertical Test stand</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Enhanced absorption observed at 825 nm</a:t>
            </a:r>
          </a:p>
          <a:p>
            <a:pPr marL="274320" marR="0" lvl="0" indent="-274320" algn="l" rtl="0">
              <a:spcBef>
                <a:spcPts val="580"/>
              </a:spcBef>
              <a:spcAft>
                <a:spcPts val="0"/>
              </a:spcAft>
              <a:buClr>
                <a:schemeClr val="accent1"/>
              </a:buClr>
              <a:buSzPct val="85000"/>
              <a:buFont typeface="Noto Sans Symbols"/>
              <a:buChar char="●"/>
            </a:pPr>
            <a:r>
              <a:rPr lang="en-US" sz="2600" b="0" i="0" u="none" strike="noStrike" cap="none">
                <a:solidFill>
                  <a:schemeClr val="dk1"/>
                </a:solidFill>
                <a:latin typeface="Source Sans Pro"/>
                <a:ea typeface="Source Sans Pro"/>
                <a:cs typeface="Source Sans Pro"/>
                <a:sym typeface="Source Sans Pro"/>
              </a:rPr>
              <a:t>Next step: produce higher quality nanohole arrays</a:t>
            </a:r>
          </a:p>
          <a:p>
            <a:pPr marL="274320" marR="0" lvl="0" indent="-274320" algn="l" rtl="0">
              <a:spcBef>
                <a:spcPts val="580"/>
              </a:spcBef>
              <a:buClr>
                <a:schemeClr val="accent1"/>
              </a:buClr>
              <a:buSzPct val="8500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pic>
        <p:nvPicPr>
          <p:cNvPr id="169" name="Shape 169"/>
          <p:cNvPicPr preferRelativeResize="0"/>
          <p:nvPr/>
        </p:nvPicPr>
        <p:blipFill rotWithShape="1">
          <a:blip r:embed="rId3">
            <a:alphaModFix/>
          </a:blip>
          <a:srcRect/>
          <a:stretch/>
        </p:blipFill>
        <p:spPr>
          <a:xfrm>
            <a:off x="2399930" y="3179416"/>
            <a:ext cx="2208570" cy="1904255"/>
          </a:xfrm>
          <a:prstGeom prst="rect">
            <a:avLst/>
          </a:prstGeom>
          <a:noFill/>
          <a:ln>
            <a:noFill/>
          </a:ln>
        </p:spPr>
      </p:pic>
      <p:pic>
        <p:nvPicPr>
          <p:cNvPr id="170" name="Shape 170"/>
          <p:cNvPicPr preferRelativeResize="0"/>
          <p:nvPr/>
        </p:nvPicPr>
        <p:blipFill rotWithShape="1">
          <a:blip r:embed="rId4">
            <a:alphaModFix/>
          </a:blip>
          <a:srcRect/>
          <a:stretch/>
        </p:blipFill>
        <p:spPr>
          <a:xfrm>
            <a:off x="381000" y="4103430"/>
            <a:ext cx="2803124" cy="2321356"/>
          </a:xfrm>
          <a:prstGeom prst="rect">
            <a:avLst/>
          </a:prstGeom>
          <a:noFill/>
          <a:ln>
            <a:noFill/>
          </a:ln>
        </p:spPr>
      </p:pic>
      <p:pic>
        <p:nvPicPr>
          <p:cNvPr id="171" name="Shape 171" descr="https://www.jlab.org/div_dept/dir_off/public_affairs/logo/JLab_logo_text_white2.jpg"/>
          <p:cNvPicPr preferRelativeResize="0"/>
          <p:nvPr/>
        </p:nvPicPr>
        <p:blipFill rotWithShape="1">
          <a:blip r:embed="rId5">
            <a:alphaModFix/>
          </a:blip>
          <a:srcRect/>
          <a:stretch/>
        </p:blipFill>
        <p:spPr>
          <a:xfrm>
            <a:off x="5867400" y="5771114"/>
            <a:ext cx="2305050" cy="501098"/>
          </a:xfrm>
          <a:prstGeom prst="rect">
            <a:avLst/>
          </a:prstGeom>
          <a:noFill/>
          <a:ln>
            <a:noFill/>
          </a:ln>
        </p:spPr>
      </p:pic>
      <p:pic>
        <p:nvPicPr>
          <p:cNvPr id="172" name="Shape 172"/>
          <p:cNvPicPr preferRelativeResize="0"/>
          <p:nvPr/>
        </p:nvPicPr>
        <p:blipFill rotWithShape="1">
          <a:blip r:embed="rId6">
            <a:alphaModFix/>
          </a:blip>
          <a:srcRect/>
          <a:stretch/>
        </p:blipFill>
        <p:spPr>
          <a:xfrm>
            <a:off x="4953000" y="3276600"/>
            <a:ext cx="3743324" cy="2190750"/>
          </a:xfrm>
          <a:prstGeom prst="rect">
            <a:avLst/>
          </a:prstGeom>
          <a:noFill/>
          <a:ln>
            <a:noFill/>
          </a:ln>
        </p:spPr>
      </p:pic>
      <p:cxnSp>
        <p:nvCxnSpPr>
          <p:cNvPr id="173" name="Shape 173"/>
          <p:cNvCxnSpPr/>
          <p:nvPr/>
        </p:nvCxnSpPr>
        <p:spPr>
          <a:xfrm>
            <a:off x="1782561" y="3581400"/>
            <a:ext cx="960637" cy="76199"/>
          </a:xfrm>
          <a:prstGeom prst="straightConnector1">
            <a:avLst/>
          </a:prstGeom>
          <a:noFill/>
          <a:ln w="38100" cap="flat" cmpd="sng">
            <a:solidFill>
              <a:schemeClr val="accent1"/>
            </a:solidFill>
            <a:prstDash val="solid"/>
            <a:round/>
            <a:headEnd type="none" w="med" len="med"/>
            <a:tailEnd type="stealth" w="lg" len="lg"/>
          </a:ln>
          <a:effectLst>
            <a:outerShdw blurRad="38100" dist="25400" dir="5400000" algn="t" rotWithShape="0">
              <a:srgbClr val="000000">
                <a:alpha val="49803"/>
              </a:srgbClr>
            </a:outerShdw>
          </a:effectLst>
        </p:spPr>
      </p:cxnSp>
      <p:sp>
        <p:nvSpPr>
          <p:cNvPr id="174" name="Shape 174"/>
          <p:cNvSpPr txBox="1"/>
          <p:nvPr/>
        </p:nvSpPr>
        <p:spPr>
          <a:xfrm>
            <a:off x="225179" y="3396733"/>
            <a:ext cx="158248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Surface finish</a:t>
            </a:r>
          </a:p>
        </p:txBody>
      </p:sp>
      <p:cxnSp>
        <p:nvCxnSpPr>
          <p:cNvPr id="175" name="Shape 175"/>
          <p:cNvCxnSpPr/>
          <p:nvPr/>
        </p:nvCxnSpPr>
        <p:spPr>
          <a:xfrm rot="10800000">
            <a:off x="7315200" y="4724400"/>
            <a:ext cx="685799" cy="742949"/>
          </a:xfrm>
          <a:prstGeom prst="straightConnector1">
            <a:avLst/>
          </a:prstGeom>
          <a:noFill/>
          <a:ln w="38100" cap="flat" cmpd="sng">
            <a:solidFill>
              <a:schemeClr val="accent1"/>
            </a:solidFill>
            <a:prstDash val="solid"/>
            <a:round/>
            <a:headEnd type="none" w="med" len="med"/>
            <a:tailEnd type="stealth" w="lg" len="lg"/>
          </a:ln>
          <a:effectLst>
            <a:outerShdw blurRad="38100" dist="25400" dir="5400000" algn="t" rotWithShape="0">
              <a:srgbClr val="000000">
                <a:alpha val="49803"/>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descr="C:\Users\Hoson\Documents\Solidworks projects\2NPC - Nanopatterned cathode\Pictures for 2NPC progress report part about simulation and fabrication\Nanohole cross section log.jpg"/>
          <p:cNvPicPr preferRelativeResize="0"/>
          <p:nvPr/>
        </p:nvPicPr>
        <p:blipFill rotWithShape="1">
          <a:blip r:embed="rId3">
            <a:alphaModFix/>
          </a:blip>
          <a:srcRect/>
          <a:stretch/>
        </p:blipFill>
        <p:spPr>
          <a:xfrm>
            <a:off x="5334000" y="2178193"/>
            <a:ext cx="2895600" cy="2393805"/>
          </a:xfrm>
          <a:prstGeom prst="rect">
            <a:avLst/>
          </a:prstGeom>
          <a:noFill/>
          <a:ln>
            <a:noFill/>
          </a:ln>
        </p:spPr>
      </p:pic>
      <p:pic>
        <p:nvPicPr>
          <p:cNvPr id="182" name="Shape 182"/>
          <p:cNvPicPr preferRelativeResize="0"/>
          <p:nvPr/>
        </p:nvPicPr>
        <p:blipFill rotWithShape="1">
          <a:blip r:embed="rId4">
            <a:alphaModFix/>
          </a:blip>
          <a:srcRect/>
          <a:stretch/>
        </p:blipFill>
        <p:spPr>
          <a:xfrm>
            <a:off x="152400" y="3200400"/>
            <a:ext cx="3452673" cy="2976011"/>
          </a:xfrm>
          <a:prstGeom prst="rect">
            <a:avLst/>
          </a:prstGeom>
          <a:noFill/>
          <a:ln>
            <a:noFill/>
          </a:ln>
        </p:spPr>
      </p:pic>
      <p:sp>
        <p:nvSpPr>
          <p:cNvPr id="183" name="Shape 183"/>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Nano-bowtie Apertures in Copper</a:t>
            </a:r>
          </a:p>
        </p:txBody>
      </p:sp>
      <p:sp>
        <p:nvSpPr>
          <p:cNvPr id="184" name="Shape 184"/>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85000"/>
              <a:buFont typeface="Noto Sans Symbols"/>
              <a:buChar char="●"/>
            </a:pPr>
            <a:r>
              <a:rPr lang="en-US" sz="2600" b="0" i="0" u="none" strike="noStrike" cap="none" dirty="0">
                <a:solidFill>
                  <a:schemeClr val="dk1"/>
                </a:solidFill>
                <a:latin typeface="Source Sans Pro"/>
                <a:ea typeface="Source Sans Pro"/>
                <a:cs typeface="Source Sans Pro"/>
                <a:sym typeface="Source Sans Pro"/>
              </a:rPr>
              <a:t>Well known antenna pattern: </a:t>
            </a:r>
            <a:r>
              <a:rPr lang="en-US" sz="2600" b="0" i="0" u="none" strike="noStrike" cap="none" dirty="0" err="1">
                <a:solidFill>
                  <a:schemeClr val="dk1"/>
                </a:solidFill>
                <a:latin typeface="Source Sans Pro"/>
                <a:ea typeface="Source Sans Pro"/>
                <a:cs typeface="Source Sans Pro"/>
                <a:sym typeface="Source Sans Pro"/>
              </a:rPr>
              <a:t>nano</a:t>
            </a:r>
            <a:r>
              <a:rPr lang="en-US" sz="2600" b="0" i="0" u="none" strike="noStrike" cap="none" dirty="0">
                <a:solidFill>
                  <a:schemeClr val="dk1"/>
                </a:solidFill>
                <a:latin typeface="Source Sans Pro"/>
                <a:ea typeface="Source Sans Pro"/>
                <a:cs typeface="Source Sans Pro"/>
                <a:sym typeface="Source Sans Pro"/>
              </a:rPr>
              <a:t>-bowties</a:t>
            </a:r>
          </a:p>
          <a:p>
            <a:pPr marL="548640" marR="0" lvl="1" indent="-231140" algn="l" rtl="0">
              <a:spcBef>
                <a:spcPts val="370"/>
              </a:spcBef>
              <a:spcAft>
                <a:spcPts val="0"/>
              </a:spcAft>
              <a:buClr>
                <a:schemeClr val="accent2"/>
              </a:buClr>
              <a:buSzPct val="85000"/>
              <a:buFont typeface="Noto Sans Symbols"/>
              <a:buChar char="●"/>
            </a:pPr>
            <a:r>
              <a:rPr lang="en-US" sz="2400" b="0" i="0" u="none" strike="noStrike" cap="none" dirty="0" err="1">
                <a:solidFill>
                  <a:schemeClr val="dk1"/>
                </a:solidFill>
                <a:latin typeface="Source Sans Pro"/>
                <a:ea typeface="Source Sans Pro"/>
                <a:cs typeface="Source Sans Pro"/>
                <a:sym typeface="Source Sans Pro"/>
              </a:rPr>
              <a:t>Doron</a:t>
            </a:r>
            <a:r>
              <a:rPr lang="en-US" sz="2400" b="0" i="0" u="none" strike="noStrike" cap="none" dirty="0">
                <a:solidFill>
                  <a:schemeClr val="dk1"/>
                </a:solidFill>
                <a:latin typeface="Source Sans Pro"/>
                <a:ea typeface="Source Sans Pro"/>
                <a:cs typeface="Source Sans Pro"/>
                <a:sym typeface="Source Sans Pro"/>
              </a:rPr>
              <a:t> Bar-Lev (Tel Aviv University)</a:t>
            </a:r>
          </a:p>
          <a:p>
            <a:pPr marL="274320" marR="0" lvl="0" indent="-274320" algn="l" rtl="0">
              <a:spcBef>
                <a:spcPts val="580"/>
              </a:spcBef>
              <a:buClr>
                <a:schemeClr val="accent1"/>
              </a:buClr>
              <a:buSzPct val="85000"/>
              <a:buFont typeface="Noto Sans Symbols"/>
              <a:buChar char="●"/>
            </a:pPr>
            <a:r>
              <a:rPr lang="en-US" sz="2600" b="0" i="0" u="none" strike="noStrike" cap="none" dirty="0">
                <a:solidFill>
                  <a:schemeClr val="dk1"/>
                </a:solidFill>
                <a:latin typeface="Source Sans Pro"/>
                <a:ea typeface="Source Sans Pro"/>
                <a:cs typeface="Source Sans Pro"/>
                <a:sym typeface="Source Sans Pro"/>
              </a:rPr>
              <a:t>From simulation: NBA field enhancement an order of magnitude higher than </a:t>
            </a:r>
            <a:r>
              <a:rPr lang="en-US" sz="2600" b="0" i="0" u="none" strike="noStrike" cap="none" dirty="0" err="1" smtClean="0">
                <a:solidFill>
                  <a:schemeClr val="dk1"/>
                </a:solidFill>
                <a:latin typeface="Source Sans Pro"/>
                <a:ea typeface="Source Sans Pro"/>
                <a:cs typeface="Source Sans Pro"/>
                <a:sym typeface="Source Sans Pro"/>
              </a:rPr>
              <a:t>nanoholes</a:t>
            </a:r>
            <a:endParaRPr lang="en-US" sz="2600" b="0" i="0" u="none" strike="noStrike" cap="none" dirty="0" smtClean="0">
              <a:solidFill>
                <a:schemeClr val="dk1"/>
              </a:solidFill>
              <a:latin typeface="Source Sans Pro"/>
              <a:ea typeface="Source Sans Pro"/>
              <a:cs typeface="Source Sans Pro"/>
              <a:sym typeface="Source Sans Pro"/>
            </a:endParaRPr>
          </a:p>
          <a:p>
            <a:pPr marL="274320" marR="0" lvl="0" indent="-274320" algn="l" rtl="0">
              <a:spcBef>
                <a:spcPts val="580"/>
              </a:spcBef>
              <a:buClr>
                <a:schemeClr val="accent1"/>
              </a:buClr>
              <a:buSzPct val="85000"/>
              <a:buFont typeface="Noto Sans Symbols"/>
              <a:buChar char="●"/>
            </a:pPr>
            <a:r>
              <a:rPr lang="en-US" dirty="0" smtClean="0"/>
              <a:t>Charge proportional to intensity^3</a:t>
            </a:r>
            <a:endParaRPr lang="en-US" sz="2600" b="0" i="0" u="none" strike="noStrike" cap="none" dirty="0">
              <a:solidFill>
                <a:schemeClr val="dk1"/>
              </a:solidFill>
              <a:latin typeface="Source Sans Pro"/>
              <a:ea typeface="Source Sans Pro"/>
              <a:cs typeface="Source Sans Pro"/>
              <a:sym typeface="Source Sans Pro"/>
            </a:endParaRPr>
          </a:p>
        </p:txBody>
      </p:sp>
      <p:pic>
        <p:nvPicPr>
          <p:cNvPr id="185" name="Shape 185" descr="C:\Users\Hoson\Documents\Solidworks projects\2NPC - Nanopatterned cathode\RPPR for Gerard\BNA intensity enhancement 1000.jpg"/>
          <p:cNvPicPr preferRelativeResize="0"/>
          <p:nvPr/>
        </p:nvPicPr>
        <p:blipFill rotWithShape="1">
          <a:blip r:embed="rId5">
            <a:alphaModFix/>
          </a:blip>
          <a:srcRect/>
          <a:stretch/>
        </p:blipFill>
        <p:spPr>
          <a:xfrm>
            <a:off x="5517196" y="4455823"/>
            <a:ext cx="2529205" cy="2185392"/>
          </a:xfrm>
          <a:prstGeom prst="rect">
            <a:avLst/>
          </a:prstGeom>
          <a:noFill/>
          <a:ln>
            <a:noFill/>
          </a:ln>
        </p:spPr>
      </p:pic>
      <p:sp>
        <p:nvSpPr>
          <p:cNvPr id="186" name="Shape 186"/>
          <p:cNvSpPr txBox="1"/>
          <p:nvPr/>
        </p:nvSpPr>
        <p:spPr>
          <a:xfrm>
            <a:off x="7867236" y="3200400"/>
            <a:ext cx="124906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nanoholes</a:t>
            </a:r>
          </a:p>
        </p:txBody>
      </p:sp>
      <p:sp>
        <p:nvSpPr>
          <p:cNvPr id="187" name="Shape 187"/>
          <p:cNvSpPr txBox="1"/>
          <p:nvPr/>
        </p:nvSpPr>
        <p:spPr>
          <a:xfrm>
            <a:off x="8008302" y="5179187"/>
            <a:ext cx="96693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Source Sans Pro"/>
                <a:ea typeface="Source Sans Pro"/>
                <a:cs typeface="Source Sans Pro"/>
                <a:sym typeface="Source Sans Pro"/>
              </a:rPr>
              <a:t>bowties</a:t>
            </a:r>
          </a:p>
        </p:txBody>
      </p:sp>
      <p:pic>
        <p:nvPicPr>
          <p:cNvPr id="188" name="Shape 188"/>
          <p:cNvPicPr preferRelativeResize="0"/>
          <p:nvPr/>
        </p:nvPicPr>
        <p:blipFill rotWithShape="1">
          <a:blip r:embed="rId6">
            <a:alphaModFix/>
          </a:blip>
          <a:srcRect/>
          <a:stretch/>
        </p:blipFill>
        <p:spPr>
          <a:xfrm>
            <a:off x="3843337" y="3860808"/>
            <a:ext cx="1457324" cy="1533524"/>
          </a:xfrm>
          <a:prstGeom prst="rect">
            <a:avLst/>
          </a:prstGeom>
          <a:noFill/>
          <a:ln w="28575" cap="flat" cmpd="sng">
            <a:solidFill>
              <a:schemeClr val="dk1"/>
            </a:solidFill>
            <a:prstDash val="solid"/>
            <a:miter/>
            <a:headEnd type="none" w="med" len="med"/>
            <a:tailEnd type="none" w="med" len="med"/>
          </a:ln>
        </p:spPr>
      </p:pic>
      <p:sp>
        <p:nvSpPr>
          <p:cNvPr id="189" name="Shape 189"/>
          <p:cNvSpPr/>
          <p:nvPr/>
        </p:nvSpPr>
        <p:spPr>
          <a:xfrm>
            <a:off x="2514600" y="4572000"/>
            <a:ext cx="228600" cy="228600"/>
          </a:xfrm>
          <a:prstGeom prst="rect">
            <a:avLst/>
          </a:prstGeom>
          <a:no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Source Sans Pro"/>
              <a:ea typeface="Source Sans Pro"/>
              <a:cs typeface="Source Sans Pro"/>
              <a:sym typeface="Source Sans Pro"/>
            </a:endParaRPr>
          </a:p>
        </p:txBody>
      </p:sp>
      <p:cxnSp>
        <p:nvCxnSpPr>
          <p:cNvPr id="190" name="Shape 190"/>
          <p:cNvCxnSpPr/>
          <p:nvPr/>
        </p:nvCxnSpPr>
        <p:spPr>
          <a:xfrm rot="10800000" flipH="1">
            <a:off x="2743200" y="3860809"/>
            <a:ext cx="1066799" cy="711190"/>
          </a:xfrm>
          <a:prstGeom prst="straightConnector1">
            <a:avLst/>
          </a:prstGeom>
          <a:noFill/>
          <a:ln w="12700" cap="flat" cmpd="sng">
            <a:solidFill>
              <a:schemeClr val="dk1"/>
            </a:solidFill>
            <a:prstDash val="solid"/>
            <a:round/>
            <a:headEnd type="none" w="med" len="med"/>
            <a:tailEnd type="none" w="med" len="med"/>
          </a:ln>
        </p:spPr>
      </p:cxnSp>
      <p:cxnSp>
        <p:nvCxnSpPr>
          <p:cNvPr id="191" name="Shape 191"/>
          <p:cNvCxnSpPr/>
          <p:nvPr/>
        </p:nvCxnSpPr>
        <p:spPr>
          <a:xfrm>
            <a:off x="2743200" y="4800600"/>
            <a:ext cx="1066799" cy="593734"/>
          </a:xfrm>
          <a:prstGeom prst="straightConnector1">
            <a:avLst/>
          </a:prstGeom>
          <a:noFill/>
          <a:ln w="12700"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NBA Challenges</a:t>
            </a:r>
          </a:p>
        </p:txBody>
      </p:sp>
      <p:sp>
        <p:nvSpPr>
          <p:cNvPr id="198" name="Shape 198"/>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1" indent="-274320" algn="l" rtl="0">
              <a:spcBef>
                <a:spcPts val="0"/>
              </a:spcBef>
              <a:spcAft>
                <a:spcPts val="0"/>
              </a:spcAft>
              <a:buClr>
                <a:schemeClr val="accent1"/>
              </a:buClr>
              <a:buSzPct val="85000"/>
              <a:buFont typeface="Noto Sans Symbols"/>
              <a:buChar char="●"/>
            </a:pPr>
            <a:r>
              <a:rPr lang="en-US" sz="1800" b="0" i="0" u="none" strike="noStrike" cap="none">
                <a:solidFill>
                  <a:schemeClr val="dk1"/>
                </a:solidFill>
                <a:latin typeface="Source Sans Pro"/>
                <a:ea typeface="Source Sans Pro"/>
                <a:cs typeface="Source Sans Pro"/>
                <a:sym typeface="Source Sans Pro"/>
              </a:rPr>
              <a:t>Nano-bowties take &gt;10 times longer to make and are hard to produce accurately</a:t>
            </a:r>
          </a:p>
          <a:p>
            <a:pPr marL="548640" marR="0" lvl="1" indent="-231139" algn="l" rtl="0">
              <a:spcBef>
                <a:spcPts val="370"/>
              </a:spcBef>
              <a:spcAft>
                <a:spcPts val="0"/>
              </a:spcAft>
              <a:buClr>
                <a:schemeClr val="accent2"/>
              </a:buClr>
              <a:buSzPct val="85000"/>
              <a:buFont typeface="Noto Sans Symbols"/>
              <a:buChar char="●"/>
            </a:pPr>
            <a:r>
              <a:rPr lang="en-US" sz="1800" b="0" i="0" u="none" strike="noStrike" cap="none">
                <a:solidFill>
                  <a:schemeClr val="dk1"/>
                </a:solidFill>
                <a:latin typeface="Source Sans Pro"/>
                <a:ea typeface="Source Sans Pro"/>
                <a:cs typeface="Source Sans Pro"/>
                <a:sym typeface="Source Sans Pro"/>
              </a:rPr>
              <a:t>Very low ion beam current must be used in order to produce the fine detail of the NBAs, which increases fabrication time</a:t>
            </a:r>
          </a:p>
          <a:p>
            <a:pPr marL="548640" marR="0" lvl="1" indent="-231139" algn="l" rtl="0">
              <a:spcBef>
                <a:spcPts val="370"/>
              </a:spcBef>
              <a:spcAft>
                <a:spcPts val="0"/>
              </a:spcAft>
              <a:buClr>
                <a:schemeClr val="accent2"/>
              </a:buClr>
              <a:buSzPct val="85000"/>
              <a:buFont typeface="Noto Sans Symbols"/>
              <a:buChar char="●"/>
            </a:pPr>
            <a:r>
              <a:rPr lang="en-US" sz="1800" b="1" i="0" u="none" strike="noStrike" cap="none">
                <a:solidFill>
                  <a:schemeClr val="dk1"/>
                </a:solidFill>
                <a:latin typeface="Source Sans Pro"/>
                <a:ea typeface="Source Sans Pro"/>
                <a:cs typeface="Source Sans Pro"/>
                <a:sym typeface="Source Sans Pro"/>
              </a:rPr>
              <a:t>Solution: make NBAs with shallow depths</a:t>
            </a:r>
          </a:p>
          <a:p>
            <a:pPr marL="274320" marR="0" lvl="1" indent="-274320" algn="l" rtl="0">
              <a:spcBef>
                <a:spcPts val="580"/>
              </a:spcBef>
              <a:spcAft>
                <a:spcPts val="0"/>
              </a:spcAft>
              <a:buClr>
                <a:schemeClr val="accent1"/>
              </a:buClr>
              <a:buSzPct val="85000"/>
              <a:buFont typeface="Noto Sans Symbols"/>
              <a:buChar char="●"/>
            </a:pPr>
            <a:r>
              <a:rPr lang="en-US" sz="1800" b="0" i="0" u="none" strike="noStrike" cap="none">
                <a:solidFill>
                  <a:schemeClr val="dk1"/>
                </a:solidFill>
                <a:latin typeface="Source Sans Pro"/>
                <a:ea typeface="Source Sans Pro"/>
                <a:cs typeface="Source Sans Pro"/>
                <a:sym typeface="Source Sans Pro"/>
              </a:rPr>
              <a:t>Initial test pattern did not exhibit the predicted reflectivity response</a:t>
            </a:r>
          </a:p>
          <a:p>
            <a:pPr marL="548640" marR="0" lvl="1" indent="-231139" algn="l" rtl="0">
              <a:spcBef>
                <a:spcPts val="370"/>
              </a:spcBef>
              <a:spcAft>
                <a:spcPts val="0"/>
              </a:spcAft>
              <a:buClr>
                <a:schemeClr val="accent2"/>
              </a:buClr>
              <a:buSzPct val="85000"/>
              <a:buFont typeface="Noto Sans Symbols"/>
              <a:buChar char="●"/>
            </a:pPr>
            <a:r>
              <a:rPr lang="en-US" sz="1800" b="0" i="0" u="none" strike="noStrike" cap="none">
                <a:solidFill>
                  <a:schemeClr val="dk1"/>
                </a:solidFill>
                <a:latin typeface="Source Sans Pro"/>
                <a:ea typeface="Source Sans Pro"/>
                <a:cs typeface="Source Sans Pro"/>
                <a:sym typeface="Source Sans Pro"/>
              </a:rPr>
              <a:t>Hard to characterize realistic NBAs in simulation due to rounded edges and rounded bottom, so simulations might not be accurate</a:t>
            </a:r>
          </a:p>
          <a:p>
            <a:pPr marL="548640" marR="0" lvl="1" indent="-231139" algn="l" rtl="0">
              <a:spcBef>
                <a:spcPts val="370"/>
              </a:spcBef>
              <a:buClr>
                <a:schemeClr val="accent2"/>
              </a:buClr>
              <a:buSzPct val="85000"/>
              <a:buFont typeface="Noto Sans Symbols"/>
              <a:buChar char="●"/>
            </a:pPr>
            <a:r>
              <a:rPr lang="en-US" sz="1800" b="1" i="0" u="none" strike="noStrike" cap="none">
                <a:solidFill>
                  <a:schemeClr val="dk1"/>
                </a:solidFill>
                <a:latin typeface="Source Sans Pro"/>
                <a:ea typeface="Source Sans Pro"/>
                <a:cs typeface="Source Sans Pro"/>
                <a:sym typeface="Source Sans Pro"/>
              </a:rPr>
              <a:t>Solution: rid ourselves of rounded bottoms completely</a:t>
            </a:r>
          </a:p>
        </p:txBody>
      </p:sp>
      <p:pic>
        <p:nvPicPr>
          <p:cNvPr id="199" name="Shape 199"/>
          <p:cNvPicPr preferRelativeResize="0"/>
          <p:nvPr/>
        </p:nvPicPr>
        <p:blipFill rotWithShape="1">
          <a:blip r:embed="rId3">
            <a:alphaModFix/>
          </a:blip>
          <a:srcRect/>
          <a:stretch/>
        </p:blipFill>
        <p:spPr>
          <a:xfrm>
            <a:off x="457200" y="5105400"/>
            <a:ext cx="2932027" cy="1219199"/>
          </a:xfrm>
          <a:prstGeom prst="rect">
            <a:avLst/>
          </a:prstGeom>
          <a:noFill/>
          <a:ln w="38100" cap="flat" cmpd="sng">
            <a:solidFill>
              <a:schemeClr val="accent1"/>
            </a:solidFill>
            <a:prstDash val="solid"/>
            <a:miter/>
            <a:headEnd type="none" w="med" len="med"/>
            <a:tailEnd type="none" w="med" len="med"/>
          </a:ln>
        </p:spPr>
      </p:pic>
      <p:pic>
        <p:nvPicPr>
          <p:cNvPr id="200" name="Shape 200"/>
          <p:cNvPicPr preferRelativeResize="0"/>
          <p:nvPr/>
        </p:nvPicPr>
        <p:blipFill rotWithShape="1">
          <a:blip r:embed="rId4">
            <a:alphaModFix/>
          </a:blip>
          <a:srcRect/>
          <a:stretch/>
        </p:blipFill>
        <p:spPr>
          <a:xfrm>
            <a:off x="457199" y="3581400"/>
            <a:ext cx="2932029" cy="1346200"/>
          </a:xfrm>
          <a:prstGeom prst="rect">
            <a:avLst/>
          </a:prstGeom>
          <a:noFill/>
          <a:ln>
            <a:noFill/>
          </a:ln>
        </p:spPr>
      </p:pic>
      <p:cxnSp>
        <p:nvCxnSpPr>
          <p:cNvPr id="201" name="Shape 201"/>
          <p:cNvCxnSpPr/>
          <p:nvPr/>
        </p:nvCxnSpPr>
        <p:spPr>
          <a:xfrm>
            <a:off x="171450" y="4314825"/>
            <a:ext cx="3409949" cy="0"/>
          </a:xfrm>
          <a:prstGeom prst="straightConnector1">
            <a:avLst/>
          </a:prstGeom>
          <a:noFill/>
          <a:ln w="38100" cap="flat" cmpd="sng">
            <a:solidFill>
              <a:schemeClr val="accent1"/>
            </a:solidFill>
            <a:prstDash val="solid"/>
            <a:round/>
            <a:headEnd type="none" w="med" len="med"/>
            <a:tailEnd type="none" w="med" len="med"/>
          </a:ln>
        </p:spPr>
      </p:cxnSp>
      <p:sp>
        <p:nvSpPr>
          <p:cNvPr id="202" name="Shape 202"/>
          <p:cNvSpPr txBox="1"/>
          <p:nvPr/>
        </p:nvSpPr>
        <p:spPr>
          <a:xfrm rot="-5400000">
            <a:off x="2708293" y="5561110"/>
            <a:ext cx="1818126"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Source Sans Pro"/>
                <a:ea typeface="Source Sans Pro"/>
                <a:cs typeface="Source Sans Pro"/>
                <a:sym typeface="Source Sans Pro"/>
              </a:rPr>
              <a:t>Bowtie cross section</a:t>
            </a:r>
          </a:p>
        </p:txBody>
      </p:sp>
      <p:pic>
        <p:nvPicPr>
          <p:cNvPr id="203" name="Shape 203"/>
          <p:cNvPicPr preferRelativeResize="0"/>
          <p:nvPr/>
        </p:nvPicPr>
        <p:blipFill rotWithShape="1">
          <a:blip r:embed="rId5">
            <a:alphaModFix/>
          </a:blip>
          <a:srcRect/>
          <a:stretch/>
        </p:blipFill>
        <p:spPr>
          <a:xfrm>
            <a:off x="4902735" y="3962398"/>
            <a:ext cx="3444856" cy="2585462"/>
          </a:xfrm>
          <a:prstGeom prst="rect">
            <a:avLst/>
          </a:prstGeom>
          <a:noFill/>
          <a:ln>
            <a:noFill/>
          </a:ln>
        </p:spPr>
      </p:pic>
      <p:sp>
        <p:nvSpPr>
          <p:cNvPr id="204" name="Shape 204"/>
          <p:cNvSpPr txBox="1"/>
          <p:nvPr/>
        </p:nvSpPr>
        <p:spPr>
          <a:xfrm>
            <a:off x="4125376" y="3581398"/>
            <a:ext cx="499957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Source Sans Pro"/>
                <a:ea typeface="Source Sans Pro"/>
                <a:cs typeface="Source Sans Pro"/>
                <a:sym typeface="Source Sans Pro"/>
              </a:rPr>
              <a:t>Measured Reflectivity, resonant at ~650nm instead of 800nm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0" y="0"/>
            <a:ext cx="6839999" cy="759327"/>
          </a:xfrm>
          <a:prstGeom prst="rect">
            <a:avLst/>
          </a:prstGeom>
          <a:noFill/>
          <a:ln>
            <a:noFill/>
          </a:ln>
        </p:spPr>
        <p:txBody>
          <a:bodyPr lIns="91425" tIns="45700" rIns="91425" bIns="91425" anchor="b" anchorCtr="0">
            <a:noAutofit/>
          </a:bodyPr>
          <a:lstStyle/>
          <a:p>
            <a:pPr marL="0" marR="0" lvl="0" indent="0" algn="l" rtl="0">
              <a:spcBef>
                <a:spcPts val="0"/>
              </a:spcBef>
              <a:buClr>
                <a:srgbClr val="003399"/>
              </a:buClr>
              <a:buSzPct val="25000"/>
              <a:buFont typeface="Source Sans Pro"/>
              <a:buNone/>
            </a:pPr>
            <a:r>
              <a:rPr lang="en-US" sz="3600" b="0" i="0" u="none" strike="noStrike" cap="none">
                <a:solidFill>
                  <a:srgbClr val="003399"/>
                </a:solidFill>
                <a:latin typeface="Source Sans Pro"/>
                <a:ea typeface="Source Sans Pro"/>
                <a:cs typeface="Source Sans Pro"/>
                <a:sym typeface="Source Sans Pro"/>
              </a:rPr>
              <a:t>Different NBA Approach</a:t>
            </a:r>
          </a:p>
        </p:txBody>
      </p:sp>
      <p:sp>
        <p:nvSpPr>
          <p:cNvPr id="211" name="Shape 211"/>
          <p:cNvSpPr txBox="1">
            <a:spLocks noGrp="1"/>
          </p:cNvSpPr>
          <p:nvPr>
            <p:ph type="body" idx="1"/>
          </p:nvPr>
        </p:nvSpPr>
        <p:spPr>
          <a:xfrm>
            <a:off x="0" y="851499"/>
            <a:ext cx="9144000" cy="5801742"/>
          </a:xfrm>
          <a:prstGeom prst="rect">
            <a:avLst/>
          </a:prstGeom>
          <a:noFill/>
          <a:ln>
            <a:noFill/>
          </a:ln>
        </p:spPr>
        <p:txBody>
          <a:bodyPr lIns="91425" tIns="45700" rIns="91425" bIns="45700" anchor="t" anchorCtr="0">
            <a:noAutofit/>
          </a:bodyPr>
          <a:lstStyle/>
          <a:p>
            <a:pPr marL="274320" marR="0" lvl="1" indent="-274320"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Source Sans Pro"/>
                <a:ea typeface="Source Sans Pro"/>
                <a:cs typeface="Source Sans Pro"/>
                <a:sym typeface="Source Sans Pro"/>
              </a:rPr>
              <a:t>Doron Bar-Lev (Tel Aviv University)</a:t>
            </a:r>
          </a:p>
          <a:p>
            <a:pPr marL="274320" marR="0" lvl="0" indent="-274320" algn="l" rtl="0">
              <a:spcBef>
                <a:spcPts val="580"/>
              </a:spcBef>
              <a:spcAft>
                <a:spcPts val="0"/>
              </a:spcAft>
              <a:buClr>
                <a:schemeClr val="accent1"/>
              </a:buClr>
              <a:buSzPct val="85000"/>
              <a:buFont typeface="Noto Sans Symbols"/>
              <a:buChar char="●"/>
            </a:pPr>
            <a:r>
              <a:rPr lang="en-US" sz="2000" b="0" i="0" u="none" strike="noStrike" cap="none">
                <a:solidFill>
                  <a:schemeClr val="dk1"/>
                </a:solidFill>
                <a:latin typeface="Source Sans Pro"/>
                <a:ea typeface="Source Sans Pro"/>
                <a:cs typeface="Source Sans Pro"/>
                <a:sym typeface="Source Sans Pro"/>
              </a:rPr>
              <a:t>Instead of deep NBA in purely copper substrate, we are testing NBAs fabricated on a thin layer of copper on a silicon dioxide substrate.</a:t>
            </a:r>
          </a:p>
          <a:p>
            <a:pPr marL="274320" marR="0" lvl="0" indent="-274320" algn="l" rtl="0">
              <a:spcBef>
                <a:spcPts val="580"/>
              </a:spcBef>
              <a:buClr>
                <a:schemeClr val="accent1"/>
              </a:buClr>
              <a:buSzPct val="85000"/>
              <a:buFont typeface="Noto Sans Symbols"/>
              <a:buChar char="●"/>
            </a:pPr>
            <a:r>
              <a:rPr lang="en-US" sz="2000" b="0" i="0" u="none" strike="noStrike" cap="none">
                <a:solidFill>
                  <a:schemeClr val="dk1"/>
                </a:solidFill>
                <a:latin typeface="Source Sans Pro"/>
                <a:ea typeface="Source Sans Pro"/>
                <a:cs typeface="Source Sans Pro"/>
                <a:sym typeface="Source Sans Pro"/>
              </a:rPr>
              <a:t>These also exhibit a plasmonic response in simulation, but requires a hole depth of only ~40 nm.</a:t>
            </a:r>
          </a:p>
        </p:txBody>
      </p:sp>
      <p:pic>
        <p:nvPicPr>
          <p:cNvPr id="212" name="Shape 212"/>
          <p:cNvPicPr preferRelativeResize="0"/>
          <p:nvPr/>
        </p:nvPicPr>
        <p:blipFill rotWithShape="1">
          <a:blip r:embed="rId3">
            <a:alphaModFix/>
          </a:blip>
          <a:srcRect/>
          <a:stretch/>
        </p:blipFill>
        <p:spPr>
          <a:xfrm>
            <a:off x="241616" y="2895600"/>
            <a:ext cx="4787582" cy="1113777"/>
          </a:xfrm>
          <a:prstGeom prst="rect">
            <a:avLst/>
          </a:prstGeom>
          <a:noFill/>
          <a:ln>
            <a:noFill/>
          </a:ln>
        </p:spPr>
      </p:pic>
      <p:pic>
        <p:nvPicPr>
          <p:cNvPr id="213" name="Shape 213"/>
          <p:cNvPicPr preferRelativeResize="0"/>
          <p:nvPr/>
        </p:nvPicPr>
        <p:blipFill rotWithShape="1">
          <a:blip r:embed="rId4">
            <a:alphaModFix/>
          </a:blip>
          <a:srcRect/>
          <a:stretch/>
        </p:blipFill>
        <p:spPr>
          <a:xfrm>
            <a:off x="228598" y="4248150"/>
            <a:ext cx="4800600" cy="1194481"/>
          </a:xfrm>
          <a:prstGeom prst="rect">
            <a:avLst/>
          </a:prstGeom>
          <a:noFill/>
          <a:ln>
            <a:noFill/>
          </a:ln>
        </p:spPr>
      </p:pic>
      <p:sp>
        <p:nvSpPr>
          <p:cNvPr id="214" name="Shape 214"/>
          <p:cNvSpPr txBox="1"/>
          <p:nvPr/>
        </p:nvSpPr>
        <p:spPr>
          <a:xfrm>
            <a:off x="38100" y="5638800"/>
            <a:ext cx="548639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Source Sans Pro"/>
                <a:ea typeface="Source Sans Pro"/>
                <a:cs typeface="Source Sans Pro"/>
                <a:sym typeface="Source Sans Pro"/>
              </a:rPr>
              <a:t>Top: original NBA. 400 nm deep pattern on Cu substrate</a:t>
            </a:r>
          </a:p>
          <a:p>
            <a:pPr marL="0" marR="0" lvl="0" indent="0" algn="l" rtl="0">
              <a:spcBef>
                <a:spcPts val="0"/>
              </a:spcBef>
              <a:buSzPct val="25000"/>
              <a:buNone/>
            </a:pPr>
            <a:r>
              <a:rPr lang="en-US" sz="1600">
                <a:solidFill>
                  <a:schemeClr val="dk1"/>
                </a:solidFill>
                <a:latin typeface="Source Sans Pro"/>
                <a:ea typeface="Source Sans Pro"/>
                <a:cs typeface="Source Sans Pro"/>
                <a:sym typeface="Source Sans Pro"/>
              </a:rPr>
              <a:t>Bottom: NBA on 40 nm layer of Cu on  glass substrate</a:t>
            </a:r>
          </a:p>
        </p:txBody>
      </p:sp>
      <p:pic>
        <p:nvPicPr>
          <p:cNvPr id="215" name="Shape 215" descr="C:\Users\Hoson\Documents\Solidworks projects\2NPC - Nanopatterned cathode\RPPR for Gerard\BNA intensity enhancement 100.jpg"/>
          <p:cNvPicPr preferRelativeResize="0"/>
          <p:nvPr/>
        </p:nvPicPr>
        <p:blipFill rotWithShape="1">
          <a:blip r:embed="rId5">
            <a:alphaModFix/>
          </a:blip>
          <a:srcRect/>
          <a:stretch/>
        </p:blipFill>
        <p:spPr>
          <a:xfrm>
            <a:off x="5867400" y="2590800"/>
            <a:ext cx="3124200" cy="2406504"/>
          </a:xfrm>
          <a:prstGeom prst="rect">
            <a:avLst/>
          </a:prstGeom>
          <a:noFill/>
          <a:ln>
            <a:noFill/>
          </a:ln>
        </p:spPr>
      </p:pic>
    </p:spTree>
  </p:cSld>
  <p:clrMapOvr>
    <a:masterClrMapping/>
  </p:clrMapOvr>
</p:sld>
</file>

<file path=ppt/theme/theme1.xml><?xml version="1.0" encoding="utf-8"?>
<a:theme xmlns:a="http://schemas.openxmlformats.org/drawingml/2006/main" name="RBT-PPT Template">
  <a:themeElements>
    <a:clrScheme name="Custom 2">
      <a:dk1>
        <a:srgbClr val="000000"/>
      </a:dk1>
      <a:lt1>
        <a:srgbClr val="FFFFFF"/>
      </a:lt1>
      <a:dk2>
        <a:srgbClr val="696464"/>
      </a:dk2>
      <a:lt2>
        <a:srgbClr val="E9E5DC"/>
      </a:lt2>
      <a:accent1>
        <a:srgbClr val="DA652B"/>
      </a:accent1>
      <a:accent2>
        <a:srgbClr val="003399"/>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3062</Words>
  <Application>Microsoft Office PowerPoint</Application>
  <PresentationFormat>On-screen Show (4:3)</PresentationFormat>
  <Paragraphs>222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Source Sans Pro</vt:lpstr>
      <vt:lpstr>Noto Sans Symbols</vt:lpstr>
      <vt:lpstr>Calibri</vt:lpstr>
      <vt:lpstr>RBT-PPT Template</vt:lpstr>
      <vt:lpstr>Recent research on high yield metallic cathodes – An overview of plasmonic cathodes for industry</vt:lpstr>
      <vt:lpstr>Outline</vt:lpstr>
      <vt:lpstr>Background</vt:lpstr>
      <vt:lpstr>Previous experiments</vt:lpstr>
      <vt:lpstr>Current/ongoing efforts</vt:lpstr>
      <vt:lpstr>Plasmonic Nb cathodes</vt:lpstr>
      <vt:lpstr>Nano-bowtie Apertures in Copper</vt:lpstr>
      <vt:lpstr>NBA Challenges</vt:lpstr>
      <vt:lpstr>Different NBA Approach</vt:lpstr>
      <vt:lpstr>Different NBA Approach</vt:lpstr>
      <vt:lpstr>Exotic Application: Structured Beams</vt:lpstr>
      <vt:lpstr>Summary</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research on high yield metallic cathodes – An overview of plasmonic cathodes for industry</dc:title>
  <cp:lastModifiedBy>Hoson</cp:lastModifiedBy>
  <cp:revision>28</cp:revision>
  <dcterms:modified xsi:type="dcterms:W3CDTF">2016-10-18T01:03:38Z</dcterms:modified>
</cp:coreProperties>
</file>