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media1.gif" ContentType="video/unknown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309" r:id="rId3"/>
    <p:sldId id="275" r:id="rId4"/>
    <p:sldId id="276" r:id="rId5"/>
    <p:sldId id="294" r:id="rId6"/>
    <p:sldId id="277" r:id="rId7"/>
    <p:sldId id="318" r:id="rId8"/>
    <p:sldId id="317" r:id="rId9"/>
    <p:sldId id="321" r:id="rId10"/>
    <p:sldId id="314" r:id="rId11"/>
    <p:sldId id="313" r:id="rId12"/>
    <p:sldId id="312" r:id="rId13"/>
    <p:sldId id="315" r:id="rId14"/>
    <p:sldId id="316" r:id="rId15"/>
    <p:sldId id="319" r:id="rId16"/>
    <p:sldId id="320" r:id="rId17"/>
    <p:sldId id="287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" userDrawn="1">
          <p15:clr>
            <a:srgbClr val="A4A3A4"/>
          </p15:clr>
        </p15:guide>
        <p15:guide id="2" orient="horz" pos="1294" userDrawn="1">
          <p15:clr>
            <a:srgbClr val="A4A3A4"/>
          </p15:clr>
        </p15:guide>
        <p15:guide id="3" orient="horz" pos="3745" userDrawn="1">
          <p15:clr>
            <a:srgbClr val="A4A3A4"/>
          </p15:clr>
        </p15:guide>
        <p15:guide id="4" orient="horz" pos="3980" userDrawn="1">
          <p15:clr>
            <a:srgbClr val="A4A3A4"/>
          </p15:clr>
        </p15:guide>
        <p15:guide id="5" orient="horz" pos="1052" userDrawn="1">
          <p15:clr>
            <a:srgbClr val="A4A3A4"/>
          </p15:clr>
        </p15:guide>
        <p15:guide id="6" orient="horz" pos="1741" userDrawn="1">
          <p15:clr>
            <a:srgbClr val="A4A3A4"/>
          </p15:clr>
        </p15:guide>
        <p15:guide id="7" orient="horz" pos="4183" userDrawn="1">
          <p15:clr>
            <a:srgbClr val="A4A3A4"/>
          </p15:clr>
        </p15:guide>
        <p15:guide id="8" orient="horz" pos="566" userDrawn="1">
          <p15:clr>
            <a:srgbClr val="A4A3A4"/>
          </p15:clr>
        </p15:guide>
        <p15:guide id="9" orient="horz" pos="2808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pos="363" userDrawn="1">
          <p15:clr>
            <a:srgbClr val="A4A3A4"/>
          </p15:clr>
        </p15:guide>
        <p15:guide id="12" pos="5396" userDrawn="1">
          <p15:clr>
            <a:srgbClr val="A4A3A4"/>
          </p15:clr>
        </p15:guide>
        <p15:guide id="13" pos="282" userDrawn="1">
          <p15:clr>
            <a:srgbClr val="A4A3A4"/>
          </p15:clr>
        </p15:guide>
        <p15:guide id="14" pos="3784" userDrawn="1">
          <p15:clr>
            <a:srgbClr val="A4A3A4"/>
          </p15:clr>
        </p15:guide>
        <p15:guide id="15" pos="3736" userDrawn="1">
          <p15:clr>
            <a:srgbClr val="A4A3A4"/>
          </p15:clr>
        </p15:guide>
        <p15:guide id="16" pos="2179" userDrawn="1">
          <p15:clr>
            <a:srgbClr val="A4A3A4"/>
          </p15:clr>
        </p15:guide>
        <p15:guide id="17" pos="5464" userDrawn="1">
          <p15:clr>
            <a:srgbClr val="A4A3A4"/>
          </p15:clr>
        </p15:guide>
        <p15:guide id="18" pos="3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17000"/>
    <a:srgbClr val="981E32"/>
    <a:srgbClr val="FFFFFF"/>
    <a:srgbClr val="C75B12"/>
    <a:srgbClr val="5B8F22"/>
    <a:srgbClr val="D2C295"/>
    <a:srgbClr val="A79E70"/>
    <a:srgbClr val="4D4F5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697" autoAdjust="0"/>
  </p:normalViewPr>
  <p:slideViewPr>
    <p:cSldViewPr snapToObjects="1" showGuides="1">
      <p:cViewPr>
        <p:scale>
          <a:sx n="70" d="100"/>
          <a:sy n="70" d="100"/>
        </p:scale>
        <p:origin x="696" y="408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3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10/15/2016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21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63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07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06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79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77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81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0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5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15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3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6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5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13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71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9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5" y="536579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5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5" y="2755015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6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6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6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2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" y="934936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7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189" indent="-223833" algn="l" defTabSz="914377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45" indent="-233357" algn="l" defTabSz="914377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377" indent="-223833" algn="l" defTabSz="914377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34" indent="-233357" algn="l" defTabSz="914377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emf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tif"/><Relationship Id="rId11" Type="http://schemas.openxmlformats.org/officeDocument/2006/relationships/image" Target="../media/image29.tiff"/><Relationship Id="rId5" Type="http://schemas.openxmlformats.org/officeDocument/2006/relationships/image" Target="../media/image23.tif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4104" y="66585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ctrTitle"/>
          </p:nvPr>
        </p:nvSpPr>
        <p:spPr>
          <a:xfrm>
            <a:off x="467436" y="1110655"/>
            <a:ext cx="8212154" cy="1792288"/>
          </a:xfrm>
        </p:spPr>
        <p:txBody>
          <a:bodyPr/>
          <a:lstStyle/>
          <a:p>
            <a:r>
              <a:rPr lang="en-US" sz="3200" i="1" dirty="0" smtClean="0"/>
              <a:t>Cathode </a:t>
            </a:r>
            <a:r>
              <a:rPr lang="en-US" sz="3200" i="1" dirty="0" smtClean="0"/>
              <a:t>Requirements for </a:t>
            </a:r>
            <a:br>
              <a:rPr lang="en-US" sz="3200" i="1" dirty="0" smtClean="0"/>
            </a:br>
            <a:r>
              <a:rPr lang="en-US" sz="3200" i="1" dirty="0" smtClean="0"/>
              <a:t>Ultrafast Electron </a:t>
            </a:r>
            <a:r>
              <a:rPr lang="en-US" sz="3200" i="1" dirty="0" smtClean="0"/>
              <a:t>Scattering</a:t>
            </a:r>
            <a:endParaRPr lang="en-US" sz="3200" i="1" dirty="0"/>
          </a:p>
        </p:txBody>
      </p:sp>
      <p:sp>
        <p:nvSpPr>
          <p:cNvPr id="11" name="Subtitle 5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5715000" cy="21877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sz="2000" b="1" dirty="0"/>
              <a:t>Renkai Li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P3 2016, </a:t>
            </a:r>
            <a:r>
              <a:rPr lang="en-US" sz="2000" dirty="0" err="1" smtClean="0"/>
              <a:t>JLab</a:t>
            </a:r>
            <a:r>
              <a:rPr lang="en-US" sz="2000" dirty="0" smtClean="0"/>
              <a:t>, </a:t>
            </a:r>
            <a:r>
              <a:rPr lang="en-US" sz="2000" dirty="0" smtClean="0"/>
              <a:t>Newport </a:t>
            </a:r>
            <a:r>
              <a:rPr lang="en-US" sz="2000" dirty="0" smtClean="0"/>
              <a:t>News, VA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CA" sz="2000" dirty="0" smtClean="0"/>
              <a:t>Oct 17–19, </a:t>
            </a:r>
            <a:r>
              <a:rPr lang="en-CA" sz="2000" dirty="0"/>
              <a:t>2016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76" y="401803"/>
            <a:ext cx="5077178" cy="9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1822" y="129094"/>
            <a:ext cx="8103571" cy="753033"/>
          </a:xfrm>
        </p:spPr>
        <p:txBody>
          <a:bodyPr/>
          <a:lstStyle/>
          <a:p>
            <a:r>
              <a:rPr lang="en-CA" dirty="0" smtClean="0"/>
              <a:t>Beam requirement for UED</a:t>
            </a:r>
            <a:endParaRPr lang="en-CA" dirty="0"/>
          </a:p>
        </p:txBody>
      </p:sp>
      <p:sp>
        <p:nvSpPr>
          <p:cNvPr id="3" name="Rounded Rectangle 2"/>
          <p:cNvSpPr/>
          <p:nvPr/>
        </p:nvSpPr>
        <p:spPr>
          <a:xfrm>
            <a:off x="381000" y="1600243"/>
            <a:ext cx="4077646" cy="2324035"/>
          </a:xfrm>
          <a:prstGeom prst="roundRect">
            <a:avLst>
              <a:gd name="adj" fmla="val 5939"/>
            </a:avLst>
          </a:prstGeom>
          <a:noFill/>
          <a:ln w="28575">
            <a:solidFill>
              <a:srgbClr val="E1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4339976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F0"/>
                </a:solidFill>
              </a:rPr>
              <a:t>Trans.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B050"/>
                </a:solidFill>
              </a:rPr>
              <a:t>longi.</a:t>
            </a:r>
            <a:r>
              <a:rPr lang="en-US" sz="2000" dirty="0" smtClean="0"/>
              <a:t> dynamics are controlled separately: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B0F0"/>
                </a:solidFill>
              </a:rPr>
              <a:t>     - transverse:</a:t>
            </a:r>
            <a:r>
              <a:rPr lang="en-US" sz="2000" dirty="0" smtClean="0"/>
              <a:t> lenses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    - longitudinal: </a:t>
            </a:r>
            <a:r>
              <a:rPr lang="en-US" sz="2000" dirty="0" smtClean="0"/>
              <a:t>bunching cavity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352470"/>
                  </p:ext>
                </p:extLst>
              </p:nvPr>
            </p:nvGraphicFramePr>
            <p:xfrm>
              <a:off x="595369" y="1695065"/>
              <a:ext cx="3824231" cy="21343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26861"/>
                    <a:gridCol w="1576126"/>
                    <a:gridCol w="1621244"/>
                  </a:tblGrid>
                  <a:tr h="3646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 smtClean="0"/>
                            <a:t>N</a:t>
                          </a:r>
                          <a:endParaRPr lang="en-US" sz="20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signal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smtClean="0"/>
                            <a:t>a few </a:t>
                          </a:r>
                          <a:r>
                            <a:rPr lang="en-US" sz="2000" dirty="0" smtClean="0"/>
                            <a:t>- 10</a:t>
                          </a:r>
                          <a:r>
                            <a:rPr lang="en-US" sz="2000" baseline="30000" dirty="0" smtClean="0"/>
                            <a:t>6</a:t>
                          </a:r>
                          <a:endParaRPr lang="en-US" sz="2000" baseline="30000" dirty="0"/>
                        </a:p>
                      </a:txBody>
                      <a:tcPr anchor="ctr"/>
                    </a:tc>
                  </a:tr>
                  <a:tr h="3646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probe size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&lt;10s of um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 smtClean="0"/>
                            <a:t>q</a:t>
                          </a:r>
                          <a:r>
                            <a:rPr lang="en-US" sz="2000" dirty="0" smtClean="0"/>
                            <a:t>-resolution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&lt;0.2 Å</a:t>
                          </a:r>
                          <a:r>
                            <a:rPr lang="en-US" sz="2000" baseline="30000" dirty="0" smtClean="0"/>
                            <a:t>-1</a:t>
                          </a:r>
                          <a:endParaRPr lang="en-US" sz="2000" baseline="3000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i="1" dirty="0" smtClean="0"/>
                            <a:t>t</a:t>
                          </a:r>
                          <a:r>
                            <a:rPr lang="en-US" sz="2000" dirty="0" smtClean="0"/>
                            <a:t>-resolution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smtClean="0"/>
                            <a:t>1-1</a:t>
                          </a:r>
                          <a:r>
                            <a:rPr lang="en-US" sz="2000" dirty="0" smtClean="0"/>
                            <a:t>00 fs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i="1" dirty="0" smtClean="0"/>
                            <a:t>q</a:t>
                          </a:r>
                          <a:r>
                            <a:rPr lang="en-US" sz="2000" dirty="0" smtClean="0"/>
                            <a:t>-resolution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&lt;1% 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352470"/>
                  </p:ext>
                </p:extLst>
              </p:nvPr>
            </p:nvGraphicFramePr>
            <p:xfrm>
              <a:off x="595369" y="1695065"/>
              <a:ext cx="3824231" cy="21343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26861"/>
                    <a:gridCol w="1576126"/>
                    <a:gridCol w="1621244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 smtClean="0"/>
                            <a:t>N</a:t>
                          </a:r>
                          <a:endParaRPr lang="en-US" sz="20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signal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smtClean="0"/>
                            <a:t>a few </a:t>
                          </a:r>
                          <a:r>
                            <a:rPr lang="en-US" sz="2000" dirty="0" smtClean="0"/>
                            <a:t>- 10</a:t>
                          </a:r>
                          <a:r>
                            <a:rPr lang="en-US" sz="2000" baseline="30000" dirty="0" smtClean="0"/>
                            <a:t>6</a:t>
                          </a:r>
                          <a:endParaRPr lang="en-US" sz="2000" baseline="30000" dirty="0"/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106154" r="-509709" b="-3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probe size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&lt;10s of um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181081" r="-509709" b="-2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 smtClean="0"/>
                            <a:t>q</a:t>
                          </a:r>
                          <a:r>
                            <a:rPr lang="en-US" sz="2000" dirty="0" smtClean="0"/>
                            <a:t>-resolution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&lt;0.2 Å</a:t>
                          </a:r>
                          <a:r>
                            <a:rPr lang="en-US" sz="2000" baseline="30000" dirty="0" smtClean="0"/>
                            <a:t>-1</a:t>
                          </a:r>
                          <a:endParaRPr lang="en-US" sz="2000" baseline="3000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284932" r="-509709" b="-120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i="1" dirty="0" smtClean="0"/>
                            <a:t>t</a:t>
                          </a:r>
                          <a:r>
                            <a:rPr lang="en-US" sz="2000" dirty="0" smtClean="0"/>
                            <a:t>-resolution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smtClean="0"/>
                            <a:t>1-1</a:t>
                          </a:r>
                          <a:r>
                            <a:rPr lang="en-US" sz="2000" dirty="0" smtClean="0"/>
                            <a:t>00 fs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379730" r="-509709" b="-189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i="1" dirty="0" smtClean="0"/>
                            <a:t>q</a:t>
                          </a:r>
                          <a:r>
                            <a:rPr lang="en-US" sz="2000" dirty="0" smtClean="0"/>
                            <a:t>-resolution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&lt;1% 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ounded Rectangle 7"/>
          <p:cNvSpPr/>
          <p:nvPr/>
        </p:nvSpPr>
        <p:spPr>
          <a:xfrm>
            <a:off x="540856" y="2141532"/>
            <a:ext cx="642168" cy="786781"/>
          </a:xfrm>
          <a:prstGeom prst="roundRect">
            <a:avLst>
              <a:gd name="adj" fmla="val 5939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0856" y="3023136"/>
            <a:ext cx="642168" cy="806322"/>
          </a:xfrm>
          <a:prstGeom prst="roundRect">
            <a:avLst>
              <a:gd name="adj" fmla="val 5939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8980922"/>
                  </p:ext>
                </p:extLst>
              </p:nvPr>
            </p:nvGraphicFramePr>
            <p:xfrm>
              <a:off x="5829095" y="1699974"/>
              <a:ext cx="2248105" cy="1851089"/>
            </p:xfrm>
            <a:graphic>
              <a:graphicData uri="http://schemas.openxmlformats.org/drawingml/2006/table">
                <a:tbl>
                  <a:tblPr bandRow="1">
                    <a:tableStyleId>{5FD0F851-EC5A-4D38-B0AD-8093EC10F338}</a:tableStyleId>
                  </a:tblPr>
                  <a:tblGrid>
                    <a:gridCol w="626861"/>
                    <a:gridCol w="1621244"/>
                  </a:tblGrid>
                  <a:tr h="1806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N</a:t>
                          </a:r>
                          <a:endParaRPr lang="en-US" sz="18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3×10</a:t>
                          </a:r>
                          <a:r>
                            <a:rPr lang="en-US" sz="1800" baseline="30000" dirty="0" smtClean="0"/>
                            <a:t>5</a:t>
                          </a:r>
                          <a:endParaRPr lang="en-US" sz="1800" baseline="30000" dirty="0"/>
                        </a:p>
                      </a:txBody>
                      <a:tcPr anchor="ctr"/>
                    </a:tc>
                  </a:tr>
                  <a:tr h="1806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smtClean="0"/>
                                    </m:ctrlPr>
                                  </m:sSubPr>
                                  <m:e>
                                    <m:r>
                                      <a:rPr lang="en-US" sz="1800" smtClean="0"/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/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70 um</a:t>
                          </a:r>
                          <a:endParaRPr lang="en-US" sz="1800" dirty="0"/>
                        </a:p>
                      </a:txBody>
                      <a:tcPr anchor="ctr"/>
                    </a:tc>
                  </a:tr>
                  <a:tr h="1806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/>
                                  <m:t>𝛾</m:t>
                                </m:r>
                                <m:sSub>
                                  <m:sSubPr>
                                    <m:ctrlPr>
                                      <a:rPr lang="en-US" sz="1800" smtClean="0"/>
                                    </m:ctrlPr>
                                  </m:sSubPr>
                                  <m:e>
                                    <m:r>
                                      <a:rPr lang="en-US" sz="1800"/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/>
                                      <m:t>𝑥</m:t>
                                    </m:r>
                                    <m:r>
                                      <a:rPr lang="en-US" sz="1800" smtClean="0"/>
                                      <m:t>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&lt;0.13 Å</a:t>
                          </a:r>
                          <a:r>
                            <a:rPr lang="en-US" sz="1800" baseline="30000" dirty="0" smtClean="0"/>
                            <a:t>-1</a:t>
                          </a:r>
                          <a:endParaRPr lang="en-US" sz="1800" baseline="30000" dirty="0"/>
                        </a:p>
                      </a:txBody>
                      <a:tcPr anchor="ctr"/>
                    </a:tc>
                  </a:tr>
                  <a:tr h="18065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smtClean="0"/>
                                    </m:ctrlPr>
                                  </m:sSubPr>
                                  <m:e>
                                    <m:r>
                                      <a:rPr lang="en-US" sz="1800"/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/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 fs</a:t>
                          </a:r>
                          <a:endParaRPr lang="en-US" sz="1800" dirty="0"/>
                        </a:p>
                      </a:txBody>
                      <a:tcPr anchor="ctr"/>
                    </a:tc>
                  </a:tr>
                  <a:tr h="1917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smtClean="0"/>
                                    </m:ctrlPr>
                                  </m:sSubPr>
                                  <m:e>
                                    <m:r>
                                      <a:rPr lang="en-US" sz="1800"/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smtClean="0"/>
                                      <m:t>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&lt;0.4% </a:t>
                          </a:r>
                          <a:endParaRPr lang="en-US" sz="1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8980922"/>
                  </p:ext>
                </p:extLst>
              </p:nvPr>
            </p:nvGraphicFramePr>
            <p:xfrm>
              <a:off x="5829095" y="1699974"/>
              <a:ext cx="2248105" cy="1851089"/>
            </p:xfrm>
            <a:graphic>
              <a:graphicData uri="http://schemas.openxmlformats.org/drawingml/2006/table">
                <a:tbl>
                  <a:tblPr bandRow="1">
                    <a:tableStyleId>{5FD0F851-EC5A-4D38-B0AD-8093EC10F338}</a:tableStyleId>
                  </a:tblPr>
                  <a:tblGrid>
                    <a:gridCol w="626861"/>
                    <a:gridCol w="1621244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N</a:t>
                          </a:r>
                          <a:endParaRPr lang="en-US" sz="18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3×10</a:t>
                          </a:r>
                          <a:r>
                            <a:rPr lang="en-US" sz="1800" baseline="30000" dirty="0" smtClean="0"/>
                            <a:t>5</a:t>
                          </a:r>
                          <a:endParaRPr lang="en-US" sz="1800" baseline="30000" dirty="0"/>
                        </a:p>
                      </a:txBody>
                      <a:tcPr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t="-106557" r="-26019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70 um</a:t>
                          </a:r>
                          <a:endParaRPr lang="en-US" sz="1800" dirty="0"/>
                        </a:p>
                      </a:txBody>
                      <a:tcPr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t="-210000" r="-260194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&lt;0.13 Å</a:t>
                          </a:r>
                          <a:r>
                            <a:rPr lang="en-US" sz="1800" baseline="30000" dirty="0" smtClean="0"/>
                            <a:t>-1</a:t>
                          </a:r>
                          <a:endParaRPr lang="en-US" sz="1800" baseline="30000" dirty="0"/>
                        </a:p>
                      </a:txBody>
                      <a:tcPr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t="-310000" r="-260194" b="-1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 fs</a:t>
                          </a:r>
                          <a:endParaRPr lang="en-US" sz="1800" dirty="0"/>
                        </a:p>
                      </a:txBody>
                      <a:tcPr anchor="ctr"/>
                    </a:tc>
                  </a:tr>
                  <a:tr h="3880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t="-384375" r="-260194" b="-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&lt;0.4% </a:t>
                          </a:r>
                          <a:endParaRPr lang="en-US" sz="1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4823904" y="1280399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example (for gas phase): </a:t>
            </a:r>
            <a:endParaRPr lang="en-US" sz="2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08" y="3657600"/>
            <a:ext cx="4609992" cy="31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1822" y="129094"/>
            <a:ext cx="8103571" cy="753033"/>
          </a:xfrm>
        </p:spPr>
        <p:txBody>
          <a:bodyPr/>
          <a:lstStyle/>
          <a:p>
            <a:r>
              <a:rPr lang="en-CA" dirty="0" smtClean="0"/>
              <a:t>Cathodes for UED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529780"/>
                  </p:ext>
                </p:extLst>
              </p:nvPr>
            </p:nvGraphicFramePr>
            <p:xfrm>
              <a:off x="1455607" y="3282948"/>
              <a:ext cx="6096000" cy="30416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1993"/>
                    <a:gridCol w="3894007"/>
                  </a:tblGrid>
                  <a:tr h="76041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Cathode</a:t>
                          </a:r>
                          <a:r>
                            <a:rPr lang="en-US" baseline="0" dirty="0" smtClean="0"/>
                            <a:t> requirements for UED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7604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intrinsic</a:t>
                          </a:r>
                          <a:r>
                            <a:rPr lang="en-US" baseline="0" dirty="0" smtClean="0"/>
                            <a:t> emittance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Lower</a:t>
                          </a:r>
                          <a:r>
                            <a:rPr lang="en-US" baseline="0" dirty="0" smtClean="0"/>
                            <a:t> is better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7604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QE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Depends</a:t>
                          </a:r>
                          <a:r>
                            <a:rPr lang="en-US" baseline="0" dirty="0" smtClean="0"/>
                            <a:t> on rep-rate</a:t>
                          </a:r>
                        </a:p>
                        <a:p>
                          <a:pPr algn="ctr"/>
                          <a:r>
                            <a:rPr lang="en-US" baseline="0" dirty="0" smtClean="0"/>
                            <a:t>(laser power, laser heating/damage)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7604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response </a:t>
                          </a:r>
                          <a:r>
                            <a:rPr lang="en-US" dirty="0" smtClean="0"/>
                            <a:t>time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&lt; ~1 ps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(almost linear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oMath>
                          </a14:m>
                          <a:r>
                            <a:rPr lang="en-US" dirty="0" smtClean="0"/>
                            <a:t> + rf</a:t>
                          </a:r>
                          <a:r>
                            <a:rPr lang="en-US" baseline="0" dirty="0" smtClean="0"/>
                            <a:t> bunching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529780"/>
                  </p:ext>
                </p:extLst>
              </p:nvPr>
            </p:nvGraphicFramePr>
            <p:xfrm>
              <a:off x="1455607" y="3282948"/>
              <a:ext cx="6096000" cy="30416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1993"/>
                    <a:gridCol w="3894007"/>
                  </a:tblGrid>
                  <a:tr h="76041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Cathode</a:t>
                          </a:r>
                          <a:r>
                            <a:rPr lang="en-US" baseline="0" dirty="0" smtClean="0"/>
                            <a:t> requirements for UED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7604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intrinsic</a:t>
                          </a:r>
                          <a:r>
                            <a:rPr lang="en-US" baseline="0" dirty="0" smtClean="0"/>
                            <a:t> emittance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Lower</a:t>
                          </a:r>
                          <a:r>
                            <a:rPr lang="en-US" baseline="0" dirty="0" smtClean="0"/>
                            <a:t> is better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7604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QE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Depends</a:t>
                          </a:r>
                          <a:r>
                            <a:rPr lang="en-US" baseline="0" dirty="0" smtClean="0"/>
                            <a:t> on rep-rate</a:t>
                          </a:r>
                        </a:p>
                        <a:p>
                          <a:pPr algn="ctr"/>
                          <a:r>
                            <a:rPr lang="en-US" baseline="0" dirty="0" smtClean="0"/>
                            <a:t>(laser power, laser heating/damage)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7604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response </a:t>
                          </a:r>
                          <a:r>
                            <a:rPr lang="en-US" dirty="0" smtClean="0"/>
                            <a:t>time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6808" t="-300800" r="-626" b="-48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85800" y="1464940"/>
                <a:ext cx="4662367" cy="1481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000" u="sng" dirty="0" smtClean="0"/>
                  <a:t>emittance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cathode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MTE</m:t>
                        </m:r>
                      </m:e>
                    </m:rad>
                  </m:oMath>
                </a14:m>
                <a:endParaRPr lang="en-US" sz="2000" dirty="0" smtClean="0"/>
              </a:p>
              <a:p>
                <a:pPr>
                  <a:lnSpc>
                    <a:spcPct val="200000"/>
                  </a:lnSpc>
                </a:pPr>
                <a:r>
                  <a:rPr lang="en-US" sz="2000" u="sng" dirty="0"/>
                  <a:t>b</a:t>
                </a:r>
                <a:r>
                  <a:rPr lang="en-US" sz="2000" b="0" u="sng" dirty="0" smtClean="0"/>
                  <a:t>unch charge</a:t>
                </a:r>
                <a:r>
                  <a:rPr lang="en-US" sz="2000" b="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cathode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 smtClean="0"/>
                  <a:t> (simplified)</a:t>
                </a:r>
                <a:endParaRPr lang="en-US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64940"/>
                <a:ext cx="4662367" cy="1481431"/>
              </a:xfrm>
              <a:prstGeom prst="rect">
                <a:avLst/>
              </a:prstGeom>
              <a:blipFill rotWithShape="0">
                <a:blip r:embed="rId4"/>
                <a:stretch>
                  <a:fillRect l="-3403" r="-2749" b="-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400800" y="1911348"/>
                <a:ext cx="1493101" cy="7055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 panose="02040503050406030204" pitchFamily="18" charset="0"/>
                            </a:rPr>
                            <m:t>MTE</m:t>
                          </m:r>
                          <m:r>
                            <m:rPr>
                              <m:nor/>
                            </m:rPr>
                            <a:rPr lang="en-US" sz="2200" dirty="0"/>
                            <m:t> 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𝑛𝑥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911348"/>
                <a:ext cx="1493101" cy="7055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5562600" y="2178048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76406" y="1554560"/>
            <a:ext cx="5009994" cy="1423588"/>
          </a:xfrm>
          <a:prstGeom prst="roundRect">
            <a:avLst>
              <a:gd name="adj" fmla="val 5939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48400" y="1816098"/>
            <a:ext cx="1905000" cy="952500"/>
          </a:xfrm>
          <a:prstGeom prst="roundRect">
            <a:avLst>
              <a:gd name="adj" fmla="val 5939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1822" y="129094"/>
            <a:ext cx="8103571" cy="753033"/>
          </a:xfrm>
        </p:spPr>
        <p:txBody>
          <a:bodyPr/>
          <a:lstStyle/>
          <a:p>
            <a:r>
              <a:rPr lang="en-CA" dirty="0" smtClean="0"/>
              <a:t>Beam </a:t>
            </a:r>
            <a:r>
              <a:rPr lang="en-CA" dirty="0" smtClean="0"/>
              <a:t>requirement for </a:t>
            </a:r>
            <a:r>
              <a:rPr lang="en-CA" dirty="0" smtClean="0"/>
              <a:t>UEM (single shot)</a:t>
            </a:r>
            <a:endParaRPr lang="en-CA" dirty="0"/>
          </a:p>
        </p:txBody>
      </p:sp>
      <p:sp>
        <p:nvSpPr>
          <p:cNvPr id="28" name="Rounded Rectangle 27"/>
          <p:cNvSpPr/>
          <p:nvPr/>
        </p:nvSpPr>
        <p:spPr>
          <a:xfrm>
            <a:off x="381000" y="1600243"/>
            <a:ext cx="4343400" cy="2324035"/>
          </a:xfrm>
          <a:prstGeom prst="roundRect">
            <a:avLst>
              <a:gd name="adj" fmla="val 5939"/>
            </a:avLst>
          </a:prstGeom>
          <a:noFill/>
          <a:ln w="28575">
            <a:solidFill>
              <a:srgbClr val="E1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8119835"/>
                  </p:ext>
                </p:extLst>
              </p:nvPr>
            </p:nvGraphicFramePr>
            <p:xfrm>
              <a:off x="595369" y="1695065"/>
              <a:ext cx="4129031" cy="21343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6823"/>
                    <a:gridCol w="1775808"/>
                    <a:gridCol w="1676400"/>
                  </a:tblGrid>
                  <a:tr h="3646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 smtClean="0"/>
                            <a:t>N</a:t>
                          </a:r>
                          <a:endParaRPr lang="en-US" sz="20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SNR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r>
                            <a:rPr lang="en-US" sz="2000" baseline="3000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US" sz="200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646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imaging</a:t>
                          </a:r>
                          <a:r>
                            <a:rPr lang="en-US" sz="2000" baseline="0" dirty="0" smtClean="0"/>
                            <a:t> area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&lt;1 um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0" dirty="0" smtClean="0"/>
                            <a:t>contrast</a:t>
                          </a:r>
                          <a:endParaRPr lang="en-US" sz="20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&lt;~1 mrad</a:t>
                          </a:r>
                          <a:endParaRPr lang="en-US" sz="2000" baseline="3000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i="1" dirty="0" smtClean="0"/>
                            <a:t>t</a:t>
                          </a:r>
                          <a:r>
                            <a:rPr lang="en-US" sz="2000" dirty="0" smtClean="0"/>
                            <a:t>-resolution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up</a:t>
                          </a:r>
                          <a:r>
                            <a:rPr lang="en-US" sz="2000" baseline="0" dirty="0" smtClean="0"/>
                            <a:t> to </a:t>
                          </a:r>
                          <a:r>
                            <a:rPr lang="en-US" sz="2000" dirty="0" smtClean="0"/>
                            <a:t>100 ps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i="1" dirty="0" smtClean="0"/>
                            <a:t>chromatic</a:t>
                          </a:r>
                          <a:endParaRPr lang="en-US" sz="20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1×10</a:t>
                          </a:r>
                          <a:r>
                            <a:rPr lang="en-US" sz="2000" baseline="30000" dirty="0" smtClean="0"/>
                            <a:t>-5</a:t>
                          </a:r>
                          <a:r>
                            <a:rPr lang="en-US" sz="2000" dirty="0" smtClean="0"/>
                            <a:t> 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8119835"/>
                  </p:ext>
                </p:extLst>
              </p:nvPr>
            </p:nvGraphicFramePr>
            <p:xfrm>
              <a:off x="595369" y="1695065"/>
              <a:ext cx="4129031" cy="21343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6823"/>
                    <a:gridCol w="1775808"/>
                    <a:gridCol w="1676400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 smtClean="0"/>
                            <a:t>N</a:t>
                          </a:r>
                          <a:endParaRPr lang="en-US" sz="20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SNR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r>
                            <a:rPr lang="en-US" sz="2000" baseline="3000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n-US" sz="200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106154" r="-510811" b="-3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imaging</a:t>
                          </a:r>
                          <a:r>
                            <a:rPr lang="en-US" sz="2000" baseline="0" dirty="0" smtClean="0"/>
                            <a:t> area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&lt;1 um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181081" r="-510811" b="-2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0" dirty="0" smtClean="0"/>
                            <a:t>contrast</a:t>
                          </a:r>
                          <a:endParaRPr lang="en-US" sz="20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&lt;~1 mrad</a:t>
                          </a:r>
                          <a:endParaRPr lang="en-US" sz="2000" baseline="3000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284932" r="-510811" b="-120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i="1" dirty="0" smtClean="0"/>
                            <a:t>t</a:t>
                          </a:r>
                          <a:r>
                            <a:rPr lang="en-US" sz="2000" dirty="0" smtClean="0"/>
                            <a:t>-resolution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up</a:t>
                          </a:r>
                          <a:r>
                            <a:rPr lang="en-US" sz="2000" baseline="0" dirty="0" smtClean="0"/>
                            <a:t> to </a:t>
                          </a:r>
                          <a:r>
                            <a:rPr lang="en-US" sz="2000" dirty="0" smtClean="0"/>
                            <a:t>100 ps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379730" r="-510811" b="-189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i="1" dirty="0" smtClean="0"/>
                            <a:t>chromatic</a:t>
                          </a:r>
                          <a:endParaRPr lang="en-US" sz="20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1×10</a:t>
                          </a:r>
                          <a:r>
                            <a:rPr lang="en-US" sz="2000" baseline="30000" dirty="0" smtClean="0"/>
                            <a:t>-5</a:t>
                          </a:r>
                          <a:r>
                            <a:rPr lang="en-US" sz="2000" dirty="0" smtClean="0"/>
                            <a:t> 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0" name="Rounded Rectangle 29"/>
          <p:cNvSpPr/>
          <p:nvPr/>
        </p:nvSpPr>
        <p:spPr>
          <a:xfrm>
            <a:off x="540856" y="2141532"/>
            <a:ext cx="642168" cy="786781"/>
          </a:xfrm>
          <a:prstGeom prst="roundRect">
            <a:avLst>
              <a:gd name="adj" fmla="val 5939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40856" y="3023136"/>
            <a:ext cx="642168" cy="806322"/>
          </a:xfrm>
          <a:prstGeom prst="roundRect">
            <a:avLst>
              <a:gd name="adj" fmla="val 5939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733150"/>
            <a:ext cx="5847274" cy="12906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075830" y="13716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&lt;1 nm emittance with &gt;1 pC</a:t>
            </a:r>
          </a:p>
          <a:p>
            <a:pPr marL="216000" indent="-216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Flattened longi. </a:t>
            </a:r>
            <a:r>
              <a:rPr lang="en-US" sz="2000" dirty="0"/>
              <a:t>p</a:t>
            </a:r>
            <a:r>
              <a:rPr lang="en-US" sz="2000" dirty="0" smtClean="0"/>
              <a:t>hase space for 1×10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energy spread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752" y="2819400"/>
            <a:ext cx="3759167" cy="1772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0032" y="6240975"/>
            <a:ext cx="5175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R. K. Li and P. Musumeci, </a:t>
            </a:r>
            <a:r>
              <a:rPr lang="en-US" sz="1600" dirty="0" err="1" smtClean="0"/>
              <a:t>PRApplied</a:t>
            </a:r>
            <a:r>
              <a:rPr lang="en-US" sz="1600" dirty="0"/>
              <a:t> 2, 024003 (2014)</a:t>
            </a:r>
          </a:p>
        </p:txBody>
      </p:sp>
      <p:pic>
        <p:nvPicPr>
          <p:cNvPr id="33" name="Picture 32" descr="overall SRF egun cryostat ass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88" y="4100987"/>
            <a:ext cx="2644971" cy="263305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16495" y="4278868"/>
            <a:ext cx="138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WiFEL gun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78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35010"/>
            <a:ext cx="4125459" cy="3233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1" y="1435010"/>
            <a:ext cx="4236882" cy="337525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1822" y="129094"/>
            <a:ext cx="8103571" cy="753033"/>
          </a:xfrm>
        </p:spPr>
        <p:txBody>
          <a:bodyPr/>
          <a:lstStyle/>
          <a:p>
            <a:r>
              <a:rPr lang="en-CA" dirty="0" smtClean="0"/>
              <a:t>Cathode requirement for UEM</a:t>
            </a:r>
            <a:endParaRPr lang="en-C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143325"/>
              </p:ext>
            </p:extLst>
          </p:nvPr>
        </p:nvGraphicFramePr>
        <p:xfrm>
          <a:off x="1514094" y="5059186"/>
          <a:ext cx="5984730" cy="1494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4730"/>
              </a:tblGrid>
              <a:tr h="4497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Cathode</a:t>
                      </a:r>
                      <a:r>
                        <a:rPr lang="en-US" baseline="0" dirty="0" smtClean="0"/>
                        <a:t> requirements for UEM</a:t>
                      </a:r>
                      <a:endParaRPr lang="en-US" dirty="0"/>
                    </a:p>
                  </a:txBody>
                  <a:tcPr anchor="ctr"/>
                </a:tc>
              </a:tr>
              <a:tr h="1044247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Support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&lt;1 nm-rad,</a:t>
                      </a:r>
                      <a:r>
                        <a:rPr lang="en-US" sz="2000" baseline="0" dirty="0" smtClean="0"/>
                        <a:t> &gt;1 pC beam </a:t>
                      </a:r>
                      <a:endParaRPr lang="en-US" sz="2000" dirty="0" smtClean="0"/>
                    </a:p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High QE to avoid laser damage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81200" y="1298342"/>
            <a:ext cx="274947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Intensity and multiphoton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25024" y="1295400"/>
            <a:ext cx="22749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fluence and damage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88571" y="2806835"/>
            <a:ext cx="3348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543800" y="2476773"/>
            <a:ext cx="86859" cy="330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81832" y="1913654"/>
            <a:ext cx="211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</a:t>
            </a:r>
            <a:r>
              <a:rPr lang="en-US" sz="1600" b="1" dirty="0" smtClean="0"/>
              <a:t>amage threshold for short laser</a:t>
            </a:r>
            <a:endParaRPr lang="en-US" sz="16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96602" y="2389130"/>
            <a:ext cx="171856" cy="43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03669" y="2050576"/>
            <a:ext cx="2166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</a:t>
            </a:r>
            <a:r>
              <a:rPr lang="en-US" sz="1600" b="1" dirty="0" smtClean="0"/>
              <a:t>ultiphoton regime</a:t>
            </a:r>
            <a:endParaRPr lang="en-US" sz="16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505200" y="1676400"/>
            <a:ext cx="0" cy="25363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57400" y="3667712"/>
            <a:ext cx="131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</a:t>
            </a:r>
            <a:r>
              <a:rPr lang="en-US" sz="1600" b="1" dirty="0" smtClean="0"/>
              <a:t>ax. </a:t>
            </a:r>
            <a:r>
              <a:rPr lang="en-US" sz="1600" b="1" i="1" dirty="0" smtClean="0"/>
              <a:t>I</a:t>
            </a:r>
            <a:r>
              <a:rPr lang="en-US" sz="1600" b="1" i="1" baseline="-25000" dirty="0" smtClean="0"/>
              <a:t>0</a:t>
            </a:r>
            <a:r>
              <a:rPr lang="en-US" sz="1600" b="1" dirty="0" smtClean="0"/>
              <a:t> at 50 MV/m*</a:t>
            </a:r>
            <a:endParaRPr lang="en-US" sz="16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196602" y="3724274"/>
            <a:ext cx="306501" cy="161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5512" y="4668180"/>
            <a:ext cx="3964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*D</a:t>
            </a:r>
            <a:r>
              <a:rPr lang="en-US" sz="1400" dirty="0"/>
              <a:t>. Filippetto et al., PRSTAB 17, </a:t>
            </a:r>
            <a:r>
              <a:rPr lang="en-US" sz="1400" dirty="0" smtClean="0"/>
              <a:t>024201 (2014)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12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1822" y="129094"/>
            <a:ext cx="8103571" cy="753033"/>
          </a:xfrm>
        </p:spPr>
        <p:txBody>
          <a:bodyPr/>
          <a:lstStyle/>
          <a:p>
            <a:r>
              <a:rPr lang="en-CA" dirty="0" smtClean="0"/>
              <a:t>Beam </a:t>
            </a:r>
            <a:r>
              <a:rPr lang="en-CA" dirty="0" smtClean="0"/>
              <a:t>requirement for </a:t>
            </a:r>
            <a:r>
              <a:rPr lang="en-CA" dirty="0" smtClean="0"/>
              <a:t>fs MeV EELS</a:t>
            </a:r>
            <a:endParaRPr lang="en-CA" dirty="0"/>
          </a:p>
        </p:txBody>
      </p:sp>
      <p:sp>
        <p:nvSpPr>
          <p:cNvPr id="9" name="Rounded Rectangle 8"/>
          <p:cNvSpPr/>
          <p:nvPr/>
        </p:nvSpPr>
        <p:spPr>
          <a:xfrm>
            <a:off x="4495800" y="1447800"/>
            <a:ext cx="4343400" cy="2324035"/>
          </a:xfrm>
          <a:prstGeom prst="roundRect">
            <a:avLst>
              <a:gd name="adj" fmla="val 5939"/>
            </a:avLst>
          </a:prstGeom>
          <a:noFill/>
          <a:ln w="28575">
            <a:solidFill>
              <a:srgbClr val="E1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9268917"/>
                  </p:ext>
                </p:extLst>
              </p:nvPr>
            </p:nvGraphicFramePr>
            <p:xfrm>
              <a:off x="4710169" y="1542622"/>
              <a:ext cx="4129031" cy="21343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6823"/>
                    <a:gridCol w="1775808"/>
                    <a:gridCol w="1676400"/>
                  </a:tblGrid>
                  <a:tr h="3646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 smtClean="0"/>
                            <a:t>N</a:t>
                          </a:r>
                          <a:endParaRPr lang="en-US" sz="20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&lt;1</a:t>
                          </a:r>
                          <a:endParaRPr lang="en-US" sz="200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Control</a:t>
                          </a:r>
                          <a:r>
                            <a:rPr lang="en-US" sz="2000" baseline="0" dirty="0" smtClean="0"/>
                            <a:t> SC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3646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&lt;1 um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Probe size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&lt;~1 mrad</a:t>
                          </a:r>
                          <a:endParaRPr lang="en-US" sz="20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r>
                            <a:rPr lang="en-US" sz="2000" i="0" dirty="0" smtClean="0"/>
                            <a:t>-resolution</a:t>
                          </a:r>
                          <a:endParaRPr lang="en-US" sz="2000" i="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~10 fs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i="1" dirty="0" smtClean="0"/>
                            <a:t>t</a:t>
                          </a:r>
                          <a:r>
                            <a:rPr lang="en-US" sz="2000" dirty="0" smtClean="0"/>
                            <a:t>-resolution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5×10</a:t>
                          </a:r>
                          <a:r>
                            <a:rPr lang="en-US" sz="2000" baseline="30000" dirty="0" smtClean="0">
                              <a:solidFill>
                                <a:schemeClr val="tx1"/>
                              </a:solidFill>
                            </a:rPr>
                            <a:t>-8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i="1" dirty="0" smtClean="0"/>
                            <a:t>E-resolution</a:t>
                          </a:r>
                          <a:endParaRPr lang="en-US" sz="2000" dirty="0" smtClean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9268917"/>
                  </p:ext>
                </p:extLst>
              </p:nvPr>
            </p:nvGraphicFramePr>
            <p:xfrm>
              <a:off x="4710169" y="1542622"/>
              <a:ext cx="4129031" cy="21343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6823"/>
                    <a:gridCol w="1775808"/>
                    <a:gridCol w="1676400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 smtClean="0"/>
                            <a:t>N</a:t>
                          </a:r>
                          <a:endParaRPr lang="en-US" sz="20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&lt;1</a:t>
                          </a:r>
                          <a:endParaRPr lang="en-US" sz="200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Control</a:t>
                          </a:r>
                          <a:r>
                            <a:rPr lang="en-US" sz="2000" baseline="0" dirty="0" smtClean="0"/>
                            <a:t> SC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106154" r="-510811" b="-3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&lt;1 um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Probe size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181081" r="-510811" b="-2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&lt;~1 mrad</a:t>
                          </a:r>
                          <a:endParaRPr lang="en-US" sz="2000" baseline="30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r>
                            <a:rPr lang="en-US" sz="2000" i="0" dirty="0" smtClean="0"/>
                            <a:t>-resolution</a:t>
                          </a:r>
                          <a:endParaRPr lang="en-US" sz="2000" i="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284932" r="-510811" b="-120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~10 fs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i="1" dirty="0" smtClean="0"/>
                            <a:t>t</a:t>
                          </a:r>
                          <a:r>
                            <a:rPr lang="en-US" sz="2000" dirty="0" smtClean="0"/>
                            <a:t>-resolution</a:t>
                          </a:r>
                          <a:endParaRPr lang="en-US" sz="2000" dirty="0"/>
                        </a:p>
                      </a:txBody>
                      <a:tcPr anchor="ctr"/>
                    </a:tc>
                  </a:tr>
                  <a:tr h="447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379730" r="-510811" b="-189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5×10</a:t>
                          </a:r>
                          <a:r>
                            <a:rPr lang="en-US" sz="2000" baseline="30000" dirty="0" smtClean="0">
                              <a:solidFill>
                                <a:schemeClr val="tx1"/>
                              </a:solidFill>
                            </a:rPr>
                            <a:t>-8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i="1" dirty="0" smtClean="0"/>
                            <a:t>E-resolution</a:t>
                          </a:r>
                          <a:endParaRPr lang="en-US" sz="2000" dirty="0" smtClean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Rounded Rectangle 11"/>
          <p:cNvSpPr/>
          <p:nvPr/>
        </p:nvSpPr>
        <p:spPr>
          <a:xfrm>
            <a:off x="4655656" y="1989089"/>
            <a:ext cx="642168" cy="786781"/>
          </a:xfrm>
          <a:prstGeom prst="roundRect">
            <a:avLst>
              <a:gd name="adj" fmla="val 5939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655656" y="2870693"/>
            <a:ext cx="642168" cy="806322"/>
          </a:xfrm>
          <a:prstGeom prst="roundRect">
            <a:avLst>
              <a:gd name="adj" fmla="val 5939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2623" y="1219200"/>
            <a:ext cx="4038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Electronic dynamics is fs fast</a:t>
            </a:r>
          </a:p>
          <a:p>
            <a:pPr marL="216000" indent="-216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High gradient </a:t>
            </a:r>
            <a:r>
              <a:rPr lang="en-US" sz="2000" dirty="0"/>
              <a:t>and </a:t>
            </a:r>
            <a:r>
              <a:rPr lang="en-US" sz="2000" dirty="0" smtClean="0"/>
              <a:t>MeV energy rf gun to generate fs beam</a:t>
            </a:r>
          </a:p>
          <a:p>
            <a:pPr marL="216000" indent="-216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‘reference beam technique’</a:t>
            </a:r>
            <a:r>
              <a:rPr lang="en-US" sz="2000" dirty="0" smtClean="0"/>
              <a:t>: achieve sub-eV resolution with 50 eV jitter (1×10</a:t>
            </a:r>
            <a:r>
              <a:rPr lang="en-US" sz="2000" baseline="30000" dirty="0" smtClean="0"/>
              <a:t>-5 </a:t>
            </a:r>
            <a:r>
              <a:rPr lang="en-US" sz="2000" dirty="0" smtClean="0"/>
              <a:t>of 5 MeV)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755" y="3903392"/>
            <a:ext cx="6371703" cy="2847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863" y="5807619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R. K. Li et al., to be submitted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4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1822" y="129094"/>
            <a:ext cx="8103571" cy="753033"/>
          </a:xfrm>
        </p:spPr>
        <p:txBody>
          <a:bodyPr/>
          <a:lstStyle/>
          <a:p>
            <a:r>
              <a:rPr lang="en-CA" dirty="0" smtClean="0"/>
              <a:t>Cathode requirement for </a:t>
            </a:r>
            <a:r>
              <a:rPr lang="en-CA" dirty="0" smtClean="0"/>
              <a:t>fs EELS</a:t>
            </a:r>
            <a:endParaRPr lang="en-C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65071"/>
              </p:ext>
            </p:extLst>
          </p:nvPr>
        </p:nvGraphicFramePr>
        <p:xfrm>
          <a:off x="1506133" y="4907909"/>
          <a:ext cx="5984730" cy="1642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4730"/>
              </a:tblGrid>
              <a:tr h="5452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Cathode</a:t>
                      </a:r>
                      <a:r>
                        <a:rPr lang="en-US" baseline="0" dirty="0" smtClean="0"/>
                        <a:t> requirements for fs EELS</a:t>
                      </a:r>
                      <a:endParaRPr lang="en-US" dirty="0"/>
                    </a:p>
                  </a:txBody>
                  <a:tcPr anchor="ctr"/>
                </a:tc>
              </a:tr>
              <a:tr h="1097263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Prompt response (a few fs) with</a:t>
                      </a:r>
                      <a:r>
                        <a:rPr lang="en-US" sz="2000" baseline="0" dirty="0" smtClean="0"/>
                        <a:t> high rep-rate</a:t>
                      </a:r>
                      <a:endParaRPr lang="en-US" sz="2000" dirty="0" smtClean="0"/>
                    </a:p>
                    <a:p>
                      <a:pPr marL="285750" indent="-28575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Small spread of the excess energy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19284"/>
            <a:ext cx="4789715" cy="3352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24400" y="1664926"/>
            <a:ext cx="426206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fs response </a:t>
            </a:r>
          </a:p>
          <a:p>
            <a:pPr marL="216000" indent="-2160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Spread of the excess energy dominated by laser bandwidth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3585828"/>
            <a:ext cx="4262068" cy="7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lnSpc>
                <a:spcPct val="12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B0F0"/>
                </a:solidFill>
              </a:rPr>
              <a:t>What is the longitudinal emittance limit of photocathode?</a:t>
            </a:r>
          </a:p>
        </p:txBody>
      </p:sp>
    </p:spTree>
    <p:extLst>
      <p:ext uri="{BB962C8B-B14F-4D97-AF65-F5344CB8AC3E}">
        <p14:creationId xmlns:p14="http://schemas.microsoft.com/office/powerpoint/2010/main" val="108645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1822" y="129094"/>
            <a:ext cx="8103571" cy="753033"/>
          </a:xfrm>
        </p:spPr>
        <p:txBody>
          <a:bodyPr/>
          <a:lstStyle/>
          <a:p>
            <a:r>
              <a:rPr lang="en-CA" dirty="0" smtClean="0"/>
              <a:t>Cathode requirement for </a:t>
            </a:r>
            <a:r>
              <a:rPr lang="en-CA" dirty="0" smtClean="0"/>
              <a:t>ultrafast electron scattering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86118" y="5754469"/>
            <a:ext cx="8234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Of course, compatible with high acceleration field !!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230150"/>
              </p:ext>
            </p:extLst>
          </p:nvPr>
        </p:nvGraphicFramePr>
        <p:xfrm>
          <a:off x="1078510" y="1589964"/>
          <a:ext cx="6850194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393"/>
                <a:gridCol w="5257801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Requirements</a:t>
                      </a:r>
                      <a:endParaRPr lang="en-US" dirty="0"/>
                    </a:p>
                  </a:txBody>
                  <a:tcPr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UED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low intrinsic emittance (true</a:t>
                      </a:r>
                      <a:r>
                        <a:rPr lang="en-US" baseline="0" dirty="0" smtClean="0"/>
                        <a:t> for all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ps response time is fine</a:t>
                      </a:r>
                      <a:endParaRPr lang="en-US" dirty="0"/>
                    </a:p>
                  </a:txBody>
                  <a:tcPr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UEM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support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&lt;1 nm-rad,</a:t>
                      </a:r>
                      <a:r>
                        <a:rPr lang="en-US" sz="1800" baseline="0" dirty="0" smtClean="0"/>
                        <a:t> &gt;1 pC beam </a:t>
                      </a:r>
                      <a:endParaRPr lang="en-US" sz="1800" dirty="0" smtClean="0"/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high QE to avoid laser damage</a:t>
                      </a:r>
                      <a:endParaRPr lang="en-US" sz="1800" dirty="0" smtClean="0"/>
                    </a:p>
                  </a:txBody>
                  <a:tcPr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fs EELS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377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prompt response (a few fs) with high rep-rate</a:t>
                      </a:r>
                    </a:p>
                    <a:p>
                      <a:pPr marL="285750" indent="-285750" algn="l" defTabSz="914377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spread of the excess energy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75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89950" y="6068031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z="1000" smtClean="0"/>
              <a:pPr/>
              <a:t>17</a:t>
            </a:fld>
            <a:endParaRPr lang="en-US" sz="1000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1822" y="129094"/>
            <a:ext cx="8103571" cy="753033"/>
          </a:xfrm>
        </p:spPr>
        <p:txBody>
          <a:bodyPr/>
          <a:lstStyle/>
          <a:p>
            <a:r>
              <a:rPr lang="en-US" dirty="0" smtClean="0">
                <a:latin typeface="+mn-lt"/>
                <a:cs typeface="Cambria"/>
              </a:rPr>
              <a:t>Summary and outlook</a:t>
            </a:r>
            <a:endParaRPr lang="en-US" sz="1600" dirty="0">
              <a:latin typeface="+mn-lt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2611" y="1611182"/>
            <a:ext cx="8021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UED</a:t>
            </a:r>
            <a:r>
              <a:rPr lang="en-US" sz="2000" dirty="0" smtClean="0"/>
              <a:t> demonstrated to be unique and powerful research tools</a:t>
            </a:r>
          </a:p>
          <a:p>
            <a:pPr marL="216000" indent="-2160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UEM</a:t>
            </a:r>
            <a:r>
              <a:rPr lang="en-US" sz="2000" dirty="0"/>
              <a:t> and </a:t>
            </a:r>
            <a:r>
              <a:rPr lang="en-US" sz="2000" b="1" dirty="0"/>
              <a:t>fs MeV EELS </a:t>
            </a:r>
            <a:r>
              <a:rPr lang="en-US" sz="2000" dirty="0" smtClean="0"/>
              <a:t>are exciting and feasible</a:t>
            </a:r>
            <a:endParaRPr lang="en-US" sz="2000" dirty="0"/>
          </a:p>
          <a:p>
            <a:pPr marL="216000" indent="-2160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All is possible due to cathode and electron source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334000"/>
            <a:ext cx="5872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Thank you for your attention!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822" y="3048000"/>
            <a:ext cx="80219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endParaRPr lang="en-US" sz="2000" dirty="0" smtClean="0"/>
          </a:p>
          <a:p>
            <a:pPr marL="216000" indent="-2160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Unlimited possibilities for further improvement, challenging but fun</a:t>
            </a:r>
          </a:p>
          <a:p>
            <a:pPr marL="216000" indent="-2160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Breakthrough science opportunities with UES</a:t>
            </a:r>
          </a:p>
          <a:p>
            <a:pPr marL="216000" indent="-2160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Benefit FEL, DLA, external-injection for LPWA etc. as well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15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17"/>
          <p:cNvSpPr>
            <a:spLocks noGrp="1"/>
          </p:cNvSpPr>
          <p:nvPr>
            <p:ph sz="quarter" idx="4294967295"/>
          </p:nvPr>
        </p:nvSpPr>
        <p:spPr>
          <a:xfrm>
            <a:off x="324272" y="1447800"/>
            <a:ext cx="8255989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CA" dirty="0" smtClean="0"/>
              <a:t>SLAC </a:t>
            </a:r>
            <a:r>
              <a:rPr lang="en-CA" dirty="0" smtClean="0"/>
              <a:t>UED/UEM team </a:t>
            </a:r>
            <a:r>
              <a:rPr lang="en-CA" dirty="0" smtClean="0"/>
              <a:t>(X. J. Wang etc.) and collaborators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Helpful discussions with Pietro Musumeci, Daniele Filippetto and many </a:t>
            </a:r>
            <a:r>
              <a:rPr lang="en-US" dirty="0" smtClean="0"/>
              <a:t>others</a:t>
            </a:r>
            <a:r>
              <a:rPr lang="en-CA" dirty="0" smtClean="0"/>
              <a:t> </a:t>
            </a:r>
            <a:endParaRPr lang="en-CA" dirty="0" smtClean="0"/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Strong support from SLAC management. Technical </a:t>
            </a:r>
            <a:r>
              <a:rPr lang="en-US" dirty="0"/>
              <a:t>support </a:t>
            </a:r>
            <a:r>
              <a:rPr lang="en-US" dirty="0" smtClean="0"/>
              <a:t>from </a:t>
            </a:r>
            <a:r>
              <a:rPr lang="en-US" dirty="0"/>
              <a:t>SLAC </a:t>
            </a:r>
            <a:r>
              <a:rPr lang="en-US" dirty="0" smtClean="0"/>
              <a:t>AD, TID, LCLS and TF Department</a:t>
            </a:r>
            <a:r>
              <a:rPr lang="en-US" dirty="0"/>
              <a:t>  </a:t>
            </a:r>
            <a:endParaRPr lang="en-US" dirty="0" smtClean="0"/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Work supported in part by the U.S. Department of Energy Contract No. DE-AC02-76SF00515 and the SLAC UED/UEM Initiative Program Development Fund.</a:t>
            </a:r>
            <a:endParaRPr lang="en-CA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75" y="5000626"/>
            <a:ext cx="1333500" cy="133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000626"/>
            <a:ext cx="1333500" cy="1343025"/>
          </a:xfrm>
          <a:prstGeom prst="rect">
            <a:avLst/>
          </a:prstGeom>
        </p:spPr>
      </p:pic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1822" y="129094"/>
            <a:ext cx="8103571" cy="753033"/>
          </a:xfrm>
        </p:spPr>
        <p:txBody>
          <a:bodyPr/>
          <a:lstStyle/>
          <a:p>
            <a:r>
              <a:rPr lang="en-CA" dirty="0" smtClean="0"/>
              <a:t>Acknowledgement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73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1822" y="129094"/>
            <a:ext cx="8103571" cy="753033"/>
          </a:xfrm>
        </p:spPr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12" name="Content Placeholder 17"/>
          <p:cNvSpPr>
            <a:spLocks noGrp="1"/>
          </p:cNvSpPr>
          <p:nvPr>
            <p:ph sz="quarter" idx="4294967295"/>
          </p:nvPr>
        </p:nvSpPr>
        <p:spPr>
          <a:xfrm>
            <a:off x="664719" y="1619956"/>
            <a:ext cx="7853985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spcBef>
                <a:spcPts val="1600"/>
              </a:spcBef>
              <a:spcAft>
                <a:spcPts val="1600"/>
              </a:spcAft>
            </a:pPr>
            <a:r>
              <a:rPr lang="en-US" altLang="zh-CN" sz="2400" dirty="0" smtClean="0"/>
              <a:t>Background and status</a:t>
            </a:r>
            <a:endParaRPr lang="en-US" altLang="zh-CN" sz="2400" dirty="0" smtClean="0"/>
          </a:p>
          <a:p>
            <a:pPr lvl="1">
              <a:spcAft>
                <a:spcPts val="1600"/>
              </a:spcAft>
            </a:pPr>
            <a:r>
              <a:rPr lang="en-US" sz="2400" dirty="0" smtClean="0"/>
              <a:t>Photocathodes requirements for </a:t>
            </a:r>
          </a:p>
          <a:p>
            <a:pPr lvl="2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 smtClean="0"/>
              <a:t>Diffraction </a:t>
            </a:r>
          </a:p>
          <a:p>
            <a:pPr lvl="2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 smtClean="0"/>
              <a:t>Microscopy</a:t>
            </a:r>
          </a:p>
          <a:p>
            <a:pPr lvl="2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 smtClean="0"/>
              <a:t>Energy-loss spectroscopy</a:t>
            </a:r>
          </a:p>
          <a:p>
            <a:pPr lvl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 sz="2400" dirty="0" smtClean="0"/>
              <a:t>Summary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69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1822" y="129094"/>
            <a:ext cx="8103571" cy="753033"/>
          </a:xfrm>
        </p:spPr>
        <p:txBody>
          <a:bodyPr/>
          <a:lstStyle/>
          <a:p>
            <a:r>
              <a:rPr lang="en-CA" dirty="0" smtClean="0"/>
              <a:t>Probing the ‘ultrasmall’ and ‘ultrafast’</a:t>
            </a:r>
            <a:endParaRPr lang="en-CA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7020"/>
            <a:ext cx="4482752" cy="3847565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228600" y="5715000"/>
            <a:ext cx="487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/>
              <a:t>X-ray (XFEL) and electron (UED/UEM) probes are </a:t>
            </a:r>
            <a:r>
              <a:rPr lang="en-US" i="1" dirty="0" smtClean="0">
                <a:solidFill>
                  <a:srgbClr val="0000FF"/>
                </a:solidFill>
              </a:rPr>
              <a:t>complementary</a:t>
            </a:r>
            <a:r>
              <a:rPr lang="en-US" i="1" dirty="0" smtClean="0"/>
              <a:t> tools towards a </a:t>
            </a:r>
            <a:r>
              <a:rPr lang="en-US" i="1" dirty="0" smtClean="0">
                <a:solidFill>
                  <a:srgbClr val="0000FF"/>
                </a:solidFill>
              </a:rPr>
              <a:t>complete</a:t>
            </a:r>
            <a:r>
              <a:rPr lang="en-US" i="1" dirty="0" smtClean="0"/>
              <a:t> picture of the fundamental processes.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578" y="1301983"/>
            <a:ext cx="3391616" cy="5556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1752600"/>
            <a:ext cx="258293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Henderson, Quarterly Rev. Biophys. </a:t>
            </a:r>
            <a:r>
              <a:rPr 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 </a:t>
            </a:r>
            <a:r>
              <a:rPr lang="en-US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 (1995)</a:t>
            </a:r>
            <a:endParaRPr lang="en-US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4973856"/>
            <a:ext cx="77457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XFEL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4821" y="3821668"/>
            <a:ext cx="6719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061183" y="2667000"/>
            <a:ext cx="518594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18776" y="5410031"/>
            <a:ext cx="518594" cy="11430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1822" y="129094"/>
            <a:ext cx="8103571" cy="753033"/>
          </a:xfrm>
        </p:spPr>
        <p:txBody>
          <a:bodyPr/>
          <a:lstStyle/>
          <a:p>
            <a:r>
              <a:rPr lang="en-CA" dirty="0" smtClean="0"/>
              <a:t>Ultrafast electron </a:t>
            </a:r>
            <a:r>
              <a:rPr lang="en-CA" dirty="0" smtClean="0"/>
              <a:t>diffraction: keV and MeV</a:t>
            </a:r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" y="1447800"/>
            <a:ext cx="8763000" cy="2537967"/>
            <a:chOff x="-1331838" y="1526904"/>
            <a:chExt cx="16531100" cy="425506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331838" y="1526904"/>
              <a:ext cx="6335087" cy="4255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434249" y="1526904"/>
              <a:ext cx="9765013" cy="1006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ES" sz="1400" dirty="0" smtClean="0">
                  <a:solidFill>
                    <a:srgbClr val="0000FF"/>
                  </a:solidFill>
                </a:rPr>
                <a:t>G. </a:t>
              </a:r>
              <a:r>
                <a:rPr lang="es-ES" sz="1400" dirty="0" err="1" smtClean="0">
                  <a:solidFill>
                    <a:srgbClr val="0000FF"/>
                  </a:solidFill>
                </a:rPr>
                <a:t>Mourou</a:t>
              </a:r>
              <a:r>
                <a:rPr lang="es-ES" sz="1400" dirty="0" smtClean="0">
                  <a:solidFill>
                    <a:srgbClr val="0000FF"/>
                  </a:solidFill>
                </a:rPr>
                <a:t> and S. </a:t>
              </a:r>
              <a:r>
                <a:rPr lang="es-ES" sz="1400" dirty="0" err="1" smtClean="0">
                  <a:solidFill>
                    <a:srgbClr val="0000FF"/>
                  </a:solidFill>
                </a:rPr>
                <a:t>Williamson</a:t>
              </a:r>
              <a:r>
                <a:rPr lang="es-ES" sz="1400" dirty="0" smtClean="0">
                  <a:solidFill>
                    <a:srgbClr val="0000FF"/>
                  </a:solidFill>
                </a:rPr>
                <a:t>, </a:t>
              </a:r>
              <a:r>
                <a:rPr lang="es-ES" sz="1400" i="1" dirty="0" smtClean="0">
                  <a:solidFill>
                    <a:srgbClr val="0000FF"/>
                  </a:solidFill>
                </a:rPr>
                <a:t>APL</a:t>
              </a:r>
              <a:r>
                <a:rPr lang="es-ES" sz="1400" dirty="0" smtClean="0">
                  <a:solidFill>
                    <a:srgbClr val="0000FF"/>
                  </a:solidFill>
                </a:rPr>
                <a:t> </a:t>
              </a:r>
              <a:r>
                <a:rPr lang="es-ES" sz="1400" b="1" dirty="0" smtClean="0">
                  <a:solidFill>
                    <a:srgbClr val="0000FF"/>
                  </a:solidFill>
                </a:rPr>
                <a:t>41</a:t>
              </a:r>
              <a:r>
                <a:rPr lang="es-ES" sz="1400" dirty="0" smtClean="0">
                  <a:solidFill>
                    <a:srgbClr val="0000FF"/>
                  </a:solidFill>
                </a:rPr>
                <a:t>, 44 (1982)</a:t>
              </a:r>
            </a:p>
            <a:p>
              <a:pPr>
                <a:spcBef>
                  <a:spcPts val="600"/>
                </a:spcBef>
              </a:pPr>
              <a:r>
                <a:rPr lang="es-ES" sz="1400" dirty="0" smtClean="0">
                  <a:solidFill>
                    <a:srgbClr val="0000FF"/>
                  </a:solidFill>
                </a:rPr>
                <a:t>S. </a:t>
              </a:r>
              <a:r>
                <a:rPr lang="es-ES" sz="1400" dirty="0" err="1" smtClean="0">
                  <a:solidFill>
                    <a:srgbClr val="0000FF"/>
                  </a:solidFill>
                </a:rPr>
                <a:t>Williamson</a:t>
              </a:r>
              <a:r>
                <a:rPr lang="es-ES" sz="1400" dirty="0" smtClean="0">
                  <a:solidFill>
                    <a:srgbClr val="0000FF"/>
                  </a:solidFill>
                </a:rPr>
                <a:t>, G. </a:t>
              </a:r>
              <a:r>
                <a:rPr lang="es-ES" sz="1400" dirty="0" err="1" smtClean="0">
                  <a:solidFill>
                    <a:srgbClr val="0000FF"/>
                  </a:solidFill>
                </a:rPr>
                <a:t>Mourou</a:t>
              </a:r>
              <a:r>
                <a:rPr lang="es-ES" sz="1400" dirty="0" smtClean="0">
                  <a:solidFill>
                    <a:srgbClr val="0000FF"/>
                  </a:solidFill>
                </a:rPr>
                <a:t> and J. C. M. Li, </a:t>
              </a:r>
              <a:r>
                <a:rPr lang="es-ES" sz="1400" i="1" dirty="0" smtClean="0">
                  <a:solidFill>
                    <a:srgbClr val="0000FF"/>
                  </a:solidFill>
                </a:rPr>
                <a:t>PRL </a:t>
              </a:r>
              <a:r>
                <a:rPr lang="es-ES" sz="1400" b="1" dirty="0" smtClean="0">
                  <a:solidFill>
                    <a:srgbClr val="0000FF"/>
                  </a:solidFill>
                </a:rPr>
                <a:t>52</a:t>
              </a:r>
              <a:r>
                <a:rPr lang="es-ES" sz="1400" dirty="0" smtClean="0">
                  <a:solidFill>
                    <a:srgbClr val="0000FF"/>
                  </a:solidFill>
                </a:rPr>
                <a:t>, 2364 (1984)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3962400" y="2325552"/>
            <a:ext cx="5181600" cy="1878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44000" indent="-180000">
              <a:spcBef>
                <a:spcPts val="400"/>
              </a:spcBef>
            </a:pPr>
            <a:r>
              <a:rPr lang="en-US" sz="1800" b="1" dirty="0" smtClean="0">
                <a:solidFill>
                  <a:srgbClr val="981E32"/>
                </a:solidFill>
              </a:rPr>
              <a:t>Science </a:t>
            </a:r>
            <a:r>
              <a:rPr lang="en-US" sz="1800" b="1" dirty="0" smtClean="0">
                <a:solidFill>
                  <a:srgbClr val="981E32"/>
                </a:solidFill>
              </a:rPr>
              <a:t>outcome: </a:t>
            </a:r>
            <a:endParaRPr lang="en-US" sz="1800" b="1" dirty="0" smtClean="0">
              <a:solidFill>
                <a:srgbClr val="981E32"/>
              </a:solidFill>
            </a:endParaRPr>
          </a:p>
          <a:p>
            <a:pPr marL="144000" indent="-180000">
              <a:spcBef>
                <a:spcPts val="400"/>
              </a:spcBef>
            </a:pPr>
            <a:r>
              <a:rPr lang="en-US" sz="1400" dirty="0" smtClean="0">
                <a:solidFill>
                  <a:srgbClr val="981E32"/>
                </a:solidFill>
              </a:rPr>
              <a:t>	M. </a:t>
            </a:r>
            <a:r>
              <a:rPr lang="en-US" sz="1400" dirty="0" err="1" smtClean="0">
                <a:solidFill>
                  <a:srgbClr val="981E32"/>
                </a:solidFill>
              </a:rPr>
              <a:t>Chergui</a:t>
            </a:r>
            <a:r>
              <a:rPr lang="en-US" sz="1400" dirty="0" smtClean="0">
                <a:solidFill>
                  <a:srgbClr val="981E32"/>
                </a:solidFill>
              </a:rPr>
              <a:t> and A. H. </a:t>
            </a:r>
            <a:r>
              <a:rPr lang="en-US" sz="1400" dirty="0" err="1" smtClean="0">
                <a:solidFill>
                  <a:srgbClr val="981E32"/>
                </a:solidFill>
              </a:rPr>
              <a:t>Zewail</a:t>
            </a:r>
            <a:r>
              <a:rPr lang="en-US" sz="1400" dirty="0" smtClean="0">
                <a:solidFill>
                  <a:srgbClr val="981E32"/>
                </a:solidFill>
              </a:rPr>
              <a:t>, </a:t>
            </a:r>
            <a:r>
              <a:rPr lang="en-US" sz="1400" i="1" dirty="0" err="1" smtClean="0">
                <a:solidFill>
                  <a:srgbClr val="981E32"/>
                </a:solidFill>
              </a:rPr>
              <a:t>ChemPhysChem</a:t>
            </a:r>
            <a:r>
              <a:rPr lang="en-US" sz="1400" dirty="0" smtClean="0">
                <a:solidFill>
                  <a:srgbClr val="981E32"/>
                </a:solidFill>
              </a:rPr>
              <a:t> </a:t>
            </a:r>
            <a:r>
              <a:rPr lang="en-US" sz="1400" b="1" dirty="0" smtClean="0">
                <a:solidFill>
                  <a:srgbClr val="981E32"/>
                </a:solidFill>
              </a:rPr>
              <a:t>10</a:t>
            </a:r>
            <a:r>
              <a:rPr lang="en-US" sz="1400" dirty="0" smtClean="0">
                <a:solidFill>
                  <a:srgbClr val="981E32"/>
                </a:solidFill>
              </a:rPr>
              <a:t>, 28 (2009). </a:t>
            </a:r>
          </a:p>
          <a:p>
            <a:pPr marL="144000" indent="-180000">
              <a:spcBef>
                <a:spcPts val="400"/>
              </a:spcBef>
            </a:pPr>
            <a:r>
              <a:rPr lang="en-US" sz="1400" dirty="0" smtClean="0">
                <a:solidFill>
                  <a:srgbClr val="981E32"/>
                </a:solidFill>
              </a:rPr>
              <a:t>	R J D. Miller, </a:t>
            </a:r>
            <a:r>
              <a:rPr lang="en-US" sz="1400" i="1" dirty="0" smtClean="0">
                <a:solidFill>
                  <a:srgbClr val="981E32"/>
                </a:solidFill>
              </a:rPr>
              <a:t>Science. </a:t>
            </a:r>
            <a:r>
              <a:rPr lang="en-US" sz="1400" b="1" dirty="0" smtClean="0">
                <a:solidFill>
                  <a:srgbClr val="981E32"/>
                </a:solidFill>
              </a:rPr>
              <a:t>343</a:t>
            </a:r>
            <a:r>
              <a:rPr lang="en-US" sz="1400" dirty="0" smtClean="0">
                <a:solidFill>
                  <a:srgbClr val="981E32"/>
                </a:solidFill>
              </a:rPr>
              <a:t>, 1108 (2014).</a:t>
            </a:r>
          </a:p>
          <a:p>
            <a:pPr marL="144000" indent="-180000">
              <a:spcBef>
                <a:spcPts val="400"/>
              </a:spcBef>
            </a:pPr>
            <a:r>
              <a:rPr lang="en-US" sz="1400" dirty="0" smtClean="0">
                <a:solidFill>
                  <a:srgbClr val="981E32"/>
                </a:solidFill>
              </a:rPr>
              <a:t>	And many others…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4800" y="4127937"/>
            <a:ext cx="4038600" cy="2577663"/>
            <a:chOff x="356315" y="3352800"/>
            <a:chExt cx="4184423" cy="2829313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4916" y="3352800"/>
              <a:ext cx="3537398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356315" y="5776724"/>
              <a:ext cx="4184423" cy="405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RF photocathode gun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038695" y="5332610"/>
            <a:ext cx="49605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80000"/>
            </a:pPr>
            <a:r>
              <a:rPr lang="de-DE" sz="1400" dirty="0">
                <a:solidFill>
                  <a:srgbClr val="0000FF"/>
                </a:solidFill>
              </a:rPr>
              <a:t>X. J. Wang, Z. Wu, H. </a:t>
            </a:r>
            <a:r>
              <a:rPr lang="en-US" sz="1400" dirty="0">
                <a:solidFill>
                  <a:srgbClr val="0000FF"/>
                </a:solidFill>
              </a:rPr>
              <a:t>Ihee, PAC’03, 420-422 (2003).</a:t>
            </a:r>
          </a:p>
          <a:p>
            <a:pPr>
              <a:spcAft>
                <a:spcPts val="600"/>
              </a:spcAft>
              <a:buSzPct val="80000"/>
            </a:pPr>
            <a:r>
              <a:rPr lang="en-US" sz="1400" dirty="0" smtClean="0">
                <a:solidFill>
                  <a:srgbClr val="0000FF"/>
                </a:solidFill>
              </a:rPr>
              <a:t>X</a:t>
            </a:r>
            <a:r>
              <a:rPr lang="en-US" sz="1400" dirty="0">
                <a:solidFill>
                  <a:srgbClr val="0000FF"/>
                </a:solidFill>
              </a:rPr>
              <a:t>. J. Wang, </a:t>
            </a:r>
            <a:r>
              <a:rPr lang="en-US" sz="1400" dirty="0" smtClean="0">
                <a:solidFill>
                  <a:srgbClr val="0000FF"/>
                </a:solidFill>
              </a:rPr>
              <a:t>et al., J</a:t>
            </a:r>
            <a:r>
              <a:rPr lang="en-US" sz="1400" dirty="0">
                <a:solidFill>
                  <a:srgbClr val="0000FF"/>
                </a:solidFill>
              </a:rPr>
              <a:t>. Korean Phys. Soc. </a:t>
            </a:r>
            <a:r>
              <a:rPr lang="en-US" sz="1400" b="1" dirty="0">
                <a:solidFill>
                  <a:srgbClr val="0000FF"/>
                </a:solidFill>
              </a:rPr>
              <a:t>48</a:t>
            </a:r>
            <a:r>
              <a:rPr lang="en-US" sz="1400" dirty="0">
                <a:solidFill>
                  <a:srgbClr val="0000FF"/>
                </a:solidFill>
              </a:rPr>
              <a:t>, 390-396 (2006).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6917" y="3962400"/>
            <a:ext cx="4401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MeV electron sources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Shorter, brighter electron bea</a:t>
            </a:r>
            <a:r>
              <a:rPr lang="en-US" dirty="0" smtClean="0"/>
              <a:t>ms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Less velocity mismatch, thick samples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5520" y="6172200"/>
            <a:ext cx="433888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 smtClean="0"/>
              <a:t>World-wide R&amp;D since then 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2799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sted-image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772871"/>
            <a:ext cx="4495800" cy="313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1822" y="129094"/>
            <a:ext cx="8103571" cy="753033"/>
          </a:xfrm>
        </p:spPr>
        <p:txBody>
          <a:bodyPr/>
          <a:lstStyle/>
          <a:p>
            <a:r>
              <a:rPr lang="en-CA" dirty="0"/>
              <a:t>SLAC’s </a:t>
            </a:r>
            <a:r>
              <a:rPr lang="en-CA" dirty="0" smtClean="0"/>
              <a:t>effort on </a:t>
            </a:r>
            <a:r>
              <a:rPr lang="en-CA" dirty="0"/>
              <a:t>UED and UEM</a:t>
            </a:r>
          </a:p>
        </p:txBody>
      </p:sp>
      <p:pic>
        <p:nvPicPr>
          <p:cNvPr id="1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41857"/>
            <a:ext cx="5257801" cy="166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66905" y="2744761"/>
            <a:ext cx="288000" cy="28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20708" y="3379656"/>
            <a:ext cx="241200" cy="24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99799" y="2383201"/>
            <a:ext cx="360000" cy="3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127"/>
          <p:cNvSpPr/>
          <p:nvPr/>
        </p:nvSpPr>
        <p:spPr>
          <a:xfrm>
            <a:off x="6878047" y="1532015"/>
            <a:ext cx="142775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defRPr>
                <a:uFillTx/>
              </a:defRPr>
            </a:pPr>
            <a:r>
              <a:rPr dirty="0">
                <a:uFill>
                  <a:solidFill/>
                </a:uFill>
              </a:rPr>
              <a:t>UEM </a:t>
            </a:r>
          </a:p>
          <a:p>
            <a:pPr lvl="0" algn="ctr">
              <a:defRPr>
                <a:uFillTx/>
              </a:defRPr>
            </a:pPr>
            <a:r>
              <a:rPr dirty="0">
                <a:uFill>
                  <a:solidFill/>
                </a:uFill>
              </a:rPr>
              <a:t>User Facility</a:t>
            </a:r>
          </a:p>
        </p:txBody>
      </p:sp>
      <p:sp>
        <p:nvSpPr>
          <p:cNvPr id="41" name="Shape 128"/>
          <p:cNvSpPr/>
          <p:nvPr/>
        </p:nvSpPr>
        <p:spPr>
          <a:xfrm>
            <a:off x="4648201" y="2044817"/>
            <a:ext cx="207081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defRPr>
                <a:uFillTx/>
              </a:defRPr>
            </a:pPr>
            <a:r>
              <a:rPr dirty="0" smtClean="0">
                <a:uFill>
                  <a:solidFill/>
                </a:uFill>
              </a:rPr>
              <a:t>Ultrafast</a:t>
            </a:r>
            <a:r>
              <a:rPr lang="en-US" dirty="0" smtClean="0">
                <a:uFill>
                  <a:solidFill/>
                </a:uFill>
              </a:rPr>
              <a:t> </a:t>
            </a:r>
            <a:r>
              <a:rPr dirty="0" smtClean="0">
                <a:uFill>
                  <a:solidFill/>
                </a:uFill>
              </a:rPr>
              <a:t>Electron </a:t>
            </a:r>
            <a:endParaRPr dirty="0">
              <a:uFill>
                <a:solidFill/>
              </a:uFill>
            </a:endParaRPr>
          </a:p>
          <a:p>
            <a:pPr lvl="0" algn="ctr">
              <a:defRPr>
                <a:uFillTx/>
              </a:defRPr>
            </a:pPr>
            <a:r>
              <a:rPr dirty="0" smtClean="0">
                <a:uFill>
                  <a:solidFill/>
                </a:uFill>
              </a:rPr>
              <a:t>Microscopy</a:t>
            </a:r>
            <a:endParaRPr dirty="0">
              <a:uFill>
                <a:solidFill/>
              </a:uFill>
            </a:endParaRPr>
          </a:p>
        </p:txBody>
      </p:sp>
      <p:sp>
        <p:nvSpPr>
          <p:cNvPr id="42" name="Shape 124"/>
          <p:cNvSpPr/>
          <p:nvPr/>
        </p:nvSpPr>
        <p:spPr>
          <a:xfrm>
            <a:off x="3886201" y="2986257"/>
            <a:ext cx="1200432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>
                <a:uFillTx/>
              </a:defRPr>
            </a:pPr>
            <a:r>
              <a:rPr dirty="0">
                <a:uFill>
                  <a:solidFill/>
                </a:uFill>
              </a:rPr>
              <a:t>Nano-UED </a:t>
            </a:r>
          </a:p>
          <a:p>
            <a:pPr lvl="0" algn="ctr">
              <a:defRPr>
                <a:uFillTx/>
              </a:defRPr>
            </a:pPr>
            <a:r>
              <a:rPr dirty="0">
                <a:uFill>
                  <a:solidFill/>
                </a:uFill>
              </a:rPr>
              <a:t>User Facility</a:t>
            </a:r>
          </a:p>
        </p:txBody>
      </p:sp>
      <p:pic>
        <p:nvPicPr>
          <p:cNvPr id="43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40708" y="4734182"/>
            <a:ext cx="202692" cy="20269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124"/>
          <p:cNvSpPr/>
          <p:nvPr/>
        </p:nvSpPr>
        <p:spPr>
          <a:xfrm>
            <a:off x="4486417" y="4682499"/>
            <a:ext cx="534054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>
                <a:uFillTx/>
              </a:defRPr>
            </a:pPr>
            <a:r>
              <a:rPr lang="en-US" dirty="0" smtClean="0">
                <a:uFill>
                  <a:solidFill/>
                </a:uFill>
              </a:rPr>
              <a:t>Step I: MeV Ultrafast Electron Diffraction </a:t>
            </a:r>
            <a:endParaRPr dirty="0">
              <a:uFill>
                <a:solidFill/>
              </a:uFill>
            </a:endParaRPr>
          </a:p>
        </p:txBody>
      </p:sp>
      <p:sp>
        <p:nvSpPr>
          <p:cNvPr id="51" name="Content Placeholder 17"/>
          <p:cNvSpPr>
            <a:spLocks noGrp="1"/>
          </p:cNvSpPr>
          <p:nvPr>
            <p:ph sz="quarter" idx="4294967295"/>
          </p:nvPr>
        </p:nvSpPr>
        <p:spPr>
          <a:xfrm>
            <a:off x="-74770" y="3012419"/>
            <a:ext cx="3866227" cy="50655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Complementarity with LCLS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Ultrafast science community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Expertise in electron beam physics and technology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Pumping capabilities: ultrafast laser, extremely intense THz from FACET, and X-ray from LCLS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Decades' R&amp;D worldwide</a:t>
            </a:r>
            <a:endParaRPr lang="en-CA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3559" y="1469097"/>
            <a:ext cx="33993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SLAC UED/UEM Initiative</a:t>
            </a:r>
            <a:r>
              <a:rPr lang="en-US" sz="2000" i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en-US" sz="2000" i="1" dirty="0" smtClean="0">
                <a:solidFill>
                  <a:srgbClr val="C00000"/>
                </a:solidFill>
              </a:rPr>
              <a:t>“… to provide </a:t>
            </a:r>
            <a:r>
              <a:rPr lang="en-US" sz="2000" i="1" dirty="0">
                <a:solidFill>
                  <a:srgbClr val="C00000"/>
                </a:solidFill>
              </a:rPr>
              <a:t>the world’s </a:t>
            </a:r>
            <a:r>
              <a:rPr lang="en-US" sz="2000" i="1" dirty="0" smtClean="0">
                <a:solidFill>
                  <a:srgbClr val="C00000"/>
                </a:solidFill>
              </a:rPr>
              <a:t>leading </a:t>
            </a:r>
            <a:r>
              <a:rPr lang="en-US" sz="2000" i="1" dirty="0">
                <a:solidFill>
                  <a:srgbClr val="C00000"/>
                </a:solidFill>
              </a:rPr>
              <a:t>ultrafast electron scattering </a:t>
            </a:r>
            <a:r>
              <a:rPr lang="en-US" sz="2000" i="1" dirty="0" smtClean="0">
                <a:solidFill>
                  <a:srgbClr val="C00000"/>
                </a:solidFill>
              </a:rPr>
              <a:t>instrumentation.”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906" y="392538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S. P. Weathersby et al., RSI 86, 073702 (2015)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697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UED-MoS2-MaterialLoop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1600"/>
          <a:stretch/>
        </p:blipFill>
        <p:spPr>
          <a:xfrm>
            <a:off x="1575742" y="3834542"/>
            <a:ext cx="5942013" cy="180656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89950" y="6165850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z="1000" smtClean="0"/>
              <a:pPr/>
              <a:t>7</a:t>
            </a:fld>
            <a:endParaRPr lang="en-US" sz="1000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1823" y="129094"/>
            <a:ext cx="4882178" cy="753033"/>
          </a:xfrm>
        </p:spPr>
        <p:txBody>
          <a:bodyPr/>
          <a:lstStyle/>
          <a:p>
            <a:r>
              <a:rPr lang="en-US" dirty="0"/>
              <a:t>Ultrafast structural deformations in monolayer </a:t>
            </a:r>
            <a:r>
              <a:rPr lang="en-US" dirty="0" smtClean="0"/>
              <a:t>MoS</a:t>
            </a:r>
            <a:r>
              <a:rPr lang="en-US" baseline="-25000" dirty="0" smtClean="0"/>
              <a:t>2</a:t>
            </a:r>
            <a:endParaRPr lang="en-US" sz="16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255420" y="6429269"/>
            <a:ext cx="5638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+mj-lt"/>
              </a:rPr>
              <a:t>E. M. </a:t>
            </a: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Mannebach, R. K. Li </a:t>
            </a:r>
            <a:r>
              <a:rPr lang="en-US" sz="1400" i="1" dirty="0">
                <a:solidFill>
                  <a:srgbClr val="C00000"/>
                </a:solidFill>
                <a:latin typeface="+mj-lt"/>
              </a:rPr>
              <a:t>et al., Nano </a:t>
            </a:r>
            <a:r>
              <a:rPr lang="en-US" sz="1400" i="1" dirty="0" smtClean="0">
                <a:solidFill>
                  <a:srgbClr val="C00000"/>
                </a:solidFill>
                <a:latin typeface="+mj-lt"/>
              </a:rPr>
              <a:t>Letters</a:t>
            </a:r>
            <a:r>
              <a:rPr lang="en-US" sz="1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15, 6889 (2015)</a:t>
            </a:r>
            <a:endParaRPr lang="en-US" sz="14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158" y="129738"/>
            <a:ext cx="1653576" cy="8123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396694"/>
            <a:ext cx="3436396" cy="258049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42837" y="5030450"/>
            <a:ext cx="8007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700" dirty="0" smtClean="0"/>
              <a:t>- Large-amplitude </a:t>
            </a:r>
            <a:r>
              <a:rPr lang="en-US" sz="1700" dirty="0"/>
              <a:t>in-plane displacements and </a:t>
            </a:r>
            <a:r>
              <a:rPr lang="en-US" sz="1700" dirty="0" smtClean="0"/>
              <a:t>ultrafast wrinkling </a:t>
            </a:r>
            <a:r>
              <a:rPr lang="en-US" sz="1700" dirty="0"/>
              <a:t>of the monolayer</a:t>
            </a:r>
          </a:p>
          <a:p>
            <a:pPr>
              <a:spcAft>
                <a:spcPts val="1200"/>
              </a:spcAft>
            </a:pPr>
            <a:r>
              <a:rPr lang="en-US" sz="1700" dirty="0" smtClean="0"/>
              <a:t>- Time-scale ~1 ps (direct measurements of e-</a:t>
            </a:r>
            <a:r>
              <a:rPr lang="en-US" sz="1700" dirty="0" err="1" smtClean="0"/>
              <a:t>ph</a:t>
            </a:r>
            <a:r>
              <a:rPr lang="en-US" sz="1700" dirty="0" smtClean="0"/>
              <a:t> coupling time-scales)</a:t>
            </a:r>
          </a:p>
          <a:p>
            <a:pPr>
              <a:spcAft>
                <a:spcPts val="1200"/>
              </a:spcAft>
            </a:pPr>
            <a:r>
              <a:rPr lang="en-US" sz="1700" dirty="0" smtClean="0"/>
              <a:t>- Long-time recovery consistent with interfacial thermal coupling into underlying substrate</a:t>
            </a:r>
            <a:endParaRPr lang="en-US" sz="17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7165" y="1452048"/>
            <a:ext cx="3033154" cy="2382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t="8049" r="67172" b="8951"/>
          <a:stretch/>
        </p:blipFill>
        <p:spPr>
          <a:xfrm>
            <a:off x="6909131" y="1437591"/>
            <a:ext cx="1987363" cy="26010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5977" y="2813985"/>
            <a:ext cx="103105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54255" y="1394834"/>
            <a:ext cx="97975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18630" y="3281118"/>
            <a:ext cx="72327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7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Gas-Phase MeV UED</a:t>
            </a:r>
            <a:endParaRPr lang="en-CA" dirty="0"/>
          </a:p>
        </p:txBody>
      </p:sp>
      <p:sp>
        <p:nvSpPr>
          <p:cNvPr id="8" name="Content Placeholder 29"/>
          <p:cNvSpPr>
            <a:spLocks noGrp="1"/>
          </p:cNvSpPr>
          <p:nvPr>
            <p:ph sz="quarter" idx="4294967295"/>
          </p:nvPr>
        </p:nvSpPr>
        <p:spPr>
          <a:xfrm>
            <a:off x="457200" y="1411478"/>
            <a:ext cx="8108950" cy="49893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US" dirty="0" smtClean="0"/>
              <a:t>First gas-phase </a:t>
            </a:r>
            <a:r>
              <a:rPr lang="en-US" dirty="0" smtClean="0"/>
              <a:t>UED with 100-fs temporal </a:t>
            </a:r>
            <a:r>
              <a:rPr lang="en-US" dirty="0" smtClean="0"/>
              <a:t>resolution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91" y="1981200"/>
            <a:ext cx="3542328" cy="2226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220925"/>
            <a:ext cx="990600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alibri" panose="020F0502020204030204" pitchFamily="34" charset="0"/>
              </a:rPr>
              <a:t>Gas nozzle 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3985690"/>
            <a:ext cx="4040032" cy="2238613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681" y="5467034"/>
            <a:ext cx="457200" cy="243617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713" y="4113447"/>
            <a:ext cx="296517" cy="4781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50111" y="2143981"/>
            <a:ext cx="35933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Rotational revival of N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molecule</a:t>
            </a:r>
            <a:endParaRPr lang="en-US" sz="1600" b="1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763" y="2736812"/>
            <a:ext cx="1155340" cy="11915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742" y="2761144"/>
            <a:ext cx="925007" cy="11784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126" y="2756305"/>
            <a:ext cx="1165215" cy="11783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341" y="2749359"/>
            <a:ext cx="938097" cy="118825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89763" y="2116450"/>
            <a:ext cx="4260434" cy="4207846"/>
          </a:xfrm>
          <a:prstGeom prst="roundRect">
            <a:avLst>
              <a:gd name="adj" fmla="val 29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61332" y="2420002"/>
            <a:ext cx="17966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00B0F0"/>
                </a:solidFill>
              </a:rPr>
              <a:t>Diffraction pattern</a:t>
            </a:r>
            <a:endParaRPr lang="en-US" sz="1400" b="1" u="sng" baseline="-25000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8681" y="2420375"/>
            <a:ext cx="17966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00B0F0"/>
                </a:solidFill>
              </a:rPr>
              <a:t>Real space</a:t>
            </a:r>
            <a:endParaRPr lang="en-US" sz="1400" b="1" u="sng" baseline="-25000" dirty="0">
              <a:solidFill>
                <a:srgbClr val="00B0F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8001" y="4308295"/>
            <a:ext cx="4416422" cy="2016000"/>
          </a:xfrm>
          <a:prstGeom prst="roundRect">
            <a:avLst>
              <a:gd name="adj" fmla="val 71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9903" y="4728776"/>
            <a:ext cx="97524" cy="235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9" name="Picture 28" descr="C:\Users\Centurion\Dropbox\SLAC\Iodine\Figures for Paper\Figure 1_v4.tif"/>
          <p:cNvPicPr>
            <a:picLocks noChangeAspect="1"/>
          </p:cNvPicPr>
          <p:nvPr/>
        </p:nvPicPr>
        <p:blipFill rotWithShape="1">
          <a:blip r:embed="rId11" cstate="print"/>
          <a:srcRect l="50236" t="53176" r="2328" b="2547"/>
          <a:stretch/>
        </p:blipFill>
        <p:spPr bwMode="auto">
          <a:xfrm>
            <a:off x="340360" y="4709480"/>
            <a:ext cx="2023936" cy="152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246218" y="4584814"/>
            <a:ext cx="231209" cy="3799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:\Users\Centurion\Dropbox\SLAC\Iodine\Figures for Paper\Figure 4_v8.tif"/>
          <p:cNvPicPr>
            <a:picLocks noChangeAspect="1"/>
          </p:cNvPicPr>
          <p:nvPr/>
        </p:nvPicPr>
        <p:blipFill rotWithShape="1">
          <a:blip r:embed="rId12" cstate="print"/>
          <a:srcRect r="4762" b="67244"/>
          <a:stretch/>
        </p:blipFill>
        <p:spPr bwMode="auto">
          <a:xfrm>
            <a:off x="2361337" y="4661387"/>
            <a:ext cx="2117921" cy="160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2420320" y="4584814"/>
            <a:ext cx="231209" cy="3799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327772" y="6061527"/>
            <a:ext cx="358008" cy="2275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4759" y="4367305"/>
            <a:ext cx="2460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Vibration of I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</a:t>
            </a:r>
            <a:r>
              <a:rPr lang="en-US" sz="1600" b="1" dirty="0"/>
              <a:t>molecule</a:t>
            </a:r>
            <a:endParaRPr lang="en-US" sz="1600" b="1" baseline="-25000" dirty="0"/>
          </a:p>
        </p:txBody>
      </p:sp>
      <p:pic>
        <p:nvPicPr>
          <p:cNvPr id="36" name="Picture 2" descr="http://www.arrowheadology.com/forums/attachments/arrowhead-hunting-collecting/78543d1331828819-so-what-does-spring-look-like-spring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616060" y="4261079"/>
            <a:ext cx="249611" cy="551007"/>
          </a:xfrm>
          <a:prstGeom prst="rect">
            <a:avLst/>
          </a:prstGeom>
          <a:noFill/>
        </p:spPr>
      </p:pic>
      <p:sp>
        <p:nvSpPr>
          <p:cNvPr id="37" name="Oval 33"/>
          <p:cNvSpPr/>
          <p:nvPr/>
        </p:nvSpPr>
        <p:spPr>
          <a:xfrm>
            <a:off x="4016369" y="4392621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00000"/>
          </a:solidFill>
          <a:ln>
            <a:noFill/>
            <a:prstDash val="solid"/>
          </a:ln>
          <a:effectLst>
            <a:outerShdw blurRad="50800" dist="50800" dir="2700000" algn="ctr" rotWithShape="0">
              <a:srgbClr val="000000">
                <a:alpha val="54000"/>
              </a:srgbClr>
            </a:outerShdw>
          </a:effectLst>
          <a:scene3d>
            <a:camera prst="orthographicFront"/>
            <a:lightRig rig="threePt" dir="t"/>
          </a:scene3d>
          <a:sp3d>
            <a:bevelT w="431800" h="298450"/>
          </a:sp3d>
        </p:spPr>
        <p:txBody>
          <a:bodyPr vert="horz" wrap="none" lIns="91440" tIns="45720" rIns="91440" bIns="45720" anchor="ctr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800" b="1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SimSun" pitchFamily="2"/>
              <a:cs typeface="Mangal" pitchFamily="2"/>
            </a:endParaRPr>
          </a:p>
        </p:txBody>
      </p:sp>
      <p:sp>
        <p:nvSpPr>
          <p:cNvPr id="38" name="Oval 33"/>
          <p:cNvSpPr/>
          <p:nvPr/>
        </p:nvSpPr>
        <p:spPr>
          <a:xfrm>
            <a:off x="3166217" y="4392621"/>
            <a:ext cx="288000" cy="2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00000"/>
          </a:solidFill>
          <a:ln>
            <a:noFill/>
            <a:prstDash val="solid"/>
          </a:ln>
          <a:effectLst>
            <a:outerShdw blurRad="50800" dist="50800" dir="2700000" algn="ctr" rotWithShape="0">
              <a:srgbClr val="000000">
                <a:alpha val="54000"/>
              </a:srgbClr>
            </a:outerShdw>
          </a:effectLst>
          <a:scene3d>
            <a:camera prst="orthographicFront"/>
            <a:lightRig rig="threePt" dir="t"/>
          </a:scene3d>
          <a:sp3d>
            <a:bevelT w="431800" h="298450"/>
          </a:sp3d>
        </p:spPr>
        <p:txBody>
          <a:bodyPr vert="horz" wrap="none" lIns="91440" tIns="45720" rIns="91440" bIns="45720" anchor="ctr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800" b="1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SimSun" pitchFamily="2"/>
              <a:cs typeface="Mangal" pitchFamily="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9077" y="6368594"/>
            <a:ext cx="3304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J. Yang et al., </a:t>
            </a:r>
            <a:r>
              <a:rPr lang="en-US" sz="1400" dirty="0" smtClean="0"/>
              <a:t>PRL </a:t>
            </a:r>
            <a:r>
              <a:rPr lang="en-US" sz="1400" dirty="0"/>
              <a:t>117, </a:t>
            </a:r>
            <a:r>
              <a:rPr lang="en-US" sz="1400" dirty="0" smtClean="0"/>
              <a:t>153002</a:t>
            </a:r>
            <a:r>
              <a:rPr lang="en-US" sz="1400" dirty="0"/>
              <a:t> </a:t>
            </a:r>
            <a:r>
              <a:rPr lang="en-US" sz="1400" dirty="0" smtClean="0"/>
              <a:t>(2016).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4683004" y="6373825"/>
            <a:ext cx="4072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J. Yang et al., Nature </a:t>
            </a:r>
            <a:r>
              <a:rPr lang="en-US" sz="1400" dirty="0" err="1" smtClean="0"/>
              <a:t>Commun</a:t>
            </a:r>
            <a:r>
              <a:rPr lang="en-US" sz="1400" dirty="0" smtClean="0"/>
              <a:t>. 7, 11232  (2016).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4872845" y="3406484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Sim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927381" y="3406483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Sim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835159" y="3406825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Exp</a:t>
            </a:r>
            <a:endParaRPr lang="en-US" sz="1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018559" y="3405336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Exp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46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1822" y="129094"/>
            <a:ext cx="8103571" cy="753033"/>
          </a:xfrm>
        </p:spPr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12" name="Content Placeholder 17"/>
          <p:cNvSpPr>
            <a:spLocks noGrp="1"/>
          </p:cNvSpPr>
          <p:nvPr>
            <p:ph sz="quarter" idx="4294967295"/>
          </p:nvPr>
        </p:nvSpPr>
        <p:spPr>
          <a:xfrm>
            <a:off x="664719" y="1619956"/>
            <a:ext cx="7853985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spcBef>
                <a:spcPts val="1600"/>
              </a:spcBef>
              <a:spcAft>
                <a:spcPts val="1600"/>
              </a:spcAft>
            </a:pPr>
            <a:r>
              <a:rPr lang="en-CA" sz="2400" dirty="0" smtClean="0">
                <a:solidFill>
                  <a:schemeClr val="tx1">
                    <a:alpha val="20000"/>
                  </a:schemeClr>
                </a:solidFill>
              </a:rPr>
              <a:t>Electron </a:t>
            </a:r>
            <a:r>
              <a:rPr lang="en-US" altLang="zh-CN" sz="2400" dirty="0" smtClean="0">
                <a:solidFill>
                  <a:schemeClr val="tx1">
                    <a:alpha val="20000"/>
                  </a:schemeClr>
                </a:solidFill>
              </a:rPr>
              <a:t>probes </a:t>
            </a:r>
            <a:r>
              <a:rPr lang="en-US" altLang="zh-CN" sz="2400" dirty="0" smtClean="0">
                <a:solidFill>
                  <a:schemeClr val="tx1">
                    <a:alpha val="20000"/>
                  </a:schemeClr>
                </a:solidFill>
              </a:rPr>
              <a:t>and UED status</a:t>
            </a:r>
            <a:endParaRPr lang="en-US" altLang="zh-CN" sz="2400" dirty="0" smtClean="0">
              <a:solidFill>
                <a:schemeClr val="tx1">
                  <a:alpha val="20000"/>
                </a:schemeClr>
              </a:solidFill>
            </a:endParaRPr>
          </a:p>
          <a:p>
            <a:pPr lvl="1">
              <a:spcAft>
                <a:spcPts val="1600"/>
              </a:spcAft>
            </a:pPr>
            <a:r>
              <a:rPr lang="en-US" sz="2400" dirty="0" smtClean="0"/>
              <a:t>Photocathodes requirements for </a:t>
            </a:r>
          </a:p>
          <a:p>
            <a:pPr lvl="2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 smtClean="0"/>
              <a:t>Diffraction </a:t>
            </a:r>
          </a:p>
          <a:p>
            <a:pPr lvl="2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 smtClean="0"/>
              <a:t>Microscopy</a:t>
            </a:r>
          </a:p>
          <a:p>
            <a:pPr lvl="2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 smtClean="0"/>
              <a:t>Energy-loss spectroscopy</a:t>
            </a:r>
          </a:p>
          <a:p>
            <a:pPr lvl="1">
              <a:spcBef>
                <a:spcPts val="1600"/>
              </a:spcBef>
              <a:spcAft>
                <a:spcPts val="1600"/>
              </a:spcAft>
            </a:pPr>
            <a:r>
              <a:rPr lang="en-US" sz="2400" dirty="0">
                <a:solidFill>
                  <a:schemeClr val="tx1">
                    <a:alpha val="20000"/>
                  </a:schemeClr>
                </a:solidFill>
              </a:rPr>
              <a:t>Summary</a:t>
            </a:r>
            <a:endParaRPr lang="en-US" sz="2400" dirty="0">
              <a:solidFill>
                <a:schemeClr val="tx1">
                  <a:alpha val="2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964</Words>
  <Application>Microsoft Office PowerPoint</Application>
  <PresentationFormat>On-screen Show (4:3)</PresentationFormat>
  <Paragraphs>234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Mangal</vt:lpstr>
      <vt:lpstr>SimSun</vt:lpstr>
      <vt:lpstr>Arial</vt:lpstr>
      <vt:lpstr>Calibri</vt:lpstr>
      <vt:lpstr>Cambria</vt:lpstr>
      <vt:lpstr>Cambria Math</vt:lpstr>
      <vt:lpstr>Blank</vt:lpstr>
      <vt:lpstr>Cathode Requirements for  Ultrafast Electron Scattering</vt:lpstr>
      <vt:lpstr>Acknowledgement</vt:lpstr>
      <vt:lpstr>Outline</vt:lpstr>
      <vt:lpstr>Probing the ‘ultrasmall’ and ‘ultrafast’</vt:lpstr>
      <vt:lpstr>Ultrafast electron diffraction: keV and MeV</vt:lpstr>
      <vt:lpstr>SLAC’s effort on UED and UEM</vt:lpstr>
      <vt:lpstr>Ultrafast structural deformations in monolayer MoS2</vt:lpstr>
      <vt:lpstr>Gas-Phase MeV UED</vt:lpstr>
      <vt:lpstr>Outline</vt:lpstr>
      <vt:lpstr>Beam requirement for UED</vt:lpstr>
      <vt:lpstr>Cathodes for UED</vt:lpstr>
      <vt:lpstr>Beam requirement for UEM (single shot)</vt:lpstr>
      <vt:lpstr>Cathode requirement for UEM</vt:lpstr>
      <vt:lpstr>Beam requirement for fs MeV EELS</vt:lpstr>
      <vt:lpstr>Cathode requirement for fs EELS</vt:lpstr>
      <vt:lpstr>Cathode requirement for ultrafast electron scattering</vt:lpstr>
      <vt:lpstr>Summary and outlook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2016-10-19T05:14:06Z</dcterms:modified>
</cp:coreProperties>
</file>