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3959" autoAdjust="0"/>
  </p:normalViewPr>
  <p:slideViewPr>
    <p:cSldViewPr>
      <p:cViewPr>
        <p:scale>
          <a:sx n="80" d="100"/>
          <a:sy n="80" d="100"/>
        </p:scale>
        <p:origin x="-836" y="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BA03B-E1BE-4742-8CC0-027FC4520A3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74A69-DB35-4920-B70A-8AA38D9B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9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4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0"/>
                <a:lumOff val="100000"/>
              </a:schemeClr>
            </a:gs>
            <a:gs pos="2000">
              <a:schemeClr val="accent1">
                <a:tint val="23500"/>
                <a:satMod val="160000"/>
                <a:lumMod val="6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C62D-10A4-4F6F-9334-E78F1A282F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259D-BB92-4864-BB12-A73A39857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4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763000" cy="1619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Ultrafast laser heating in </a:t>
            </a:r>
            <a:r>
              <a:rPr lang="en-US" dirty="0" smtClean="0"/>
              <a:t>copper photo</a:t>
            </a:r>
            <a:r>
              <a:rPr lang="en-US" dirty="0" smtClean="0"/>
              <a:t>cathodes</a:t>
            </a:r>
            <a:r>
              <a:rPr lang="en-US" dirty="0" smtClean="0"/>
              <a:t>: minimum intrinsic emittance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J. </a:t>
            </a:r>
            <a:r>
              <a:rPr lang="en-US" sz="2400" b="1" dirty="0" err="1" smtClean="0">
                <a:solidFill>
                  <a:schemeClr val="accent1"/>
                </a:solidFill>
              </a:rPr>
              <a:t>Maxson</a:t>
            </a:r>
            <a:r>
              <a:rPr lang="en-US" sz="2400" dirty="0" smtClean="0">
                <a:solidFill>
                  <a:schemeClr val="accent1"/>
                </a:solidFill>
              </a:rPr>
              <a:t>,  P. </a:t>
            </a:r>
            <a:r>
              <a:rPr lang="en-US" sz="2400" dirty="0" err="1" smtClean="0">
                <a:solidFill>
                  <a:schemeClr val="accent1"/>
                </a:solidFill>
              </a:rPr>
              <a:t>Musumeci</a:t>
            </a:r>
            <a:r>
              <a:rPr lang="en-US" sz="2400" dirty="0" smtClean="0">
                <a:solidFill>
                  <a:schemeClr val="accent1"/>
                </a:solidFill>
              </a:rPr>
              <a:t> (UCLA)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L.Cultrera</a:t>
            </a:r>
            <a:r>
              <a:rPr lang="en-US" sz="2400" dirty="0" smtClean="0">
                <a:solidFill>
                  <a:schemeClr val="accent1"/>
                </a:solidFill>
              </a:rPr>
              <a:t> (Cornell University)</a:t>
            </a:r>
          </a:p>
          <a:p>
            <a:r>
              <a:rPr lang="en-US" sz="2400" dirty="0" err="1" smtClean="0">
                <a:solidFill>
                  <a:schemeClr val="accent1"/>
                </a:solidFill>
              </a:rPr>
              <a:t>Siddharth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Karkare</a:t>
            </a:r>
            <a:r>
              <a:rPr lang="en-US" sz="2400" dirty="0" smtClean="0">
                <a:solidFill>
                  <a:schemeClr val="accent1"/>
                </a:solidFill>
              </a:rPr>
              <a:t>, Howard </a:t>
            </a:r>
            <a:r>
              <a:rPr lang="en-US" sz="2400" dirty="0" err="1" smtClean="0">
                <a:solidFill>
                  <a:schemeClr val="accent1"/>
                </a:solidFill>
              </a:rPr>
              <a:t>Padmore</a:t>
            </a:r>
            <a:r>
              <a:rPr lang="en-US" sz="2400" dirty="0" smtClean="0">
                <a:solidFill>
                  <a:schemeClr val="accent1"/>
                </a:solidFill>
              </a:rPr>
              <a:t> (LBNL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P3 2016, Jefferson Laboratory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brand.ucla.edu/wp-content/uploads/2013/08/ucla-logotype-main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" y="5879308"/>
            <a:ext cx="2053200" cy="9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bpl.physics.ucla.edu/_resources/imgs/bann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 bwMode="auto">
          <a:xfrm>
            <a:off x="3200398" y="6078943"/>
            <a:ext cx="2438401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bpl.physics.ucla.edu/_resources/imgs/bann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00"/>
          <a:stretch/>
        </p:blipFill>
        <p:spPr bwMode="auto">
          <a:xfrm>
            <a:off x="2209800" y="6093997"/>
            <a:ext cx="1066798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With the charge density set constant, intrinsic </a:t>
                </a:r>
                <a:r>
                  <a:rPr lang="en-US" sz="2400" dirty="0" err="1" smtClean="0"/>
                  <a:t>emittance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vs. excess energy is </a:t>
                </a:r>
                <a:r>
                  <a:rPr lang="en-US" sz="2400" b="1" dirty="0" smtClean="0"/>
                  <a:t>not monotonic!</a:t>
                </a:r>
              </a:p>
              <a:p>
                <a:r>
                  <a:rPr lang="en-US" sz="2400" dirty="0" smtClean="0"/>
                  <a:t>Example: Extract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44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=0.1</m:t>
                    </m:r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400" dirty="0" smtClean="0"/>
                  <a:t> for 50 MV/m extraction field on clean copper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=4.31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eV</m:t>
                    </m:r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R</m:t>
                    </m:r>
                    <m:r>
                      <a:rPr lang="en-US" sz="2400" b="0" i="1" smtClean="0">
                        <a:latin typeface="Cambria Math"/>
                      </a:rPr>
                      <m:t>∼0.35</m:t>
                    </m:r>
                  </m:oMath>
                </a14:m>
                <a:r>
                  <a:rPr lang="en-US" sz="2400" dirty="0" smtClean="0"/>
                  <a:t> in the UV)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An optimum wavelength exists</a:t>
                </a:r>
                <a:r>
                  <a:rPr lang="en-US" sz="2400" dirty="0" smtClean="0"/>
                  <a:t>!</a:t>
                </a:r>
              </a:p>
              <a:p>
                <a:r>
                  <a:rPr lang="en-US" sz="2400" dirty="0" smtClean="0"/>
                  <a:t>Here, optimum </a:t>
                </a:r>
                <a:r>
                  <a:rPr lang="en-US" sz="2400" dirty="0" err="1" smtClean="0"/>
                  <a:t>fluence</a:t>
                </a:r>
                <a:r>
                  <a:rPr lang="en-US" sz="2400" dirty="0" smtClean="0"/>
                  <a:t> (~2 </a:t>
                </a:r>
                <a:r>
                  <a:rPr lang="en-US" sz="2400" dirty="0" err="1" smtClean="0"/>
                  <a:t>mJ</a:t>
                </a:r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cm</m:t>
                    </m:r>
                    <m:r>
                      <a:rPr lang="en-US" sz="2400" b="0" i="0" smtClean="0">
                        <a:latin typeface="Cambria Math"/>
                      </a:rPr>
                      <m:t>^2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 smtClean="0"/>
              </a:p>
              <a:p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791200"/>
              </a:xfrm>
              <a:blipFill rotWithShape="1">
                <a:blip r:embed="rId2"/>
                <a:stretch>
                  <a:fillRect l="-963" t="-737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Minimum achievable emittance in practice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09800" y="3134939"/>
            <a:ext cx="4572000" cy="2602679"/>
            <a:chOff x="2293917" y="3089560"/>
            <a:chExt cx="4572000" cy="2602679"/>
          </a:xfrm>
        </p:grpSpPr>
        <p:grpSp>
          <p:nvGrpSpPr>
            <p:cNvPr id="6" name="Group 5"/>
            <p:cNvGrpSpPr/>
            <p:nvPr/>
          </p:nvGrpSpPr>
          <p:grpSpPr>
            <a:xfrm>
              <a:off x="2293917" y="3089560"/>
              <a:ext cx="4572000" cy="2602679"/>
              <a:chOff x="1981200" y="3276600"/>
              <a:chExt cx="4572000" cy="2602679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3276600"/>
                <a:ext cx="3981511" cy="2602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590800" y="5486399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(307 nm)</a:t>
                </a:r>
                <a:endParaRPr lang="en-US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86400" y="54864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(279 nm)</a:t>
                </a:r>
                <a:endParaRPr lang="en-US" sz="12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038600" y="3089560"/>
              <a:ext cx="1371600" cy="415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68494" y="3810000"/>
            <a:ext cx="178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QE at zero </a:t>
            </a:r>
            <a:r>
              <a:rPr lang="en-US" sz="1200" dirty="0" err="1" smtClean="0"/>
              <a:t>fluence</a:t>
            </a:r>
            <a:r>
              <a:rPr lang="en-US" sz="1200" dirty="0" smtClean="0"/>
              <a:t> set comparable to:</a:t>
            </a:r>
          </a:p>
          <a:p>
            <a:r>
              <a:rPr lang="en-US" sz="1200" dirty="0" smtClean="0"/>
              <a:t> Dowell et al, PRSTAB </a:t>
            </a:r>
            <a:r>
              <a:rPr lang="en-US" sz="1200" b="1" dirty="0" smtClean="0"/>
              <a:t>9 </a:t>
            </a:r>
            <a:r>
              <a:rPr lang="en-US" sz="1200" dirty="0" smtClean="0"/>
              <a:t>063502 (2006)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4953000"/>
            <a:ext cx="2735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7200" y="479129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𝑚𝑚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1293"/>
                <a:ext cx="1447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36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0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Minimum achievable emittance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if the QE is lower, or you want to extract more charge?</a:t>
            </a:r>
          </a:p>
          <a:p>
            <a:pPr lvl="1"/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39528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2133600"/>
            <a:ext cx="2951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(Decreasing QE equivalent to </a:t>
            </a:r>
          </a:p>
          <a:p>
            <a:r>
              <a:rPr lang="en-US" dirty="0" smtClean="0"/>
              <a:t>Increasing charge density)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4343400" cy="30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620239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Approaching threshold to get emittance gains only when QE is high or required charge density is low!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Intense lasers will generate hot electrons out of equilibrium with lattice.</a:t>
                </a:r>
              </a:p>
              <a:p>
                <a:pPr lvl="1"/>
                <a:r>
                  <a:rPr lang="en-US" sz="2000" dirty="0" smtClean="0"/>
                  <a:t>Thermalize quickly for </a:t>
                </a:r>
                <a:r>
                  <a:rPr lang="en-US" sz="2000" dirty="0" err="1" smtClean="0"/>
                  <a:t>photoinjector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fluences</a:t>
                </a:r>
                <a:endParaRPr lang="en-US" sz="2000" dirty="0" smtClean="0"/>
              </a:p>
              <a:p>
                <a:r>
                  <a:rPr lang="en-US" sz="2400" dirty="0" smtClean="0"/>
                  <a:t>TTM model shows that laser heating can spoil near-threshold emittance gains due to low QE.</a:t>
                </a:r>
              </a:p>
              <a:p>
                <a:pPr lvl="1"/>
                <a:r>
                  <a:rPr lang="en-US" sz="2000" dirty="0" smtClean="0"/>
                  <a:t>An optimum wavelength exists that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𝑒𝑥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i="1" dirty="0" smtClean="0"/>
                  <a:t>and  </a:t>
                </a:r>
                <a:r>
                  <a:rPr lang="en-US" sz="2000" dirty="0" smtClean="0"/>
                  <a:t>heating.</a:t>
                </a:r>
              </a:p>
              <a:p>
                <a:r>
                  <a:rPr lang="en-US" sz="2400" dirty="0" smtClean="0"/>
                  <a:t>New regime of operation where charge </a:t>
                </a:r>
                <a:r>
                  <a:rPr lang="en-US" sz="2400" dirty="0" err="1" smtClean="0"/>
                  <a:t>setpoint</a:t>
                </a:r>
                <a:r>
                  <a:rPr lang="en-US" sz="2400" dirty="0" smtClean="0"/>
                  <a:t> controls </a:t>
                </a:r>
                <a:r>
                  <a:rPr lang="en-US" sz="2400" i="1" dirty="0" smtClean="0"/>
                  <a:t>intrinsic </a:t>
                </a:r>
                <a:r>
                  <a:rPr lang="en-US" sz="2400" i="1" dirty="0" err="1" smtClean="0"/>
                  <a:t>emittance</a:t>
                </a:r>
                <a:endParaRPr lang="en-US" sz="2400" i="1" dirty="0" smtClean="0"/>
              </a:p>
              <a:p>
                <a:endParaRPr lang="en-US" sz="2400" i="1" dirty="0" smtClean="0"/>
              </a:p>
              <a:p>
                <a:r>
                  <a:rPr lang="en-US" sz="2400" b="1" dirty="0" smtClean="0"/>
                  <a:t>In the future:</a:t>
                </a:r>
              </a:p>
              <a:p>
                <a:pPr lvl="1"/>
                <a:r>
                  <a:rPr lang="en-US" sz="2000" b="1" dirty="0" smtClean="0"/>
                  <a:t>Pump-probe measurements in a </a:t>
                </a:r>
                <a:r>
                  <a:rPr lang="en-US" sz="2000" b="1" dirty="0" err="1" smtClean="0"/>
                  <a:t>photogun</a:t>
                </a:r>
                <a:r>
                  <a:rPr lang="en-US" sz="2000" b="1" dirty="0" smtClean="0"/>
                  <a:t> are planned: emittance measurement as time resolved two photon  spectroscopy!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257800"/>
              </a:xfrm>
              <a:blipFill rotWithShape="1">
                <a:blip r:embed="rId2"/>
                <a:stretch>
                  <a:fillRect l="-963" t="-8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supported by the DOE STTR award DE-SC0009656 and NSFPHY-1415583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thanks to helpful conversations with </a:t>
            </a:r>
            <a:r>
              <a:rPr lang="en-US" b="1" dirty="0" smtClean="0"/>
              <a:t>Daniele </a:t>
            </a:r>
            <a:r>
              <a:rPr lang="en-US" b="1" dirty="0" err="1"/>
              <a:t>Filippetto</a:t>
            </a:r>
            <a:r>
              <a:rPr lang="en-US" b="1" dirty="0" smtClean="0"/>
              <a:t> and </a:t>
            </a:r>
            <a:r>
              <a:rPr lang="en-US" b="1" dirty="0" err="1" smtClean="0"/>
              <a:t>Renkai</a:t>
            </a:r>
            <a:r>
              <a:rPr lang="en-US" b="1" dirty="0"/>
              <a:t> </a:t>
            </a:r>
            <a:r>
              <a:rPr lang="en-US" b="1" dirty="0" smtClean="0"/>
              <a:t>Li, and David Cesar</a:t>
            </a:r>
          </a:p>
          <a:p>
            <a:endParaRPr lang="en-US" b="1" dirty="0"/>
          </a:p>
          <a:p>
            <a:r>
              <a:rPr lang="en-US" b="1" dirty="0" smtClean="0"/>
              <a:t>Thanks!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46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Material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09800"/>
            <a:ext cx="4329338" cy="271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01"/>
            <a:ext cx="47752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distribution isn’t in equilibrium…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….it is still wide.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58332" y="1922511"/>
            <a:ext cx="3635932" cy="2802866"/>
            <a:chOff x="2160912" y="2654355"/>
            <a:chExt cx="3635932" cy="280286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101" y="2795504"/>
              <a:ext cx="3495675" cy="266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160912" y="2654355"/>
              <a:ext cx="36359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Figure from: Mueller &amp; </a:t>
              </a:r>
              <a:r>
                <a:rPr lang="en-US" sz="1200" dirty="0" err="1" smtClean="0"/>
                <a:t>Rethfeld</a:t>
              </a:r>
              <a:r>
                <a:rPr lang="en-US" sz="1200" dirty="0" smtClean="0"/>
                <a:t>, PRB </a:t>
              </a:r>
              <a:r>
                <a:rPr lang="en-US" sz="1200" b="1" dirty="0"/>
                <a:t>87</a:t>
              </a:r>
              <a:r>
                <a:rPr lang="en-US" sz="1200" dirty="0"/>
                <a:t>, 035139 (2013)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9400" y="45720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4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Ultrafast laser heating of electrons in metals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715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 smtClean="0"/>
                  <a:t>In Cu, the electronic heat capacity is roughly 1/100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of the </a:t>
                </a:r>
                <a:r>
                  <a:rPr lang="en-US" sz="2400" dirty="0" smtClean="0"/>
                  <a:t>lattice heat capacity: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 </m:t>
                    </m:r>
                    <m:r>
                      <a:rPr lang="en-US" sz="2400" b="0" i="1" smtClean="0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~0.01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Intense, ultrafast </a:t>
                </a:r>
                <a:r>
                  <a:rPr lang="en-US" sz="2400" dirty="0" err="1" smtClean="0"/>
                  <a:t>photoexcitation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can heat the electronic distribution very rapidly, leaving the lattice relatively cold! </a:t>
                </a:r>
              </a:p>
              <a:p>
                <a:pPr lvl="1"/>
                <a:r>
                  <a:rPr lang="en-US" sz="2000" dirty="0" smtClean="0"/>
                  <a:t>Well studied effect! Examples: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Equilibration with lattice can take </a:t>
                </a:r>
                <a:r>
                  <a:rPr lang="en-US" sz="2400" dirty="0" smtClean="0"/>
                  <a:t>multiple ps</a:t>
                </a:r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Low QE of metals often requires </a:t>
                </a:r>
                <a:r>
                  <a:rPr lang="en-US" sz="2400" dirty="0" err="1" smtClean="0"/>
                  <a:t>fluences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~10 </a:t>
                </a:r>
                <a:r>
                  <a:rPr lang="en-US" sz="2400" dirty="0" err="1" smtClean="0"/>
                  <a:t>mJ</a:t>
                </a:r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What are the consequences of this heating on emittance?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715000"/>
              </a:xfrm>
              <a:blipFill rotWithShape="1">
                <a:blip r:embed="rId2"/>
                <a:stretch>
                  <a:fillRect l="-81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46818" y="3106631"/>
            <a:ext cx="2627451" cy="2126454"/>
            <a:chOff x="762000" y="3132892"/>
            <a:chExt cx="2627451" cy="21264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844" y="3505200"/>
              <a:ext cx="2207356" cy="175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" y="3132892"/>
              <a:ext cx="26274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 K. Jensen et al, </a:t>
              </a:r>
            </a:p>
            <a:p>
              <a:pPr algn="ctr"/>
              <a:r>
                <a:rPr lang="en-US" sz="1400" dirty="0" smtClean="0"/>
                <a:t>J</a:t>
              </a:r>
              <a:r>
                <a:rPr lang="en-US" sz="1400" dirty="0"/>
                <a:t>. Appl. Phys. </a:t>
              </a:r>
              <a:r>
                <a:rPr lang="en-US" sz="1400" b="1" dirty="0"/>
                <a:t>99</a:t>
              </a:r>
              <a:r>
                <a:rPr lang="en-US" sz="1400" dirty="0"/>
                <a:t>, </a:t>
              </a:r>
              <a:r>
                <a:rPr lang="en-US" sz="1400" dirty="0" smtClean="0"/>
                <a:t>124905 (2006) 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435" y="3266420"/>
            <a:ext cx="2911365" cy="1778674"/>
            <a:chOff x="441435" y="3429000"/>
            <a:chExt cx="2911365" cy="17786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" y="3712249"/>
              <a:ext cx="26193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50986" y="3429000"/>
              <a:ext cx="21842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400" dirty="0" err="1" smtClean="0"/>
                <a:t>Fann</a:t>
              </a:r>
              <a:r>
                <a:rPr lang="en-US" sz="1400" dirty="0"/>
                <a:t> </a:t>
              </a:r>
              <a:r>
                <a:rPr lang="en-US" sz="1400" dirty="0" smtClean="0"/>
                <a:t>et al, PRL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68, </a:t>
              </a:r>
              <a:r>
                <a:rPr lang="en-US" sz="1400" dirty="0" smtClean="0"/>
                <a:t>18 1992</a:t>
              </a:r>
              <a:endParaRPr lang="en-US" sz="14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35" y="3548390"/>
              <a:ext cx="238292" cy="164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657600" y="3122683"/>
            <a:ext cx="2380075" cy="2110402"/>
            <a:chOff x="6527439" y="3192276"/>
            <a:chExt cx="2380075" cy="2110402"/>
          </a:xfrm>
        </p:grpSpPr>
        <p:pic>
          <p:nvPicPr>
            <p:cNvPr id="1029" name="Picture 5" descr="http://ars.els-cdn.com/content/image/1-s2.0-S0301010499003304-gr7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492200"/>
              <a:ext cx="1905000" cy="18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527439" y="3192276"/>
              <a:ext cx="23800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J. </a:t>
              </a:r>
              <a:r>
                <a:rPr lang="en-US" sz="1200" dirty="0" err="1" smtClean="0"/>
                <a:t>Hohlfeld</a:t>
              </a:r>
              <a:r>
                <a:rPr lang="en-US" sz="1200" dirty="0" smtClean="0"/>
                <a:t> et al, </a:t>
              </a:r>
              <a:r>
                <a:rPr lang="en-US" sz="1200" dirty="0" err="1" smtClean="0"/>
                <a:t>Chem</a:t>
              </a:r>
              <a:r>
                <a:rPr lang="en-US" sz="1200" dirty="0" smtClean="0"/>
                <a:t> Phys. (2000)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9600" y="3605116"/>
            <a:ext cx="1032077" cy="602389"/>
            <a:chOff x="7217797" y="3512411"/>
            <a:chExt cx="1032077" cy="60238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7239000" y="3733800"/>
              <a:ext cx="2667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17797" y="3512411"/>
                  <a:ext cx="10320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1.9 </a:t>
                  </a:r>
                  <a:r>
                    <a:rPr lang="en-US" sz="1400" dirty="0" err="1" smtClean="0"/>
                    <a:t>mJ</a:t>
                  </a:r>
                  <a:r>
                    <a:rPr lang="en-US" sz="1400" dirty="0" smtClean="0"/>
                    <a:t>/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14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7" y="3512411"/>
                  <a:ext cx="1032077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83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516140" y="4953000"/>
            <a:ext cx="10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</a:t>
            </a:r>
            <a:r>
              <a:rPr lang="en-US" dirty="0" err="1" smtClean="0"/>
              <a:t>thermalization</a:t>
            </a:r>
            <a:r>
              <a:rPr lang="en-US" dirty="0" smtClean="0"/>
              <a:t> and equilibration </a:t>
            </a:r>
            <a:endParaRPr lang="en-US" dirty="0"/>
          </a:p>
        </p:txBody>
      </p:sp>
      <p:pic>
        <p:nvPicPr>
          <p:cNvPr id="2050" name="Picture 2" descr="Three distinguished relaxation phases of optically excited electrons in metals.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6"/>
          <a:stretch/>
        </p:blipFill>
        <p:spPr bwMode="auto">
          <a:xfrm>
            <a:off x="4343400" y="1428008"/>
            <a:ext cx="4383424" cy="14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421" y="144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 at the surface and </a:t>
            </a:r>
            <a:r>
              <a:rPr lang="en-US" i="1" dirty="0" smtClean="0"/>
              <a:t>ballistic electron motion. </a:t>
            </a:r>
            <a:r>
              <a:rPr lang="en-US" dirty="0" smtClean="0"/>
              <a:t>Ballistic electron </a:t>
            </a:r>
            <a:r>
              <a:rPr lang="en-US" dirty="0" smtClean="0"/>
              <a:t> motion increases </a:t>
            </a:r>
            <a:r>
              <a:rPr lang="en-US" dirty="0" smtClean="0"/>
              <a:t>effective penetration depth of excitation.</a:t>
            </a:r>
            <a:endParaRPr lang="en-US" dirty="0"/>
          </a:p>
        </p:txBody>
      </p:sp>
      <p:pic>
        <p:nvPicPr>
          <p:cNvPr id="6" name="Picture 2" descr="Three distinguished relaxation phases of optically excited electrons in metals.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0" b="30188"/>
          <a:stretch/>
        </p:blipFill>
        <p:spPr bwMode="auto">
          <a:xfrm>
            <a:off x="4343400" y="2971800"/>
            <a:ext cx="4383424" cy="13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348" y="30480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lectrons </a:t>
            </a:r>
            <a:r>
              <a:rPr lang="en-US" dirty="0" smtClean="0"/>
              <a:t>reform a </a:t>
            </a:r>
            <a:r>
              <a:rPr lang="en-US" dirty="0" smtClean="0"/>
              <a:t>hotter </a:t>
            </a:r>
            <a:r>
              <a:rPr lang="en-US" dirty="0" smtClean="0"/>
              <a:t>FD-distribution from e-e scattering</a:t>
            </a:r>
            <a:r>
              <a:rPr lang="en-US" dirty="0" smtClean="0"/>
              <a:t>, after a finite </a:t>
            </a:r>
            <a:r>
              <a:rPr lang="en-US" dirty="0" err="1" smtClean="0"/>
              <a:t>thermalization</a:t>
            </a:r>
            <a:r>
              <a:rPr lang="en-US" dirty="0" smtClean="0"/>
              <a:t> time,  </a:t>
            </a:r>
            <a:r>
              <a:rPr lang="en-US" dirty="0" smtClean="0"/>
              <a:t>and begin </a:t>
            </a:r>
            <a:r>
              <a:rPr lang="en-US" i="1" dirty="0" smtClean="0"/>
              <a:t>diffusion into the bulk</a:t>
            </a:r>
            <a:endParaRPr lang="en-US" i="1" dirty="0"/>
          </a:p>
        </p:txBody>
      </p:sp>
      <p:pic>
        <p:nvPicPr>
          <p:cNvPr id="8" name="Picture 2" descr="Three distinguished relaxation phases of optically excited electrons in metals.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4"/>
          <a:stretch/>
        </p:blipFill>
        <p:spPr bwMode="auto">
          <a:xfrm>
            <a:off x="4360223" y="4495800"/>
            <a:ext cx="4383424" cy="11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5752981"/>
            <a:ext cx="350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from: J</a:t>
            </a:r>
            <a:r>
              <a:rPr lang="en-US" sz="1400" dirty="0"/>
              <a:t>. </a:t>
            </a:r>
            <a:r>
              <a:rPr lang="en-US" sz="1400" dirty="0" err="1"/>
              <a:t>Hohlfeld</a:t>
            </a:r>
            <a:r>
              <a:rPr lang="en-US" sz="1400" dirty="0"/>
              <a:t> et al, </a:t>
            </a:r>
            <a:r>
              <a:rPr lang="en-US" sz="1400" dirty="0" err="1"/>
              <a:t>Chem</a:t>
            </a:r>
            <a:r>
              <a:rPr lang="en-US" sz="1400" dirty="0"/>
              <a:t> Phys. (2000</a:t>
            </a:r>
            <a:r>
              <a:rPr lang="en-US" sz="1400" dirty="0" smtClean="0"/>
              <a:t>). </a:t>
            </a:r>
            <a:endParaRPr lang="en-US" sz="1400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9223" y="45630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the </a:t>
            </a:r>
            <a:r>
              <a:rPr lang="en-US" dirty="0" err="1" smtClean="0"/>
              <a:t>ps</a:t>
            </a:r>
            <a:r>
              <a:rPr lang="en-US" dirty="0" smtClean="0"/>
              <a:t> timescale, electrons and phonons scatter, and equilibrate. Standard heat diffusion thereafter.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44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Electron </a:t>
            </a:r>
            <a:r>
              <a:rPr lang="en-US" dirty="0" err="1" smtClean="0"/>
              <a:t>Thermalization</a:t>
            </a:r>
            <a:r>
              <a:rPr lang="en-US" dirty="0" smtClean="0"/>
              <a:t>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the laser heats the electrons it emits, you can pay a big price</a:t>
            </a:r>
            <a:r>
              <a:rPr lang="en-US" sz="2000" b="1" dirty="0" smtClean="0"/>
              <a:t> </a:t>
            </a:r>
            <a:r>
              <a:rPr lang="en-US" sz="2000" dirty="0" smtClean="0"/>
              <a:t>in MTE due to low QE at threshold. </a:t>
            </a:r>
          </a:p>
          <a:p>
            <a:r>
              <a:rPr lang="en-US" sz="2000" dirty="0" smtClean="0"/>
              <a:t>However, are the electrons </a:t>
            </a:r>
            <a:r>
              <a:rPr lang="en-US" sz="2000" dirty="0" err="1" smtClean="0"/>
              <a:t>photoemitted</a:t>
            </a:r>
            <a:r>
              <a:rPr lang="en-US" sz="2000" dirty="0" smtClean="0"/>
              <a:t> from RT or excited distribution? How long does electron </a:t>
            </a:r>
            <a:r>
              <a:rPr lang="en-US" sz="2000" dirty="0" err="1" smtClean="0"/>
              <a:t>thermalization</a:t>
            </a:r>
            <a:r>
              <a:rPr lang="en-US" sz="2000" dirty="0" smtClean="0"/>
              <a:t> take?</a:t>
            </a:r>
          </a:p>
          <a:p>
            <a:r>
              <a:rPr lang="en-US" sz="2000" dirty="0" smtClean="0"/>
              <a:t>Answer: </a:t>
            </a:r>
            <a:r>
              <a:rPr lang="en-US" sz="2000" dirty="0" err="1" smtClean="0"/>
              <a:t>Thermalization</a:t>
            </a:r>
            <a:r>
              <a:rPr lang="en-US" sz="2000" dirty="0" smtClean="0"/>
              <a:t> is </a:t>
            </a:r>
            <a:r>
              <a:rPr lang="en-US" sz="2000" i="1" dirty="0" smtClean="0"/>
              <a:t>fast</a:t>
            </a:r>
            <a:r>
              <a:rPr lang="en-US" sz="2000" dirty="0" smtClean="0"/>
              <a:t>, and depends on excitation </a:t>
            </a:r>
            <a:r>
              <a:rPr lang="en-US" sz="2000" dirty="0" err="1" smtClean="0"/>
              <a:t>fluence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30932" y="2679324"/>
            <a:ext cx="3788333" cy="2777374"/>
            <a:chOff x="381000" y="2718551"/>
            <a:chExt cx="3788333" cy="277737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3614265" cy="275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3401" y="2718551"/>
              <a:ext cx="36359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Figure </a:t>
              </a:r>
              <a:r>
                <a:rPr lang="en-US" sz="1200" smtClean="0"/>
                <a:t>from: Mueller </a:t>
              </a:r>
              <a:r>
                <a:rPr lang="en-US" sz="1200" dirty="0" smtClean="0"/>
                <a:t>&amp; </a:t>
              </a:r>
              <a:r>
                <a:rPr lang="en-US" sz="1200" dirty="0" err="1" smtClean="0"/>
                <a:t>Rethfeld</a:t>
              </a:r>
              <a:r>
                <a:rPr lang="en-US" sz="1200" dirty="0" smtClean="0"/>
                <a:t>, PRB </a:t>
              </a:r>
              <a:r>
                <a:rPr lang="en-US" sz="1200" b="1" dirty="0"/>
                <a:t>87</a:t>
              </a:r>
              <a:r>
                <a:rPr lang="en-US" sz="1200" dirty="0"/>
                <a:t>, 035139 (2013)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012044" y="5519897"/>
                <a:ext cx="499835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 </a:t>
                </a:r>
                <a:r>
                  <a:rPr lang="en-US" dirty="0" err="1" smtClean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mJ</a:t>
                </a:r>
                <a:r>
                  <a:rPr lang="en-US" dirty="0" smtClean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Ebrima" panose="02000000000000000000" pitchFamily="2" charset="0"/>
                        <a:cs typeface="Ebrima" panose="02000000000000000000" pitchFamily="2" charset="0"/>
                      </a:rPr>
                      <m:t>c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thermalizes in &lt;10fs!</a:t>
                </a:r>
              </a:p>
              <a:p>
                <a:r>
                  <a:rPr lang="en-US" dirty="0" smtClean="0"/>
                  <a:t>For our case,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100 </a:t>
                </a:r>
                <a:r>
                  <a:rPr lang="en-US" dirty="0" err="1" smtClean="0"/>
                  <a:t>fs</a:t>
                </a:r>
                <a:r>
                  <a:rPr lang="en-US" dirty="0" smtClean="0"/>
                  <a:t> pulses with multiple </a:t>
                </a:r>
                <a:r>
                  <a:rPr lang="en-US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mJ/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Ebrima" panose="02000000000000000000" pitchFamily="2" charset="0"/>
                        <a:cs typeface="Ebrima" panose="02000000000000000000" pitchFamily="2" charset="0"/>
                      </a:rPr>
                      <m:t>c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m</m:t>
                        </m:r>
                      </m:e>
                      <m:sup>
                        <m:r>
                          <a:rPr lang="en-US">
                            <a:latin typeface="Cambria Math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r>
                  <a:rPr lang="en-US" dirty="0" smtClean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  <a:sym typeface="Wingdings" pitchFamily="2" charset="2"/>
                  </a:rPr>
                  <a:t>Assume immediate </a:t>
                </a:r>
                <a:r>
                  <a:rPr lang="en-US" dirty="0" err="1" smtClean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  <a:sym typeface="Wingdings" pitchFamily="2" charset="2"/>
                  </a:rPr>
                  <a:t>thermalization</a:t>
                </a:r>
                <a:endParaRPr lang="en-US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044" y="5519897"/>
                <a:ext cx="499835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76"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and MTE vs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Electron temperature plays a critical role in MTE and QE:</a:t>
            </a:r>
          </a:p>
          <a:p>
            <a:pPr lvl="1"/>
            <a:r>
              <a:rPr lang="en-US" sz="2000" dirty="0" smtClean="0"/>
              <a:t>Finite-temperature extended Dowell </a:t>
            </a:r>
            <a:r>
              <a:rPr lang="en-US" sz="2000" dirty="0"/>
              <a:t>formulae [T. </a:t>
            </a:r>
            <a:r>
              <a:rPr lang="en-US" sz="2000" dirty="0" err="1"/>
              <a:t>Vecchione</a:t>
            </a:r>
            <a:r>
              <a:rPr lang="en-US" sz="2000" dirty="0" smtClean="0"/>
              <a:t>, FEL2013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5" y="2927499"/>
            <a:ext cx="2466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25" y="2999509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7400" y="3199005"/>
                <a:ext cx="197041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199005"/>
                <a:ext cx="1970411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C:\Users\jmaxson\Desktop\QE_and_MTE_Rev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6069" b="52208"/>
          <a:stretch/>
        </p:blipFill>
        <p:spPr bwMode="auto">
          <a:xfrm>
            <a:off x="484925" y="4263140"/>
            <a:ext cx="3715632" cy="201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jmaxson\Desktop\QE_and_MTE_Rev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0"/>
          <a:stretch/>
        </p:blipFill>
        <p:spPr bwMode="auto">
          <a:xfrm>
            <a:off x="4572000" y="4014882"/>
            <a:ext cx="3771900" cy="24440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29602" y="3898714"/>
                <a:ext cx="2444645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𝑒𝑥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02" y="3898714"/>
                <a:ext cx="2444645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14607" y="4946371"/>
                <a:ext cx="2063645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07" y="4946371"/>
                <a:ext cx="2063645" cy="7288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1466" y="3886200"/>
            <a:ext cx="144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MTE (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6440269"/>
            <a:ext cx="460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J.B. </a:t>
            </a:r>
            <a:r>
              <a:rPr lang="en-US" dirty="0" err="1" smtClean="0"/>
              <a:t>Rosenzweig</a:t>
            </a:r>
            <a:r>
              <a:rPr lang="en-US" dirty="0" smtClean="0"/>
              <a:t> et al, </a:t>
            </a:r>
            <a:r>
              <a:rPr lang="en-US" b="1" dirty="0"/>
              <a:t> </a:t>
            </a:r>
            <a:r>
              <a:rPr lang="en-US" dirty="0" smtClean="0"/>
              <a:t>arXiv:1603.01657 (2016)</a:t>
            </a:r>
            <a:endParaRPr lang="en-US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39561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QE at threshold </a:t>
            </a:r>
            <a:r>
              <a:rPr lang="en-US" i="1" dirty="0" smtClean="0"/>
              <a:t>strongly dependent on temperature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06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Two-temperature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84" y="87132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use the two-temperature model to calculate emittance growth due to ultrafast heating in Cu.</a:t>
            </a:r>
          </a:p>
          <a:p>
            <a:pPr lvl="1"/>
            <a:r>
              <a:rPr lang="en-US" sz="2000" dirty="0" smtClean="0"/>
              <a:t>Electrons and lattice are treated as interacting thermalized subsystems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9480"/>
            <a:ext cx="4048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62350"/>
            <a:ext cx="2095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7101" y="2960564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1" y="2960564"/>
                <a:ext cx="1676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27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5800" y="3692009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attice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92009"/>
                <a:ext cx="1676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27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705475" y="2764973"/>
            <a:ext cx="2926291" cy="666007"/>
            <a:chOff x="5705475" y="2764973"/>
            <a:chExt cx="2926291" cy="666007"/>
          </a:xfrm>
        </p:grpSpPr>
        <p:sp>
          <p:nvSpPr>
            <p:cNvPr id="5" name="Oval 4"/>
            <p:cNvSpPr/>
            <p:nvPr/>
          </p:nvSpPr>
          <p:spPr>
            <a:xfrm>
              <a:off x="5705475" y="2858986"/>
              <a:ext cx="704850" cy="571994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5" idx="6"/>
            </p:cNvCxnSpPr>
            <p:nvPr/>
          </p:nvCxnSpPr>
          <p:spPr>
            <a:xfrm flipV="1">
              <a:off x="6410325" y="2960565"/>
              <a:ext cx="371475" cy="1844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9846" y="2764973"/>
              <a:ext cx="1861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Laser source term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3174" y="2209800"/>
            <a:ext cx="2862450" cy="1300101"/>
            <a:chOff x="3293174" y="2209800"/>
            <a:chExt cx="2862450" cy="1300101"/>
          </a:xfrm>
        </p:grpSpPr>
        <p:sp>
          <p:nvSpPr>
            <p:cNvPr id="17" name="Oval 16"/>
            <p:cNvSpPr/>
            <p:nvPr/>
          </p:nvSpPr>
          <p:spPr>
            <a:xfrm>
              <a:off x="3398400" y="2712524"/>
              <a:ext cx="1325999" cy="79737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4061400" y="2612577"/>
              <a:ext cx="205800" cy="99947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93174" y="2209800"/>
              <a:ext cx="286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Electron thermal conduction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0" y="2489654"/>
            <a:ext cx="3755382" cy="1701346"/>
            <a:chOff x="4419600" y="2489654"/>
            <a:chExt cx="3755382" cy="1701346"/>
          </a:xfrm>
        </p:grpSpPr>
        <p:grpSp>
          <p:nvGrpSpPr>
            <p:cNvPr id="10" name="Group 9"/>
            <p:cNvGrpSpPr/>
            <p:nvPr/>
          </p:nvGrpSpPr>
          <p:grpSpPr>
            <a:xfrm>
              <a:off x="4857750" y="2489654"/>
              <a:ext cx="3317232" cy="941326"/>
              <a:chOff x="4857750" y="2489654"/>
              <a:chExt cx="3317232" cy="94132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857750" y="2858986"/>
                <a:ext cx="704850" cy="571994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203079" y="2685246"/>
                <a:ext cx="371475" cy="18441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562600" y="2489654"/>
                <a:ext cx="2612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Electron-phonon coupling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4419600" y="3619006"/>
              <a:ext cx="918915" cy="57199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5800" y="4507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term: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99" y="4286250"/>
            <a:ext cx="3324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687971" y="4341668"/>
            <a:ext cx="2549262" cy="811768"/>
            <a:chOff x="5687971" y="4341668"/>
            <a:chExt cx="2549262" cy="811768"/>
          </a:xfrm>
        </p:grpSpPr>
        <p:sp>
          <p:nvSpPr>
            <p:cNvPr id="29" name="Oval 28"/>
            <p:cNvSpPr/>
            <p:nvPr/>
          </p:nvSpPr>
          <p:spPr>
            <a:xfrm>
              <a:off x="5687971" y="4341668"/>
              <a:ext cx="577624" cy="81176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410325" y="4747552"/>
              <a:ext cx="3595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844051" y="4424386"/>
              <a:ext cx="1393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Penetration depth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813" y="5462649"/>
                <a:ext cx="2988374" cy="971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must be increased by electron ballistic range.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∼100 </m:t>
                    </m:r>
                    <m:r>
                      <a:rPr lang="en-US" b="0" i="1" smtClean="0">
                        <a:latin typeface="Cambria Math"/>
                      </a:rPr>
                      <m:t>𝑛𝑚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" y="5462649"/>
                <a:ext cx="2988374" cy="971100"/>
              </a:xfrm>
              <a:prstGeom prst="rect">
                <a:avLst/>
              </a:prstGeom>
              <a:blipFill rotWithShape="1">
                <a:blip r:embed="rId7"/>
                <a:stretch>
                  <a:fillRect l="-1837" t="-2516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45743" y="6433749"/>
            <a:ext cx="249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Phenomenological, but…</a:t>
            </a:r>
            <a:endParaRPr lang="en-US" dirty="0"/>
          </a:p>
        </p:txBody>
      </p:sp>
      <p:pic>
        <p:nvPicPr>
          <p:cNvPr id="5126" name="Picture 6" descr="http://ars.els-cdn.com/content/image/1-s2.0-S0301010499003304-gr8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2" r="-132"/>
          <a:stretch/>
        </p:blipFill>
        <p:spPr bwMode="auto">
          <a:xfrm>
            <a:off x="2940040" y="5314335"/>
            <a:ext cx="3464347" cy="14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644884" y="5763533"/>
            <a:ext cx="249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it works!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0" y="5105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Hohlfeld</a:t>
            </a:r>
            <a:r>
              <a:rPr lang="en-US" sz="1400" dirty="0"/>
              <a:t> et al, </a:t>
            </a:r>
            <a:r>
              <a:rPr lang="en-US" sz="1400" dirty="0" err="1"/>
              <a:t>Chem</a:t>
            </a:r>
            <a:r>
              <a:rPr lang="en-US" sz="1400" dirty="0"/>
              <a:t> Phys. (2000</a:t>
            </a:r>
            <a:r>
              <a:rPr lang="en-US" sz="1400" dirty="0" smtClean="0"/>
              <a:t>).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TTM on Cu photocathodes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10 </a:t>
                </a:r>
                <a:r>
                  <a:rPr lang="en-US" sz="2400" dirty="0" err="1" smtClean="0"/>
                  <a:t>mJ</a:t>
                </a:r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absorbed on Cu, with a </a:t>
                </a:r>
                <a:r>
                  <a:rPr lang="en-US" sz="2400" dirty="0" err="1" smtClean="0"/>
                  <a:t>rms</a:t>
                </a:r>
                <a:r>
                  <a:rPr lang="en-US" sz="2400" dirty="0" smtClean="0"/>
                  <a:t> duration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=300</m:t>
                    </m:r>
                  </m:oMath>
                </a14:m>
                <a:r>
                  <a:rPr lang="en-US" sz="2400" dirty="0" smtClean="0"/>
                  <a:t> fs.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1243"/>
            <a:ext cx="356347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43400" y="2083987"/>
            <a:ext cx="3581400" cy="2304453"/>
            <a:chOff x="4979596" y="1524000"/>
            <a:chExt cx="7031429" cy="452437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0"/>
              <a:ext cx="6448425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596" y="2286000"/>
              <a:ext cx="581025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43200" y="4327223"/>
            <a:ext cx="3437701" cy="2259324"/>
            <a:chOff x="1202647" y="4486275"/>
            <a:chExt cx="7217453" cy="474345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486275"/>
              <a:ext cx="6667500" cy="474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647" y="5943600"/>
              <a:ext cx="55245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33400" y="5133719"/>
            <a:ext cx="167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Maxson</a:t>
            </a:r>
            <a:r>
              <a:rPr lang="en-US" dirty="0" smtClean="0"/>
              <a:t> et al.,</a:t>
            </a:r>
          </a:p>
          <a:p>
            <a:r>
              <a:rPr lang="en-US" dirty="0" smtClean="0"/>
              <a:t> NIMA (2016)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90850" y="2341657"/>
                <a:ext cx="11863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ex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=0.9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50" y="2341657"/>
                <a:ext cx="118635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896376" y="2770770"/>
                <a:ext cx="128573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ex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=0.36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376" y="2770770"/>
                <a:ext cx="128573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200180" y="3140103"/>
                <a:ext cx="13342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ex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80" y="3140103"/>
                <a:ext cx="133422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TTM on Cu photocathodes </a:t>
            </a:r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Same case as before, but stretch pulse length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= 3 ps. Takes advantage of e-phonon coupling to reduce peak 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4525963"/>
              </a:xfrm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6492"/>
            <a:ext cx="3352800" cy="23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3" y="2205428"/>
            <a:ext cx="3721107" cy="24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9088"/>
            <a:ext cx="3657600" cy="21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133719"/>
            <a:ext cx="167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Maxson</a:t>
            </a:r>
            <a:r>
              <a:rPr lang="en-US" dirty="0" smtClean="0"/>
              <a:t> et al.,</a:t>
            </a:r>
          </a:p>
          <a:p>
            <a:r>
              <a:rPr lang="en-US" dirty="0" smtClean="0"/>
              <a:t> NIMA (2016)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19450" y="2522551"/>
                <a:ext cx="11863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ex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=0.9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50" y="2522551"/>
                <a:ext cx="118635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347604" y="2972539"/>
                <a:ext cx="128573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ex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=0.36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04" y="2972539"/>
                <a:ext cx="128573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448388" y="3341872"/>
                <a:ext cx="12351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ex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88" y="3341872"/>
                <a:ext cx="123510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Minimum achievable emittance in practice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52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Define a mean QE and mean MTE over the whole pulse:</a:t>
                </a:r>
              </a:p>
              <a:p>
                <a:endParaRPr lang="en-US" sz="2400" dirty="0"/>
              </a:p>
              <a:p>
                <a:pPr lvl="1"/>
                <a:r>
                  <a:rPr lang="en-US" sz="2000" dirty="0" smtClean="0"/>
                  <a:t>MTE is dominated by when QE is high—when the </a:t>
                </a:r>
                <a:r>
                  <a:rPr lang="en-US" sz="2000" b="1" dirty="0" smtClean="0"/>
                  <a:t>distribution is hot</a:t>
                </a:r>
              </a:p>
              <a:p>
                <a:r>
                  <a:rPr lang="en-US" sz="2400" dirty="0" smtClean="0"/>
                  <a:t>Typically one sets the charge density for a given application in practice by the </a:t>
                </a:r>
                <a:r>
                  <a:rPr lang="en-US" sz="2400" b="1" dirty="0" smtClean="0"/>
                  <a:t>proximity to the space charge limit</a:t>
                </a:r>
                <a:r>
                  <a:rPr lang="en-US" sz="2400" dirty="0" smtClean="0"/>
                  <a:t>. </a:t>
                </a:r>
              </a:p>
              <a:p>
                <a:pPr lvl="1"/>
                <a:r>
                  <a:rPr lang="en-US" sz="2000" dirty="0" smtClean="0"/>
                  <a:t>Pancake regime: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000" dirty="0" smtClean="0"/>
                  <a:t>, typically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  <m:r>
                      <a:rPr lang="en-US" sz="20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000" dirty="0" smtClean="0"/>
                  <a:t> to avoid space charge distortion issues.  </a:t>
                </a:r>
              </a:p>
              <a:p>
                <a:pPr lvl="1"/>
                <a:r>
                  <a:rPr lang="en-US" sz="2000" dirty="0" smtClean="0"/>
                  <a:t>This relates the required (absorbed) </a:t>
                </a:r>
                <a:r>
                  <a:rPr lang="en-US" sz="2000" dirty="0" err="1" smtClean="0"/>
                  <a:t>fluence</a:t>
                </a:r>
                <a:r>
                  <a:rPr lang="en-US" sz="2000" dirty="0" smtClean="0"/>
                  <a:t> and QE:</a:t>
                </a:r>
                <a:endParaRPr lang="en-US" sz="2000" dirty="0"/>
              </a:p>
              <a:p>
                <a:endParaRPr lang="en-US" sz="24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5237"/>
                <a:ext cx="8229600" cy="4525963"/>
              </a:xfrm>
              <a:blipFill rotWithShape="1">
                <a:blip r:embed="rId2"/>
                <a:stretch>
                  <a:fillRect l="-963" t="-94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2" y="1752600"/>
            <a:ext cx="2476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26" y="1749940"/>
            <a:ext cx="3457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88" y="5181600"/>
            <a:ext cx="39528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971800" y="5334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71878" y="5040868"/>
                <a:ext cx="599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878" y="5040868"/>
                <a:ext cx="59984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16200000">
            <a:off x="3990975" y="4905374"/>
            <a:ext cx="247651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4964668"/>
                <a:ext cx="489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64668"/>
                <a:ext cx="48955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62600" y="5638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5457701"/>
            <a:ext cx="158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1099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Ultrafast laser heating in copper photocathodes: minimum intrinsic emittance</vt:lpstr>
      <vt:lpstr>Ultrafast laser heating of electrons in metals</vt:lpstr>
      <vt:lpstr>Timeline of thermalization and equilibration </vt:lpstr>
      <vt:lpstr>Electron Thermalization time </vt:lpstr>
      <vt:lpstr>QE and MTE vs Temperature</vt:lpstr>
      <vt:lpstr>Two-temperature model</vt:lpstr>
      <vt:lpstr>TTM on Cu photocathodes (1)</vt:lpstr>
      <vt:lpstr>TTM on Cu photocathodes (2)</vt:lpstr>
      <vt:lpstr>Minimum achievable emittance in practice</vt:lpstr>
      <vt:lpstr>Minimum achievable emittance in practice</vt:lpstr>
      <vt:lpstr>Minimum achievable emittance in practice</vt:lpstr>
      <vt:lpstr>Summary</vt:lpstr>
      <vt:lpstr>Acknowledgements </vt:lpstr>
      <vt:lpstr>Bonus Material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Maxson</dc:creator>
  <cp:lastModifiedBy>Jared Maxson</cp:lastModifiedBy>
  <cp:revision>126</cp:revision>
  <dcterms:created xsi:type="dcterms:W3CDTF">2016-07-28T22:37:36Z</dcterms:created>
  <dcterms:modified xsi:type="dcterms:W3CDTF">2016-10-18T11:10:37Z</dcterms:modified>
</cp:coreProperties>
</file>